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B3A771-6C85-4BFB-A281-509FF0D361B6}" v="3" dt="2023-03-07T15:59:38.36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2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 Mark (RC-GB SUS SUS1)" userId="7b65dbd3-4fb9-43eb-becc-2b93ea9ad58d" providerId="ADAL" clId="{8BB3A771-6C85-4BFB-A281-509FF0D361B6}"/>
    <pc:docChg chg="undo custSel modSld modMainMaster">
      <pc:chgData name="Wood, Mark (RC-GB SUS SUS1)" userId="7b65dbd3-4fb9-43eb-becc-2b93ea9ad58d" providerId="ADAL" clId="{8BB3A771-6C85-4BFB-A281-509FF0D361B6}" dt="2023-03-07T15:59:58.084" v="12" actId="1076"/>
      <pc:docMkLst>
        <pc:docMk/>
      </pc:docMkLst>
      <pc:sldChg chg="delSp modSp mod">
        <pc:chgData name="Wood, Mark (RC-GB SUS SUS1)" userId="7b65dbd3-4fb9-43eb-becc-2b93ea9ad58d" providerId="ADAL" clId="{8BB3A771-6C85-4BFB-A281-509FF0D361B6}" dt="2023-03-07T15:58:21.444" v="2" actId="478"/>
        <pc:sldMkLst>
          <pc:docMk/>
          <pc:sldMk cId="0" sldId="257"/>
        </pc:sldMkLst>
        <pc:picChg chg="del mod">
          <ac:chgData name="Wood, Mark (RC-GB SUS SUS1)" userId="7b65dbd3-4fb9-43eb-becc-2b93ea9ad58d" providerId="ADAL" clId="{8BB3A771-6C85-4BFB-A281-509FF0D361B6}" dt="2023-03-07T15:58:21.444" v="2" actId="478"/>
          <ac:picMkLst>
            <pc:docMk/>
            <pc:sldMk cId="0" sldId="257"/>
            <ac:picMk id="103" creationId="{00000000-0000-0000-0000-000000000000}"/>
          </ac:picMkLst>
        </pc:picChg>
      </pc:sldChg>
      <pc:sldChg chg="modNotes">
        <pc:chgData name="Wood, Mark (RC-GB SUS SUS1)" userId="7b65dbd3-4fb9-43eb-becc-2b93ea9ad58d" providerId="ADAL" clId="{8BB3A771-6C85-4BFB-A281-509FF0D361B6}" dt="2023-03-07T15:58:09.594" v="0" actId="14826"/>
        <pc:sldMkLst>
          <pc:docMk/>
          <pc:sldMk cId="0" sldId="261"/>
        </pc:sldMkLst>
      </pc:sldChg>
      <pc:sldChg chg="modNotes">
        <pc:chgData name="Wood, Mark (RC-GB SUS SUS1)" userId="7b65dbd3-4fb9-43eb-becc-2b93ea9ad58d" providerId="ADAL" clId="{8BB3A771-6C85-4BFB-A281-509FF0D361B6}" dt="2023-03-07T15:58:09.594" v="0" actId="14826"/>
        <pc:sldMkLst>
          <pc:docMk/>
          <pc:sldMk cId="0" sldId="263"/>
        </pc:sldMkLst>
      </pc:sldChg>
      <pc:sldChg chg="modNotes">
        <pc:chgData name="Wood, Mark (RC-GB SUS SUS1)" userId="7b65dbd3-4fb9-43eb-becc-2b93ea9ad58d" providerId="ADAL" clId="{8BB3A771-6C85-4BFB-A281-509FF0D361B6}" dt="2023-03-07T15:58:09.594" v="0" actId="14826"/>
        <pc:sldMkLst>
          <pc:docMk/>
          <pc:sldMk cId="0" sldId="264"/>
        </pc:sldMkLst>
      </pc:sldChg>
      <pc:sldChg chg="modNotes">
        <pc:chgData name="Wood, Mark (RC-GB SUS SUS1)" userId="7b65dbd3-4fb9-43eb-becc-2b93ea9ad58d" providerId="ADAL" clId="{8BB3A771-6C85-4BFB-A281-509FF0D361B6}" dt="2023-03-07T15:58:09.594" v="0" actId="14826"/>
        <pc:sldMkLst>
          <pc:docMk/>
          <pc:sldMk cId="0" sldId="268"/>
        </pc:sldMkLst>
      </pc:sldChg>
      <pc:sldChg chg="modNotes">
        <pc:chgData name="Wood, Mark (RC-GB SUS SUS1)" userId="7b65dbd3-4fb9-43eb-becc-2b93ea9ad58d" providerId="ADAL" clId="{8BB3A771-6C85-4BFB-A281-509FF0D361B6}" dt="2023-03-07T15:58:09.594" v="0" actId="14826"/>
        <pc:sldMkLst>
          <pc:docMk/>
          <pc:sldMk cId="0" sldId="269"/>
        </pc:sldMkLst>
      </pc:sldChg>
      <pc:sldChg chg="addSp delSp modSp mod">
        <pc:chgData name="Wood, Mark (RC-GB SUS SUS1)" userId="7b65dbd3-4fb9-43eb-becc-2b93ea9ad58d" providerId="ADAL" clId="{8BB3A771-6C85-4BFB-A281-509FF0D361B6}" dt="2023-03-07T15:59:58.084" v="12" actId="1076"/>
        <pc:sldMkLst>
          <pc:docMk/>
          <pc:sldMk cId="0" sldId="272"/>
        </pc:sldMkLst>
        <pc:spChg chg="add mod">
          <ac:chgData name="Wood, Mark (RC-GB SUS SUS1)" userId="7b65dbd3-4fb9-43eb-becc-2b93ea9ad58d" providerId="ADAL" clId="{8BB3A771-6C85-4BFB-A281-509FF0D361B6}" dt="2023-03-07T15:59:45.657" v="9" actId="14100"/>
          <ac:spMkLst>
            <pc:docMk/>
            <pc:sldMk cId="0" sldId="272"/>
            <ac:spMk id="2" creationId="{C9DC2402-1644-6370-B1FD-B31C22227116}"/>
          </ac:spMkLst>
        </pc:spChg>
        <pc:picChg chg="add mod">
          <ac:chgData name="Wood, Mark (RC-GB SUS SUS1)" userId="7b65dbd3-4fb9-43eb-becc-2b93ea9ad58d" providerId="ADAL" clId="{8BB3A771-6C85-4BFB-A281-509FF0D361B6}" dt="2023-03-07T15:59:58.084" v="12" actId="1076"/>
          <ac:picMkLst>
            <pc:docMk/>
            <pc:sldMk cId="0" sldId="272"/>
            <ac:picMk id="4" creationId="{2C9E201C-0D22-B6F5-2A9F-CA8F0A4F62CB}"/>
          </ac:picMkLst>
        </pc:picChg>
        <pc:picChg chg="add del">
          <ac:chgData name="Wood, Mark (RC-GB SUS SUS1)" userId="7b65dbd3-4fb9-43eb-becc-2b93ea9ad58d" providerId="ADAL" clId="{8BB3A771-6C85-4BFB-A281-509FF0D361B6}" dt="2023-03-07T15:59:14.127" v="4" actId="478"/>
          <ac:picMkLst>
            <pc:docMk/>
            <pc:sldMk cId="0" sldId="272"/>
            <ac:picMk id="178" creationId="{00000000-0000-0000-0000-000000000000}"/>
          </ac:picMkLst>
        </pc:picChg>
      </pc:sldChg>
      <pc:sldChg chg="modNotes">
        <pc:chgData name="Wood, Mark (RC-GB SUS SUS1)" userId="7b65dbd3-4fb9-43eb-becc-2b93ea9ad58d" providerId="ADAL" clId="{8BB3A771-6C85-4BFB-A281-509FF0D361B6}" dt="2023-03-07T15:58:09.594" v="0" actId="14826"/>
        <pc:sldMkLst>
          <pc:docMk/>
          <pc:sldMk cId="0" sldId="274"/>
        </pc:sldMkLst>
      </pc:sldChg>
      <pc:sldChg chg="modNotes">
        <pc:chgData name="Wood, Mark (RC-GB SUS SUS1)" userId="7b65dbd3-4fb9-43eb-becc-2b93ea9ad58d" providerId="ADAL" clId="{8BB3A771-6C85-4BFB-A281-509FF0D361B6}" dt="2023-03-07T15:58:09.594" v="0" actId="14826"/>
        <pc:sldMkLst>
          <pc:docMk/>
          <pc:sldMk cId="0" sldId="275"/>
        </pc:sldMkLst>
      </pc:sldChg>
      <pc:sldChg chg="modNotes">
        <pc:chgData name="Wood, Mark (RC-GB SUS SUS1)" userId="7b65dbd3-4fb9-43eb-becc-2b93ea9ad58d" providerId="ADAL" clId="{8BB3A771-6C85-4BFB-A281-509FF0D361B6}" dt="2023-03-07T15:58:09.594" v="0" actId="14826"/>
        <pc:sldMkLst>
          <pc:docMk/>
          <pc:sldMk cId="0" sldId="276"/>
        </pc:sldMkLst>
      </pc:sldChg>
      <pc:sldChg chg="modNotes">
        <pc:chgData name="Wood, Mark (RC-GB SUS SUS1)" userId="7b65dbd3-4fb9-43eb-becc-2b93ea9ad58d" providerId="ADAL" clId="{8BB3A771-6C85-4BFB-A281-509FF0D361B6}" dt="2023-03-07T15:58:09.594" v="0" actId="14826"/>
        <pc:sldMkLst>
          <pc:docMk/>
          <pc:sldMk cId="0" sldId="277"/>
        </pc:sldMkLst>
      </pc:sldChg>
      <pc:sldChg chg="modNotes">
        <pc:chgData name="Wood, Mark (RC-GB SUS SUS1)" userId="7b65dbd3-4fb9-43eb-becc-2b93ea9ad58d" providerId="ADAL" clId="{8BB3A771-6C85-4BFB-A281-509FF0D361B6}" dt="2023-03-07T15:58:09.594" v="0" actId="14826"/>
        <pc:sldMkLst>
          <pc:docMk/>
          <pc:sldMk cId="0" sldId="278"/>
        </pc:sldMkLst>
      </pc:sldChg>
      <pc:sldChg chg="modNotes">
        <pc:chgData name="Wood, Mark (RC-GB SUS SUS1)" userId="7b65dbd3-4fb9-43eb-becc-2b93ea9ad58d" providerId="ADAL" clId="{8BB3A771-6C85-4BFB-A281-509FF0D361B6}" dt="2023-03-07T15:58:09.594" v="0" actId="14826"/>
        <pc:sldMkLst>
          <pc:docMk/>
          <pc:sldMk cId="0" sldId="279"/>
        </pc:sldMkLst>
      </pc:sldChg>
      <pc:sldChg chg="modNotes">
        <pc:chgData name="Wood, Mark (RC-GB SUS SUS1)" userId="7b65dbd3-4fb9-43eb-becc-2b93ea9ad58d" providerId="ADAL" clId="{8BB3A771-6C85-4BFB-A281-509FF0D361B6}" dt="2023-03-07T15:58:09.594" v="0" actId="14826"/>
        <pc:sldMkLst>
          <pc:docMk/>
          <pc:sldMk cId="0" sldId="280"/>
        </pc:sldMkLst>
      </pc:sldChg>
      <pc:sldChg chg="modNotes">
        <pc:chgData name="Wood, Mark (RC-GB SUS SUS1)" userId="7b65dbd3-4fb9-43eb-becc-2b93ea9ad58d" providerId="ADAL" clId="{8BB3A771-6C85-4BFB-A281-509FF0D361B6}" dt="2023-03-07T15:58:09.594" v="0" actId="14826"/>
        <pc:sldMkLst>
          <pc:docMk/>
          <pc:sldMk cId="0" sldId="281"/>
        </pc:sldMkLst>
      </pc:sldChg>
      <pc:sldMasterChg chg="modSp">
        <pc:chgData name="Wood, Mark (RC-GB SUS SUS1)" userId="7b65dbd3-4fb9-43eb-becc-2b93ea9ad58d" providerId="ADAL" clId="{8BB3A771-6C85-4BFB-A281-509FF0D361B6}" dt="2023-03-07T15:58:09.594" v="0" actId="14826"/>
        <pc:sldMasterMkLst>
          <pc:docMk/>
          <pc:sldMasterMk cId="0" sldId="2147483648"/>
        </pc:sldMasterMkLst>
        <pc:picChg chg="mod">
          <ac:chgData name="Wood, Mark (RC-GB SUS SUS1)" userId="7b65dbd3-4fb9-43eb-becc-2b93ea9ad58d" providerId="ADAL" clId="{8BB3A771-6C85-4BFB-A281-509FF0D361B6}" dt="2023-03-07T15:58:09.594" v="0" actId="14826"/>
          <ac:picMkLst>
            <pc:docMk/>
            <pc:sldMasterMk cId="0" sldId="2147483648"/>
            <ac:picMk id="2" creationId="{00000000-0000-0000-0000-000000000000}"/>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1143000" y="685800"/>
            <a:ext cx="4572000" cy="3429000"/>
          </a:xfrm>
          <a:prstGeom prst="rect">
            <a:avLst/>
          </a:prstGeom>
        </p:spPr>
        <p:txBody>
          <a:bodyPr/>
          <a:lstStyle/>
          <a:p>
            <a:endParaRPr/>
          </a:p>
        </p:txBody>
      </p:sp>
      <p:sp>
        <p:nvSpPr>
          <p:cNvPr id="94" name="Shape 9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381000" y="685800"/>
            <a:ext cx="6096000" cy="3429000"/>
          </a:xfrm>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r>
              <a:t>Summarise the background to changing energy supply systems.</a:t>
            </a:r>
          </a:p>
          <a:p>
            <a:endParaRPr/>
          </a:p>
          <a:p>
            <a:r>
              <a:t>Characteristics of this model:</a:t>
            </a:r>
          </a:p>
          <a:p>
            <a:endParaRPr/>
          </a:p>
          <a:p>
            <a:r>
              <a:t>In this model, a number of things can be seen:</a:t>
            </a:r>
          </a:p>
          <a:p>
            <a:pPr marL="171450" indent="-171450">
              <a:buSzPct val="100000"/>
              <a:buFont typeface="Arial"/>
              <a:buChar char="•"/>
            </a:pPr>
            <a:r>
              <a:t>The power generation is done on a large scale by utility companies.</a:t>
            </a:r>
          </a:p>
          <a:p>
            <a:pPr marL="171450" indent="-171450">
              <a:buSzPct val="100000"/>
              <a:buFont typeface="Arial"/>
              <a:buChar char="•"/>
            </a:pPr>
            <a:r>
              <a:t>The power is distributed from the large generators to the consumers.</a:t>
            </a:r>
          </a:p>
          <a:p>
            <a:pPr marL="171450" indent="-171450">
              <a:buSzPct val="100000"/>
              <a:buFont typeface="Arial"/>
              <a:buChar char="•"/>
            </a:pPr>
            <a:r>
              <a:t>The consumers use the energy and pay the utility company for providing it.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xfrm>
            <a:off x="381000" y="685800"/>
            <a:ext cx="6096000" cy="3429000"/>
          </a:xfrm>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r>
              <a:t>System 1: </a:t>
            </a:r>
          </a:p>
          <a:p>
            <a:endParaRPr/>
          </a:p>
          <a:p>
            <a:r>
              <a:t>Shows a systems that consists entirely of solar and wind power technology.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xfrm>
            <a:off x="381000" y="685800"/>
            <a:ext cx="6096000" cy="3429000"/>
          </a:xfrm>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r>
              <a:t>System 2:</a:t>
            </a:r>
          </a:p>
          <a:p>
            <a:endParaRPr/>
          </a:p>
          <a:p>
            <a:r>
              <a:t>Shows a few wind turbines with a petrol generator as back up.</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xfrm>
            <a:off x="381000" y="685800"/>
            <a:ext cx="6096000" cy="3429000"/>
          </a:xfrm>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r>
              <a:t>System 3:</a:t>
            </a:r>
          </a:p>
          <a:p>
            <a:endParaRPr/>
          </a:p>
          <a:p>
            <a:r>
              <a:t>Has a large wind farm and a National Grid connection.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xfrm>
            <a:off x="381000" y="685800"/>
            <a:ext cx="6096000" cy="3429000"/>
          </a:xfrm>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r>
              <a:t>Draw out some more general points about the use of alternative energy sources.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xfrm>
            <a:off x="381000" y="685800"/>
            <a:ext cx="6096000" cy="3429000"/>
          </a:xfrm>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r>
              <a:t>Get the students to think about how settings other than a farm can also use these ideas.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381000" y="685800"/>
            <a:ext cx="6096000" cy="3429000"/>
          </a:xfrm>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r>
              <a:t>Introduce the resource in broad terms.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xfrm>
            <a:off x="381000" y="685800"/>
            <a:ext cx="6096000" cy="3429000"/>
          </a:xfrm>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p>
            <a:r>
              <a:t>The next two slides introduce these and suggest why you might (or might not) want to use them.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381000" y="685800"/>
            <a:ext cx="6096000" cy="3429000"/>
          </a:xfrm>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r>
              <a:t>The next two slides introduce these and suggest why you might (or might not) want to use them.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381000" y="685800"/>
            <a:ext cx="6096000" cy="3429000"/>
          </a:xfrm>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r>
              <a:t>How to run the simulation: When you have set up the system, click on ‘start simulation’ and confirm.</a:t>
            </a:r>
          </a:p>
          <a:p>
            <a:endParaRPr/>
          </a:p>
          <a:p>
            <a:r>
              <a:t>The system then runs over seven days and shows you how it has performed.  </a:t>
            </a:r>
          </a:p>
          <a:p>
            <a:endParaRPr/>
          </a:p>
          <a:p>
            <a:r>
              <a:t>For each day you will see:</a:t>
            </a:r>
          </a:p>
          <a:p>
            <a:pPr marL="171450" indent="-171450">
              <a:buSzPct val="100000"/>
              <a:buFont typeface="Arial"/>
              <a:buChar char="•"/>
            </a:pPr>
            <a:r>
              <a:t>What the weather was like </a:t>
            </a:r>
          </a:p>
          <a:p>
            <a:pPr marL="171450" indent="-171450">
              <a:buSzPct val="100000"/>
              <a:buFont typeface="Arial"/>
              <a:buChar char="•"/>
            </a:pPr>
            <a:r>
              <a:t>How much energy you generated yourself</a:t>
            </a:r>
          </a:p>
          <a:p>
            <a:pPr marL="171450" indent="-171450">
              <a:buSzPct val="100000"/>
              <a:buFont typeface="Arial"/>
              <a:buChar char="•"/>
            </a:pPr>
            <a:r>
              <a:t>What the demand was</a:t>
            </a:r>
          </a:p>
          <a:p>
            <a:pPr marL="171450" indent="-171450">
              <a:buSzPct val="100000"/>
              <a:buFont typeface="Arial"/>
              <a:buChar char="•"/>
            </a:pPr>
            <a:r>
              <a:t>Whether there was a continuous supply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xfrm>
            <a:off x="381000" y="685800"/>
            <a:ext cx="6096000" cy="3429000"/>
          </a:xfrm>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r>
              <a:t>How to run the simulation: When you have set up the system, click on ‘start simulation’ and confirm.</a:t>
            </a:r>
          </a:p>
          <a:p>
            <a:endParaRPr/>
          </a:p>
          <a:p>
            <a:r>
              <a:t>The system then runs over seven days and shows you how it has performed.  </a:t>
            </a:r>
          </a:p>
          <a:p>
            <a:endParaRPr/>
          </a:p>
          <a:p>
            <a:r>
              <a:t>For the week, the summary shows </a:t>
            </a:r>
          </a:p>
          <a:p>
            <a:pPr marL="171450" indent="-171450">
              <a:buSzPct val="100000"/>
              <a:buFont typeface="Arial"/>
              <a:buChar char="•"/>
            </a:pPr>
            <a:r>
              <a:t>The proportion of the electricity you used that you generated yourself</a:t>
            </a:r>
          </a:p>
          <a:p>
            <a:pPr marL="171450" indent="-171450">
              <a:buSzPct val="100000"/>
              <a:buFont typeface="Arial"/>
              <a:buChar char="•"/>
            </a:pPr>
            <a:r>
              <a:t>Whether there had been a continuous supply</a:t>
            </a:r>
          </a:p>
          <a:p>
            <a:pPr marL="171450" indent="-171450">
              <a:buSzPct val="100000"/>
              <a:buFont typeface="Arial"/>
              <a:buChar char="•"/>
            </a:pPr>
            <a:r>
              <a:t>The running costs of the system</a:t>
            </a:r>
          </a:p>
          <a:p>
            <a:pPr marL="171450" indent="-171450">
              <a:buSzPct val="100000"/>
              <a:buFont typeface="Arial"/>
              <a:buChar char="•"/>
            </a:pPr>
            <a:r>
              <a:t>The environmental impact of the system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381000" y="685800"/>
            <a:ext cx="609600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t>Invite students to consider how well they did with reference to the key performance indicators.</a:t>
            </a:r>
          </a:p>
          <a:p>
            <a:br/>
            <a:r>
              <a:t>This could be displayed towards the end of the students setting up and trying systems; the importance that is that they have a record of their best performance that they can then use as a comparison. </a:t>
            </a:r>
          </a:p>
          <a:p>
            <a:br/>
            <a:r>
              <a:t>It might be better to avoid too great an emphasis upon who go the best score as this depends upon factors such as the weather as well as upon system design.</a:t>
            </a:r>
          </a:p>
          <a:p>
            <a:endParaRPr/>
          </a:p>
          <a:p>
            <a:r>
              <a:t>Mention to students that it is possible to devise a system that performs well on all three fronts.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xfrm>
            <a:off x="381000" y="685800"/>
            <a:ext cx="6096000" cy="3429000"/>
          </a:xfrm>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Ask students to consider how they achieved this?  It uses the context of giving advice to another user.  Encourage students to be analytical and gather key points made.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xfrm>
            <a:off x="381000" y="685800"/>
            <a:ext cx="6096000" cy="3429000"/>
          </a:xfrm>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r>
              <a:t>Show students the graphs from three other users and ask them to comment on what each shows, whether that system is working well and how it could be improved.</a:t>
            </a:r>
          </a:p>
          <a:p>
            <a:endParaRPr/>
          </a:p>
          <a:p>
            <a:r>
              <a:t>Some students may have happened upon a successful combination without knowing why it is effective.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3"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4"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atin typeface="+mj-lt"/>
                <a:ea typeface="+mj-ea"/>
                <a:cs typeface="+mj-cs"/>
                <a:sym typeface="Calibri"/>
              </a:defRPr>
            </a:lvl1pPr>
            <a:lvl2pPr marL="0" indent="457200" algn="ctr">
              <a:buSzTx/>
              <a:buFontTx/>
              <a:buNone/>
              <a:defRPr sz="2400">
                <a:latin typeface="+mj-lt"/>
                <a:ea typeface="+mj-ea"/>
                <a:cs typeface="+mj-cs"/>
                <a:sym typeface="Calibri"/>
              </a:defRPr>
            </a:lvl2pPr>
            <a:lvl3pPr marL="0" indent="914400" algn="ctr">
              <a:buSzTx/>
              <a:buFontTx/>
              <a:buNone/>
              <a:defRPr sz="2400">
                <a:latin typeface="+mj-lt"/>
                <a:ea typeface="+mj-ea"/>
                <a:cs typeface="+mj-cs"/>
                <a:sym typeface="Calibri"/>
              </a:defRPr>
            </a:lvl3pPr>
            <a:lvl4pPr marL="0" indent="1371600" algn="ctr">
              <a:buSzTx/>
              <a:buFontTx/>
              <a:buNone/>
              <a:defRPr sz="2400">
                <a:latin typeface="+mj-lt"/>
                <a:ea typeface="+mj-ea"/>
                <a:cs typeface="+mj-cs"/>
                <a:sym typeface="Calibri"/>
              </a:defRPr>
            </a:lvl4pPr>
            <a:lvl5pPr marL="0" indent="1828800" algn="ctr">
              <a:buSzTx/>
              <a:buFontTx/>
              <a:buNone/>
              <a:defRPr sz="24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 name="Title Text"/>
          <p:cNvSpPr txBox="1">
            <a:spLocks noGrp="1"/>
          </p:cNvSpPr>
          <p:nvPr>
            <p:ph type="title"/>
          </p:nvPr>
        </p:nvSpPr>
        <p:spPr>
          <a:prstGeom prst="rect">
            <a:avLst/>
          </a:prstGeom>
        </p:spPr>
        <p:txBody>
          <a:bodyPr/>
          <a:lstStyle/>
          <a:p>
            <a:r>
              <a:t>Title Text</a:t>
            </a:r>
          </a:p>
        </p:txBody>
      </p:sp>
      <p:sp>
        <p:nvSpPr>
          <p:cNvPr id="2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1"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2"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latin typeface="+mj-lt"/>
                <a:ea typeface="+mj-ea"/>
                <a:cs typeface="+mj-cs"/>
                <a:sym typeface="Calibri"/>
              </a:defRPr>
            </a:lvl1pPr>
            <a:lvl2pPr marL="0" indent="457200">
              <a:buSzTx/>
              <a:buFontTx/>
              <a:buNone/>
              <a:defRPr sz="2400">
                <a:solidFill>
                  <a:srgbClr val="888888"/>
                </a:solidFill>
                <a:latin typeface="+mj-lt"/>
                <a:ea typeface="+mj-ea"/>
                <a:cs typeface="+mj-cs"/>
                <a:sym typeface="Calibri"/>
              </a:defRPr>
            </a:lvl2pPr>
            <a:lvl3pPr marL="0" indent="914400">
              <a:buSzTx/>
              <a:buFontTx/>
              <a:buNone/>
              <a:defRPr sz="2400">
                <a:solidFill>
                  <a:srgbClr val="888888"/>
                </a:solidFill>
                <a:latin typeface="+mj-lt"/>
                <a:ea typeface="+mj-ea"/>
                <a:cs typeface="+mj-cs"/>
                <a:sym typeface="Calibri"/>
              </a:defRPr>
            </a:lvl3pPr>
            <a:lvl4pPr marL="0" indent="1371600">
              <a:buSzTx/>
              <a:buFontTx/>
              <a:buNone/>
              <a:defRPr sz="2400">
                <a:solidFill>
                  <a:srgbClr val="888888"/>
                </a:solidFill>
                <a:latin typeface="+mj-lt"/>
                <a:ea typeface="+mj-ea"/>
                <a:cs typeface="+mj-cs"/>
                <a:sym typeface="Calibri"/>
              </a:defRPr>
            </a:lvl4pPr>
            <a:lvl5pPr marL="0" indent="1828800">
              <a:buSzTx/>
              <a:buFontTx/>
              <a:buNone/>
              <a:defRPr sz="2400">
                <a:solidFill>
                  <a:srgbClr val="888888"/>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0" name="Title Text"/>
          <p:cNvSpPr txBox="1">
            <a:spLocks noGrp="1"/>
          </p:cNvSpPr>
          <p:nvPr>
            <p:ph type="title"/>
          </p:nvPr>
        </p:nvSpPr>
        <p:spPr>
          <a:prstGeom prst="rect">
            <a:avLst/>
          </a:prstGeom>
        </p:spPr>
        <p:txBody>
          <a:bodyPr/>
          <a:lstStyle/>
          <a:p>
            <a:r>
              <a:t>Title Text</a:t>
            </a:r>
          </a:p>
        </p:txBody>
      </p:sp>
      <p:sp>
        <p:nvSpPr>
          <p:cNvPr id="41"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9"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0"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atin typeface="+mj-lt"/>
                <a:ea typeface="+mj-ea"/>
                <a:cs typeface="+mj-cs"/>
                <a:sym typeface="Calibri"/>
              </a:defRPr>
            </a:lvl1pPr>
            <a:lvl2pPr marL="0" indent="457200">
              <a:buSzTx/>
              <a:buFontTx/>
              <a:buNone/>
              <a:defRPr sz="2400">
                <a:latin typeface="+mj-lt"/>
                <a:ea typeface="+mj-ea"/>
                <a:cs typeface="+mj-cs"/>
                <a:sym typeface="Calibri"/>
              </a:defRPr>
            </a:lvl2pPr>
            <a:lvl3pPr marL="0" indent="914400">
              <a:buSzTx/>
              <a:buFontTx/>
              <a:buNone/>
              <a:defRPr sz="2400">
                <a:latin typeface="+mj-lt"/>
                <a:ea typeface="+mj-ea"/>
                <a:cs typeface="+mj-cs"/>
                <a:sym typeface="Calibri"/>
              </a:defRPr>
            </a:lvl3pPr>
            <a:lvl4pPr marL="0" indent="1371600">
              <a:buSzTx/>
              <a:buFontTx/>
              <a:buNone/>
              <a:defRPr sz="2400">
                <a:latin typeface="+mj-lt"/>
                <a:ea typeface="+mj-ea"/>
                <a:cs typeface="+mj-cs"/>
                <a:sym typeface="Calibri"/>
              </a:defRPr>
            </a:lvl4pPr>
            <a:lvl5pPr marL="0" indent="1828800">
              <a:buSzTx/>
              <a:buFontTx/>
              <a:buNone/>
              <a:defRPr sz="24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1"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a:latin typeface="+mj-lt"/>
                <a:ea typeface="+mj-ea"/>
                <a:cs typeface="+mj-cs"/>
                <a:sym typeface="Calibri"/>
              </a:defRPr>
            </a:pPr>
            <a:endParaRP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9" name="Title Text"/>
          <p:cNvSpPr txBox="1">
            <a:spLocks noGrp="1"/>
          </p:cNvSpPr>
          <p:nvPr>
            <p:ph type="title"/>
          </p:nvPr>
        </p:nvSpPr>
        <p:spPr>
          <a:prstGeom prst="rect">
            <a:avLst/>
          </a:prstGeom>
        </p:spPr>
        <p:txBody>
          <a:bodyPr/>
          <a:lstStyle/>
          <a:p>
            <a:r>
              <a:t>Title Text</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4"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5" name="Body Level One…"/>
          <p:cNvSpPr txBox="1">
            <a:spLocks noGrp="1"/>
          </p:cNvSpPr>
          <p:nvPr>
            <p:ph type="body" sz="half" idx="1"/>
          </p:nvPr>
        </p:nvSpPr>
        <p:spPr>
          <a:xfrm>
            <a:off x="5183187" y="987425"/>
            <a:ext cx="6172201" cy="4873625"/>
          </a:xfrm>
          <a:prstGeom prst="rect">
            <a:avLst/>
          </a:prstGeom>
        </p:spPr>
        <p:txBody>
          <a:bodyPr/>
          <a:lstStyle>
            <a:lvl1pPr marL="228600" indent="-228600">
              <a:defRPr sz="3200">
                <a:latin typeface="+mj-lt"/>
                <a:ea typeface="+mj-ea"/>
                <a:cs typeface="+mj-cs"/>
                <a:sym typeface="Calibri"/>
              </a:defRPr>
            </a:lvl1pPr>
            <a:lvl2pPr marL="718457" indent="-261257">
              <a:defRPr sz="3200">
                <a:latin typeface="+mj-lt"/>
                <a:ea typeface="+mj-ea"/>
                <a:cs typeface="+mj-cs"/>
                <a:sym typeface="Calibri"/>
              </a:defRPr>
            </a:lvl2pPr>
            <a:lvl3pPr marL="1219200" indent="-304800">
              <a:defRPr sz="3200">
                <a:latin typeface="+mj-lt"/>
                <a:ea typeface="+mj-ea"/>
                <a:cs typeface="+mj-cs"/>
                <a:sym typeface="Calibri"/>
              </a:defRPr>
            </a:lvl3pPr>
            <a:lvl4pPr marL="1737360" indent="-365760">
              <a:defRPr sz="3200">
                <a:latin typeface="+mj-lt"/>
                <a:ea typeface="+mj-ea"/>
                <a:cs typeface="+mj-cs"/>
                <a:sym typeface="Calibri"/>
              </a:defRPr>
            </a:lvl4pPr>
            <a:lvl5pPr marL="2194560" indent="-365760">
              <a:defRPr sz="32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6" name="Text Placeholder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latin typeface="+mj-lt"/>
                <a:ea typeface="+mj-ea"/>
                <a:cs typeface="+mj-cs"/>
                <a:sym typeface="Calibri"/>
              </a:defRPr>
            </a:pPr>
            <a:endParaRP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4"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5"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6"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atin typeface="+mj-lt"/>
                <a:ea typeface="+mj-ea"/>
                <a:cs typeface="+mj-cs"/>
                <a:sym typeface="Calibri"/>
              </a:defRPr>
            </a:lvl1pPr>
            <a:lvl2pPr marL="0" indent="457200">
              <a:buSzTx/>
              <a:buFontTx/>
              <a:buNone/>
              <a:defRPr sz="1600">
                <a:latin typeface="+mj-lt"/>
                <a:ea typeface="+mj-ea"/>
                <a:cs typeface="+mj-cs"/>
                <a:sym typeface="Calibri"/>
              </a:defRPr>
            </a:lvl2pPr>
            <a:lvl3pPr marL="0" indent="914400">
              <a:buSzTx/>
              <a:buFontTx/>
              <a:buNone/>
              <a:defRPr sz="1600">
                <a:latin typeface="+mj-lt"/>
                <a:ea typeface="+mj-ea"/>
                <a:cs typeface="+mj-cs"/>
                <a:sym typeface="Calibri"/>
              </a:defRPr>
            </a:lvl3pPr>
            <a:lvl4pPr marL="0" indent="1371600">
              <a:buSzTx/>
              <a:buFontTx/>
              <a:buNone/>
              <a:defRPr sz="1600">
                <a:latin typeface="+mj-lt"/>
                <a:ea typeface="+mj-ea"/>
                <a:cs typeface="+mj-cs"/>
                <a:sym typeface="Calibri"/>
              </a:defRPr>
            </a:lvl4pPr>
            <a:lvl5pPr marL="0" indent="1828800">
              <a:buSzTx/>
              <a:buFontTx/>
              <a:buNone/>
              <a:defRPr sz="16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6"/>
          <p:cNvPicPr>
            <a:picLocks noChangeAspect="1"/>
          </p:cNvPicPr>
          <p:nvPr/>
        </p:nvPicPr>
        <p:blipFill>
          <a:blip r:embed="rId11">
            <a:extLst>
              <a:ext uri="{28A0092B-C50C-407E-A947-70E740481C1C}">
                <a14:useLocalDpi xmlns:a14="http://schemas.microsoft.com/office/drawing/2010/main" val="0"/>
              </a:ext>
            </a:extLst>
          </a:blip>
          <a:srcRect/>
          <a:stretch/>
        </p:blipFill>
        <p:spPr>
          <a:xfrm>
            <a:off x="0" y="586"/>
            <a:ext cx="12192000" cy="1874520"/>
          </a:xfrm>
          <a:prstGeom prst="rect">
            <a:avLst/>
          </a:prstGeom>
          <a:ln w="12700">
            <a:miter lim="400000"/>
          </a:ln>
        </p:spPr>
      </p:pic>
      <p:sp>
        <p:nvSpPr>
          <p:cNvPr id="3" name="TextBox 8"/>
          <p:cNvSpPr txBox="1"/>
          <p:nvPr/>
        </p:nvSpPr>
        <p:spPr>
          <a:xfrm>
            <a:off x="10900230" y="217124"/>
            <a:ext cx="1190171"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a:solidFill>
                  <a:srgbClr val="FFFFFF"/>
                </a:solidFill>
                <a:latin typeface="Arial"/>
                <a:ea typeface="Arial"/>
                <a:cs typeface="Arial"/>
                <a:sym typeface="Arial"/>
              </a:defRPr>
            </a:lvl1pPr>
          </a:lstStyle>
          <a:p>
            <a:r>
              <a:t>KS3</a:t>
            </a:r>
          </a:p>
        </p:txBody>
      </p:sp>
      <p:sp>
        <p:nvSpPr>
          <p:cNvPr id="4"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5"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179614" marR="0" indent="-179614" algn="l" defTabSz="914400" rtl="0" latinLnBrk="0">
        <a:lnSpc>
          <a:spcPct val="90000"/>
        </a:lnSpc>
        <a:spcBef>
          <a:spcPts val="10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1pPr>
      <a:lvl2pPr marL="666750" marR="0" indent="-209550" algn="l" defTabSz="914400" rtl="0" latinLnBrk="0">
        <a:lnSpc>
          <a:spcPct val="90000"/>
        </a:lnSpc>
        <a:spcBef>
          <a:spcPts val="10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2pPr>
      <a:lvl3pPr marL="1165860" marR="0" indent="-251460" algn="l" defTabSz="914400" rtl="0" latinLnBrk="0">
        <a:lnSpc>
          <a:spcPct val="90000"/>
        </a:lnSpc>
        <a:spcBef>
          <a:spcPts val="10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3pPr>
      <a:lvl4pPr marL="1651000" marR="0" indent="-279400" algn="l" defTabSz="914400" rtl="0" latinLnBrk="0">
        <a:lnSpc>
          <a:spcPct val="90000"/>
        </a:lnSpc>
        <a:spcBef>
          <a:spcPts val="10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4pPr>
      <a:lvl5pPr marL="2108200" marR="0" indent="-279400" algn="l" defTabSz="914400" rtl="0" latinLnBrk="0">
        <a:lnSpc>
          <a:spcPct val="90000"/>
        </a:lnSpc>
        <a:spcBef>
          <a:spcPts val="10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5pPr>
      <a:lvl6pPr marL="2565400" marR="0" indent="-279400" algn="l" defTabSz="914400" rtl="0" latinLnBrk="0">
        <a:lnSpc>
          <a:spcPct val="90000"/>
        </a:lnSpc>
        <a:spcBef>
          <a:spcPts val="10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6pPr>
      <a:lvl7pPr marL="3022600" marR="0" indent="-279400" algn="l" defTabSz="914400" rtl="0" latinLnBrk="0">
        <a:lnSpc>
          <a:spcPct val="90000"/>
        </a:lnSpc>
        <a:spcBef>
          <a:spcPts val="10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7pPr>
      <a:lvl8pPr marL="3479800" marR="0" indent="-279400" algn="l" defTabSz="914400" rtl="0" latinLnBrk="0">
        <a:lnSpc>
          <a:spcPct val="90000"/>
        </a:lnSpc>
        <a:spcBef>
          <a:spcPts val="10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8pPr>
      <a:lvl9pPr marL="3937000" marR="0" indent="-279400" algn="l" defTabSz="914400" rtl="0" latinLnBrk="0">
        <a:lnSpc>
          <a:spcPct val="90000"/>
        </a:lnSpc>
        <a:spcBef>
          <a:spcPts val="10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5" descr="Picture 5"/>
          <p:cNvPicPr>
            <a:picLocks noChangeAspect="1"/>
          </p:cNvPicPr>
          <p:nvPr/>
        </p:nvPicPr>
        <p:blipFill>
          <a:blip r:embed="rId2"/>
          <a:stretch>
            <a:fillRect/>
          </a:stretch>
        </p:blipFill>
        <p:spPr>
          <a:xfrm>
            <a:off x="0" y="-2"/>
            <a:ext cx="12192000" cy="6863710"/>
          </a:xfrm>
          <a:prstGeom prst="rect">
            <a:avLst/>
          </a:prstGeom>
          <a:ln w="12700">
            <a:miter lim="400000"/>
          </a:ln>
        </p:spPr>
      </p:pic>
      <p:sp>
        <p:nvSpPr>
          <p:cNvPr id="97" name="Title 1"/>
          <p:cNvSpPr txBox="1">
            <a:spLocks noGrp="1"/>
          </p:cNvSpPr>
          <p:nvPr>
            <p:ph type="ctrTitle"/>
          </p:nvPr>
        </p:nvSpPr>
        <p:spPr>
          <a:xfrm>
            <a:off x="788051" y="3141983"/>
            <a:ext cx="9942287" cy="2387601"/>
          </a:xfrm>
          <a:prstGeom prst="rect">
            <a:avLst/>
          </a:prstGeom>
        </p:spPr>
        <p:txBody>
          <a:bodyPr/>
          <a:lstStyle>
            <a:lvl1pPr algn="just">
              <a:defRPr sz="3600" b="1">
                <a:solidFill>
                  <a:srgbClr val="FFFFFF"/>
                </a:solidFill>
                <a:latin typeface="Arial"/>
                <a:ea typeface="Arial"/>
                <a:cs typeface="Arial"/>
                <a:sym typeface="Arial"/>
              </a:defRPr>
            </a:lvl1pPr>
          </a:lstStyle>
          <a:p>
            <a:r>
              <a:t>Energy Farm Briefing</a:t>
            </a:r>
          </a:p>
        </p:txBody>
      </p:sp>
      <p:sp>
        <p:nvSpPr>
          <p:cNvPr id="98" name="Subtitle 2"/>
          <p:cNvSpPr txBox="1">
            <a:spLocks noGrp="1"/>
          </p:cNvSpPr>
          <p:nvPr>
            <p:ph type="subTitle" sz="quarter" idx="1"/>
          </p:nvPr>
        </p:nvSpPr>
        <p:spPr>
          <a:xfrm>
            <a:off x="783769" y="5764665"/>
            <a:ext cx="9942287" cy="1655762"/>
          </a:xfrm>
          <a:prstGeom prst="rect">
            <a:avLst/>
          </a:prstGeom>
        </p:spPr>
        <p:txBody>
          <a:bodyPr/>
          <a:lstStyle>
            <a:lvl1pPr algn="l">
              <a:defRPr sz="2300">
                <a:latin typeface="Arial"/>
                <a:ea typeface="Arial"/>
                <a:cs typeface="Arial"/>
                <a:sym typeface="Arial"/>
              </a:defRPr>
            </a:lvl1pPr>
          </a:lstStyle>
          <a:p>
            <a:r>
              <a:t>A simulation to explore how the nature of power generation is changing.</a:t>
            </a:r>
          </a:p>
        </p:txBody>
      </p:sp>
      <p:sp>
        <p:nvSpPr>
          <p:cNvPr id="99" name="TextBox 6"/>
          <p:cNvSpPr txBox="1"/>
          <p:nvPr/>
        </p:nvSpPr>
        <p:spPr>
          <a:xfrm>
            <a:off x="10377713" y="609599"/>
            <a:ext cx="1190172"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a:solidFill>
                  <a:srgbClr val="FFFFFF"/>
                </a:solidFill>
                <a:latin typeface="Arial"/>
                <a:ea typeface="Arial"/>
                <a:cs typeface="Arial"/>
                <a:sym typeface="Arial"/>
              </a:defRPr>
            </a:lvl1pPr>
          </a:lstStyle>
          <a:p>
            <a:r>
              <a:t>KS3</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itle 1"/>
          <p:cNvSpPr txBox="1">
            <a:spLocks noGrp="1"/>
          </p:cNvSpPr>
          <p:nvPr>
            <p:ph type="title"/>
          </p:nvPr>
        </p:nvSpPr>
        <p:spPr>
          <a:xfrm>
            <a:off x="910575" y="1884439"/>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Equipment to purchase (2)</a:t>
            </a:r>
          </a:p>
        </p:txBody>
      </p:sp>
      <p:sp>
        <p:nvSpPr>
          <p:cNvPr id="146" name="TextBox 7"/>
          <p:cNvSpPr txBox="1"/>
          <p:nvPr/>
        </p:nvSpPr>
        <p:spPr>
          <a:xfrm>
            <a:off x="4918528" y="4228384"/>
            <a:ext cx="3554898" cy="1749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500" b="1">
                <a:solidFill>
                  <a:srgbClr val="50BED7"/>
                </a:solidFill>
                <a:latin typeface="Arial"/>
                <a:ea typeface="Arial"/>
                <a:cs typeface="Arial"/>
                <a:sym typeface="Arial"/>
              </a:defRPr>
            </a:pPr>
            <a:r>
              <a:t>The National Grid</a:t>
            </a:r>
          </a:p>
          <a:p>
            <a:pPr marL="285750" indent="-285750">
              <a:spcBef>
                <a:spcPts val="600"/>
              </a:spcBef>
              <a:buClr>
                <a:srgbClr val="50BED7"/>
              </a:buClr>
              <a:buSzPct val="100000"/>
              <a:buFont typeface="Arial"/>
              <a:buChar char="•"/>
              <a:defRPr sz="1300">
                <a:latin typeface="Arial"/>
                <a:ea typeface="Arial"/>
                <a:cs typeface="Arial"/>
                <a:sym typeface="Arial"/>
              </a:defRPr>
            </a:pPr>
            <a:r>
              <a:t>If you want to connect your system to the National Grid you will need to pay for the connection and also for any electricity you use. However the supply will ensure that you have a continuous source of electricity.</a:t>
            </a:r>
          </a:p>
          <a:p>
            <a:pPr marL="285750" indent="-285750">
              <a:spcBef>
                <a:spcPts val="300"/>
              </a:spcBef>
              <a:buClr>
                <a:srgbClr val="50BED7"/>
              </a:buClr>
              <a:buSzPct val="100000"/>
              <a:buFont typeface="Arial"/>
              <a:buChar char="•"/>
              <a:defRPr sz="1300">
                <a:latin typeface="Arial"/>
                <a:ea typeface="Arial"/>
                <a:cs typeface="Arial"/>
                <a:sym typeface="Arial"/>
              </a:defRPr>
            </a:pPr>
            <a:r>
              <a:t>The environmental impact of the National Grid is higher than solar, wind or biogas.</a:t>
            </a:r>
          </a:p>
        </p:txBody>
      </p:sp>
      <p:sp>
        <p:nvSpPr>
          <p:cNvPr id="147" name="TextBox 12"/>
          <p:cNvSpPr txBox="1"/>
          <p:nvPr/>
        </p:nvSpPr>
        <p:spPr>
          <a:xfrm>
            <a:off x="968750" y="4218847"/>
            <a:ext cx="3809285" cy="2321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500" b="1">
                <a:solidFill>
                  <a:srgbClr val="50BED7"/>
                </a:solidFill>
                <a:latin typeface="Arial"/>
                <a:ea typeface="Arial"/>
                <a:cs typeface="Arial"/>
                <a:sym typeface="Arial"/>
              </a:defRPr>
            </a:pPr>
            <a:r>
              <a:t>Storage batteries</a:t>
            </a:r>
          </a:p>
          <a:p>
            <a:pPr marL="285750" indent="-285750">
              <a:spcBef>
                <a:spcPts val="600"/>
              </a:spcBef>
              <a:buClr>
                <a:srgbClr val="50BED7"/>
              </a:buClr>
              <a:buSzPct val="100000"/>
              <a:buFont typeface="Arial"/>
              <a:buChar char="•"/>
              <a:defRPr sz="1300">
                <a:latin typeface="Arial"/>
                <a:ea typeface="Arial"/>
                <a:cs typeface="Arial"/>
                <a:sym typeface="Arial"/>
              </a:defRPr>
            </a:pPr>
            <a:r>
              <a:t>Storage batteries don’t produce electricity but they store it, so if your system produces more energy than you need at certain times of the day they will store the electricity for times when demand would otherwise exceed supply.  Their impact on the environment is low.</a:t>
            </a:r>
          </a:p>
          <a:p>
            <a:pPr marL="285750" indent="-285750">
              <a:spcBef>
                <a:spcPts val="300"/>
              </a:spcBef>
              <a:buClr>
                <a:srgbClr val="50BED7"/>
              </a:buClr>
              <a:buSzPct val="100000"/>
              <a:buFont typeface="Arial"/>
              <a:buChar char="•"/>
              <a:defRPr sz="1300">
                <a:latin typeface="Arial"/>
                <a:ea typeface="Arial"/>
                <a:cs typeface="Arial"/>
                <a:sym typeface="Arial"/>
              </a:defRPr>
            </a:pPr>
            <a:r>
              <a:t>If storage batteries are full and if you have </a:t>
            </a:r>
            <a:br/>
            <a:r>
              <a:t>a connection to the National Grid then the system will sell excess electricity to the Grid and reduce your energy bill.</a:t>
            </a:r>
          </a:p>
        </p:txBody>
      </p:sp>
      <p:pic>
        <p:nvPicPr>
          <p:cNvPr id="148" name="Picture 14" descr="Picture 14"/>
          <p:cNvPicPr>
            <a:picLocks noChangeAspect="1"/>
          </p:cNvPicPr>
          <p:nvPr/>
        </p:nvPicPr>
        <p:blipFill>
          <a:blip r:embed="rId2"/>
          <a:stretch>
            <a:fillRect/>
          </a:stretch>
        </p:blipFill>
        <p:spPr>
          <a:xfrm>
            <a:off x="9427599" y="2714857"/>
            <a:ext cx="1714070" cy="1447018"/>
          </a:xfrm>
          <a:prstGeom prst="rect">
            <a:avLst/>
          </a:prstGeom>
          <a:ln w="12700">
            <a:miter lim="400000"/>
          </a:ln>
        </p:spPr>
      </p:pic>
      <p:sp>
        <p:nvSpPr>
          <p:cNvPr id="149" name="TextBox 15"/>
          <p:cNvSpPr txBox="1"/>
          <p:nvPr/>
        </p:nvSpPr>
        <p:spPr>
          <a:xfrm>
            <a:off x="8613919" y="4220498"/>
            <a:ext cx="3230205" cy="2321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500" b="1">
                <a:solidFill>
                  <a:srgbClr val="50BED7"/>
                </a:solidFill>
                <a:latin typeface="Arial"/>
                <a:ea typeface="Arial"/>
                <a:cs typeface="Arial"/>
                <a:sym typeface="Arial"/>
              </a:defRPr>
            </a:pPr>
            <a:r>
              <a:t>Petrol generator</a:t>
            </a:r>
          </a:p>
          <a:p>
            <a:pPr marL="285750" indent="-285750">
              <a:spcBef>
                <a:spcPts val="600"/>
              </a:spcBef>
              <a:buClr>
                <a:srgbClr val="50BED7"/>
              </a:buClr>
              <a:buSzPct val="100000"/>
              <a:buFont typeface="Arial"/>
              <a:buChar char="•"/>
              <a:defRPr sz="1300">
                <a:latin typeface="Arial"/>
                <a:ea typeface="Arial"/>
                <a:cs typeface="Arial"/>
                <a:sym typeface="Arial"/>
              </a:defRPr>
            </a:pPr>
            <a:r>
              <a:t>The petrol generator will start up if you don’t have a link to the National Grid and if you run out of energy from other sources so it will ensure that the lights stay lit. It’s cheaper than a link to the National Grid.</a:t>
            </a:r>
          </a:p>
          <a:p>
            <a:pPr marL="285750" indent="-285750">
              <a:spcBef>
                <a:spcPts val="300"/>
              </a:spcBef>
              <a:buClr>
                <a:srgbClr val="50BED7"/>
              </a:buClr>
              <a:buSzPct val="100000"/>
              <a:buFont typeface="Arial"/>
              <a:buChar char="•"/>
              <a:defRPr sz="1300">
                <a:latin typeface="Arial"/>
                <a:ea typeface="Arial"/>
                <a:cs typeface="Arial"/>
                <a:sym typeface="Arial"/>
              </a:defRPr>
            </a:pPr>
            <a:r>
              <a:t>You have to pay for fuel and the environmental impact is higher than any other means of producing electricity.</a:t>
            </a:r>
          </a:p>
        </p:txBody>
      </p:sp>
      <p:pic>
        <p:nvPicPr>
          <p:cNvPr id="150" name="Picture 2" descr="Picture 2"/>
          <p:cNvPicPr>
            <a:picLocks noChangeAspect="1"/>
          </p:cNvPicPr>
          <p:nvPr/>
        </p:nvPicPr>
        <p:blipFill>
          <a:blip r:embed="rId3"/>
          <a:stretch>
            <a:fillRect/>
          </a:stretch>
        </p:blipFill>
        <p:spPr>
          <a:xfrm>
            <a:off x="1945707" y="2886985"/>
            <a:ext cx="1072981" cy="1292229"/>
          </a:xfrm>
          <a:prstGeom prst="rect">
            <a:avLst/>
          </a:prstGeom>
          <a:ln w="12700">
            <a:miter lim="400000"/>
          </a:ln>
        </p:spPr>
      </p:pic>
      <p:pic>
        <p:nvPicPr>
          <p:cNvPr id="151" name="Picture 5" descr="Picture 5"/>
          <p:cNvPicPr>
            <a:picLocks noChangeAspect="1"/>
          </p:cNvPicPr>
          <p:nvPr/>
        </p:nvPicPr>
        <p:blipFill>
          <a:blip r:embed="rId4"/>
          <a:stretch>
            <a:fillRect/>
          </a:stretch>
        </p:blipFill>
        <p:spPr>
          <a:xfrm>
            <a:off x="5831975" y="2875210"/>
            <a:ext cx="1522716" cy="135078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le 1"/>
          <p:cNvSpPr txBox="1">
            <a:spLocks noGrp="1"/>
          </p:cNvSpPr>
          <p:nvPr>
            <p:ph type="title"/>
          </p:nvPr>
        </p:nvSpPr>
        <p:spPr>
          <a:xfrm>
            <a:off x="989978" y="1878655"/>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How to install equipment</a:t>
            </a:r>
          </a:p>
        </p:txBody>
      </p:sp>
      <p:sp>
        <p:nvSpPr>
          <p:cNvPr id="154" name="Content Placeholder 2"/>
          <p:cNvSpPr txBox="1">
            <a:spLocks noGrp="1"/>
          </p:cNvSpPr>
          <p:nvPr>
            <p:ph type="body" idx="1"/>
          </p:nvPr>
        </p:nvSpPr>
        <p:spPr>
          <a:xfrm>
            <a:off x="989979" y="2949889"/>
            <a:ext cx="10515598" cy="4351339"/>
          </a:xfrm>
          <a:prstGeom prst="rect">
            <a:avLst/>
          </a:prstGeom>
        </p:spPr>
        <p:txBody>
          <a:bodyPr/>
          <a:lstStyle/>
          <a:p>
            <a:pPr marL="228600" indent="-228600">
              <a:buClr>
                <a:srgbClr val="50BED7"/>
              </a:buClr>
            </a:pPr>
            <a:r>
              <a:t>Go to the ‘set up’ screen and select ‘purchase </a:t>
            </a:r>
            <a:br/>
            <a:r>
              <a:t>equipment’. This will bring up a list of icons; </a:t>
            </a:r>
            <a:br/>
            <a:r>
              <a:t>each represents a different piece of equipment.</a:t>
            </a:r>
          </a:p>
          <a:p>
            <a:pPr marL="228600" indent="-228600">
              <a:buClr>
                <a:srgbClr val="50BED7"/>
              </a:buClr>
            </a:pPr>
            <a:r>
              <a:rPr spc="-22"/>
              <a:t>Select a piece of equipment; you will be </a:t>
            </a:r>
            <a:br>
              <a:rPr spc="-22"/>
            </a:br>
            <a:r>
              <a:rPr spc="-22"/>
              <a:t>given some information</a:t>
            </a:r>
            <a:r>
              <a:t> about it. If you </a:t>
            </a:r>
            <a:br/>
            <a:r>
              <a:t>decide to buy it then click on ‘purchase’.</a:t>
            </a:r>
          </a:p>
          <a:p>
            <a:pPr marL="228600" indent="-228600">
              <a:buClr>
                <a:srgbClr val="50BED7"/>
              </a:buClr>
            </a:pPr>
            <a:r>
              <a:t>The equipment is delivered to the bottom left corner of the screen; you will need </a:t>
            </a:r>
            <a:br/>
            <a:r>
              <a:t>to select a location. The possible locations are indicated. Batteries have to go in the barn and the National Grid link has to go by the pylon.</a:t>
            </a:r>
          </a:p>
          <a:p>
            <a:pPr marL="228600" indent="-228600">
              <a:buClr>
                <a:srgbClr val="50BED7"/>
              </a:buClr>
            </a:pPr>
            <a:r>
              <a:t>You will see how many tokens you have left.</a:t>
            </a:r>
          </a:p>
        </p:txBody>
      </p:sp>
      <p:pic>
        <p:nvPicPr>
          <p:cNvPr id="155" name="Screenshot 2019-09-17 at 23.07.22.png" descr="Screenshot 2019-09-17 at 23.07.22.png"/>
          <p:cNvPicPr>
            <a:picLocks noChangeAspect="1"/>
          </p:cNvPicPr>
          <p:nvPr/>
        </p:nvPicPr>
        <p:blipFill>
          <a:blip r:embed="rId2"/>
          <a:stretch>
            <a:fillRect/>
          </a:stretch>
        </p:blipFill>
        <p:spPr>
          <a:xfrm>
            <a:off x="7645093" y="2314838"/>
            <a:ext cx="3444389" cy="2551399"/>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itle 1"/>
          <p:cNvSpPr txBox="1">
            <a:spLocks noGrp="1"/>
          </p:cNvSpPr>
          <p:nvPr>
            <p:ph type="title"/>
          </p:nvPr>
        </p:nvSpPr>
        <p:spPr>
          <a:xfrm>
            <a:off x="998552" y="2072370"/>
            <a:ext cx="10712662" cy="1325564"/>
          </a:xfrm>
          <a:prstGeom prst="rect">
            <a:avLst/>
          </a:prstGeom>
        </p:spPr>
        <p:txBody>
          <a:bodyPr/>
          <a:lstStyle/>
          <a:p>
            <a:pPr>
              <a:defRPr sz="3200" b="1">
                <a:solidFill>
                  <a:srgbClr val="50BED7"/>
                </a:solidFill>
                <a:latin typeface="Arial"/>
                <a:ea typeface="Arial"/>
                <a:cs typeface="Arial"/>
                <a:sym typeface="Arial"/>
              </a:defRPr>
            </a:pPr>
            <a:r>
              <a:t>Remember - you’re a producer as well as </a:t>
            </a:r>
            <a:br/>
            <a:r>
              <a:t>a consumer!</a:t>
            </a:r>
          </a:p>
        </p:txBody>
      </p:sp>
      <p:sp>
        <p:nvSpPr>
          <p:cNvPr id="158" name="Content Placeholder 2"/>
          <p:cNvSpPr txBox="1">
            <a:spLocks noGrp="1"/>
          </p:cNvSpPr>
          <p:nvPr>
            <p:ph type="body" idx="1"/>
          </p:nvPr>
        </p:nvSpPr>
        <p:spPr>
          <a:xfrm>
            <a:off x="998553" y="3455958"/>
            <a:ext cx="10515601" cy="3474721"/>
          </a:xfrm>
          <a:prstGeom prst="rect">
            <a:avLst/>
          </a:prstGeom>
        </p:spPr>
        <p:txBody>
          <a:bodyPr/>
          <a:lstStyle/>
          <a:p>
            <a:pPr marL="228600" indent="-228600">
              <a:buClr>
                <a:srgbClr val="50BED7"/>
              </a:buClr>
            </a:pPr>
            <a:r>
              <a:t>The set up on the farm is clearly capable of producing at least some of </a:t>
            </a:r>
            <a:br/>
            <a:r>
              <a:t>the energy needed and therefore reducing demand on the National Grid.</a:t>
            </a:r>
          </a:p>
          <a:p>
            <a:pPr marL="228600" indent="-228600">
              <a:buClr>
                <a:srgbClr val="50BED7"/>
              </a:buClr>
            </a:pPr>
            <a:r>
              <a:t>Clearly some of the devices are weather dependent – the solar panels </a:t>
            </a:r>
            <a:br/>
            <a:r>
              <a:t>need sun and the wind turbines need wind so you may be producing more </a:t>
            </a:r>
            <a:br/>
            <a:r>
              <a:t>energy than you need at some points of the day.  You may store some </a:t>
            </a:r>
            <a:br/>
            <a:r>
              <a:t>of this.</a:t>
            </a:r>
          </a:p>
          <a:p>
            <a:pPr marL="228600" indent="-228600">
              <a:buClr>
                <a:srgbClr val="50BED7"/>
              </a:buClr>
            </a:pPr>
            <a:r>
              <a:t>However if the storage batteries are full the excess electricity is sold back </a:t>
            </a:r>
            <a:br/>
            <a:r>
              <a:t>to the National Grid - they pay you to produce electricity that they can then </a:t>
            </a:r>
            <a:br/>
            <a:r>
              <a:t>sell elsewhere.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ectangle 1"/>
          <p:cNvSpPr/>
          <p:nvPr/>
        </p:nvSpPr>
        <p:spPr>
          <a:xfrm>
            <a:off x="0" y="0"/>
            <a:ext cx="12192000" cy="6858000"/>
          </a:xfrm>
          <a:prstGeom prst="rect">
            <a:avLst/>
          </a:prstGeom>
          <a:solidFill>
            <a:srgbClr val="FFFFFF"/>
          </a:solidFill>
          <a:ln w="12700">
            <a:solidFill>
              <a:srgbClr val="FFFFFF"/>
            </a:solidFill>
            <a:miter/>
          </a:ln>
        </p:spPr>
        <p:txBody>
          <a:bodyPr lIns="45719" rIns="45719" anchor="ctr"/>
          <a:lstStyle/>
          <a:p>
            <a:pPr algn="ctr">
              <a:defRPr>
                <a:solidFill>
                  <a:srgbClr val="FFFFFF"/>
                </a:solidFill>
              </a:defRPr>
            </a:pPr>
            <a:endParaRPr/>
          </a:p>
        </p:txBody>
      </p:sp>
      <p:pic>
        <p:nvPicPr>
          <p:cNvPr id="161" name="Picture 3" descr="Picture 3"/>
          <p:cNvPicPr>
            <a:picLocks noChangeAspect="1"/>
          </p:cNvPicPr>
          <p:nvPr/>
        </p:nvPicPr>
        <p:blipFill>
          <a:blip r:embed="rId3"/>
          <a:stretch>
            <a:fillRect/>
          </a:stretch>
        </p:blipFill>
        <p:spPr>
          <a:xfrm>
            <a:off x="903218" y="635198"/>
            <a:ext cx="10385564" cy="6019404"/>
          </a:xfrm>
          <a:prstGeom prst="rect">
            <a:avLst/>
          </a:prstGeom>
          <a:ln w="12700">
            <a:miter lim="400000"/>
          </a:ln>
        </p:spPr>
      </p:pic>
      <p:sp>
        <p:nvSpPr>
          <p:cNvPr id="162" name="Daily performance"/>
          <p:cNvSpPr txBox="1">
            <a:spLocks noGrp="1"/>
          </p:cNvSpPr>
          <p:nvPr>
            <p:ph type="title" idx="4294967295"/>
          </p:nvPr>
        </p:nvSpPr>
        <p:spPr>
          <a:xfrm>
            <a:off x="490552" y="281670"/>
            <a:ext cx="2651734" cy="520800"/>
          </a:xfrm>
          <a:prstGeom prst="rect">
            <a:avLst/>
          </a:prstGeom>
        </p:spPr>
        <p:txBody>
          <a:bodyPr anchor="t"/>
          <a:lstStyle>
            <a:lvl1pPr>
              <a:defRPr sz="2200" b="1">
                <a:solidFill>
                  <a:srgbClr val="50BED7"/>
                </a:solidFill>
                <a:latin typeface="Arial"/>
                <a:ea typeface="Arial"/>
                <a:cs typeface="Arial"/>
                <a:sym typeface="Arial"/>
              </a:defRPr>
            </a:lvl1pPr>
          </a:lstStyle>
          <a:p>
            <a:r>
              <a:t>Daily performance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Rectangle 1"/>
          <p:cNvSpPr/>
          <p:nvPr/>
        </p:nvSpPr>
        <p:spPr>
          <a:xfrm>
            <a:off x="0" y="0"/>
            <a:ext cx="12192000" cy="6858000"/>
          </a:xfrm>
          <a:prstGeom prst="rect">
            <a:avLst/>
          </a:prstGeom>
          <a:solidFill>
            <a:srgbClr val="FFFFFF"/>
          </a:solidFill>
          <a:ln w="12700">
            <a:solidFill>
              <a:srgbClr val="FFFFFF"/>
            </a:solidFill>
            <a:miter/>
          </a:ln>
        </p:spPr>
        <p:txBody>
          <a:bodyPr lIns="45719" rIns="45719" anchor="ctr"/>
          <a:lstStyle/>
          <a:p>
            <a:pPr algn="ctr">
              <a:defRPr>
                <a:solidFill>
                  <a:srgbClr val="FFFFFF"/>
                </a:solidFill>
              </a:defRPr>
            </a:pPr>
            <a:endParaRPr/>
          </a:p>
        </p:txBody>
      </p:sp>
      <p:pic>
        <p:nvPicPr>
          <p:cNvPr id="167" name="Picture 3" descr="Picture 3"/>
          <p:cNvPicPr>
            <a:picLocks noChangeAspect="1"/>
          </p:cNvPicPr>
          <p:nvPr/>
        </p:nvPicPr>
        <p:blipFill>
          <a:blip r:embed="rId3"/>
          <a:stretch>
            <a:fillRect/>
          </a:stretch>
        </p:blipFill>
        <p:spPr>
          <a:xfrm>
            <a:off x="965424" y="709351"/>
            <a:ext cx="10261152" cy="5947298"/>
          </a:xfrm>
          <a:prstGeom prst="rect">
            <a:avLst/>
          </a:prstGeom>
          <a:ln w="12700">
            <a:miter lim="400000"/>
          </a:ln>
        </p:spPr>
      </p:pic>
      <p:sp>
        <p:nvSpPr>
          <p:cNvPr id="168" name="Weekly performance"/>
          <p:cNvSpPr txBox="1">
            <a:spLocks noGrp="1"/>
          </p:cNvSpPr>
          <p:nvPr>
            <p:ph type="title" idx="4294967295"/>
          </p:nvPr>
        </p:nvSpPr>
        <p:spPr>
          <a:xfrm>
            <a:off x="490552" y="281670"/>
            <a:ext cx="2932870" cy="618580"/>
          </a:xfrm>
          <a:prstGeom prst="rect">
            <a:avLst/>
          </a:prstGeom>
        </p:spPr>
        <p:txBody>
          <a:bodyPr anchor="t"/>
          <a:lstStyle>
            <a:lvl1pPr>
              <a:defRPr sz="2200" b="1">
                <a:solidFill>
                  <a:srgbClr val="50BED7"/>
                </a:solidFill>
                <a:latin typeface="Arial"/>
                <a:ea typeface="Arial"/>
                <a:cs typeface="Arial"/>
                <a:sym typeface="Arial"/>
              </a:defRPr>
            </a:lvl1pPr>
          </a:lstStyle>
          <a:p>
            <a:r>
              <a:t>Weekly performance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itle 1"/>
          <p:cNvSpPr txBox="1">
            <a:spLocks noGrp="1"/>
          </p:cNvSpPr>
          <p:nvPr>
            <p:ph type="title"/>
          </p:nvPr>
        </p:nvSpPr>
        <p:spPr>
          <a:xfrm>
            <a:off x="999450" y="1878695"/>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Questions</a:t>
            </a:r>
          </a:p>
        </p:txBody>
      </p:sp>
      <p:sp>
        <p:nvSpPr>
          <p:cNvPr id="173" name="Content Placeholder 2"/>
          <p:cNvSpPr txBox="1">
            <a:spLocks noGrp="1"/>
          </p:cNvSpPr>
          <p:nvPr>
            <p:ph type="body" idx="1"/>
          </p:nvPr>
        </p:nvSpPr>
        <p:spPr>
          <a:xfrm>
            <a:off x="985381" y="3091715"/>
            <a:ext cx="9582834" cy="4351338"/>
          </a:xfrm>
          <a:prstGeom prst="rect">
            <a:avLst/>
          </a:prstGeom>
        </p:spPr>
        <p:txBody>
          <a:bodyPr/>
          <a:lstStyle/>
          <a:p>
            <a:pPr marL="228600" indent="-228600">
              <a:lnSpc>
                <a:spcPct val="100000"/>
              </a:lnSpc>
              <a:buClr>
                <a:srgbClr val="50BED7"/>
              </a:buClr>
            </a:pPr>
            <a:r>
              <a:t>Why is each day broken down on the graph into 24 bars?</a:t>
            </a:r>
          </a:p>
          <a:p>
            <a:pPr marL="228600" indent="-228600">
              <a:lnSpc>
                <a:spcPct val="100000"/>
              </a:lnSpc>
              <a:buClr>
                <a:srgbClr val="50BED7"/>
              </a:buClr>
            </a:pPr>
            <a:r>
              <a:t>Why might the sun and the wind affect the system?</a:t>
            </a:r>
          </a:p>
          <a:p>
            <a:pPr marL="228600" indent="-228600">
              <a:lnSpc>
                <a:spcPct val="100000"/>
              </a:lnSpc>
              <a:buClr>
                <a:srgbClr val="50BED7"/>
              </a:buClr>
            </a:pPr>
            <a:r>
              <a:t>The graph showing energy generated on-site isn’t all from renewables </a:t>
            </a:r>
            <a:br/>
            <a:r>
              <a:t>- what else is included in this?</a:t>
            </a:r>
          </a:p>
          <a:p>
            <a:pPr marL="228600" indent="-228600">
              <a:lnSpc>
                <a:spcPct val="100000"/>
              </a:lnSpc>
              <a:buClr>
                <a:srgbClr val="50BED7"/>
              </a:buClr>
            </a:pPr>
            <a:r>
              <a:t>Suggest why the energy requirements vary in that way during the day.</a:t>
            </a:r>
          </a:p>
          <a:p>
            <a:pPr marL="228600" indent="-228600">
              <a:lnSpc>
                <a:spcPct val="100000"/>
              </a:lnSpc>
              <a:buClr>
                <a:srgbClr val="50BED7"/>
              </a:buClr>
            </a:pPr>
            <a:r>
              <a:t>Looking at the weekly results scores, why will the first two always add </a:t>
            </a:r>
            <a:br/>
            <a:r>
              <a:t>up to 100%?</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itle 1"/>
          <p:cNvSpPr txBox="1">
            <a:spLocks noGrp="1"/>
          </p:cNvSpPr>
          <p:nvPr>
            <p:ph type="title"/>
          </p:nvPr>
        </p:nvSpPr>
        <p:spPr>
          <a:xfrm>
            <a:off x="990600" y="1882712"/>
            <a:ext cx="10515600" cy="1325564"/>
          </a:xfrm>
          <a:prstGeom prst="rect">
            <a:avLst/>
          </a:prstGeom>
        </p:spPr>
        <p:txBody>
          <a:bodyPr/>
          <a:lstStyle>
            <a:lvl1pPr>
              <a:defRPr sz="3200" b="1">
                <a:solidFill>
                  <a:srgbClr val="50BED7"/>
                </a:solidFill>
                <a:latin typeface="Arial"/>
                <a:ea typeface="Arial"/>
                <a:cs typeface="Arial"/>
                <a:sym typeface="Arial"/>
              </a:defRPr>
            </a:lvl1pPr>
          </a:lstStyle>
          <a:p>
            <a:r>
              <a:t>How to modify the system </a:t>
            </a:r>
          </a:p>
        </p:txBody>
      </p:sp>
      <p:sp>
        <p:nvSpPr>
          <p:cNvPr id="176" name="Content Placeholder 2"/>
          <p:cNvSpPr txBox="1">
            <a:spLocks noGrp="1"/>
          </p:cNvSpPr>
          <p:nvPr>
            <p:ph type="body" idx="1"/>
          </p:nvPr>
        </p:nvSpPr>
        <p:spPr>
          <a:xfrm>
            <a:off x="990600" y="3121188"/>
            <a:ext cx="9930732" cy="4351339"/>
          </a:xfrm>
          <a:prstGeom prst="rect">
            <a:avLst/>
          </a:prstGeom>
        </p:spPr>
        <p:txBody>
          <a:bodyPr/>
          <a:lstStyle/>
          <a:p>
            <a:pPr marL="228600" indent="-228600">
              <a:lnSpc>
                <a:spcPct val="100000"/>
              </a:lnSpc>
              <a:buClr>
                <a:srgbClr val="50BED7"/>
              </a:buClr>
            </a:pPr>
            <a:r>
              <a:t>If you decide you can improve the system and achieve better </a:t>
            </a:r>
            <a:br/>
            <a:r>
              <a:t>performance you can go back to the set up screen and return </a:t>
            </a:r>
            <a:br/>
            <a:r>
              <a:t>equipment (drop it into the delivery chute).</a:t>
            </a:r>
          </a:p>
          <a:p>
            <a:pPr marL="228600" indent="-228600">
              <a:lnSpc>
                <a:spcPct val="100000"/>
              </a:lnSpc>
              <a:buClr>
                <a:srgbClr val="50BED7"/>
              </a:buClr>
            </a:pPr>
            <a:r>
              <a:t>You will then be credited with those tokens, which you can then use </a:t>
            </a:r>
            <a:br/>
            <a:r>
              <a:t>for other equipment.</a:t>
            </a:r>
          </a:p>
          <a:p>
            <a:pPr marL="228600" indent="-228600">
              <a:lnSpc>
                <a:spcPct val="100000"/>
              </a:lnSpc>
              <a:buClr>
                <a:srgbClr val="50BED7"/>
              </a:buClr>
            </a:pPr>
            <a:r>
              <a:t>You can then run the system again and see how the new one performs.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Picture 5" descr="Picture 5"/>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79" name="Subtitle 2"/>
          <p:cNvSpPr txBox="1">
            <a:spLocks noGrp="1"/>
          </p:cNvSpPr>
          <p:nvPr>
            <p:ph type="subTitle" sz="half" idx="1"/>
          </p:nvPr>
        </p:nvSpPr>
        <p:spPr>
          <a:xfrm>
            <a:off x="493484" y="5779179"/>
            <a:ext cx="11161488" cy="1655762"/>
          </a:xfrm>
          <a:prstGeom prst="rect">
            <a:avLst/>
          </a:prstGeom>
        </p:spPr>
        <p:txBody>
          <a:bodyPr/>
          <a:lstStyle>
            <a:lvl1pPr algn="l">
              <a:defRPr sz="2300">
                <a:latin typeface="Arial"/>
                <a:ea typeface="Arial"/>
                <a:cs typeface="Arial"/>
                <a:sym typeface="Arial"/>
              </a:defRPr>
            </a:lvl1pPr>
          </a:lstStyle>
          <a:p>
            <a:r>
              <a:t>A simulation to explore how the nature of power generation is changing.</a:t>
            </a:r>
          </a:p>
        </p:txBody>
      </p:sp>
      <p:sp>
        <p:nvSpPr>
          <p:cNvPr id="180" name="TextBox 6"/>
          <p:cNvSpPr txBox="1"/>
          <p:nvPr/>
        </p:nvSpPr>
        <p:spPr>
          <a:xfrm>
            <a:off x="10363200" y="624113"/>
            <a:ext cx="1190171"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a:solidFill>
                  <a:srgbClr val="FFFFFF"/>
                </a:solidFill>
                <a:latin typeface="Arial"/>
                <a:ea typeface="Arial"/>
                <a:cs typeface="Arial"/>
                <a:sym typeface="Arial"/>
              </a:defRPr>
            </a:lvl1pPr>
          </a:lstStyle>
          <a:p>
            <a:r>
              <a:t>KS3</a:t>
            </a:r>
          </a:p>
        </p:txBody>
      </p:sp>
      <p:sp>
        <p:nvSpPr>
          <p:cNvPr id="181" name="Title 1"/>
          <p:cNvSpPr txBox="1"/>
          <p:nvPr/>
        </p:nvSpPr>
        <p:spPr>
          <a:xfrm>
            <a:off x="468738" y="3185527"/>
            <a:ext cx="9144001" cy="238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just">
              <a:lnSpc>
                <a:spcPct val="90000"/>
              </a:lnSpc>
              <a:defRPr sz="3600" b="1">
                <a:solidFill>
                  <a:srgbClr val="FFFFFF"/>
                </a:solidFill>
                <a:latin typeface="Arial"/>
                <a:ea typeface="Arial"/>
                <a:cs typeface="Arial"/>
                <a:sym typeface="Arial"/>
              </a:defRPr>
            </a:lvl1pPr>
          </a:lstStyle>
          <a:p>
            <a:r>
              <a:t>Energy Farm Debriefing</a:t>
            </a:r>
          </a:p>
        </p:txBody>
      </p:sp>
      <p:sp>
        <p:nvSpPr>
          <p:cNvPr id="2" name="TextBox 1">
            <a:extLst>
              <a:ext uri="{FF2B5EF4-FFF2-40B4-BE49-F238E27FC236}">
                <a16:creationId xmlns:a16="http://schemas.microsoft.com/office/drawing/2014/main" id="{C9DC2402-1644-6370-B1FD-B31C22227116}"/>
              </a:ext>
            </a:extLst>
          </p:cNvPr>
          <p:cNvSpPr txBox="1"/>
          <p:nvPr/>
        </p:nvSpPr>
        <p:spPr>
          <a:xfrm>
            <a:off x="713874" y="624113"/>
            <a:ext cx="2029326" cy="82769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j-lt"/>
              <a:ea typeface="+mj-ea"/>
              <a:cs typeface="+mj-cs"/>
              <a:sym typeface="Calibri"/>
            </a:endParaRPr>
          </a:p>
        </p:txBody>
      </p:sp>
      <p:pic>
        <p:nvPicPr>
          <p:cNvPr id="4" name="Picture 3">
            <a:extLst>
              <a:ext uri="{FF2B5EF4-FFF2-40B4-BE49-F238E27FC236}">
                <a16:creationId xmlns:a16="http://schemas.microsoft.com/office/drawing/2014/main" id="{2C9E201C-0D22-B6F5-2A9F-CA8F0A4F6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438" y="774106"/>
            <a:ext cx="2114197" cy="401339"/>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1"/>
          <p:cNvSpPr txBox="1">
            <a:spLocks noGrp="1"/>
          </p:cNvSpPr>
          <p:nvPr>
            <p:ph type="title"/>
          </p:nvPr>
        </p:nvSpPr>
        <p:spPr>
          <a:xfrm>
            <a:off x="981287" y="1893646"/>
            <a:ext cx="11588648" cy="1325564"/>
          </a:xfrm>
          <a:prstGeom prst="rect">
            <a:avLst/>
          </a:prstGeom>
        </p:spPr>
        <p:txBody>
          <a:bodyPr/>
          <a:lstStyle>
            <a:lvl1pPr>
              <a:defRPr sz="3200" b="1">
                <a:solidFill>
                  <a:srgbClr val="50BED7"/>
                </a:solidFill>
                <a:latin typeface="Arial"/>
                <a:ea typeface="Arial"/>
                <a:cs typeface="Arial"/>
                <a:sym typeface="Arial"/>
              </a:defRPr>
            </a:lvl1pPr>
          </a:lstStyle>
          <a:p>
            <a:r>
              <a:t>Objectives</a:t>
            </a:r>
          </a:p>
        </p:txBody>
      </p:sp>
      <p:sp>
        <p:nvSpPr>
          <p:cNvPr id="184" name="Content Placeholder 2"/>
          <p:cNvSpPr txBox="1">
            <a:spLocks noGrp="1"/>
          </p:cNvSpPr>
          <p:nvPr>
            <p:ph type="body" idx="1"/>
          </p:nvPr>
        </p:nvSpPr>
        <p:spPr>
          <a:xfrm>
            <a:off x="981287" y="3110974"/>
            <a:ext cx="9423643" cy="4351339"/>
          </a:xfrm>
          <a:prstGeom prst="rect">
            <a:avLst/>
          </a:prstGeom>
        </p:spPr>
        <p:txBody>
          <a:bodyPr/>
          <a:lstStyle/>
          <a:p>
            <a:pPr marL="0" indent="0">
              <a:buSzTx/>
              <a:buNone/>
            </a:pPr>
            <a:r>
              <a:t>This activity is designed to get you to understand how:</a:t>
            </a:r>
          </a:p>
          <a:p>
            <a:pPr marL="228600" indent="-228600">
              <a:buClr>
                <a:srgbClr val="50BED7"/>
              </a:buClr>
            </a:pPr>
            <a:r>
              <a:t>Different technologies can be used to provide energy for people and </a:t>
            </a:r>
            <a:br/>
            <a:r>
              <a:t>their work</a:t>
            </a:r>
          </a:p>
          <a:p>
            <a:pPr marL="228600" indent="-228600">
              <a:buClr>
                <a:srgbClr val="50BED7"/>
              </a:buClr>
            </a:pPr>
            <a:r>
              <a:t>These different technologies have different pros and cons</a:t>
            </a:r>
          </a:p>
          <a:p>
            <a:pPr marL="228600" indent="-228600">
              <a:buClr>
                <a:srgbClr val="50BED7"/>
              </a:buClr>
            </a:pPr>
            <a:r>
              <a:t>To set up a system to supply enough energy to meet demand whilst keeping costs down and minimising negative impact on the environment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itle 1"/>
          <p:cNvSpPr txBox="1">
            <a:spLocks noGrp="1"/>
          </p:cNvSpPr>
          <p:nvPr>
            <p:ph type="title"/>
          </p:nvPr>
        </p:nvSpPr>
        <p:spPr>
          <a:xfrm>
            <a:off x="983547" y="1893169"/>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So, how did it go?</a:t>
            </a:r>
          </a:p>
        </p:txBody>
      </p:sp>
      <p:sp>
        <p:nvSpPr>
          <p:cNvPr id="187" name="Content Placeholder 2"/>
          <p:cNvSpPr txBox="1">
            <a:spLocks noGrp="1"/>
          </p:cNvSpPr>
          <p:nvPr>
            <p:ph type="body" idx="1"/>
          </p:nvPr>
        </p:nvSpPr>
        <p:spPr>
          <a:xfrm>
            <a:off x="983546" y="3054822"/>
            <a:ext cx="11528688" cy="4351339"/>
          </a:xfrm>
          <a:prstGeom prst="rect">
            <a:avLst/>
          </a:prstGeom>
        </p:spPr>
        <p:txBody>
          <a:bodyPr lIns="50800" tIns="50800" rIns="50800" bIns="50800"/>
          <a:lstStyle/>
          <a:p>
            <a:pPr marL="0" indent="0">
              <a:buSzTx/>
              <a:buNone/>
            </a:pPr>
            <a:r>
              <a:t>From your best performance:</a:t>
            </a:r>
          </a:p>
          <a:p>
            <a:pPr marL="228600" lvl="1" indent="-228600">
              <a:buClr>
                <a:srgbClr val="50BED7"/>
              </a:buClr>
            </a:pPr>
            <a:r>
              <a:t>Did you manage to keep the lights on all week?</a:t>
            </a:r>
            <a:endParaRPr sz="2400"/>
          </a:p>
          <a:p>
            <a:pPr marL="228600" lvl="1" indent="-228600">
              <a:buClr>
                <a:srgbClr val="50BED7"/>
              </a:buClr>
            </a:pPr>
            <a:r>
              <a:t>What did the system cost to run?</a:t>
            </a:r>
            <a:endParaRPr sz="2400"/>
          </a:p>
          <a:p>
            <a:pPr marL="228600" lvl="1" indent="-228600">
              <a:buClr>
                <a:srgbClr val="50BED7"/>
              </a:buClr>
            </a:pPr>
            <a:r>
              <a:t>What was the environmental impact of the system?</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le 1"/>
          <p:cNvSpPr txBox="1">
            <a:spLocks noGrp="1"/>
          </p:cNvSpPr>
          <p:nvPr>
            <p:ph type="title"/>
          </p:nvPr>
        </p:nvSpPr>
        <p:spPr>
          <a:xfrm>
            <a:off x="956013" y="1875691"/>
            <a:ext cx="9989823" cy="1325564"/>
          </a:xfrm>
          <a:prstGeom prst="rect">
            <a:avLst/>
          </a:prstGeom>
        </p:spPr>
        <p:txBody>
          <a:bodyPr/>
          <a:lstStyle>
            <a:lvl1pPr>
              <a:defRPr sz="3200" b="1">
                <a:solidFill>
                  <a:srgbClr val="50BED7"/>
                </a:solidFill>
                <a:latin typeface="Arial"/>
                <a:ea typeface="Arial"/>
                <a:cs typeface="Arial"/>
                <a:sym typeface="Arial"/>
              </a:defRPr>
            </a:lvl1pPr>
          </a:lstStyle>
          <a:p>
            <a:r>
              <a:t>Objectives</a:t>
            </a:r>
          </a:p>
        </p:txBody>
      </p:sp>
      <p:sp>
        <p:nvSpPr>
          <p:cNvPr id="102" name="Content Placeholder 2"/>
          <p:cNvSpPr txBox="1">
            <a:spLocks noGrp="1"/>
          </p:cNvSpPr>
          <p:nvPr>
            <p:ph type="body" idx="1"/>
          </p:nvPr>
        </p:nvSpPr>
        <p:spPr>
          <a:xfrm>
            <a:off x="986972" y="3158515"/>
            <a:ext cx="10249014" cy="3527659"/>
          </a:xfrm>
          <a:prstGeom prst="rect">
            <a:avLst/>
          </a:prstGeom>
        </p:spPr>
        <p:txBody>
          <a:bodyPr/>
          <a:lstStyle/>
          <a:p>
            <a:pPr marL="0" indent="0">
              <a:buSzTx/>
              <a:buNone/>
            </a:pPr>
            <a:r>
              <a:t>This activity is designed to get you to understand:</a:t>
            </a:r>
          </a:p>
          <a:p>
            <a:pPr marL="228600" indent="-228600">
              <a:buClr>
                <a:srgbClr val="50BED7"/>
              </a:buClr>
            </a:pPr>
            <a:r>
              <a:t>How different technologies can be used to provide energy for people and </a:t>
            </a:r>
            <a:br/>
            <a:r>
              <a:t>their work.</a:t>
            </a:r>
          </a:p>
          <a:p>
            <a:pPr marL="228600" indent="-228600">
              <a:buClr>
                <a:srgbClr val="50BED7"/>
              </a:buClr>
            </a:pPr>
            <a:r>
              <a:t>How these different technologies have different pros and cons.</a:t>
            </a:r>
          </a:p>
          <a:p>
            <a:pPr marL="228600" indent="-228600">
              <a:buClr>
                <a:srgbClr val="50BED7"/>
              </a:buClr>
            </a:pPr>
            <a:r>
              <a:t>How to set up a system to supply enough energy to meet demand whilst keeping costs down and minimising negative impact on the environment.</a:t>
            </a:r>
          </a:p>
        </p:txBody>
      </p:sp>
      <p:sp>
        <p:nvSpPr>
          <p:cNvPr id="104" name="TextBox 8"/>
          <p:cNvSpPr txBox="1"/>
          <p:nvPr/>
        </p:nvSpPr>
        <p:spPr>
          <a:xfrm>
            <a:off x="10885713" y="217718"/>
            <a:ext cx="1190171"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a:solidFill>
                  <a:srgbClr val="FFFFFF"/>
                </a:solidFill>
                <a:latin typeface="Arial"/>
                <a:ea typeface="Arial"/>
                <a:cs typeface="Arial"/>
                <a:sym typeface="Arial"/>
              </a:defRPr>
            </a:lvl1pPr>
          </a:lstStyle>
          <a:p>
            <a:r>
              <a:t>KS3</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Title 1"/>
          <p:cNvSpPr txBox="1">
            <a:spLocks noGrp="1"/>
          </p:cNvSpPr>
          <p:nvPr>
            <p:ph type="title"/>
          </p:nvPr>
        </p:nvSpPr>
        <p:spPr>
          <a:xfrm>
            <a:off x="982687" y="1864141"/>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How did you do it?</a:t>
            </a:r>
          </a:p>
        </p:txBody>
      </p:sp>
      <p:sp>
        <p:nvSpPr>
          <p:cNvPr id="192" name="Content Placeholder 2"/>
          <p:cNvSpPr txBox="1">
            <a:spLocks noGrp="1"/>
          </p:cNvSpPr>
          <p:nvPr>
            <p:ph type="body" sz="half" idx="1"/>
          </p:nvPr>
        </p:nvSpPr>
        <p:spPr>
          <a:xfrm>
            <a:off x="982686" y="3009851"/>
            <a:ext cx="11415012" cy="2736057"/>
          </a:xfrm>
          <a:prstGeom prst="rect">
            <a:avLst/>
          </a:prstGeom>
        </p:spPr>
        <p:txBody>
          <a:bodyPr/>
          <a:lstStyle/>
          <a:p>
            <a:pPr marL="228600" indent="-228600">
              <a:buClr>
                <a:srgbClr val="50BED7"/>
              </a:buClr>
            </a:pPr>
            <a:r>
              <a:t>What hints would you give to someone trying to set up an effective system </a:t>
            </a:r>
            <a:br/>
            <a:r>
              <a:t>and get a good score?</a:t>
            </a:r>
          </a:p>
          <a:p>
            <a:pPr marL="228600" indent="-228600">
              <a:spcBef>
                <a:spcPts val="1400"/>
              </a:spcBef>
              <a:buClr>
                <a:srgbClr val="50BED7"/>
              </a:buClr>
            </a:pPr>
            <a:r>
              <a:t>What would you say about whether (and, if appropriate, how many) to use of:</a:t>
            </a:r>
          </a:p>
          <a:p>
            <a:pPr marL="0" lvl="1" indent="12700">
              <a:spcBef>
                <a:spcPts val="300"/>
              </a:spcBef>
              <a:buClr>
                <a:srgbClr val="50BED7"/>
              </a:buClr>
              <a:buSzTx/>
              <a:buNone/>
            </a:pPr>
            <a:r>
              <a:rPr>
                <a:solidFill>
                  <a:srgbClr val="50BED7"/>
                </a:solidFill>
              </a:rPr>
              <a:t>-</a:t>
            </a:r>
            <a:r>
              <a:t> Solar cells</a:t>
            </a:r>
            <a:endParaRPr sz="2400"/>
          </a:p>
          <a:p>
            <a:pPr marL="0" lvl="1" indent="12700">
              <a:spcBef>
                <a:spcPts val="300"/>
              </a:spcBef>
              <a:buClr>
                <a:srgbClr val="50BED7"/>
              </a:buClr>
              <a:buSzTx/>
              <a:buNone/>
            </a:pPr>
            <a:r>
              <a:rPr>
                <a:solidFill>
                  <a:srgbClr val="50BED7"/>
                </a:solidFill>
              </a:rPr>
              <a:t>-</a:t>
            </a:r>
            <a:r>
              <a:rPr sz="2400"/>
              <a:t> </a:t>
            </a:r>
            <a:r>
              <a:t>Wind turbines</a:t>
            </a:r>
            <a:endParaRPr sz="2400"/>
          </a:p>
          <a:p>
            <a:pPr marL="0" lvl="1" indent="12700">
              <a:spcBef>
                <a:spcPts val="300"/>
              </a:spcBef>
              <a:buClr>
                <a:srgbClr val="50BED7"/>
              </a:buClr>
              <a:buSzTx/>
              <a:buNone/>
            </a:pPr>
            <a:r>
              <a:rPr>
                <a:solidFill>
                  <a:srgbClr val="50BED7"/>
                </a:solidFill>
              </a:rPr>
              <a:t>-</a:t>
            </a:r>
            <a:r>
              <a:rPr sz="2400"/>
              <a:t> </a:t>
            </a:r>
            <a:r>
              <a:t>Biogas generators</a:t>
            </a:r>
            <a:endParaRPr sz="2400"/>
          </a:p>
        </p:txBody>
      </p:sp>
      <p:sp>
        <p:nvSpPr>
          <p:cNvPr id="193" name="- Batteries…"/>
          <p:cNvSpPr txBox="1"/>
          <p:nvPr/>
        </p:nvSpPr>
        <p:spPr>
          <a:xfrm>
            <a:off x="4432722" y="4176856"/>
            <a:ext cx="2735274" cy="11553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indent="12700">
              <a:lnSpc>
                <a:spcPct val="90000"/>
              </a:lnSpc>
              <a:spcBef>
                <a:spcPts val="300"/>
              </a:spcBef>
              <a:buClr>
                <a:srgbClr val="50BED7"/>
              </a:buClr>
              <a:buFont typeface="Arial"/>
              <a:defRPr sz="2200">
                <a:latin typeface="Arial"/>
                <a:ea typeface="Arial"/>
                <a:cs typeface="Arial"/>
                <a:sym typeface="Arial"/>
              </a:defRPr>
            </a:pPr>
            <a:r>
              <a:rPr>
                <a:solidFill>
                  <a:srgbClr val="50BED7"/>
                </a:solidFill>
              </a:rPr>
              <a:t>-</a:t>
            </a:r>
            <a:r>
              <a:rPr sz="2400"/>
              <a:t> </a:t>
            </a:r>
            <a:r>
              <a:t>Batteries</a:t>
            </a:r>
            <a:endParaRPr sz="2400"/>
          </a:p>
          <a:p>
            <a:pPr lvl="1" indent="12700">
              <a:lnSpc>
                <a:spcPct val="90000"/>
              </a:lnSpc>
              <a:spcBef>
                <a:spcPts val="300"/>
              </a:spcBef>
              <a:buClr>
                <a:srgbClr val="50BED7"/>
              </a:buClr>
              <a:buFont typeface="Arial"/>
              <a:defRPr sz="2200">
                <a:latin typeface="Arial"/>
                <a:ea typeface="Arial"/>
                <a:cs typeface="Arial"/>
                <a:sym typeface="Arial"/>
              </a:defRPr>
            </a:pPr>
            <a:r>
              <a:rPr>
                <a:solidFill>
                  <a:srgbClr val="50BED7"/>
                </a:solidFill>
              </a:rPr>
              <a:t>-</a:t>
            </a:r>
            <a:r>
              <a:rPr sz="2400"/>
              <a:t> </a:t>
            </a:r>
            <a:r>
              <a:t>National Grid link</a:t>
            </a:r>
            <a:endParaRPr sz="2400"/>
          </a:p>
          <a:p>
            <a:pPr lvl="1" indent="12700">
              <a:lnSpc>
                <a:spcPct val="90000"/>
              </a:lnSpc>
              <a:spcBef>
                <a:spcPts val="300"/>
              </a:spcBef>
              <a:buClr>
                <a:srgbClr val="50BED7"/>
              </a:buClr>
              <a:buFont typeface="Arial"/>
              <a:defRPr sz="2200">
                <a:latin typeface="Arial"/>
                <a:ea typeface="Arial"/>
                <a:cs typeface="Arial"/>
                <a:sym typeface="Arial"/>
              </a:defRPr>
            </a:pPr>
            <a:r>
              <a:rPr>
                <a:solidFill>
                  <a:srgbClr val="50BED7"/>
                </a:solidFill>
              </a:rPr>
              <a:t>-</a:t>
            </a:r>
            <a:r>
              <a:rPr sz="2400"/>
              <a:t> </a:t>
            </a:r>
            <a:r>
              <a:t>Petrol generators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itle 1"/>
          <p:cNvSpPr txBox="1">
            <a:spLocks noGrp="1"/>
          </p:cNvSpPr>
          <p:nvPr>
            <p:ph type="title"/>
          </p:nvPr>
        </p:nvSpPr>
        <p:spPr>
          <a:xfrm>
            <a:off x="989885" y="1843880"/>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Making sense of the data</a:t>
            </a:r>
          </a:p>
        </p:txBody>
      </p:sp>
      <p:sp>
        <p:nvSpPr>
          <p:cNvPr id="198" name="Content Placeholder 2"/>
          <p:cNvSpPr txBox="1">
            <a:spLocks noGrp="1"/>
          </p:cNvSpPr>
          <p:nvPr>
            <p:ph type="body" sz="half" idx="1"/>
          </p:nvPr>
        </p:nvSpPr>
        <p:spPr>
          <a:xfrm>
            <a:off x="989886" y="2659061"/>
            <a:ext cx="4939201" cy="4351339"/>
          </a:xfrm>
          <a:prstGeom prst="rect">
            <a:avLst/>
          </a:prstGeom>
        </p:spPr>
        <p:txBody>
          <a:bodyPr/>
          <a:lstStyle/>
          <a:p>
            <a:pPr marL="228600" indent="-228600">
              <a:lnSpc>
                <a:spcPct val="81000"/>
              </a:lnSpc>
              <a:buClr>
                <a:schemeClr val="accent1"/>
              </a:buClr>
              <a:defRPr sz="2000"/>
            </a:pPr>
            <a:endParaRPr/>
          </a:p>
          <a:p>
            <a:pPr marL="228600" indent="-228600">
              <a:buClr>
                <a:srgbClr val="50BED7"/>
              </a:buClr>
              <a:defRPr sz="2000"/>
            </a:pPr>
            <a:r>
              <a:t>Look at the following three panels. </a:t>
            </a:r>
            <a:br/>
            <a:r>
              <a:t>Each shows one day from three </a:t>
            </a:r>
            <a:br/>
            <a:r>
              <a:t>different systems.</a:t>
            </a:r>
          </a:p>
          <a:p>
            <a:pPr marL="228600" indent="-228600">
              <a:buClr>
                <a:srgbClr val="50BED7"/>
              </a:buClr>
              <a:defRPr sz="2000"/>
            </a:pPr>
            <a:r>
              <a:t>For each panel, discuss in your group and agree:</a:t>
            </a:r>
          </a:p>
          <a:p>
            <a:pPr marL="0" lvl="1" indent="12700">
              <a:buClr>
                <a:srgbClr val="50BED7"/>
              </a:buClr>
              <a:buSzTx/>
              <a:buNone/>
              <a:defRPr sz="2000"/>
            </a:pPr>
            <a:r>
              <a:rPr>
                <a:solidFill>
                  <a:srgbClr val="50BED7"/>
                </a:solidFill>
              </a:rPr>
              <a:t>-</a:t>
            </a:r>
            <a:r>
              <a:t> What the data shows.</a:t>
            </a:r>
            <a:endParaRPr sz="2400"/>
          </a:p>
          <a:p>
            <a:pPr marL="0" lvl="1" indent="12700">
              <a:buClr>
                <a:srgbClr val="50BED7"/>
              </a:buClr>
              <a:buSzTx/>
              <a:buNone/>
              <a:defRPr sz="2000"/>
            </a:pPr>
            <a:r>
              <a:rPr>
                <a:solidFill>
                  <a:srgbClr val="50BED7"/>
                </a:solidFill>
              </a:rPr>
              <a:t>-</a:t>
            </a:r>
            <a:r>
              <a:t> Whether it’s a system that is </a:t>
            </a:r>
            <a:br/>
            <a:r>
              <a:t>  performing well.</a:t>
            </a:r>
            <a:endParaRPr sz="2400"/>
          </a:p>
          <a:p>
            <a:pPr marL="0" lvl="1" indent="12700">
              <a:buClr>
                <a:srgbClr val="50BED7"/>
              </a:buClr>
              <a:buSzTx/>
              <a:buNone/>
              <a:defRPr sz="2000"/>
            </a:pPr>
            <a:r>
              <a:rPr>
                <a:solidFill>
                  <a:srgbClr val="50BED7"/>
                </a:solidFill>
              </a:rPr>
              <a:t>-</a:t>
            </a:r>
            <a:r>
              <a:t> What you might suggest doing </a:t>
            </a:r>
            <a:br/>
            <a:r>
              <a:t>  to improve it.</a:t>
            </a:r>
          </a:p>
        </p:txBody>
      </p:sp>
      <p:pic>
        <p:nvPicPr>
          <p:cNvPr id="199" name="Picture 3" descr="Picture 3"/>
          <p:cNvPicPr>
            <a:picLocks noChangeAspect="1"/>
          </p:cNvPicPr>
          <p:nvPr/>
        </p:nvPicPr>
        <p:blipFill>
          <a:blip r:embed="rId3"/>
          <a:srcRect l="20782" t="9027" r="20779" b="13889"/>
          <a:stretch>
            <a:fillRect/>
          </a:stretch>
        </p:blipFill>
        <p:spPr>
          <a:xfrm>
            <a:off x="6077110" y="2415978"/>
            <a:ext cx="2513609" cy="1865045"/>
          </a:xfrm>
          <a:prstGeom prst="rect">
            <a:avLst/>
          </a:prstGeom>
          <a:ln w="12700">
            <a:miter lim="400000"/>
          </a:ln>
        </p:spPr>
      </p:pic>
      <p:pic>
        <p:nvPicPr>
          <p:cNvPr id="200" name="Picture 4" descr="Picture 4"/>
          <p:cNvPicPr>
            <a:picLocks noChangeAspect="1"/>
          </p:cNvPicPr>
          <p:nvPr/>
        </p:nvPicPr>
        <p:blipFill>
          <a:blip r:embed="rId4"/>
          <a:srcRect l="20753" t="8932" r="20780" b="13786"/>
          <a:stretch>
            <a:fillRect/>
          </a:stretch>
        </p:blipFill>
        <p:spPr>
          <a:xfrm>
            <a:off x="8794509" y="4468757"/>
            <a:ext cx="2513611" cy="1868920"/>
          </a:xfrm>
          <a:prstGeom prst="rect">
            <a:avLst/>
          </a:prstGeom>
          <a:ln w="12700">
            <a:miter lim="400000"/>
          </a:ln>
        </p:spPr>
      </p:pic>
      <p:pic>
        <p:nvPicPr>
          <p:cNvPr id="201" name="Picture 5" descr="Picture 5"/>
          <p:cNvPicPr>
            <a:picLocks noChangeAspect="1"/>
          </p:cNvPicPr>
          <p:nvPr/>
        </p:nvPicPr>
        <p:blipFill>
          <a:blip r:embed="rId5"/>
          <a:srcRect l="20753" t="9061" r="20849" b="13786"/>
          <a:stretch>
            <a:fillRect/>
          </a:stretch>
        </p:blipFill>
        <p:spPr>
          <a:xfrm>
            <a:off x="8772595" y="2398256"/>
            <a:ext cx="2557395" cy="1900509"/>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Content Placeholder 6"/>
          <p:cNvSpPr txBox="1">
            <a:spLocks noGrp="1"/>
          </p:cNvSpPr>
          <p:nvPr>
            <p:ph type="body" sz="quarter" idx="1"/>
          </p:nvPr>
        </p:nvSpPr>
        <p:spPr>
          <a:xfrm>
            <a:off x="986259" y="2982350"/>
            <a:ext cx="4576341" cy="3510525"/>
          </a:xfrm>
          <a:prstGeom prst="rect">
            <a:avLst/>
          </a:prstGeom>
        </p:spPr>
        <p:txBody>
          <a:bodyPr/>
          <a:lstStyle/>
          <a:p>
            <a:pPr marL="228600" indent="-228600">
              <a:buClr>
                <a:srgbClr val="50BED7"/>
              </a:buClr>
            </a:pPr>
            <a:r>
              <a:t>What does this show about </a:t>
            </a:r>
            <a:br/>
            <a:r>
              <a:t>the system in operation?</a:t>
            </a:r>
          </a:p>
          <a:p>
            <a:pPr marL="228600" indent="-228600">
              <a:buClr>
                <a:srgbClr val="50BED7"/>
              </a:buClr>
            </a:pPr>
            <a:r>
              <a:t>What’s going well with it?</a:t>
            </a:r>
          </a:p>
          <a:p>
            <a:pPr marL="228600" indent="-228600">
              <a:buClr>
                <a:srgbClr val="50BED7"/>
              </a:buClr>
            </a:pPr>
            <a:r>
              <a:t>Suggest how it could be redesigned to improve it. </a:t>
            </a:r>
          </a:p>
        </p:txBody>
      </p:sp>
      <p:pic>
        <p:nvPicPr>
          <p:cNvPr id="206" name="Picture 4" descr="Picture 4"/>
          <p:cNvPicPr>
            <a:picLocks noChangeAspect="1"/>
          </p:cNvPicPr>
          <p:nvPr/>
        </p:nvPicPr>
        <p:blipFill>
          <a:blip r:embed="rId3"/>
          <a:srcRect l="20782" t="9027" r="20780" b="13890"/>
          <a:stretch>
            <a:fillRect/>
          </a:stretch>
        </p:blipFill>
        <p:spPr>
          <a:xfrm>
            <a:off x="5800984" y="2327392"/>
            <a:ext cx="5442857" cy="4038483"/>
          </a:xfrm>
          <a:prstGeom prst="rect">
            <a:avLst/>
          </a:prstGeom>
          <a:ln w="12700">
            <a:miter lim="400000"/>
          </a:ln>
        </p:spPr>
      </p:pic>
      <p:sp>
        <p:nvSpPr>
          <p:cNvPr id="207" name="Title 1"/>
          <p:cNvSpPr txBox="1">
            <a:spLocks noGrp="1"/>
          </p:cNvSpPr>
          <p:nvPr>
            <p:ph type="title"/>
          </p:nvPr>
        </p:nvSpPr>
        <p:spPr>
          <a:xfrm>
            <a:off x="986258" y="1843880"/>
            <a:ext cx="2633019" cy="1325564"/>
          </a:xfrm>
          <a:prstGeom prst="rect">
            <a:avLst/>
          </a:prstGeom>
        </p:spPr>
        <p:txBody>
          <a:bodyPr/>
          <a:lstStyle>
            <a:lvl1pPr>
              <a:defRPr sz="3200" b="1">
                <a:solidFill>
                  <a:srgbClr val="50BED7"/>
                </a:solidFill>
                <a:latin typeface="Arial"/>
                <a:ea typeface="Arial"/>
                <a:cs typeface="Arial"/>
                <a:sym typeface="Arial"/>
              </a:defRPr>
            </a:lvl1pPr>
          </a:lstStyle>
          <a:p>
            <a:r>
              <a:t>System 1</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Picture 1" descr="Picture 1"/>
          <p:cNvPicPr>
            <a:picLocks noChangeAspect="1"/>
          </p:cNvPicPr>
          <p:nvPr/>
        </p:nvPicPr>
        <p:blipFill>
          <a:blip r:embed="rId3"/>
          <a:srcRect l="20753" t="8932" r="20781" b="13786"/>
          <a:stretch>
            <a:fillRect/>
          </a:stretch>
        </p:blipFill>
        <p:spPr>
          <a:xfrm>
            <a:off x="5803166" y="2334305"/>
            <a:ext cx="5438295" cy="4043481"/>
          </a:xfrm>
          <a:prstGeom prst="rect">
            <a:avLst/>
          </a:prstGeom>
          <a:ln w="12700">
            <a:miter lim="400000"/>
          </a:ln>
        </p:spPr>
      </p:pic>
      <p:sp>
        <p:nvSpPr>
          <p:cNvPr id="212" name="Content Placeholder 6"/>
          <p:cNvSpPr txBox="1">
            <a:spLocks noGrp="1"/>
          </p:cNvSpPr>
          <p:nvPr>
            <p:ph type="body" sz="quarter" idx="1"/>
          </p:nvPr>
        </p:nvSpPr>
        <p:spPr>
          <a:xfrm>
            <a:off x="986259" y="2982350"/>
            <a:ext cx="4576341" cy="3510525"/>
          </a:xfrm>
          <a:prstGeom prst="rect">
            <a:avLst/>
          </a:prstGeom>
        </p:spPr>
        <p:txBody>
          <a:bodyPr/>
          <a:lstStyle/>
          <a:p>
            <a:pPr marL="228600" indent="-228600">
              <a:buClr>
                <a:srgbClr val="50BED7"/>
              </a:buClr>
            </a:pPr>
            <a:r>
              <a:t>What does this show about </a:t>
            </a:r>
            <a:br/>
            <a:r>
              <a:t>the system in operation?</a:t>
            </a:r>
          </a:p>
          <a:p>
            <a:pPr marL="228600" indent="-228600">
              <a:buClr>
                <a:srgbClr val="50BED7"/>
              </a:buClr>
            </a:pPr>
            <a:r>
              <a:t>What’s going well with it?</a:t>
            </a:r>
          </a:p>
          <a:p>
            <a:pPr marL="228600" indent="-228600">
              <a:buClr>
                <a:srgbClr val="50BED7"/>
              </a:buClr>
            </a:pPr>
            <a:r>
              <a:t>Suggest how it could be redesigned to improve it. </a:t>
            </a:r>
          </a:p>
        </p:txBody>
      </p:sp>
      <p:sp>
        <p:nvSpPr>
          <p:cNvPr id="213" name="System 2"/>
          <p:cNvSpPr txBox="1">
            <a:spLocks noGrp="1"/>
          </p:cNvSpPr>
          <p:nvPr>
            <p:ph type="title"/>
          </p:nvPr>
        </p:nvSpPr>
        <p:spPr>
          <a:xfrm>
            <a:off x="986258" y="1843880"/>
            <a:ext cx="2633019" cy="1325564"/>
          </a:xfrm>
          <a:prstGeom prst="rect">
            <a:avLst/>
          </a:prstGeom>
        </p:spPr>
        <p:txBody>
          <a:bodyPr/>
          <a:lstStyle>
            <a:lvl1pPr>
              <a:defRPr sz="3200" b="1">
                <a:solidFill>
                  <a:srgbClr val="50BED7"/>
                </a:solidFill>
                <a:latin typeface="Arial"/>
                <a:ea typeface="Arial"/>
                <a:cs typeface="Arial"/>
                <a:sym typeface="Arial"/>
              </a:defRPr>
            </a:lvl1pPr>
          </a:lstStyle>
          <a:p>
            <a:r>
              <a:t>System 2</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1" descr="Picture 1"/>
          <p:cNvPicPr>
            <a:picLocks noChangeAspect="1"/>
          </p:cNvPicPr>
          <p:nvPr/>
        </p:nvPicPr>
        <p:blipFill>
          <a:blip r:embed="rId3"/>
          <a:srcRect l="20753" t="9061" r="20849" b="13786"/>
          <a:stretch>
            <a:fillRect/>
          </a:stretch>
        </p:blipFill>
        <p:spPr>
          <a:xfrm>
            <a:off x="5801760" y="2329246"/>
            <a:ext cx="5434336" cy="4038485"/>
          </a:xfrm>
          <a:prstGeom prst="rect">
            <a:avLst/>
          </a:prstGeom>
          <a:ln w="12700">
            <a:miter lim="400000"/>
          </a:ln>
        </p:spPr>
      </p:pic>
      <p:sp>
        <p:nvSpPr>
          <p:cNvPr id="218" name="Content Placeholder 6"/>
          <p:cNvSpPr txBox="1">
            <a:spLocks noGrp="1"/>
          </p:cNvSpPr>
          <p:nvPr>
            <p:ph type="body" sz="quarter" idx="1"/>
          </p:nvPr>
        </p:nvSpPr>
        <p:spPr>
          <a:xfrm>
            <a:off x="986259" y="2982350"/>
            <a:ext cx="4576341" cy="3510525"/>
          </a:xfrm>
          <a:prstGeom prst="rect">
            <a:avLst/>
          </a:prstGeom>
        </p:spPr>
        <p:txBody>
          <a:bodyPr/>
          <a:lstStyle/>
          <a:p>
            <a:pPr marL="228600" indent="-228600">
              <a:buClr>
                <a:srgbClr val="50BED7"/>
              </a:buClr>
            </a:pPr>
            <a:r>
              <a:t>What does this show about </a:t>
            </a:r>
            <a:br/>
            <a:r>
              <a:t>the system in operation?</a:t>
            </a:r>
          </a:p>
          <a:p>
            <a:pPr marL="228600" indent="-228600">
              <a:buClr>
                <a:srgbClr val="50BED7"/>
              </a:buClr>
            </a:pPr>
            <a:r>
              <a:t>What’s going well with it?</a:t>
            </a:r>
          </a:p>
          <a:p>
            <a:pPr marL="228600" indent="-228600">
              <a:buClr>
                <a:srgbClr val="50BED7"/>
              </a:buClr>
            </a:pPr>
            <a:r>
              <a:t>Suggest how it could be redesigned to improve it. </a:t>
            </a:r>
          </a:p>
        </p:txBody>
      </p:sp>
      <p:sp>
        <p:nvSpPr>
          <p:cNvPr id="219" name="System 3"/>
          <p:cNvSpPr txBox="1">
            <a:spLocks noGrp="1"/>
          </p:cNvSpPr>
          <p:nvPr>
            <p:ph type="title"/>
          </p:nvPr>
        </p:nvSpPr>
        <p:spPr>
          <a:xfrm>
            <a:off x="986258" y="1843880"/>
            <a:ext cx="2633019" cy="1325564"/>
          </a:xfrm>
          <a:prstGeom prst="rect">
            <a:avLst/>
          </a:prstGeom>
        </p:spPr>
        <p:txBody>
          <a:bodyPr/>
          <a:lstStyle>
            <a:lvl1pPr>
              <a:defRPr sz="3200" b="1">
                <a:solidFill>
                  <a:srgbClr val="50BED7"/>
                </a:solidFill>
                <a:latin typeface="Arial"/>
                <a:ea typeface="Arial"/>
                <a:cs typeface="Arial"/>
                <a:sym typeface="Arial"/>
              </a:defRPr>
            </a:lvl1pPr>
          </a:lstStyle>
          <a:p>
            <a:r>
              <a:t>System 3</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itle 1"/>
          <p:cNvSpPr txBox="1">
            <a:spLocks noGrp="1"/>
          </p:cNvSpPr>
          <p:nvPr>
            <p:ph type="title"/>
          </p:nvPr>
        </p:nvSpPr>
        <p:spPr>
          <a:xfrm>
            <a:off x="971756" y="1870367"/>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Questions to think about</a:t>
            </a:r>
          </a:p>
        </p:txBody>
      </p:sp>
      <p:sp>
        <p:nvSpPr>
          <p:cNvPr id="224" name="Content Placeholder 2"/>
          <p:cNvSpPr txBox="1">
            <a:spLocks noGrp="1"/>
          </p:cNvSpPr>
          <p:nvPr>
            <p:ph type="body" idx="1"/>
          </p:nvPr>
        </p:nvSpPr>
        <p:spPr>
          <a:xfrm>
            <a:off x="993444" y="2935882"/>
            <a:ext cx="10515601" cy="5146647"/>
          </a:xfrm>
          <a:prstGeom prst="rect">
            <a:avLst/>
          </a:prstGeom>
        </p:spPr>
        <p:txBody>
          <a:bodyPr lIns="50800" tIns="50800" rIns="50800" bIns="50800"/>
          <a:lstStyle/>
          <a:p>
            <a:pPr marL="228599" indent="-228599">
              <a:spcBef>
                <a:spcPts val="800"/>
              </a:spcBef>
              <a:buClr>
                <a:srgbClr val="50BED7"/>
              </a:buClr>
              <a:defRPr sz="2100" spc="-21"/>
            </a:pPr>
            <a:r>
              <a:t>Why do the designers of systems like this often use a variety of different technologies?</a:t>
            </a:r>
          </a:p>
          <a:p>
            <a:pPr marL="228599" indent="-228599">
              <a:spcBef>
                <a:spcPts val="800"/>
              </a:spcBef>
              <a:buClr>
                <a:srgbClr val="50BED7"/>
              </a:buClr>
              <a:defRPr sz="2100"/>
            </a:pPr>
            <a:r>
              <a:t>Why might it not be a great idea to have both a National Grid link and a </a:t>
            </a:r>
            <a:br/>
            <a:r>
              <a:t>petrol generator?</a:t>
            </a:r>
          </a:p>
          <a:p>
            <a:pPr marL="228599" indent="-228599">
              <a:spcBef>
                <a:spcPts val="800"/>
              </a:spcBef>
              <a:buClr>
                <a:srgbClr val="50BED7"/>
              </a:buClr>
              <a:defRPr sz="2100"/>
            </a:pPr>
            <a:r>
              <a:t>Why, in real life, might it be a good idea to have a petrol generator if you </a:t>
            </a:r>
            <a:br/>
            <a:r>
              <a:t>had no National Grid connection, even though you rarely if ever used it?</a:t>
            </a:r>
          </a:p>
          <a:p>
            <a:pPr marL="228599" indent="-228599">
              <a:spcBef>
                <a:spcPts val="800"/>
              </a:spcBef>
              <a:buClr>
                <a:srgbClr val="50BED7"/>
              </a:buClr>
              <a:defRPr sz="2100"/>
            </a:pPr>
            <a:r>
              <a:t>Is solar energy really free?</a:t>
            </a:r>
          </a:p>
          <a:p>
            <a:pPr marL="228599" indent="-228599">
              <a:spcBef>
                <a:spcPts val="800"/>
              </a:spcBef>
              <a:buClr>
                <a:srgbClr val="50BED7"/>
              </a:buClr>
              <a:defRPr sz="2100"/>
            </a:pPr>
            <a:r>
              <a:t>Do solar cells have any negative environmental impact? (You might need </a:t>
            </a:r>
            <a:br/>
            <a:r>
              <a:t>to do a bit of research on this)</a:t>
            </a:r>
          </a:p>
          <a:p>
            <a:pPr marL="228599" indent="-228599">
              <a:spcBef>
                <a:spcPts val="800"/>
              </a:spcBef>
              <a:buClr>
                <a:srgbClr val="50BED7"/>
              </a:buClr>
              <a:defRPr sz="2100"/>
            </a:pPr>
            <a:r>
              <a:t>(This one’s a bit harder) Is it better to buy batteries to store surplus electricity </a:t>
            </a:r>
            <a:br/>
            <a:r>
              <a:t>or to use all the tokens on generating equipment, sell any excess and buy </a:t>
            </a:r>
            <a:br/>
            <a:r>
              <a:t>it back when you need to?</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itle 1"/>
          <p:cNvSpPr txBox="1">
            <a:spLocks noGrp="1"/>
          </p:cNvSpPr>
          <p:nvPr>
            <p:ph type="title"/>
          </p:nvPr>
        </p:nvSpPr>
        <p:spPr>
          <a:xfrm>
            <a:off x="996709" y="1884434"/>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Not only on farms …</a:t>
            </a:r>
          </a:p>
        </p:txBody>
      </p:sp>
      <p:sp>
        <p:nvSpPr>
          <p:cNvPr id="229" name="Content Placeholder 2"/>
          <p:cNvSpPr txBox="1">
            <a:spLocks noGrp="1"/>
          </p:cNvSpPr>
          <p:nvPr>
            <p:ph type="body" idx="1"/>
          </p:nvPr>
        </p:nvSpPr>
        <p:spPr>
          <a:xfrm>
            <a:off x="996709" y="2979173"/>
            <a:ext cx="9945249" cy="3481339"/>
          </a:xfrm>
          <a:prstGeom prst="rect">
            <a:avLst/>
          </a:prstGeom>
        </p:spPr>
        <p:txBody>
          <a:bodyPr/>
          <a:lstStyle/>
          <a:p>
            <a:pPr marL="228600" indent="-228600">
              <a:buClr>
                <a:srgbClr val="50BED7"/>
              </a:buClr>
            </a:pPr>
            <a:r>
              <a:t>This simulation uses the context of a farm.  Some of the solutions available here might not work so well in other situations. However, some other </a:t>
            </a:r>
            <a:br/>
            <a:r>
              <a:t>contexts might not need to produce as much energy.</a:t>
            </a:r>
          </a:p>
          <a:p>
            <a:pPr marL="228600" indent="-228600">
              <a:buClr>
                <a:srgbClr val="50BED7"/>
              </a:buClr>
            </a:pPr>
            <a:r>
              <a:t>How would the simulation need to be altered if, instead of a farm, the </a:t>
            </a:r>
            <a:br/>
            <a:r>
              <a:t>situation was:</a:t>
            </a:r>
          </a:p>
          <a:p>
            <a:pPr marL="0" lvl="1" indent="12700">
              <a:buClr>
                <a:schemeClr val="accent1"/>
              </a:buClr>
              <a:buSzTx/>
              <a:buNone/>
            </a:pPr>
            <a:r>
              <a:rPr>
                <a:solidFill>
                  <a:srgbClr val="50BED7"/>
                </a:solidFill>
              </a:rPr>
              <a:t>-</a:t>
            </a:r>
            <a:r>
              <a:t> A detached family home with a large garden?</a:t>
            </a:r>
            <a:endParaRPr sz="2400"/>
          </a:p>
          <a:p>
            <a:pPr marL="0" lvl="1" indent="12700">
              <a:buClr>
                <a:schemeClr val="accent1"/>
              </a:buClr>
              <a:buSzTx/>
              <a:buNone/>
            </a:pPr>
            <a:r>
              <a:rPr>
                <a:solidFill>
                  <a:srgbClr val="50BED7"/>
                </a:solidFill>
              </a:rPr>
              <a:t>-</a:t>
            </a:r>
            <a:r>
              <a:t> A terraced town house with a small garden?</a:t>
            </a:r>
            <a:endParaRPr sz="2400"/>
          </a:p>
          <a:p>
            <a:pPr marL="0" lvl="1" indent="12700">
              <a:buClr>
                <a:schemeClr val="accent1"/>
              </a:buClr>
              <a:buSzTx/>
              <a:buNone/>
            </a:pPr>
            <a:r>
              <a:rPr>
                <a:solidFill>
                  <a:srgbClr val="50BED7"/>
                </a:solidFill>
              </a:rPr>
              <a:t>-</a:t>
            </a:r>
            <a:r>
              <a:t> A corner shop with a yard in a town?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itle 1"/>
          <p:cNvSpPr txBox="1">
            <a:spLocks noGrp="1"/>
          </p:cNvSpPr>
          <p:nvPr>
            <p:ph type="title"/>
          </p:nvPr>
        </p:nvSpPr>
        <p:spPr>
          <a:xfrm>
            <a:off x="917777" y="1859870"/>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A changing model of power generation</a:t>
            </a:r>
          </a:p>
        </p:txBody>
      </p:sp>
      <p:sp>
        <p:nvSpPr>
          <p:cNvPr id="107" name="Content Placeholder 2"/>
          <p:cNvSpPr txBox="1">
            <a:spLocks noGrp="1"/>
          </p:cNvSpPr>
          <p:nvPr>
            <p:ph type="body" sz="quarter" idx="1"/>
          </p:nvPr>
        </p:nvSpPr>
        <p:spPr>
          <a:xfrm>
            <a:off x="917777" y="2982024"/>
            <a:ext cx="3151667" cy="2475345"/>
          </a:xfrm>
          <a:prstGeom prst="rect">
            <a:avLst/>
          </a:prstGeom>
        </p:spPr>
        <p:txBody>
          <a:bodyPr/>
          <a:lstStyle/>
          <a:p>
            <a:pPr marL="0" indent="0">
              <a:buSzTx/>
              <a:buNone/>
            </a:pPr>
            <a:r>
              <a:t>It used to be that a common model of </a:t>
            </a:r>
            <a:br/>
            <a:r>
              <a:t>power generation </a:t>
            </a:r>
            <a:br/>
            <a:r>
              <a:t>and consumption </a:t>
            </a:r>
            <a:br/>
            <a:r>
              <a:t>was this:</a:t>
            </a:r>
          </a:p>
        </p:txBody>
      </p:sp>
      <p:sp>
        <p:nvSpPr>
          <p:cNvPr id="108" name="Rectangle 13"/>
          <p:cNvSpPr/>
          <p:nvPr/>
        </p:nvSpPr>
        <p:spPr>
          <a:xfrm>
            <a:off x="2575703" y="6431796"/>
            <a:ext cx="4615512" cy="332374"/>
          </a:xfrm>
          <a:prstGeom prst="rect">
            <a:avLst/>
          </a:prstGeom>
          <a:solidFill>
            <a:srgbClr val="FFFFFF"/>
          </a:solidFill>
          <a:ln w="12700">
            <a:solidFill>
              <a:srgbClr val="FFFFFF"/>
            </a:solidFill>
            <a:miter/>
          </a:ln>
        </p:spPr>
        <p:txBody>
          <a:bodyPr lIns="45719" rIns="45719" anchor="ctr"/>
          <a:lstStyle/>
          <a:p>
            <a:pPr algn="ctr">
              <a:defRPr>
                <a:solidFill>
                  <a:srgbClr val="FFFFFF"/>
                </a:solidFill>
              </a:defRPr>
            </a:pPr>
            <a:endParaRPr/>
          </a:p>
        </p:txBody>
      </p:sp>
      <p:pic>
        <p:nvPicPr>
          <p:cNvPr id="109" name="Picture 2" descr="Picture 2"/>
          <p:cNvPicPr>
            <a:picLocks noChangeAspect="1"/>
          </p:cNvPicPr>
          <p:nvPr/>
        </p:nvPicPr>
        <p:blipFill>
          <a:blip r:embed="rId3"/>
          <a:stretch>
            <a:fillRect/>
          </a:stretch>
        </p:blipFill>
        <p:spPr>
          <a:xfrm>
            <a:off x="4088773" y="2839475"/>
            <a:ext cx="7416238" cy="4298404"/>
          </a:xfrm>
          <a:prstGeom prst="rect">
            <a:avLst/>
          </a:prstGeom>
          <a:ln w="12700">
            <a:miter lim="400000"/>
          </a:ln>
        </p:spPr>
      </p:pic>
      <p:sp>
        <p:nvSpPr>
          <p:cNvPr id="110" name="Content Placeholder 2"/>
          <p:cNvSpPr txBox="1"/>
          <p:nvPr/>
        </p:nvSpPr>
        <p:spPr>
          <a:xfrm>
            <a:off x="1019377" y="5950856"/>
            <a:ext cx="2438978" cy="813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nSpc>
                <a:spcPct val="90000"/>
              </a:lnSpc>
              <a:spcBef>
                <a:spcPts val="1000"/>
              </a:spcBef>
              <a:defRPr sz="1100">
                <a:latin typeface="Arial"/>
                <a:ea typeface="Arial"/>
                <a:cs typeface="Arial"/>
                <a:sym typeface="Arial"/>
              </a:defRPr>
            </a:lvl1pPr>
          </a:lstStyle>
          <a:p>
            <a:r>
              <a:t>Image source: adapted from National Energy Education Development Project (public domain)</a:t>
            </a:r>
          </a:p>
        </p:txBody>
      </p:sp>
      <p:sp>
        <p:nvSpPr>
          <p:cNvPr id="111" name="Rectangle 3"/>
          <p:cNvSpPr/>
          <p:nvPr/>
        </p:nvSpPr>
        <p:spPr>
          <a:xfrm>
            <a:off x="4234984" y="6589221"/>
            <a:ext cx="6487713" cy="332373"/>
          </a:xfrm>
          <a:prstGeom prst="rect">
            <a:avLst/>
          </a:prstGeom>
          <a:solidFill>
            <a:srgbClr val="FFFFFF"/>
          </a:solidFill>
          <a:ln w="12700">
            <a:solidFill>
              <a:srgbClr val="FFFFFF"/>
            </a:solidFill>
            <a:miter/>
          </a:ln>
        </p:spPr>
        <p:txBody>
          <a:bodyPr lIns="45719" rIns="45719" anchor="ctr"/>
          <a:lstStyle/>
          <a:p>
            <a:pPr algn="ctr">
              <a:defRPr>
                <a:solidFill>
                  <a:srgbClr val="FFFFFF"/>
                </a:solidFill>
              </a:defRPr>
            </a:pPr>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ontent Placeholder 2"/>
          <p:cNvSpPr txBox="1">
            <a:spLocks noGrp="1"/>
          </p:cNvSpPr>
          <p:nvPr>
            <p:ph type="body" idx="1"/>
          </p:nvPr>
        </p:nvSpPr>
        <p:spPr>
          <a:xfrm>
            <a:off x="958483" y="3106816"/>
            <a:ext cx="10164903" cy="3954381"/>
          </a:xfrm>
          <a:prstGeom prst="rect">
            <a:avLst/>
          </a:prstGeom>
        </p:spPr>
        <p:txBody>
          <a:bodyPr/>
          <a:lstStyle/>
          <a:p>
            <a:pPr marL="0" indent="0">
              <a:buSzTx/>
              <a:buNone/>
            </a:pPr>
            <a:r>
              <a:t>This model is now, in some places, being changed in a number of ways:</a:t>
            </a:r>
          </a:p>
          <a:p>
            <a:pPr marL="228600" indent="-228600">
              <a:buClr>
                <a:srgbClr val="50BED7"/>
              </a:buClr>
            </a:pPr>
            <a:r>
              <a:t>Power can now be generated using smaller generators, with a variety of </a:t>
            </a:r>
            <a:br/>
            <a:r>
              <a:t>energy sources, and distributed over a wide area.</a:t>
            </a:r>
          </a:p>
          <a:p>
            <a:pPr marL="228600" indent="-228600">
              <a:buClr>
                <a:srgbClr val="50BED7"/>
              </a:buClr>
            </a:pPr>
            <a:r>
              <a:t>These generators may be owned or controlled by the consumer, who can produce at least some of the energy they need themselves.</a:t>
            </a:r>
          </a:p>
          <a:p>
            <a:pPr marL="228600" indent="-228600">
              <a:buClr>
                <a:srgbClr val="50BED7"/>
              </a:buClr>
            </a:pPr>
            <a:r>
              <a:t>In some cases they may even sell excess energy to the distribution system.</a:t>
            </a:r>
          </a:p>
          <a:p>
            <a:pPr marL="0" indent="0">
              <a:buSzTx/>
              <a:buNone/>
            </a:pPr>
            <a:r>
              <a:t>This simulation is to explore how this might work in a particular context.</a:t>
            </a:r>
          </a:p>
        </p:txBody>
      </p:sp>
      <p:sp>
        <p:nvSpPr>
          <p:cNvPr id="116" name="Title 1"/>
          <p:cNvSpPr txBox="1"/>
          <p:nvPr/>
        </p:nvSpPr>
        <p:spPr>
          <a:xfrm>
            <a:off x="958483" y="1868338"/>
            <a:ext cx="10569087"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nSpc>
                <a:spcPct val="90000"/>
              </a:lnSpc>
              <a:defRPr sz="3200" b="1">
                <a:solidFill>
                  <a:srgbClr val="50BED7"/>
                </a:solidFill>
                <a:latin typeface="Arial"/>
                <a:ea typeface="Arial"/>
                <a:cs typeface="Arial"/>
                <a:sym typeface="Arial"/>
              </a:defRPr>
            </a:lvl1pPr>
          </a:lstStyle>
          <a:p>
            <a:r>
              <a:t>Changing times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3"/>
          <p:cNvSpPr/>
          <p:nvPr/>
        </p:nvSpPr>
        <p:spPr>
          <a:xfrm>
            <a:off x="1267603" y="2136716"/>
            <a:ext cx="5458821" cy="684005"/>
          </a:xfrm>
          <a:prstGeom prst="rect">
            <a:avLst/>
          </a:prstGeom>
          <a:solidFill>
            <a:srgbClr val="FFFFFF"/>
          </a:solidFill>
          <a:ln w="12700">
            <a:solidFill>
              <a:srgbClr val="FFFFFF"/>
            </a:solidFill>
            <a:miter/>
          </a:ln>
        </p:spPr>
        <p:txBody>
          <a:bodyPr lIns="45719" rIns="45719" anchor="ctr"/>
          <a:lstStyle/>
          <a:p>
            <a:pPr algn="ctr">
              <a:defRPr>
                <a:solidFill>
                  <a:srgbClr val="FFFFFF"/>
                </a:solidFill>
              </a:defRPr>
            </a:pPr>
            <a:endParaRPr/>
          </a:p>
        </p:txBody>
      </p:sp>
      <p:sp>
        <p:nvSpPr>
          <p:cNvPr id="119" name="Alternative power  distribution system"/>
          <p:cNvSpPr txBox="1">
            <a:spLocks noGrp="1"/>
          </p:cNvSpPr>
          <p:nvPr>
            <p:ph type="title"/>
          </p:nvPr>
        </p:nvSpPr>
        <p:spPr>
          <a:xfrm>
            <a:off x="917777" y="2240870"/>
            <a:ext cx="3897462" cy="1325564"/>
          </a:xfrm>
          <a:prstGeom prst="rect">
            <a:avLst/>
          </a:prstGeom>
        </p:spPr>
        <p:txBody>
          <a:bodyPr anchor="t"/>
          <a:lstStyle/>
          <a:p>
            <a:pPr>
              <a:defRPr sz="3200" b="1">
                <a:solidFill>
                  <a:srgbClr val="50BED7"/>
                </a:solidFill>
                <a:latin typeface="Arial"/>
                <a:ea typeface="Arial"/>
                <a:cs typeface="Arial"/>
                <a:sym typeface="Arial"/>
              </a:defRPr>
            </a:pPr>
            <a:r>
              <a:t>Alternative power </a:t>
            </a:r>
            <a:br/>
            <a:r>
              <a:t>distribution system</a:t>
            </a:r>
          </a:p>
        </p:txBody>
      </p:sp>
      <p:pic>
        <p:nvPicPr>
          <p:cNvPr id="120" name="AlternativePowerDistribution_pic.png" descr="AlternativePowerDistribution_pic.png"/>
          <p:cNvPicPr>
            <a:picLocks noChangeAspect="1"/>
          </p:cNvPicPr>
          <p:nvPr/>
        </p:nvPicPr>
        <p:blipFill>
          <a:blip r:embed="rId2"/>
          <a:stretch>
            <a:fillRect/>
          </a:stretch>
        </p:blipFill>
        <p:spPr>
          <a:xfrm>
            <a:off x="2841921" y="1902947"/>
            <a:ext cx="8515983" cy="493581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Content Placeholder 2"/>
          <p:cNvSpPr txBox="1">
            <a:spLocks noGrp="1"/>
          </p:cNvSpPr>
          <p:nvPr>
            <p:ph type="body" idx="1"/>
          </p:nvPr>
        </p:nvSpPr>
        <p:spPr>
          <a:xfrm>
            <a:off x="928783" y="3073478"/>
            <a:ext cx="10366961" cy="3765802"/>
          </a:xfrm>
          <a:prstGeom prst="rect">
            <a:avLst/>
          </a:prstGeom>
        </p:spPr>
        <p:txBody>
          <a:bodyPr/>
          <a:lstStyle/>
          <a:p>
            <a:pPr marL="228600" indent="-228600">
              <a:buClr>
                <a:srgbClr val="50BED7"/>
              </a:buClr>
            </a:pPr>
            <a:r>
              <a:t>Your task is to organise the energy technology for a farm. This has to </a:t>
            </a:r>
            <a:br/>
            <a:r>
              <a:t>provide the farm with energy to carry out various functions, such as keeping </a:t>
            </a:r>
            <a:br/>
            <a:r>
              <a:t>the lights on (when it’s dark), powering the equipment (such as the milking parlour) and keeping the house warm.</a:t>
            </a:r>
          </a:p>
          <a:p>
            <a:pPr marL="228600" indent="-228600">
              <a:buClr>
                <a:srgbClr val="50BED7"/>
              </a:buClr>
            </a:pPr>
            <a:r>
              <a:t>You have a budget of 20 tokens to set the system up. Each piece of </a:t>
            </a:r>
            <a:br/>
            <a:r>
              <a:t>equipment has a price, so you will need to make decisions about what </a:t>
            </a:r>
            <a:br/>
            <a:r>
              <a:t>to spend the tokens on.</a:t>
            </a:r>
          </a:p>
          <a:p>
            <a:pPr marL="228600" indent="-228600">
              <a:buClr>
                <a:srgbClr val="50BED7"/>
              </a:buClr>
            </a:pPr>
            <a:r>
              <a:t>Once you’ve set the system up, you then run it for a week. At the end of the </a:t>
            </a:r>
            <a:br/>
            <a:r>
              <a:t>week you can then see how well it has worked.</a:t>
            </a:r>
          </a:p>
        </p:txBody>
      </p:sp>
      <p:sp>
        <p:nvSpPr>
          <p:cNvPr id="123" name="Title 1"/>
          <p:cNvSpPr txBox="1"/>
          <p:nvPr/>
        </p:nvSpPr>
        <p:spPr>
          <a:xfrm>
            <a:off x="941862" y="1875691"/>
            <a:ext cx="10515601"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nSpc>
                <a:spcPct val="90000"/>
              </a:lnSpc>
              <a:defRPr sz="3200" b="1">
                <a:solidFill>
                  <a:srgbClr val="50BED7"/>
                </a:solidFill>
                <a:latin typeface="Arial"/>
                <a:ea typeface="Arial"/>
                <a:cs typeface="Arial"/>
                <a:sym typeface="Arial"/>
              </a:defRPr>
            </a:lvl1pPr>
          </a:lstStyle>
          <a:p>
            <a:r>
              <a:t>The scenario</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itle 1"/>
          <p:cNvSpPr txBox="1">
            <a:spLocks noGrp="1"/>
          </p:cNvSpPr>
          <p:nvPr>
            <p:ph type="title"/>
          </p:nvPr>
        </p:nvSpPr>
        <p:spPr>
          <a:xfrm>
            <a:off x="959913" y="1873081"/>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Success criteria</a:t>
            </a:r>
          </a:p>
        </p:txBody>
      </p:sp>
      <p:sp>
        <p:nvSpPr>
          <p:cNvPr id="128" name="Content Placeholder 2"/>
          <p:cNvSpPr txBox="1">
            <a:spLocks noGrp="1"/>
          </p:cNvSpPr>
          <p:nvPr>
            <p:ph type="body" idx="1"/>
          </p:nvPr>
        </p:nvSpPr>
        <p:spPr>
          <a:xfrm>
            <a:off x="959913" y="3228162"/>
            <a:ext cx="11658601" cy="4351339"/>
          </a:xfrm>
          <a:prstGeom prst="rect">
            <a:avLst/>
          </a:prstGeom>
        </p:spPr>
        <p:txBody>
          <a:bodyPr/>
          <a:lstStyle/>
          <a:p>
            <a:pPr marL="0" indent="0">
              <a:buSzTx/>
              <a:buNone/>
            </a:pPr>
            <a:r>
              <a:t>There are three sets of criteria you will be judged against:</a:t>
            </a:r>
          </a:p>
          <a:p>
            <a:pPr marL="457200" indent="-457200">
              <a:buClr>
                <a:srgbClr val="50BED7"/>
              </a:buClr>
              <a:buFontTx/>
              <a:buAutoNum type="arabicPeriod"/>
            </a:pPr>
            <a:r>
              <a:t>Did you get through the week without the lights going out?</a:t>
            </a:r>
          </a:p>
          <a:p>
            <a:pPr marL="457200" indent="-457200">
              <a:buClr>
                <a:srgbClr val="50BED7"/>
              </a:buClr>
              <a:buFontTx/>
              <a:buAutoNum type="arabicPeriod"/>
            </a:pPr>
            <a:r>
              <a:t>What were your running costs?  </a:t>
            </a:r>
          </a:p>
          <a:p>
            <a:pPr marL="457200" indent="-457200">
              <a:buClr>
                <a:srgbClr val="50BED7"/>
              </a:buClr>
              <a:buFontTx/>
              <a:buAutoNum type="arabicPeriod"/>
            </a:pPr>
            <a:r>
              <a:t>Did you manage to minimise the negative impact on the environment?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1"/>
          <p:cNvSpPr txBox="1">
            <a:spLocks noGrp="1"/>
          </p:cNvSpPr>
          <p:nvPr>
            <p:ph type="title"/>
          </p:nvPr>
        </p:nvSpPr>
        <p:spPr>
          <a:xfrm>
            <a:off x="964529" y="1888289"/>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The technology</a:t>
            </a:r>
          </a:p>
        </p:txBody>
      </p:sp>
      <p:sp>
        <p:nvSpPr>
          <p:cNvPr id="131" name="Content Placeholder 2"/>
          <p:cNvSpPr txBox="1">
            <a:spLocks noGrp="1"/>
          </p:cNvSpPr>
          <p:nvPr>
            <p:ph type="body" sz="half" idx="1"/>
          </p:nvPr>
        </p:nvSpPr>
        <p:spPr>
          <a:xfrm>
            <a:off x="964529" y="3223516"/>
            <a:ext cx="10515601" cy="2714291"/>
          </a:xfrm>
          <a:prstGeom prst="rect">
            <a:avLst/>
          </a:prstGeom>
        </p:spPr>
        <p:txBody>
          <a:bodyPr/>
          <a:lstStyle/>
          <a:p>
            <a:pPr marL="228600" indent="-228600">
              <a:buClr>
                <a:srgbClr val="50BED7"/>
              </a:buClr>
            </a:pPr>
            <a:r>
              <a:t>There are six different kinds of technology you can use.  </a:t>
            </a:r>
          </a:p>
          <a:p>
            <a:pPr marL="228600" indent="-228600">
              <a:buClr>
                <a:srgbClr val="50BED7"/>
              </a:buClr>
            </a:pPr>
            <a:r>
              <a:t>You can mix and match the different kinds of technology.  </a:t>
            </a:r>
          </a:p>
          <a:p>
            <a:pPr marL="228600" indent="-228600">
              <a:buClr>
                <a:srgbClr val="50BED7"/>
              </a:buClr>
            </a:pPr>
            <a:r>
              <a:t>You can also return equipment and reclaim tokens to spend on </a:t>
            </a:r>
            <a:br/>
            <a:r>
              <a:t>other items.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itle 1"/>
          <p:cNvSpPr txBox="1">
            <a:spLocks noGrp="1"/>
          </p:cNvSpPr>
          <p:nvPr>
            <p:ph type="title"/>
          </p:nvPr>
        </p:nvSpPr>
        <p:spPr>
          <a:xfrm>
            <a:off x="919644" y="1884439"/>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Equipment to purchase (1)</a:t>
            </a:r>
          </a:p>
        </p:txBody>
      </p:sp>
      <p:pic>
        <p:nvPicPr>
          <p:cNvPr id="136" name="Picture 4" descr="Picture 4"/>
          <p:cNvPicPr>
            <a:picLocks noChangeAspect="1"/>
          </p:cNvPicPr>
          <p:nvPr/>
        </p:nvPicPr>
        <p:blipFill>
          <a:blip r:embed="rId3"/>
          <a:stretch>
            <a:fillRect/>
          </a:stretch>
        </p:blipFill>
        <p:spPr>
          <a:xfrm>
            <a:off x="914897" y="2920437"/>
            <a:ext cx="1966892" cy="1660451"/>
          </a:xfrm>
          <a:prstGeom prst="rect">
            <a:avLst/>
          </a:prstGeom>
          <a:ln w="12700">
            <a:miter lim="400000"/>
          </a:ln>
        </p:spPr>
      </p:pic>
      <p:pic>
        <p:nvPicPr>
          <p:cNvPr id="137" name="Picture 6" descr="Picture 6"/>
          <p:cNvPicPr>
            <a:picLocks noChangeAspect="1"/>
          </p:cNvPicPr>
          <p:nvPr/>
        </p:nvPicPr>
        <p:blipFill>
          <a:blip r:embed="rId4"/>
          <a:stretch>
            <a:fillRect/>
          </a:stretch>
        </p:blipFill>
        <p:spPr>
          <a:xfrm>
            <a:off x="7590939" y="2843851"/>
            <a:ext cx="1771243" cy="3673063"/>
          </a:xfrm>
          <a:prstGeom prst="rect">
            <a:avLst/>
          </a:prstGeom>
          <a:ln w="12700">
            <a:miter lim="400000"/>
          </a:ln>
        </p:spPr>
      </p:pic>
      <p:pic>
        <p:nvPicPr>
          <p:cNvPr id="138" name="Picture 8" descr="Picture 8"/>
          <p:cNvPicPr>
            <a:picLocks noChangeAspect="1"/>
          </p:cNvPicPr>
          <p:nvPr/>
        </p:nvPicPr>
        <p:blipFill>
          <a:blip r:embed="rId5"/>
          <a:stretch>
            <a:fillRect/>
          </a:stretch>
        </p:blipFill>
        <p:spPr>
          <a:xfrm>
            <a:off x="902980" y="4812469"/>
            <a:ext cx="1913385" cy="1615279"/>
          </a:xfrm>
          <a:prstGeom prst="rect">
            <a:avLst/>
          </a:prstGeom>
          <a:ln w="12700">
            <a:miter lim="400000"/>
          </a:ln>
        </p:spPr>
      </p:pic>
      <p:sp>
        <p:nvSpPr>
          <p:cNvPr id="139" name="TextBox 9"/>
          <p:cNvSpPr txBox="1"/>
          <p:nvPr/>
        </p:nvSpPr>
        <p:spPr>
          <a:xfrm>
            <a:off x="3002222" y="2906036"/>
            <a:ext cx="4525217" cy="1710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500" b="1">
                <a:solidFill>
                  <a:srgbClr val="50BED7"/>
                </a:solidFill>
                <a:latin typeface="Arial"/>
                <a:ea typeface="Arial"/>
                <a:cs typeface="Arial"/>
                <a:sym typeface="Arial"/>
              </a:defRPr>
            </a:pPr>
            <a:r>
              <a:t>Solar cells</a:t>
            </a:r>
          </a:p>
          <a:p>
            <a:pPr marL="285750" indent="-285750">
              <a:spcBef>
                <a:spcPts val="600"/>
              </a:spcBef>
              <a:buClr>
                <a:srgbClr val="50BED7"/>
              </a:buClr>
              <a:buSzPct val="100000"/>
              <a:buFont typeface="Arial"/>
              <a:buChar char="•"/>
              <a:defRPr sz="1500">
                <a:latin typeface="Arial"/>
                <a:ea typeface="Arial"/>
                <a:cs typeface="Arial"/>
                <a:sym typeface="Arial"/>
              </a:defRPr>
            </a:pPr>
            <a:r>
              <a:t>Solar cells produce electricity from sunlight. Once installed they are free to run and their impact on the environment is low.</a:t>
            </a:r>
          </a:p>
          <a:p>
            <a:pPr marL="285750" indent="-285750">
              <a:spcBef>
                <a:spcPts val="300"/>
              </a:spcBef>
              <a:buClr>
                <a:srgbClr val="50BED7"/>
              </a:buClr>
              <a:buSzPct val="100000"/>
              <a:buFont typeface="Arial"/>
              <a:buChar char="•"/>
              <a:defRPr sz="1500">
                <a:latin typeface="Arial"/>
                <a:ea typeface="Arial"/>
                <a:cs typeface="Arial"/>
                <a:sym typeface="Arial"/>
              </a:defRPr>
            </a:pPr>
            <a:r>
              <a:t>They only produce electricity when light is </a:t>
            </a:r>
            <a:br/>
            <a:r>
              <a:t>falling on them; on a gloomy day their output </a:t>
            </a:r>
            <a:br/>
            <a:r>
              <a:t>is less.</a:t>
            </a:r>
          </a:p>
        </p:txBody>
      </p:sp>
      <p:sp>
        <p:nvSpPr>
          <p:cNvPr id="140" name="TextBox 10"/>
          <p:cNvSpPr txBox="1"/>
          <p:nvPr/>
        </p:nvSpPr>
        <p:spPr>
          <a:xfrm>
            <a:off x="3049991" y="4842612"/>
            <a:ext cx="4738738" cy="1710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500" b="1">
                <a:solidFill>
                  <a:srgbClr val="50BED7"/>
                </a:solidFill>
                <a:latin typeface="Arial"/>
                <a:ea typeface="Arial"/>
                <a:cs typeface="Arial"/>
                <a:sym typeface="Arial"/>
              </a:defRPr>
            </a:pPr>
            <a:r>
              <a:t>Biogas generator</a:t>
            </a:r>
          </a:p>
          <a:p>
            <a:pPr marL="285750" indent="-285750">
              <a:spcBef>
                <a:spcPts val="600"/>
              </a:spcBef>
              <a:buClr>
                <a:srgbClr val="50BED7"/>
              </a:buClr>
              <a:buSzPct val="100000"/>
              <a:buFont typeface="Arial"/>
              <a:buChar char="•"/>
              <a:defRPr sz="1500">
                <a:latin typeface="Arial"/>
                <a:ea typeface="Arial"/>
                <a:cs typeface="Arial"/>
                <a:sym typeface="Arial"/>
              </a:defRPr>
            </a:pPr>
            <a:r>
              <a:t>Biogas generators produce fuel gas from decomposing materials such as manure, </a:t>
            </a:r>
            <a:br/>
            <a:r>
              <a:t>which farms often have copious quantities of.           Their impact on the environment is fairly low.</a:t>
            </a:r>
          </a:p>
          <a:p>
            <a:pPr marL="285750" indent="-285750">
              <a:spcBef>
                <a:spcPts val="300"/>
              </a:spcBef>
              <a:buClr>
                <a:srgbClr val="50BED7"/>
              </a:buClr>
              <a:buSzPct val="100000"/>
              <a:buFont typeface="Arial"/>
              <a:buChar char="•"/>
              <a:defRPr sz="1500">
                <a:latin typeface="Arial"/>
                <a:ea typeface="Arial"/>
                <a:cs typeface="Arial"/>
                <a:sym typeface="Arial"/>
              </a:defRPr>
            </a:pPr>
            <a:r>
              <a:t>The gas they produce can only be used for certain applications, such as space or water heating.</a:t>
            </a:r>
          </a:p>
        </p:txBody>
      </p:sp>
      <p:sp>
        <p:nvSpPr>
          <p:cNvPr id="141" name="TextBox 11"/>
          <p:cNvSpPr txBox="1"/>
          <p:nvPr/>
        </p:nvSpPr>
        <p:spPr>
          <a:xfrm>
            <a:off x="9112415" y="4006553"/>
            <a:ext cx="2808913" cy="1926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500" b="1">
                <a:solidFill>
                  <a:srgbClr val="50BED7"/>
                </a:solidFill>
                <a:latin typeface="Arial"/>
                <a:ea typeface="Arial"/>
                <a:cs typeface="Arial"/>
                <a:sym typeface="Arial"/>
              </a:defRPr>
            </a:pPr>
            <a:r>
              <a:t>Wind turbines</a:t>
            </a:r>
          </a:p>
          <a:p>
            <a:pPr marL="285750" indent="-285750">
              <a:spcBef>
                <a:spcPts val="600"/>
              </a:spcBef>
              <a:buClr>
                <a:srgbClr val="50BED7"/>
              </a:buClr>
              <a:buSzPct val="100000"/>
              <a:buFont typeface="Arial"/>
              <a:buChar char="•"/>
              <a:defRPr sz="1500">
                <a:latin typeface="Arial"/>
                <a:ea typeface="Arial"/>
                <a:cs typeface="Arial"/>
                <a:sym typeface="Arial"/>
              </a:defRPr>
            </a:pPr>
            <a:r>
              <a:t>Wind turbines produce electricity from the wind. Once installed they are free to run and their impact on the environment is low.</a:t>
            </a:r>
          </a:p>
          <a:p>
            <a:pPr marL="285750" indent="-285750">
              <a:spcBef>
                <a:spcPts val="300"/>
              </a:spcBef>
              <a:buClr>
                <a:srgbClr val="50BED7"/>
              </a:buClr>
              <a:buSzPct val="100000"/>
              <a:buFont typeface="Arial"/>
              <a:buChar char="•"/>
              <a:defRPr sz="1500">
                <a:latin typeface="Arial"/>
                <a:ea typeface="Arial"/>
                <a:cs typeface="Arial"/>
                <a:sym typeface="Arial"/>
              </a:defRPr>
            </a:pPr>
            <a:r>
              <a:t>They only produce electricity when the wind is blowing.</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TotalTime>
  <Words>2269</Words>
  <Application>Microsoft Office PowerPoint</Application>
  <PresentationFormat>Widescreen</PresentationFormat>
  <Paragraphs>176</Paragraphs>
  <Slides>26</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Energy Farm Briefing</vt:lpstr>
      <vt:lpstr>Objectives</vt:lpstr>
      <vt:lpstr>A changing model of power generation</vt:lpstr>
      <vt:lpstr>PowerPoint Presentation</vt:lpstr>
      <vt:lpstr>Alternative power  distribution system</vt:lpstr>
      <vt:lpstr>PowerPoint Presentation</vt:lpstr>
      <vt:lpstr>Success criteria</vt:lpstr>
      <vt:lpstr>The technology</vt:lpstr>
      <vt:lpstr>Equipment to purchase (1)</vt:lpstr>
      <vt:lpstr>Equipment to purchase (2)</vt:lpstr>
      <vt:lpstr>How to install equipment</vt:lpstr>
      <vt:lpstr>Remember - you’re a producer as well as  a consumer!</vt:lpstr>
      <vt:lpstr>Daily performance</vt:lpstr>
      <vt:lpstr>Weekly performance</vt:lpstr>
      <vt:lpstr>Questions</vt:lpstr>
      <vt:lpstr>How to modify the system </vt:lpstr>
      <vt:lpstr>PowerPoint Presentation</vt:lpstr>
      <vt:lpstr>Objectives</vt:lpstr>
      <vt:lpstr>So, how did it go?</vt:lpstr>
      <vt:lpstr>How did you do it?</vt:lpstr>
      <vt:lpstr>Making sense of the data</vt:lpstr>
      <vt:lpstr>System 1</vt:lpstr>
      <vt:lpstr>System 2</vt:lpstr>
      <vt:lpstr>System 3</vt:lpstr>
      <vt:lpstr>Questions to think about</vt:lpstr>
      <vt:lpstr>Not only on farms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 Farm Briefing</dc:title>
  <dc:creator>Racheal Fudge</dc:creator>
  <cp:keywords>C_Unrestricted</cp:keywords>
  <cp:lastModifiedBy>Wood, Mark (RC-GB SUS SUS1)</cp:lastModifiedBy>
  <cp:revision>2</cp:revision>
  <dcterms:modified xsi:type="dcterms:W3CDTF">2023-03-07T15:59:58Z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Confidentiality">
    <vt:lpwstr>Unrestricted</vt:lpwstr>
  </property>
</Properties>
</file>