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87" r:id="rId2"/>
    <p:sldId id="257" r:id="rId3"/>
    <p:sldId id="259" r:id="rId4"/>
    <p:sldId id="262" r:id="rId5"/>
    <p:sldId id="263" r:id="rId6"/>
    <p:sldId id="265" r:id="rId7"/>
    <p:sldId id="285" r:id="rId8"/>
    <p:sldId id="264" r:id="rId9"/>
    <p:sldId id="288" r:id="rId10"/>
    <p:sldId id="272" r:id="rId11"/>
    <p:sldId id="273" r:id="rId12"/>
    <p:sldId id="274" r:id="rId13"/>
    <p:sldId id="275" r:id="rId14"/>
    <p:sldId id="276" r:id="rId15"/>
    <p:sldId id="278" r:id="rId16"/>
    <p:sldId id="277" r:id="rId17"/>
    <p:sldId id="284" r:id="rId18"/>
    <p:sldId id="281" r:id="rId19"/>
    <p:sldId id="282" r:id="rId20"/>
    <p:sldId id="266" r:id="rId21"/>
    <p:sldId id="267" r:id="rId22"/>
    <p:sldId id="283" r:id="rId23"/>
    <p:sldId id="270" r:id="rId24"/>
    <p:sldId id="271" r:id="rId25"/>
    <p:sldId id="268" r:id="rId26"/>
    <p:sldId id="269" r:id="rId27"/>
    <p:sldId id="286" r:id="rId28"/>
  </p:sldIdLst>
  <p:sldSz cx="12190413" cy="6859588"/>
  <p:notesSz cx="6858000" cy="9144000"/>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79736" autoAdjust="0"/>
  </p:normalViewPr>
  <p:slideViewPr>
    <p:cSldViewPr snapToGrid="0" snapToObjects="1">
      <p:cViewPr varScale="1">
        <p:scale>
          <a:sx n="75" d="100"/>
          <a:sy n="75" d="100"/>
        </p:scale>
        <p:origin x="84" y="138"/>
      </p:cViewPr>
      <p:guideLst>
        <p:guide orient="horz" pos="2161"/>
        <p:guide pos="3840"/>
      </p:guideLst>
    </p:cSldViewPr>
  </p:slideViewPr>
  <p:notesTextViewPr>
    <p:cViewPr>
      <p:scale>
        <a:sx n="1" d="1"/>
        <a:sy n="1" d="1"/>
      </p:scale>
      <p:origin x="0" y="0"/>
    </p:cViewPr>
  </p:notesTextViewPr>
  <p:notesViewPr>
    <p:cSldViewPr snapToGrid="0" snapToObjects="1">
      <p:cViewPr varScale="1">
        <p:scale>
          <a:sx n="68" d="100"/>
          <a:sy n="68" d="100"/>
        </p:scale>
        <p:origin x="-2406" y="-108"/>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Rob\Desktop\China\2%20-%20Speed\animals%20speeds.xlsx" TargetMode="Externa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47625" cap="rnd">
              <a:solidFill>
                <a:srgbClr val="BACE00"/>
              </a:solidFill>
              <a:round/>
            </a:ln>
            <a:effectLst/>
          </c:spPr>
          <c:marker>
            <c:symbol val="none"/>
          </c:marker>
          <c:xVal>
            <c:numRef>
              <c:f>Sheet1!$B$19:$B$25</c:f>
              <c:numCache>
                <c:formatCode>General</c:formatCode>
                <c:ptCount val="7"/>
                <c:pt idx="0">
                  <c:v>0</c:v>
                </c:pt>
                <c:pt idx="1">
                  <c:v>10</c:v>
                </c:pt>
                <c:pt idx="2">
                  <c:v>20</c:v>
                </c:pt>
                <c:pt idx="3">
                  <c:v>30</c:v>
                </c:pt>
                <c:pt idx="4">
                  <c:v>40</c:v>
                </c:pt>
                <c:pt idx="5">
                  <c:v>50</c:v>
                </c:pt>
                <c:pt idx="6">
                  <c:v>60</c:v>
                </c:pt>
              </c:numCache>
            </c:numRef>
          </c:xVal>
          <c:yVal>
            <c:numRef>
              <c:f>Sheet1!$C$19:$C$25</c:f>
              <c:numCache>
                <c:formatCode>General</c:formatCode>
                <c:ptCount val="7"/>
                <c:pt idx="0">
                  <c:v>0</c:v>
                </c:pt>
                <c:pt idx="1">
                  <c:v>100</c:v>
                </c:pt>
                <c:pt idx="2">
                  <c:v>100</c:v>
                </c:pt>
                <c:pt idx="3">
                  <c:v>125</c:v>
                </c:pt>
                <c:pt idx="4">
                  <c:v>150</c:v>
                </c:pt>
                <c:pt idx="5">
                  <c:v>175</c:v>
                </c:pt>
                <c:pt idx="6">
                  <c:v>200</c:v>
                </c:pt>
              </c:numCache>
            </c:numRef>
          </c:yVal>
          <c:smooth val="0"/>
        </c:ser>
        <c:dLbls>
          <c:showLegendKey val="0"/>
          <c:showVal val="0"/>
          <c:showCatName val="0"/>
          <c:showSerName val="0"/>
          <c:showPercent val="0"/>
          <c:showBubbleSize val="0"/>
        </c:dLbls>
        <c:axId val="406288648"/>
        <c:axId val="406290608"/>
      </c:scatterChart>
      <c:valAx>
        <c:axId val="4062886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r>
                  <a:rPr lang="en-GB"/>
                  <a:t>Time (s)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crossAx val="406290608"/>
        <c:crosses val="autoZero"/>
        <c:crossBetween val="midCat"/>
      </c:valAx>
      <c:valAx>
        <c:axId val="406290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bg1"/>
                    </a:solidFill>
                    <a:latin typeface="+mn-lt"/>
                    <a:ea typeface="+mn-ea"/>
                    <a:cs typeface="+mn-cs"/>
                  </a:defRPr>
                </a:pPr>
                <a:r>
                  <a:rPr lang="en-GB"/>
                  <a:t>Distance (m)</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crossAx val="406288648"/>
        <c:crosses val="autoZero"/>
        <c:crossBetween val="midCat"/>
      </c:valAx>
      <c:spPr>
        <a:noFill/>
        <a:ln>
          <a:noFill/>
        </a:ln>
        <a:effectLst/>
      </c:spPr>
    </c:plotArea>
    <c:plotVisOnly val="1"/>
    <c:dispBlanksAs val="gap"/>
    <c:showDLblsOverMax val="0"/>
  </c:chart>
  <c:spPr>
    <a:noFill/>
    <a:ln>
      <a:noFill/>
    </a:ln>
    <a:effectLst/>
  </c:spPr>
  <c:txPr>
    <a:bodyPr/>
    <a:lstStyle/>
    <a:p>
      <a:pPr>
        <a:defRPr sz="2400">
          <a:solidFill>
            <a:schemeClr val="bg1"/>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noFill/>
              <a:round/>
            </a:ln>
            <a:effectLst/>
          </c:spPr>
          <c:marker>
            <c:symbol val="none"/>
          </c:marker>
          <c:xVal>
            <c:numRef>
              <c:f>Sheet1!$B$28:$B$34</c:f>
              <c:numCache>
                <c:formatCode>General</c:formatCode>
                <c:ptCount val="7"/>
                <c:pt idx="0">
                  <c:v>0</c:v>
                </c:pt>
                <c:pt idx="1">
                  <c:v>10</c:v>
                </c:pt>
                <c:pt idx="2">
                  <c:v>20</c:v>
                </c:pt>
                <c:pt idx="3">
                  <c:v>30</c:v>
                </c:pt>
                <c:pt idx="4">
                  <c:v>40</c:v>
                </c:pt>
                <c:pt idx="5">
                  <c:v>50</c:v>
                </c:pt>
                <c:pt idx="6">
                  <c:v>60</c:v>
                </c:pt>
              </c:numCache>
            </c:numRef>
          </c:xVal>
          <c:yVal>
            <c:numRef>
              <c:f>Sheet1!$C$28:$C$34</c:f>
              <c:numCache>
                <c:formatCode>General</c:formatCode>
                <c:ptCount val="7"/>
                <c:pt idx="0">
                  <c:v>10</c:v>
                </c:pt>
                <c:pt idx="1">
                  <c:v>10</c:v>
                </c:pt>
                <c:pt idx="2">
                  <c:v>0</c:v>
                </c:pt>
                <c:pt idx="3">
                  <c:v>0</c:v>
                </c:pt>
                <c:pt idx="4">
                  <c:v>2.5</c:v>
                </c:pt>
                <c:pt idx="5">
                  <c:v>2.5</c:v>
                </c:pt>
                <c:pt idx="6">
                  <c:v>2.5</c:v>
                </c:pt>
              </c:numCache>
            </c:numRef>
          </c:yVal>
          <c:smooth val="0"/>
        </c:ser>
        <c:dLbls>
          <c:showLegendKey val="0"/>
          <c:showVal val="0"/>
          <c:showCatName val="0"/>
          <c:showSerName val="0"/>
          <c:showPercent val="0"/>
          <c:showBubbleSize val="0"/>
        </c:dLbls>
        <c:axId val="409183120"/>
        <c:axId val="409181552"/>
      </c:scatterChart>
      <c:valAx>
        <c:axId val="4091831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r>
                  <a:rPr lang="en-GB"/>
                  <a:t>Time (s)</a:t>
                </a:r>
              </a:p>
            </c:rich>
          </c:tx>
          <c:layout>
            <c:manualLayout>
              <c:xMode val="edge"/>
              <c:yMode val="edge"/>
              <c:x val="0.49439342338061659"/>
              <c:y val="0.83978074869982644"/>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crossAx val="409181552"/>
        <c:crosses val="autoZero"/>
        <c:crossBetween val="midCat"/>
      </c:valAx>
      <c:valAx>
        <c:axId val="409181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bg1"/>
                    </a:solidFill>
                    <a:latin typeface="+mn-lt"/>
                    <a:ea typeface="+mn-ea"/>
                    <a:cs typeface="+mn-cs"/>
                  </a:defRPr>
                </a:pPr>
                <a:r>
                  <a:rPr lang="en-GB"/>
                  <a:t>Speed (m/s)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crossAx val="409183120"/>
        <c:crosses val="autoZero"/>
        <c:crossBetween val="midCat"/>
      </c:valAx>
      <c:spPr>
        <a:noFill/>
        <a:ln w="25400">
          <a:noFill/>
        </a:ln>
        <a:effectLst/>
      </c:spPr>
    </c:plotArea>
    <c:plotVisOnly val="1"/>
    <c:dispBlanksAs val="gap"/>
    <c:showDLblsOverMax val="0"/>
  </c:chart>
  <c:spPr>
    <a:noFill/>
    <a:ln>
      <a:noFill/>
    </a:ln>
    <a:effectLst/>
  </c:spPr>
  <c:txPr>
    <a:bodyPr/>
    <a:lstStyle/>
    <a:p>
      <a:pPr>
        <a:defRPr sz="2400">
          <a:solidFill>
            <a:schemeClr val="bg1"/>
          </a:solidFill>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noFill/>
              <a:round/>
            </a:ln>
            <a:effectLst/>
          </c:spPr>
          <c:marker>
            <c:symbol val="none"/>
          </c:marker>
          <c:xVal>
            <c:numRef>
              <c:f>Sheet1!$G$15:$G$17</c:f>
              <c:numCache>
                <c:formatCode>General</c:formatCode>
                <c:ptCount val="3"/>
                <c:pt idx="0">
                  <c:v>0</c:v>
                </c:pt>
                <c:pt idx="1">
                  <c:v>4</c:v>
                </c:pt>
                <c:pt idx="2">
                  <c:v>25</c:v>
                </c:pt>
              </c:numCache>
            </c:numRef>
          </c:xVal>
          <c:yVal>
            <c:numRef>
              <c:f>Sheet1!$H$15:$H$17</c:f>
              <c:numCache>
                <c:formatCode>General</c:formatCode>
                <c:ptCount val="3"/>
                <c:pt idx="0">
                  <c:v>0</c:v>
                </c:pt>
                <c:pt idx="1">
                  <c:v>10</c:v>
                </c:pt>
                <c:pt idx="2">
                  <c:v>20</c:v>
                </c:pt>
              </c:numCache>
            </c:numRef>
          </c:yVal>
          <c:smooth val="0"/>
        </c:ser>
        <c:dLbls>
          <c:showLegendKey val="0"/>
          <c:showVal val="0"/>
          <c:showCatName val="0"/>
          <c:showSerName val="0"/>
          <c:showPercent val="0"/>
          <c:showBubbleSize val="0"/>
        </c:dLbls>
        <c:axId val="281784680"/>
        <c:axId val="281786248"/>
      </c:scatterChart>
      <c:valAx>
        <c:axId val="281784680"/>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crossAx val="281786248"/>
        <c:crosses val="autoZero"/>
        <c:crossBetween val="midCat"/>
      </c:valAx>
      <c:valAx>
        <c:axId val="281786248"/>
        <c:scaling>
          <c:orientation val="minMax"/>
          <c:max val="25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crossAx val="281784680"/>
        <c:crosses val="autoZero"/>
        <c:crossBetween val="midCat"/>
      </c:valAx>
      <c:spPr>
        <a:noFill/>
        <a:ln>
          <a:noFill/>
        </a:ln>
        <a:effectLst/>
      </c:spPr>
    </c:plotArea>
    <c:plotVisOnly val="1"/>
    <c:dispBlanksAs val="gap"/>
    <c:showDLblsOverMax val="0"/>
  </c:chart>
  <c:spPr>
    <a:noFill/>
    <a:ln>
      <a:noFill/>
    </a:ln>
    <a:effectLst/>
  </c:spPr>
  <c:txPr>
    <a:bodyPr/>
    <a:lstStyle/>
    <a:p>
      <a:pPr>
        <a:defRPr sz="2400">
          <a:solidFill>
            <a:schemeClr val="bg1"/>
          </a:solidFill>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Sheet1!$B$1</c:f>
              <c:strCache>
                <c:ptCount val="1"/>
                <c:pt idx="0">
                  <c:v>speed (km/h)</c:v>
                </c:pt>
              </c:strCache>
            </c:strRef>
          </c:tx>
          <c:spPr>
            <a:ln w="19050" cap="rnd">
              <a:noFill/>
              <a:round/>
            </a:ln>
            <a:effectLst/>
          </c:spPr>
          <c:marker>
            <c:symbol val="circle"/>
            <c:size val="5"/>
            <c:spPr>
              <a:noFill/>
              <a:ln w="9525">
                <a:noFill/>
              </a:ln>
              <a:effectLst/>
            </c:spPr>
          </c:marker>
          <c:trendline>
            <c:spPr>
              <a:ln w="50800" cap="rnd">
                <a:solidFill>
                  <a:schemeClr val="accent1"/>
                </a:solidFill>
                <a:prstDash val="solid"/>
              </a:ln>
              <a:effectLst/>
            </c:spPr>
            <c:trendlineType val="movingAvg"/>
            <c:period val="2"/>
            <c:dispRSqr val="0"/>
            <c:dispEq val="0"/>
          </c:trendline>
          <c:xVal>
            <c:numRef>
              <c:f>Sheet1!$A$2:$A$72</c:f>
              <c:numCache>
                <c:formatCode>General</c:formatCode>
                <c:ptCount val="7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numCache>
            </c:numRef>
          </c:xVal>
          <c:yVal>
            <c:numRef>
              <c:f>Sheet1!$B$2:$B$72</c:f>
              <c:numCache>
                <c:formatCode>General</c:formatCode>
                <c:ptCount val="71"/>
                <c:pt idx="0">
                  <c:v>85</c:v>
                </c:pt>
                <c:pt idx="1">
                  <c:v>70</c:v>
                </c:pt>
                <c:pt idx="2">
                  <c:v>65</c:v>
                </c:pt>
                <c:pt idx="3">
                  <c:v>80</c:v>
                </c:pt>
                <c:pt idx="4">
                  <c:v>90</c:v>
                </c:pt>
                <c:pt idx="5">
                  <c:v>120</c:v>
                </c:pt>
                <c:pt idx="6">
                  <c:v>125</c:v>
                </c:pt>
                <c:pt idx="7">
                  <c:v>142</c:v>
                </c:pt>
                <c:pt idx="8">
                  <c:v>149</c:v>
                </c:pt>
                <c:pt idx="9">
                  <c:v>115</c:v>
                </c:pt>
                <c:pt idx="10">
                  <c:v>90</c:v>
                </c:pt>
                <c:pt idx="11">
                  <c:v>80</c:v>
                </c:pt>
                <c:pt idx="12">
                  <c:v>80</c:v>
                </c:pt>
                <c:pt idx="13">
                  <c:v>95</c:v>
                </c:pt>
                <c:pt idx="14">
                  <c:v>105</c:v>
                </c:pt>
                <c:pt idx="15">
                  <c:v>115</c:v>
                </c:pt>
                <c:pt idx="16">
                  <c:v>125</c:v>
                </c:pt>
                <c:pt idx="17">
                  <c:v>140</c:v>
                </c:pt>
                <c:pt idx="18">
                  <c:v>160</c:v>
                </c:pt>
                <c:pt idx="19">
                  <c:v>165</c:v>
                </c:pt>
                <c:pt idx="20">
                  <c:v>170</c:v>
                </c:pt>
                <c:pt idx="21">
                  <c:v>175</c:v>
                </c:pt>
                <c:pt idx="22">
                  <c:v>170</c:v>
                </c:pt>
                <c:pt idx="23">
                  <c:v>168</c:v>
                </c:pt>
                <c:pt idx="24">
                  <c:v>135</c:v>
                </c:pt>
                <c:pt idx="25">
                  <c:v>110</c:v>
                </c:pt>
                <c:pt idx="26">
                  <c:v>80</c:v>
                </c:pt>
                <c:pt idx="27">
                  <c:v>68</c:v>
                </c:pt>
                <c:pt idx="28">
                  <c:v>70</c:v>
                </c:pt>
                <c:pt idx="29">
                  <c:v>82</c:v>
                </c:pt>
                <c:pt idx="30">
                  <c:v>100</c:v>
                </c:pt>
                <c:pt idx="31">
                  <c:v>80</c:v>
                </c:pt>
                <c:pt idx="32">
                  <c:v>72</c:v>
                </c:pt>
                <c:pt idx="33">
                  <c:v>72</c:v>
                </c:pt>
                <c:pt idx="34">
                  <c:v>75</c:v>
                </c:pt>
                <c:pt idx="35">
                  <c:v>70</c:v>
                </c:pt>
                <c:pt idx="36">
                  <c:v>65</c:v>
                </c:pt>
                <c:pt idx="37">
                  <c:v>76</c:v>
                </c:pt>
                <c:pt idx="38">
                  <c:v>100</c:v>
                </c:pt>
                <c:pt idx="39">
                  <c:v>120</c:v>
                </c:pt>
                <c:pt idx="40">
                  <c:v>90</c:v>
                </c:pt>
                <c:pt idx="41">
                  <c:v>70</c:v>
                </c:pt>
                <c:pt idx="42">
                  <c:v>70</c:v>
                </c:pt>
                <c:pt idx="43">
                  <c:v>80</c:v>
                </c:pt>
                <c:pt idx="44">
                  <c:v>95</c:v>
                </c:pt>
                <c:pt idx="45">
                  <c:v>105</c:v>
                </c:pt>
                <c:pt idx="46">
                  <c:v>120</c:v>
                </c:pt>
                <c:pt idx="47">
                  <c:v>140</c:v>
                </c:pt>
                <c:pt idx="48">
                  <c:v>150</c:v>
                </c:pt>
                <c:pt idx="49">
                  <c:v>160</c:v>
                </c:pt>
                <c:pt idx="50">
                  <c:v>165</c:v>
                </c:pt>
                <c:pt idx="51">
                  <c:v>165</c:v>
                </c:pt>
                <c:pt idx="52">
                  <c:v>160</c:v>
                </c:pt>
                <c:pt idx="53">
                  <c:v>110</c:v>
                </c:pt>
                <c:pt idx="54">
                  <c:v>80</c:v>
                </c:pt>
                <c:pt idx="55">
                  <c:v>75</c:v>
                </c:pt>
                <c:pt idx="56">
                  <c:v>80</c:v>
                </c:pt>
                <c:pt idx="57">
                  <c:v>95</c:v>
                </c:pt>
                <c:pt idx="58">
                  <c:v>115</c:v>
                </c:pt>
                <c:pt idx="59">
                  <c:v>130</c:v>
                </c:pt>
                <c:pt idx="60">
                  <c:v>140</c:v>
                </c:pt>
                <c:pt idx="61">
                  <c:v>145</c:v>
                </c:pt>
                <c:pt idx="62">
                  <c:v>105</c:v>
                </c:pt>
                <c:pt idx="63">
                  <c:v>85</c:v>
                </c:pt>
                <c:pt idx="64">
                  <c:v>62</c:v>
                </c:pt>
                <c:pt idx="65">
                  <c:v>62</c:v>
                </c:pt>
                <c:pt idx="66">
                  <c:v>80</c:v>
                </c:pt>
                <c:pt idx="67">
                  <c:v>90</c:v>
                </c:pt>
                <c:pt idx="68">
                  <c:v>115</c:v>
                </c:pt>
                <c:pt idx="69">
                  <c:v>110</c:v>
                </c:pt>
                <c:pt idx="70">
                  <c:v>85</c:v>
                </c:pt>
              </c:numCache>
            </c:numRef>
          </c:yVal>
          <c:smooth val="0"/>
        </c:ser>
        <c:dLbls>
          <c:showLegendKey val="0"/>
          <c:showVal val="0"/>
          <c:showCatName val="0"/>
          <c:showSerName val="0"/>
          <c:showPercent val="0"/>
          <c:showBubbleSize val="0"/>
        </c:dLbls>
        <c:axId val="409179592"/>
        <c:axId val="409179984"/>
      </c:scatterChart>
      <c:valAx>
        <c:axId val="40917959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bg1"/>
                    </a:solidFill>
                    <a:latin typeface="+mn-lt"/>
                    <a:ea typeface="+mn-ea"/>
                    <a:cs typeface="+mn-cs"/>
                  </a:defRPr>
                </a:pPr>
                <a:r>
                  <a:rPr lang="en-US" sz="2000">
                    <a:solidFill>
                      <a:schemeClr val="bg1"/>
                    </a:solidFill>
                  </a:rPr>
                  <a:t>Time (s)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crossAx val="409179984"/>
        <c:crosses val="autoZero"/>
        <c:crossBetween val="midCat"/>
      </c:valAx>
      <c:valAx>
        <c:axId val="4091799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bg1"/>
                    </a:solidFill>
                    <a:latin typeface="+mn-lt"/>
                    <a:ea typeface="+mn-ea"/>
                    <a:cs typeface="+mn-cs"/>
                  </a:defRPr>
                </a:pPr>
                <a:r>
                  <a:rPr lang="en-US" sz="2000">
                    <a:solidFill>
                      <a:schemeClr val="bg1"/>
                    </a:solidFill>
                  </a:rPr>
                  <a:t>Speed (km/h)</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40917959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Sheet1!$B$1</c:f>
              <c:strCache>
                <c:ptCount val="1"/>
                <c:pt idx="0">
                  <c:v>speed (km/h)</c:v>
                </c:pt>
              </c:strCache>
            </c:strRef>
          </c:tx>
          <c:spPr>
            <a:ln w="19050" cap="rnd">
              <a:noFill/>
              <a:round/>
            </a:ln>
            <a:effectLst/>
          </c:spPr>
          <c:marker>
            <c:symbol val="circle"/>
            <c:size val="5"/>
            <c:spPr>
              <a:noFill/>
              <a:ln w="9525">
                <a:noFill/>
              </a:ln>
              <a:effectLst/>
            </c:spPr>
          </c:marker>
          <c:trendline>
            <c:spPr>
              <a:ln w="50800" cap="rnd">
                <a:solidFill>
                  <a:schemeClr val="accent1"/>
                </a:solidFill>
                <a:prstDash val="solid"/>
              </a:ln>
              <a:effectLst/>
            </c:spPr>
            <c:trendlineType val="movingAvg"/>
            <c:period val="2"/>
            <c:dispRSqr val="0"/>
            <c:dispEq val="0"/>
          </c:trendline>
          <c:xVal>
            <c:numRef>
              <c:f>Sheet1!$A$2:$A$72</c:f>
              <c:numCache>
                <c:formatCode>General</c:formatCode>
                <c:ptCount val="7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numCache>
            </c:numRef>
          </c:xVal>
          <c:yVal>
            <c:numRef>
              <c:f>Sheet1!$B$2:$B$72</c:f>
              <c:numCache>
                <c:formatCode>General</c:formatCode>
                <c:ptCount val="71"/>
                <c:pt idx="0">
                  <c:v>85</c:v>
                </c:pt>
                <c:pt idx="1">
                  <c:v>70</c:v>
                </c:pt>
                <c:pt idx="2">
                  <c:v>65</c:v>
                </c:pt>
                <c:pt idx="3">
                  <c:v>80</c:v>
                </c:pt>
                <c:pt idx="4">
                  <c:v>90</c:v>
                </c:pt>
                <c:pt idx="5">
                  <c:v>120</c:v>
                </c:pt>
                <c:pt idx="6">
                  <c:v>125</c:v>
                </c:pt>
                <c:pt idx="7">
                  <c:v>142</c:v>
                </c:pt>
                <c:pt idx="8">
                  <c:v>149</c:v>
                </c:pt>
                <c:pt idx="9">
                  <c:v>115</c:v>
                </c:pt>
                <c:pt idx="10">
                  <c:v>90</c:v>
                </c:pt>
                <c:pt idx="11">
                  <c:v>80</c:v>
                </c:pt>
                <c:pt idx="12">
                  <c:v>80</c:v>
                </c:pt>
                <c:pt idx="13">
                  <c:v>95</c:v>
                </c:pt>
                <c:pt idx="14">
                  <c:v>105</c:v>
                </c:pt>
                <c:pt idx="15">
                  <c:v>115</c:v>
                </c:pt>
                <c:pt idx="16">
                  <c:v>125</c:v>
                </c:pt>
                <c:pt idx="17">
                  <c:v>140</c:v>
                </c:pt>
                <c:pt idx="18">
                  <c:v>160</c:v>
                </c:pt>
                <c:pt idx="19">
                  <c:v>165</c:v>
                </c:pt>
                <c:pt idx="20">
                  <c:v>170</c:v>
                </c:pt>
                <c:pt idx="21">
                  <c:v>175</c:v>
                </c:pt>
                <c:pt idx="22">
                  <c:v>170</c:v>
                </c:pt>
                <c:pt idx="23">
                  <c:v>168</c:v>
                </c:pt>
                <c:pt idx="24">
                  <c:v>135</c:v>
                </c:pt>
                <c:pt idx="25">
                  <c:v>110</c:v>
                </c:pt>
                <c:pt idx="26">
                  <c:v>80</c:v>
                </c:pt>
                <c:pt idx="27">
                  <c:v>68</c:v>
                </c:pt>
                <c:pt idx="28">
                  <c:v>70</c:v>
                </c:pt>
                <c:pt idx="29">
                  <c:v>82</c:v>
                </c:pt>
                <c:pt idx="30">
                  <c:v>100</c:v>
                </c:pt>
                <c:pt idx="31">
                  <c:v>80</c:v>
                </c:pt>
                <c:pt idx="32">
                  <c:v>72</c:v>
                </c:pt>
                <c:pt idx="33">
                  <c:v>72</c:v>
                </c:pt>
                <c:pt idx="34">
                  <c:v>75</c:v>
                </c:pt>
                <c:pt idx="35">
                  <c:v>70</c:v>
                </c:pt>
                <c:pt idx="36">
                  <c:v>65</c:v>
                </c:pt>
                <c:pt idx="37">
                  <c:v>76</c:v>
                </c:pt>
                <c:pt idx="38">
                  <c:v>100</c:v>
                </c:pt>
                <c:pt idx="39">
                  <c:v>120</c:v>
                </c:pt>
                <c:pt idx="40">
                  <c:v>90</c:v>
                </c:pt>
                <c:pt idx="41">
                  <c:v>70</c:v>
                </c:pt>
                <c:pt idx="42">
                  <c:v>70</c:v>
                </c:pt>
                <c:pt idx="43">
                  <c:v>80</c:v>
                </c:pt>
                <c:pt idx="44">
                  <c:v>95</c:v>
                </c:pt>
                <c:pt idx="45">
                  <c:v>105</c:v>
                </c:pt>
                <c:pt idx="46">
                  <c:v>120</c:v>
                </c:pt>
                <c:pt idx="47">
                  <c:v>140</c:v>
                </c:pt>
                <c:pt idx="48">
                  <c:v>150</c:v>
                </c:pt>
                <c:pt idx="49">
                  <c:v>160</c:v>
                </c:pt>
                <c:pt idx="50">
                  <c:v>165</c:v>
                </c:pt>
                <c:pt idx="51">
                  <c:v>165</c:v>
                </c:pt>
                <c:pt idx="52">
                  <c:v>160</c:v>
                </c:pt>
                <c:pt idx="53">
                  <c:v>110</c:v>
                </c:pt>
                <c:pt idx="54">
                  <c:v>80</c:v>
                </c:pt>
                <c:pt idx="55">
                  <c:v>75</c:v>
                </c:pt>
                <c:pt idx="56">
                  <c:v>80</c:v>
                </c:pt>
                <c:pt idx="57">
                  <c:v>95</c:v>
                </c:pt>
                <c:pt idx="58">
                  <c:v>115</c:v>
                </c:pt>
                <c:pt idx="59">
                  <c:v>130</c:v>
                </c:pt>
                <c:pt idx="60">
                  <c:v>140</c:v>
                </c:pt>
                <c:pt idx="61">
                  <c:v>145</c:v>
                </c:pt>
                <c:pt idx="62">
                  <c:v>105</c:v>
                </c:pt>
                <c:pt idx="63">
                  <c:v>85</c:v>
                </c:pt>
                <c:pt idx="64">
                  <c:v>62</c:v>
                </c:pt>
                <c:pt idx="65">
                  <c:v>62</c:v>
                </c:pt>
                <c:pt idx="66">
                  <c:v>80</c:v>
                </c:pt>
                <c:pt idx="67">
                  <c:v>90</c:v>
                </c:pt>
                <c:pt idx="68">
                  <c:v>115</c:v>
                </c:pt>
                <c:pt idx="69">
                  <c:v>110</c:v>
                </c:pt>
                <c:pt idx="70">
                  <c:v>85</c:v>
                </c:pt>
              </c:numCache>
            </c:numRef>
          </c:yVal>
          <c:smooth val="0"/>
        </c:ser>
        <c:dLbls>
          <c:showLegendKey val="0"/>
          <c:showVal val="0"/>
          <c:showCatName val="0"/>
          <c:showSerName val="0"/>
          <c:showPercent val="0"/>
          <c:showBubbleSize val="0"/>
        </c:dLbls>
        <c:axId val="409182336"/>
        <c:axId val="409181160"/>
      </c:scatterChart>
      <c:valAx>
        <c:axId val="40918233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bg1"/>
                    </a:solidFill>
                    <a:latin typeface="HelveticaNeueLT Std Lt" panose="020B0403020202020204" pitchFamily="34" charset="0"/>
                    <a:ea typeface="+mn-ea"/>
                    <a:cs typeface="+mn-cs"/>
                  </a:defRPr>
                </a:pPr>
                <a:r>
                  <a:rPr lang="en-US"/>
                  <a:t>Time (s)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HelveticaNeueLT Std Lt" panose="020B0403020202020204" pitchFamily="34" charset="0"/>
                <a:ea typeface="+mn-ea"/>
                <a:cs typeface="+mn-cs"/>
              </a:defRPr>
            </a:pPr>
            <a:endParaRPr lang="en-US"/>
          </a:p>
        </c:txPr>
        <c:crossAx val="409181160"/>
        <c:crosses val="autoZero"/>
        <c:crossBetween val="midCat"/>
      </c:valAx>
      <c:valAx>
        <c:axId val="4091811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bg1"/>
                    </a:solidFill>
                    <a:latin typeface="HelveticaNeueLT Std Lt" panose="020B0403020202020204" pitchFamily="34" charset="0"/>
                    <a:ea typeface="+mn-ea"/>
                    <a:cs typeface="+mn-cs"/>
                  </a:defRPr>
                </a:pPr>
                <a:r>
                  <a:rPr lang="en-US"/>
                  <a:t>Speed (km/h)</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HelveticaNeueLT Std Lt" panose="020B0403020202020204" pitchFamily="34" charset="0"/>
                <a:ea typeface="+mn-ea"/>
                <a:cs typeface="+mn-cs"/>
              </a:defRPr>
            </a:pPr>
            <a:endParaRPr lang="en-US"/>
          </a:p>
        </c:txPr>
        <c:crossAx val="409182336"/>
        <c:crosses val="autoZero"/>
        <c:crossBetween val="midCat"/>
      </c:valAx>
      <c:spPr>
        <a:noFill/>
        <a:ln>
          <a:noFill/>
        </a:ln>
        <a:effectLst/>
      </c:spPr>
    </c:plotArea>
    <c:plotVisOnly val="1"/>
    <c:dispBlanksAs val="gap"/>
    <c:showDLblsOverMax val="0"/>
  </c:chart>
  <c:spPr>
    <a:noFill/>
    <a:ln>
      <a:noFill/>
    </a:ln>
    <a:effectLst/>
  </c:spPr>
  <c:txPr>
    <a:bodyPr/>
    <a:lstStyle/>
    <a:p>
      <a:pPr>
        <a:defRPr sz="2000">
          <a:solidFill>
            <a:schemeClr val="bg1"/>
          </a:solidFill>
          <a:latin typeface="HelveticaNeueLT Std Lt" panose="020B0403020202020204" pitchFamily="34" charset="0"/>
        </a:defRPr>
      </a:pPr>
      <a:endParaRPr lang="en-US"/>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0.48813</cdr:x>
      <cdr:y>0.23818</cdr:y>
    </cdr:from>
    <cdr:to>
      <cdr:x>0.84742</cdr:x>
      <cdr:y>0.365</cdr:y>
    </cdr:to>
    <cdr:sp macro="" textlink="">
      <cdr:nvSpPr>
        <cdr:cNvPr id="17" name="TextBox 16"/>
        <cdr:cNvSpPr txBox="1"/>
      </cdr:nvSpPr>
      <cdr:spPr>
        <a:xfrm xmlns:a="http://schemas.openxmlformats.org/drawingml/2006/main">
          <a:off x="5224846" y="1213882"/>
          <a:ext cx="3845858" cy="6463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0.1074</cdr:x>
      <cdr:y>0.16959</cdr:y>
    </cdr:from>
    <cdr:to>
      <cdr:x>0.84955</cdr:x>
      <cdr:y>0.77886</cdr:y>
    </cdr:to>
    <cdr:sp macro="" textlink="">
      <cdr:nvSpPr>
        <cdr:cNvPr id="21" name="Freeform 20"/>
        <cdr:cNvSpPr/>
      </cdr:nvSpPr>
      <cdr:spPr>
        <a:xfrm xmlns:a="http://schemas.openxmlformats.org/drawingml/2006/main">
          <a:off x="1149642" y="864282"/>
          <a:ext cx="7943850" cy="3105150"/>
        </a:xfrm>
        <a:custGeom xmlns:a="http://schemas.openxmlformats.org/drawingml/2006/main">
          <a:avLst/>
          <a:gdLst>
            <a:gd name="connsiteX0" fmla="*/ 0 w 7958137"/>
            <a:gd name="connsiteY0" fmla="*/ 0 h 3100388"/>
            <a:gd name="connsiteX1" fmla="*/ 1328737 w 7958137"/>
            <a:gd name="connsiteY1" fmla="*/ 0 h 3100388"/>
            <a:gd name="connsiteX2" fmla="*/ 1328737 w 7958137"/>
            <a:gd name="connsiteY2" fmla="*/ 3100388 h 3100388"/>
            <a:gd name="connsiteX3" fmla="*/ 2686050 w 7958137"/>
            <a:gd name="connsiteY3" fmla="*/ 3100388 h 3100388"/>
            <a:gd name="connsiteX4" fmla="*/ 2686050 w 7958137"/>
            <a:gd name="connsiteY4" fmla="*/ 2343150 h 3100388"/>
            <a:gd name="connsiteX5" fmla="*/ 7958137 w 7958137"/>
            <a:gd name="connsiteY5" fmla="*/ 2343150 h 3100388"/>
            <a:gd name="connsiteX6" fmla="*/ 7958137 w 7958137"/>
            <a:gd name="connsiteY6" fmla="*/ 3100388 h 3100388"/>
            <a:gd name="connsiteX0" fmla="*/ 0 w 7958137"/>
            <a:gd name="connsiteY0" fmla="*/ 0 h 3100388"/>
            <a:gd name="connsiteX1" fmla="*/ 1328737 w 7958137"/>
            <a:gd name="connsiteY1" fmla="*/ 0 h 3100388"/>
            <a:gd name="connsiteX2" fmla="*/ 1328737 w 7958137"/>
            <a:gd name="connsiteY2" fmla="*/ 3100388 h 3100388"/>
            <a:gd name="connsiteX3" fmla="*/ 2667000 w 7958137"/>
            <a:gd name="connsiteY3" fmla="*/ 3100388 h 3100388"/>
            <a:gd name="connsiteX4" fmla="*/ 2686050 w 7958137"/>
            <a:gd name="connsiteY4" fmla="*/ 2343150 h 3100388"/>
            <a:gd name="connsiteX5" fmla="*/ 7958137 w 7958137"/>
            <a:gd name="connsiteY5" fmla="*/ 2343150 h 3100388"/>
            <a:gd name="connsiteX6" fmla="*/ 7958137 w 7958137"/>
            <a:gd name="connsiteY6" fmla="*/ 3100388 h 3100388"/>
            <a:gd name="connsiteX0" fmla="*/ 0 w 7958137"/>
            <a:gd name="connsiteY0" fmla="*/ 0 h 3100388"/>
            <a:gd name="connsiteX1" fmla="*/ 1328737 w 7958137"/>
            <a:gd name="connsiteY1" fmla="*/ 0 h 3100388"/>
            <a:gd name="connsiteX2" fmla="*/ 1328737 w 7958137"/>
            <a:gd name="connsiteY2" fmla="*/ 3100388 h 3100388"/>
            <a:gd name="connsiteX3" fmla="*/ 2667000 w 7958137"/>
            <a:gd name="connsiteY3" fmla="*/ 3100388 h 3100388"/>
            <a:gd name="connsiteX4" fmla="*/ 2667000 w 7958137"/>
            <a:gd name="connsiteY4" fmla="*/ 2343150 h 3100388"/>
            <a:gd name="connsiteX5" fmla="*/ 7958137 w 7958137"/>
            <a:gd name="connsiteY5" fmla="*/ 2343150 h 3100388"/>
            <a:gd name="connsiteX6" fmla="*/ 7958137 w 7958137"/>
            <a:gd name="connsiteY6" fmla="*/ 3100388 h 3100388"/>
            <a:gd name="connsiteX0" fmla="*/ 0 w 7958137"/>
            <a:gd name="connsiteY0" fmla="*/ 0 h 3100388"/>
            <a:gd name="connsiteX1" fmla="*/ 1328737 w 7958137"/>
            <a:gd name="connsiteY1" fmla="*/ 0 h 3100388"/>
            <a:gd name="connsiteX2" fmla="*/ 1328737 w 7958137"/>
            <a:gd name="connsiteY2" fmla="*/ 3100388 h 3100388"/>
            <a:gd name="connsiteX3" fmla="*/ 2667000 w 7958137"/>
            <a:gd name="connsiteY3" fmla="*/ 3100388 h 3100388"/>
            <a:gd name="connsiteX4" fmla="*/ 2667000 w 7958137"/>
            <a:gd name="connsiteY4" fmla="*/ 2343150 h 3100388"/>
            <a:gd name="connsiteX5" fmla="*/ 7943849 w 7958137"/>
            <a:gd name="connsiteY5" fmla="*/ 2347913 h 3100388"/>
            <a:gd name="connsiteX6" fmla="*/ 7958137 w 7958137"/>
            <a:gd name="connsiteY6" fmla="*/ 3100388 h 3100388"/>
            <a:gd name="connsiteX0" fmla="*/ 0 w 7943850"/>
            <a:gd name="connsiteY0" fmla="*/ 0 h 3105150"/>
            <a:gd name="connsiteX1" fmla="*/ 1328737 w 7943850"/>
            <a:gd name="connsiteY1" fmla="*/ 0 h 3105150"/>
            <a:gd name="connsiteX2" fmla="*/ 1328737 w 7943850"/>
            <a:gd name="connsiteY2" fmla="*/ 3100388 h 3105150"/>
            <a:gd name="connsiteX3" fmla="*/ 2667000 w 7943850"/>
            <a:gd name="connsiteY3" fmla="*/ 3100388 h 3105150"/>
            <a:gd name="connsiteX4" fmla="*/ 2667000 w 7943850"/>
            <a:gd name="connsiteY4" fmla="*/ 2343150 h 3105150"/>
            <a:gd name="connsiteX5" fmla="*/ 7943849 w 7943850"/>
            <a:gd name="connsiteY5" fmla="*/ 2347913 h 3105150"/>
            <a:gd name="connsiteX6" fmla="*/ 7943850 w 7943850"/>
            <a:gd name="connsiteY6" fmla="*/ 3105150 h 3105150"/>
            <a:gd name="connsiteX0" fmla="*/ 0 w 7943850"/>
            <a:gd name="connsiteY0" fmla="*/ 0 h 3105150"/>
            <a:gd name="connsiteX1" fmla="*/ 1328737 w 7943850"/>
            <a:gd name="connsiteY1" fmla="*/ 0 h 3105150"/>
            <a:gd name="connsiteX2" fmla="*/ 1333499 w 7943850"/>
            <a:gd name="connsiteY2" fmla="*/ 3086100 h 3105150"/>
            <a:gd name="connsiteX3" fmla="*/ 2667000 w 7943850"/>
            <a:gd name="connsiteY3" fmla="*/ 3100388 h 3105150"/>
            <a:gd name="connsiteX4" fmla="*/ 2667000 w 7943850"/>
            <a:gd name="connsiteY4" fmla="*/ 2343150 h 3105150"/>
            <a:gd name="connsiteX5" fmla="*/ 7943849 w 7943850"/>
            <a:gd name="connsiteY5" fmla="*/ 2347913 h 3105150"/>
            <a:gd name="connsiteX6" fmla="*/ 7943850 w 7943850"/>
            <a:gd name="connsiteY6" fmla="*/ 3105150 h 3105150"/>
            <a:gd name="connsiteX0" fmla="*/ 0 w 7943850"/>
            <a:gd name="connsiteY0" fmla="*/ 0 h 3105150"/>
            <a:gd name="connsiteX1" fmla="*/ 1328737 w 7943850"/>
            <a:gd name="connsiteY1" fmla="*/ 0 h 3105150"/>
            <a:gd name="connsiteX2" fmla="*/ 1333499 w 7943850"/>
            <a:gd name="connsiteY2" fmla="*/ 3086100 h 3105150"/>
            <a:gd name="connsiteX3" fmla="*/ 2667000 w 7943850"/>
            <a:gd name="connsiteY3" fmla="*/ 3076576 h 3105150"/>
            <a:gd name="connsiteX4" fmla="*/ 2667000 w 7943850"/>
            <a:gd name="connsiteY4" fmla="*/ 2343150 h 3105150"/>
            <a:gd name="connsiteX5" fmla="*/ 7943849 w 7943850"/>
            <a:gd name="connsiteY5" fmla="*/ 2347913 h 3105150"/>
            <a:gd name="connsiteX6" fmla="*/ 7943850 w 7943850"/>
            <a:gd name="connsiteY6" fmla="*/ 3105150 h 3105150"/>
            <a:gd name="connsiteX0" fmla="*/ 0 w 7943850"/>
            <a:gd name="connsiteY0" fmla="*/ 0 h 3105150"/>
            <a:gd name="connsiteX1" fmla="*/ 1328737 w 7943850"/>
            <a:gd name="connsiteY1" fmla="*/ 0 h 3105150"/>
            <a:gd name="connsiteX2" fmla="*/ 1333499 w 7943850"/>
            <a:gd name="connsiteY2" fmla="*/ 3086100 h 3105150"/>
            <a:gd name="connsiteX3" fmla="*/ 2667000 w 7943850"/>
            <a:gd name="connsiteY3" fmla="*/ 3090863 h 3105150"/>
            <a:gd name="connsiteX4" fmla="*/ 2667000 w 7943850"/>
            <a:gd name="connsiteY4" fmla="*/ 2343150 h 3105150"/>
            <a:gd name="connsiteX5" fmla="*/ 7943849 w 7943850"/>
            <a:gd name="connsiteY5" fmla="*/ 2347913 h 3105150"/>
            <a:gd name="connsiteX6" fmla="*/ 7943850 w 7943850"/>
            <a:gd name="connsiteY6" fmla="*/ 3105150 h 3105150"/>
            <a:gd name="connsiteX0" fmla="*/ 0 w 7943850"/>
            <a:gd name="connsiteY0" fmla="*/ 0 h 3105150"/>
            <a:gd name="connsiteX1" fmla="*/ 1328737 w 7943850"/>
            <a:gd name="connsiteY1" fmla="*/ 0 h 3105150"/>
            <a:gd name="connsiteX2" fmla="*/ 1333499 w 7943850"/>
            <a:gd name="connsiteY2" fmla="*/ 3093244 h 3105150"/>
            <a:gd name="connsiteX3" fmla="*/ 2667000 w 7943850"/>
            <a:gd name="connsiteY3" fmla="*/ 3090863 h 3105150"/>
            <a:gd name="connsiteX4" fmla="*/ 2667000 w 7943850"/>
            <a:gd name="connsiteY4" fmla="*/ 2343150 h 3105150"/>
            <a:gd name="connsiteX5" fmla="*/ 7943849 w 7943850"/>
            <a:gd name="connsiteY5" fmla="*/ 2347913 h 3105150"/>
            <a:gd name="connsiteX6" fmla="*/ 7943850 w 7943850"/>
            <a:gd name="connsiteY6" fmla="*/ 3105150 h 3105150"/>
            <a:gd name="connsiteX0" fmla="*/ 0 w 7943850"/>
            <a:gd name="connsiteY0" fmla="*/ 0 h 3105150"/>
            <a:gd name="connsiteX1" fmla="*/ 1328737 w 7943850"/>
            <a:gd name="connsiteY1" fmla="*/ 0 h 3105150"/>
            <a:gd name="connsiteX2" fmla="*/ 1333499 w 7943850"/>
            <a:gd name="connsiteY2" fmla="*/ 3086100 h 3105150"/>
            <a:gd name="connsiteX3" fmla="*/ 2667000 w 7943850"/>
            <a:gd name="connsiteY3" fmla="*/ 3090863 h 3105150"/>
            <a:gd name="connsiteX4" fmla="*/ 2667000 w 7943850"/>
            <a:gd name="connsiteY4" fmla="*/ 2343150 h 3105150"/>
            <a:gd name="connsiteX5" fmla="*/ 7943849 w 7943850"/>
            <a:gd name="connsiteY5" fmla="*/ 2347913 h 3105150"/>
            <a:gd name="connsiteX6" fmla="*/ 7943850 w 7943850"/>
            <a:gd name="connsiteY6" fmla="*/ 3105150 h 3105150"/>
            <a:gd name="connsiteX0" fmla="*/ 0 w 7943850"/>
            <a:gd name="connsiteY0" fmla="*/ 0 h 3105150"/>
            <a:gd name="connsiteX1" fmla="*/ 1328737 w 7943850"/>
            <a:gd name="connsiteY1" fmla="*/ 0 h 3105150"/>
            <a:gd name="connsiteX2" fmla="*/ 1331118 w 7943850"/>
            <a:gd name="connsiteY2" fmla="*/ 3048000 h 3105150"/>
            <a:gd name="connsiteX3" fmla="*/ 2667000 w 7943850"/>
            <a:gd name="connsiteY3" fmla="*/ 3090863 h 3105150"/>
            <a:gd name="connsiteX4" fmla="*/ 2667000 w 7943850"/>
            <a:gd name="connsiteY4" fmla="*/ 2343150 h 3105150"/>
            <a:gd name="connsiteX5" fmla="*/ 7943849 w 7943850"/>
            <a:gd name="connsiteY5" fmla="*/ 2347913 h 3105150"/>
            <a:gd name="connsiteX6" fmla="*/ 7943850 w 7943850"/>
            <a:gd name="connsiteY6" fmla="*/ 3105150 h 3105150"/>
            <a:gd name="connsiteX0" fmla="*/ 0 w 7943850"/>
            <a:gd name="connsiteY0" fmla="*/ 0 h 3105150"/>
            <a:gd name="connsiteX1" fmla="*/ 1328737 w 7943850"/>
            <a:gd name="connsiteY1" fmla="*/ 0 h 3105150"/>
            <a:gd name="connsiteX2" fmla="*/ 1331118 w 7943850"/>
            <a:gd name="connsiteY2" fmla="*/ 3100388 h 3105150"/>
            <a:gd name="connsiteX3" fmla="*/ 2667000 w 7943850"/>
            <a:gd name="connsiteY3" fmla="*/ 3090863 h 3105150"/>
            <a:gd name="connsiteX4" fmla="*/ 2667000 w 7943850"/>
            <a:gd name="connsiteY4" fmla="*/ 2343150 h 3105150"/>
            <a:gd name="connsiteX5" fmla="*/ 7943849 w 7943850"/>
            <a:gd name="connsiteY5" fmla="*/ 2347913 h 3105150"/>
            <a:gd name="connsiteX6" fmla="*/ 7943850 w 7943850"/>
            <a:gd name="connsiteY6" fmla="*/ 3105150 h 3105150"/>
            <a:gd name="connsiteX0" fmla="*/ 0 w 7943850"/>
            <a:gd name="connsiteY0" fmla="*/ 0 h 3105150"/>
            <a:gd name="connsiteX1" fmla="*/ 1328737 w 7943850"/>
            <a:gd name="connsiteY1" fmla="*/ 0 h 3105150"/>
            <a:gd name="connsiteX2" fmla="*/ 1333500 w 7943850"/>
            <a:gd name="connsiteY2" fmla="*/ 3088482 h 3105150"/>
            <a:gd name="connsiteX3" fmla="*/ 2667000 w 7943850"/>
            <a:gd name="connsiteY3" fmla="*/ 3090863 h 3105150"/>
            <a:gd name="connsiteX4" fmla="*/ 2667000 w 7943850"/>
            <a:gd name="connsiteY4" fmla="*/ 2343150 h 3105150"/>
            <a:gd name="connsiteX5" fmla="*/ 7943849 w 7943850"/>
            <a:gd name="connsiteY5" fmla="*/ 2347913 h 3105150"/>
            <a:gd name="connsiteX6" fmla="*/ 7943850 w 7943850"/>
            <a:gd name="connsiteY6" fmla="*/ 3105150 h 310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43850" h="3105150">
              <a:moveTo>
                <a:pt x="0" y="0"/>
              </a:moveTo>
              <a:lnTo>
                <a:pt x="1328737" y="0"/>
              </a:lnTo>
              <a:cubicBezTo>
                <a:pt x="1330324" y="1028700"/>
                <a:pt x="1331913" y="2059782"/>
                <a:pt x="1333500" y="3088482"/>
              </a:cubicBezTo>
              <a:lnTo>
                <a:pt x="2667000" y="3090863"/>
              </a:lnTo>
              <a:lnTo>
                <a:pt x="2667000" y="2343150"/>
              </a:lnTo>
              <a:lnTo>
                <a:pt x="7943849" y="2347913"/>
              </a:lnTo>
              <a:cubicBezTo>
                <a:pt x="7943849" y="2600325"/>
                <a:pt x="7943850" y="2852738"/>
                <a:pt x="7943850" y="3105150"/>
              </a:cubicBezTo>
            </a:path>
          </a:pathLst>
        </a:custGeom>
        <a:noFill xmlns:a="http://schemas.openxmlformats.org/drawingml/2006/main"/>
        <a:ln xmlns:a="http://schemas.openxmlformats.org/drawingml/2006/main" w="38100">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0.2067</cdr:x>
      <cdr:y>0.02951</cdr:y>
    </cdr:from>
    <cdr:to>
      <cdr:x>0.25267</cdr:x>
      <cdr:y>0.11718</cdr:y>
    </cdr:to>
    <cdr:grpSp>
      <cdr:nvGrpSpPr>
        <cdr:cNvPr id="4" name="Group 3"/>
        <cdr:cNvGrpSpPr/>
      </cdr:nvGrpSpPr>
      <cdr:grpSpPr>
        <a:xfrm xmlns:a="http://schemas.openxmlformats.org/drawingml/2006/main">
          <a:off x="2012530" y="144743"/>
          <a:ext cx="447586" cy="430012"/>
          <a:chOff x="3031573" y="256964"/>
          <a:chExt cx="419100" cy="394033"/>
        </a:xfrm>
      </cdr:grpSpPr>
      <cdr:sp macro="" textlink="">
        <cdr:nvSpPr>
          <cdr:cNvPr id="2" name="Oval 1"/>
          <cdr:cNvSpPr/>
        </cdr:nvSpPr>
        <cdr:spPr>
          <a:xfrm xmlns:a="http://schemas.openxmlformats.org/drawingml/2006/main">
            <a:off x="3031573" y="302654"/>
            <a:ext cx="419100" cy="348343"/>
          </a:xfrm>
          <a:prstGeom xmlns:a="http://schemas.openxmlformats.org/drawingml/2006/main" prst="ellipse">
            <a:avLst/>
          </a:prstGeom>
          <a:solidFill xmlns:a="http://schemas.openxmlformats.org/drawingml/2006/main">
            <a:srgbClr val="BACE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sz="2000" dirty="0"/>
          </a:p>
        </cdr:txBody>
      </cdr:sp>
      <cdr:sp macro="" textlink="">
        <cdr:nvSpPr>
          <cdr:cNvPr id="3" name="TextBox 2"/>
          <cdr:cNvSpPr txBox="1"/>
        </cdr:nvSpPr>
        <cdr:spPr>
          <a:xfrm xmlns:a="http://schemas.openxmlformats.org/drawingml/2006/main">
            <a:off x="3037557" y="256964"/>
            <a:ext cx="404950" cy="3483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2000" dirty="0" smtClean="0">
                <a:solidFill>
                  <a:schemeClr val="bg1"/>
                </a:solidFill>
              </a:rPr>
              <a:t> </a:t>
            </a:r>
            <a:r>
              <a:rPr lang="en-GB" sz="2000" dirty="0" smtClean="0">
                <a:solidFill>
                  <a:schemeClr val="tx1"/>
                </a:solidFill>
              </a:rPr>
              <a:t>A</a:t>
            </a:r>
            <a:endParaRPr lang="en-GB" sz="2000" dirty="0">
              <a:solidFill>
                <a:schemeClr val="tx1"/>
              </a:solidFill>
            </a:endParaRPr>
          </a:p>
        </cdr:txBody>
      </cdr:sp>
    </cdr:grpSp>
  </cdr:relSizeAnchor>
  <cdr:relSizeAnchor xmlns:cdr="http://schemas.openxmlformats.org/drawingml/2006/chartDrawing">
    <cdr:from>
      <cdr:x>0.39178</cdr:x>
      <cdr:y>0.06339</cdr:y>
    </cdr:from>
    <cdr:to>
      <cdr:x>0.43774</cdr:x>
      <cdr:y>0.14089</cdr:y>
    </cdr:to>
    <cdr:sp macro="" textlink="">
      <cdr:nvSpPr>
        <cdr:cNvPr id="9" name="Oval 8"/>
        <cdr:cNvSpPr/>
      </cdr:nvSpPr>
      <cdr:spPr>
        <a:xfrm xmlns:a="http://schemas.openxmlformats.org/drawingml/2006/main">
          <a:off x="3814524" y="310928"/>
          <a:ext cx="447488" cy="380129"/>
        </a:xfrm>
        <a:prstGeom xmlns:a="http://schemas.openxmlformats.org/drawingml/2006/main" prst="ellipse">
          <a:avLst/>
        </a:prstGeom>
        <a:solidFill xmlns:a="http://schemas.openxmlformats.org/drawingml/2006/main">
          <a:srgbClr val="BACE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sz="2000" dirty="0"/>
        </a:p>
      </cdr:txBody>
    </cdr:sp>
  </cdr:relSizeAnchor>
  <cdr:relSizeAnchor xmlns:cdr="http://schemas.openxmlformats.org/drawingml/2006/chartDrawing">
    <cdr:from>
      <cdr:x>0.39178</cdr:x>
      <cdr:y>0.05938</cdr:y>
    </cdr:from>
    <cdr:to>
      <cdr:x>0.43619</cdr:x>
      <cdr:y>0.13688</cdr:y>
    </cdr:to>
    <cdr:sp macro="" textlink="">
      <cdr:nvSpPr>
        <cdr:cNvPr id="10" name="TextBox 3"/>
        <cdr:cNvSpPr txBox="1"/>
      </cdr:nvSpPr>
      <cdr:spPr>
        <a:xfrm xmlns:a="http://schemas.openxmlformats.org/drawingml/2006/main">
          <a:off x="3814524" y="291246"/>
          <a:ext cx="432397" cy="3801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000" dirty="0" smtClean="0">
              <a:solidFill>
                <a:schemeClr val="bg1"/>
              </a:solidFill>
            </a:rPr>
            <a:t> </a:t>
          </a:r>
          <a:r>
            <a:rPr lang="en-GB" sz="2000" dirty="0" smtClean="0">
              <a:solidFill>
                <a:schemeClr val="tx1"/>
              </a:solidFill>
            </a:rPr>
            <a:t>B</a:t>
          </a:r>
          <a:endParaRPr lang="en-GB" sz="2000" dirty="0">
            <a:solidFill>
              <a:schemeClr val="tx1"/>
            </a:solidFill>
          </a:endParaRPr>
        </a:p>
      </cdr:txBody>
    </cdr:sp>
  </cdr:relSizeAnchor>
  <cdr:relSizeAnchor xmlns:cdr="http://schemas.openxmlformats.org/drawingml/2006/chartDrawing">
    <cdr:from>
      <cdr:x>0.50784</cdr:x>
      <cdr:y>0.05938</cdr:y>
    </cdr:from>
    <cdr:to>
      <cdr:x>0.5538</cdr:x>
      <cdr:y>0.13688</cdr:y>
    </cdr:to>
    <cdr:sp macro="" textlink="">
      <cdr:nvSpPr>
        <cdr:cNvPr id="12" name="Oval 11"/>
        <cdr:cNvSpPr/>
      </cdr:nvSpPr>
      <cdr:spPr>
        <a:xfrm xmlns:a="http://schemas.openxmlformats.org/drawingml/2006/main">
          <a:off x="4944555" y="291246"/>
          <a:ext cx="447489" cy="380129"/>
        </a:xfrm>
        <a:prstGeom xmlns:a="http://schemas.openxmlformats.org/drawingml/2006/main" prst="ellipse">
          <a:avLst/>
        </a:prstGeom>
        <a:solidFill xmlns:a="http://schemas.openxmlformats.org/drawingml/2006/main">
          <a:srgbClr val="BACE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sz="2000" dirty="0"/>
        </a:p>
      </cdr:txBody>
    </cdr:sp>
  </cdr:relSizeAnchor>
  <cdr:relSizeAnchor xmlns:cdr="http://schemas.openxmlformats.org/drawingml/2006/chartDrawing">
    <cdr:from>
      <cdr:x>0.50687</cdr:x>
      <cdr:y>0.05535</cdr:y>
    </cdr:from>
    <cdr:to>
      <cdr:x>0.55128</cdr:x>
      <cdr:y>0.13285</cdr:y>
    </cdr:to>
    <cdr:sp macro="" textlink="">
      <cdr:nvSpPr>
        <cdr:cNvPr id="13" name="TextBox 3"/>
        <cdr:cNvSpPr txBox="1"/>
      </cdr:nvSpPr>
      <cdr:spPr>
        <a:xfrm xmlns:a="http://schemas.openxmlformats.org/drawingml/2006/main">
          <a:off x="4935121" y="271470"/>
          <a:ext cx="432397" cy="3801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000" dirty="0" smtClean="0">
              <a:solidFill>
                <a:schemeClr val="bg1"/>
              </a:solidFill>
            </a:rPr>
            <a:t> </a:t>
          </a:r>
          <a:r>
            <a:rPr lang="en-GB" sz="2000" dirty="0" smtClean="0">
              <a:solidFill>
                <a:schemeClr val="tx1"/>
              </a:solidFill>
            </a:rPr>
            <a:t>C</a:t>
          </a:r>
          <a:endParaRPr lang="en-GB" sz="2000" dirty="0">
            <a:solidFill>
              <a:schemeClr val="tx1"/>
            </a:solidFill>
          </a:endParaRPr>
        </a:p>
      </cdr:txBody>
    </cdr:sp>
  </cdr:relSizeAnchor>
  <cdr:relSizeAnchor xmlns:cdr="http://schemas.openxmlformats.org/drawingml/2006/chartDrawing">
    <cdr:from>
      <cdr:x>0.83651</cdr:x>
      <cdr:y>0.04983</cdr:y>
    </cdr:from>
    <cdr:to>
      <cdr:x>0.88247</cdr:x>
      <cdr:y>0.12733</cdr:y>
    </cdr:to>
    <cdr:sp macro="" textlink="">
      <cdr:nvSpPr>
        <cdr:cNvPr id="15" name="Oval 14"/>
        <cdr:cNvSpPr/>
      </cdr:nvSpPr>
      <cdr:spPr>
        <a:xfrm xmlns:a="http://schemas.openxmlformats.org/drawingml/2006/main">
          <a:off x="8144665" y="244402"/>
          <a:ext cx="447489" cy="380129"/>
        </a:xfrm>
        <a:prstGeom xmlns:a="http://schemas.openxmlformats.org/drawingml/2006/main" prst="ellipse">
          <a:avLst/>
        </a:prstGeom>
        <a:solidFill xmlns:a="http://schemas.openxmlformats.org/drawingml/2006/main">
          <a:srgbClr val="BACE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sz="2000" dirty="0"/>
        </a:p>
      </cdr:txBody>
    </cdr:sp>
  </cdr:relSizeAnchor>
  <cdr:relSizeAnchor xmlns:cdr="http://schemas.openxmlformats.org/drawingml/2006/chartDrawing">
    <cdr:from>
      <cdr:x>0.83729</cdr:x>
      <cdr:y>0.04983</cdr:y>
    </cdr:from>
    <cdr:to>
      <cdr:x>0.8817</cdr:x>
      <cdr:y>0.12733</cdr:y>
    </cdr:to>
    <cdr:sp macro="" textlink="">
      <cdr:nvSpPr>
        <cdr:cNvPr id="16" name="TextBox 3"/>
        <cdr:cNvSpPr txBox="1"/>
      </cdr:nvSpPr>
      <cdr:spPr>
        <a:xfrm xmlns:a="http://schemas.openxmlformats.org/drawingml/2006/main">
          <a:off x="8152211" y="244403"/>
          <a:ext cx="432397" cy="3801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000" dirty="0" smtClean="0">
              <a:solidFill>
                <a:schemeClr val="bg1"/>
              </a:solidFill>
            </a:rPr>
            <a:t> </a:t>
          </a:r>
          <a:r>
            <a:rPr lang="en-GB" sz="2000" dirty="0" smtClean="0">
              <a:solidFill>
                <a:schemeClr val="tx1"/>
              </a:solidFill>
            </a:rPr>
            <a:t>E</a:t>
          </a:r>
          <a:endParaRPr lang="en-GB" sz="2000" dirty="0">
            <a:solidFill>
              <a:schemeClr val="tx1"/>
            </a:solidFill>
          </a:endParaRPr>
        </a:p>
      </cdr:txBody>
    </cdr:sp>
  </cdr:relSizeAnchor>
  <cdr:relSizeAnchor xmlns:cdr="http://schemas.openxmlformats.org/drawingml/2006/chartDrawing">
    <cdr:from>
      <cdr:x>0.67153</cdr:x>
      <cdr:y>0.05811</cdr:y>
    </cdr:from>
    <cdr:to>
      <cdr:x>0.7175</cdr:x>
      <cdr:y>0.13561</cdr:y>
    </cdr:to>
    <cdr:sp macro="" textlink="">
      <cdr:nvSpPr>
        <cdr:cNvPr id="18" name="Oval 17"/>
        <cdr:cNvSpPr/>
      </cdr:nvSpPr>
      <cdr:spPr>
        <a:xfrm xmlns:a="http://schemas.openxmlformats.org/drawingml/2006/main">
          <a:off x="6538301" y="285001"/>
          <a:ext cx="447585" cy="380129"/>
        </a:xfrm>
        <a:prstGeom xmlns:a="http://schemas.openxmlformats.org/drawingml/2006/main" prst="ellipse">
          <a:avLst/>
        </a:prstGeom>
        <a:solidFill xmlns:a="http://schemas.openxmlformats.org/drawingml/2006/main">
          <a:srgbClr val="BACE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sz="2000" dirty="0"/>
        </a:p>
      </cdr:txBody>
    </cdr:sp>
  </cdr:relSizeAnchor>
  <cdr:relSizeAnchor xmlns:cdr="http://schemas.openxmlformats.org/drawingml/2006/chartDrawing">
    <cdr:from>
      <cdr:x>0.67231</cdr:x>
      <cdr:y>0.05391</cdr:y>
    </cdr:from>
    <cdr:to>
      <cdr:x>0.71672</cdr:x>
      <cdr:y>0.13141</cdr:y>
    </cdr:to>
    <cdr:sp macro="" textlink="">
      <cdr:nvSpPr>
        <cdr:cNvPr id="19" name="TextBox 3"/>
        <cdr:cNvSpPr txBox="1"/>
      </cdr:nvSpPr>
      <cdr:spPr>
        <a:xfrm xmlns:a="http://schemas.openxmlformats.org/drawingml/2006/main">
          <a:off x="6545895" y="264417"/>
          <a:ext cx="432397" cy="3801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000" dirty="0" smtClean="0">
              <a:solidFill>
                <a:schemeClr val="bg1"/>
              </a:solidFill>
            </a:rPr>
            <a:t> </a:t>
          </a:r>
          <a:r>
            <a:rPr lang="en-GB" sz="2000" dirty="0" smtClean="0">
              <a:solidFill>
                <a:schemeClr val="tx1"/>
              </a:solidFill>
            </a:rPr>
            <a:t>D</a:t>
          </a:r>
          <a:endParaRPr lang="en-GB" sz="20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E1E40B-2195-4A1B-B361-8BB400B7EC2E}" type="datetimeFigureOut">
              <a:rPr lang="en-GB" smtClean="0"/>
              <a:t>21/12/2016</a:t>
            </a:fld>
            <a:endParaRPr lang="en-GB"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E856A2-CC63-4063-A551-559ABE29BAC2}" type="slidenum">
              <a:rPr lang="en-GB" smtClean="0"/>
              <a:t>‹#›</a:t>
            </a:fld>
            <a:endParaRPr lang="en-GB" dirty="0"/>
          </a:p>
        </p:txBody>
      </p:sp>
    </p:spTree>
    <p:extLst>
      <p:ext uri="{BB962C8B-B14F-4D97-AF65-F5344CB8AC3E}">
        <p14:creationId xmlns:p14="http://schemas.microsoft.com/office/powerpoint/2010/main" val="307733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siemens.co.uk/traffic/en/road-safety-and-enforcement/anpr-average-speed-cameras-safezone.htm#toc-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Siemens </a:t>
            </a:r>
            <a:r>
              <a:rPr lang="en-GB" dirty="0" err="1" smtClean="0"/>
              <a:t>SafeZone</a:t>
            </a:r>
            <a:r>
              <a:rPr lang="en-GB" dirty="0" smtClean="0"/>
              <a:t>:</a:t>
            </a:r>
          </a:p>
          <a:p>
            <a:r>
              <a:rPr lang="en-GB" dirty="0" smtClean="0">
                <a:hlinkClick r:id="rId3"/>
              </a:rPr>
              <a:t>http://www.siemens.co.uk/traffic/en/road-safety-and-enforcement/anpr-average-speed-cameras-safezone.htm#toc-1</a:t>
            </a:r>
            <a:r>
              <a:rPr lang="en-GB" dirty="0" smtClean="0"/>
              <a:t> </a:t>
            </a:r>
          </a:p>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6</a:t>
            </a:fld>
            <a:endParaRPr lang="en-GB"/>
          </a:p>
        </p:txBody>
      </p:sp>
    </p:spTree>
    <p:extLst>
      <p:ext uri="{BB962C8B-B14F-4D97-AF65-F5344CB8AC3E}">
        <p14:creationId xmlns:p14="http://schemas.microsoft.com/office/powerpoint/2010/main" val="3609196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More information on Lunar Laser Ranging can be found here</a:t>
            </a:r>
            <a:r>
              <a:rPr lang="en-GB" baseline="0" dirty="0" smtClean="0"/>
              <a:t> https://en.wikipedia.org/wiki/Lunar_Laser_Ranging_experiment </a:t>
            </a:r>
          </a:p>
          <a:p>
            <a:endParaRPr lang="en-GB" baseline="0" dirty="0" smtClean="0"/>
          </a:p>
          <a:p>
            <a:r>
              <a:rPr lang="en-GB" i="1" dirty="0" smtClean="0">
                <a:effectLst/>
              </a:rPr>
              <a:t>Distance=(Speed of light × Time taken for light to reflect) / 2.</a:t>
            </a:r>
          </a:p>
          <a:p>
            <a:endParaRPr lang="en-GB" i="1" dirty="0" smtClean="0">
              <a:effectLst/>
            </a:endParaRPr>
          </a:p>
          <a:p>
            <a:r>
              <a:rPr lang="en-GB" i="0" dirty="0" smtClean="0">
                <a:effectLst/>
              </a:rPr>
              <a:t>Students</a:t>
            </a:r>
            <a:r>
              <a:rPr lang="en-GB" i="0" baseline="0" dirty="0" smtClean="0">
                <a:effectLst/>
              </a:rPr>
              <a:t> need to divide the time taken by the laser to reflect from the Moon or divide the distance  by 2 as the time measured is for the light to travel to and from the moon.</a:t>
            </a:r>
          </a:p>
          <a:p>
            <a:endParaRPr lang="en-GB" i="0" baseline="0" dirty="0" smtClean="0">
              <a:effectLst/>
            </a:endParaRPr>
          </a:p>
          <a:p>
            <a:r>
              <a:rPr lang="en-GB" i="0" baseline="0" dirty="0" smtClean="0">
                <a:effectLst/>
              </a:rPr>
              <a:t>Also remember; the Moon does not have a perfectly circular orbit around the Earth so the distance between the Earth and the Moon changes every day.</a:t>
            </a:r>
            <a:endParaRPr lang="en-GB" i="0" dirty="0"/>
          </a:p>
        </p:txBody>
      </p:sp>
      <p:sp>
        <p:nvSpPr>
          <p:cNvPr id="4" name="Slide Number Placeholder 3"/>
          <p:cNvSpPr>
            <a:spLocks noGrp="1"/>
          </p:cNvSpPr>
          <p:nvPr>
            <p:ph type="sldNum" sz="quarter" idx="10"/>
          </p:nvPr>
        </p:nvSpPr>
        <p:spPr/>
        <p:txBody>
          <a:bodyPr/>
          <a:lstStyle/>
          <a:p>
            <a:fld id="{74E856A2-CC63-4063-A551-559ABE29BAC2}" type="slidenum">
              <a:rPr lang="en-GB" smtClean="0"/>
              <a:t>24</a:t>
            </a:fld>
            <a:endParaRPr lang="en-GB" dirty="0"/>
          </a:p>
        </p:txBody>
      </p:sp>
    </p:spTree>
    <p:extLst>
      <p:ext uri="{BB962C8B-B14F-4D97-AF65-F5344CB8AC3E}">
        <p14:creationId xmlns:p14="http://schemas.microsoft.com/office/powerpoint/2010/main" val="3907794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to start the movie.</a:t>
            </a:r>
          </a:p>
          <a:p>
            <a:endParaRPr lang="en-GB" dirty="0" smtClean="0"/>
          </a:p>
          <a:p>
            <a:r>
              <a:rPr lang="en-GB" dirty="0" smtClean="0"/>
              <a:t>This movie shows how the Siemens </a:t>
            </a:r>
            <a:r>
              <a:rPr lang="en-GB" dirty="0" err="1" smtClean="0"/>
              <a:t>SafeZone</a:t>
            </a:r>
            <a:r>
              <a:rPr lang="en-GB" dirty="0" smtClean="0"/>
              <a:t> system works. (50 seconds)</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7</a:t>
            </a:fld>
            <a:endParaRPr lang="en-GB" dirty="0"/>
          </a:p>
        </p:txBody>
      </p:sp>
    </p:spTree>
    <p:extLst>
      <p:ext uri="{BB962C8B-B14F-4D97-AF65-F5344CB8AC3E}">
        <p14:creationId xmlns:p14="http://schemas.microsoft.com/office/powerpoint/2010/main" val="425240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Hand out the Student Class Work Sheet</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9</a:t>
            </a:fld>
            <a:endParaRPr lang="en-GB" dirty="0"/>
          </a:p>
        </p:txBody>
      </p:sp>
    </p:spTree>
    <p:extLst>
      <p:ext uri="{BB962C8B-B14F-4D97-AF65-F5344CB8AC3E}">
        <p14:creationId xmlns:p14="http://schemas.microsoft.com/office/powerpoint/2010/main" val="787133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Goodwood:  Students</a:t>
            </a:r>
            <a:r>
              <a:rPr lang="en-GB" baseline="0" dirty="0" smtClean="0"/>
              <a:t> may be guided to undertake research to find out the length or distance around the Goodwood motor circuit.  The following link is a good source of information - </a:t>
            </a:r>
            <a:r>
              <a:rPr lang="en-GB" dirty="0" smtClean="0"/>
              <a:t>https://en.wikipedia.org/wiki/Goodwood_Circuit.  The official</a:t>
            </a:r>
            <a:r>
              <a:rPr lang="en-GB" baseline="0" dirty="0" smtClean="0"/>
              <a:t> distance is stated as 3.8km  with the accurate distance being 3.809km</a:t>
            </a:r>
            <a:endParaRPr lang="en-GB" dirty="0" smtClean="0"/>
          </a:p>
          <a:p>
            <a:endParaRPr lang="en-GB" dirty="0" smtClean="0"/>
          </a:p>
          <a:p>
            <a:r>
              <a:rPr lang="en-GB" dirty="0" smtClean="0"/>
              <a:t>The</a:t>
            </a:r>
            <a:r>
              <a:rPr lang="en-GB" baseline="0" dirty="0" smtClean="0"/>
              <a:t> students will need to convert the distances into metres, speed into metres per second (m/s) and time into seconds and then convert the answer into minutes and seconds, i.e. 5 minutes and 30 seconds and not 5.5minutes.</a:t>
            </a:r>
          </a:p>
          <a:p>
            <a:endParaRPr lang="en-GB" baseline="0" dirty="0" smtClean="0"/>
          </a:p>
          <a:p>
            <a:r>
              <a:rPr lang="en-GB" baseline="0" dirty="0" smtClean="0"/>
              <a:t>1 kilometre = 1,000 metres</a:t>
            </a:r>
          </a:p>
          <a:p>
            <a:r>
              <a:rPr lang="en-GB" baseline="0" dirty="0" smtClean="0"/>
              <a:t>3.8 km = 3,800 metres</a:t>
            </a:r>
          </a:p>
          <a:p>
            <a:endParaRPr lang="en-GB" dirty="0" smtClean="0"/>
          </a:p>
          <a:p>
            <a:r>
              <a:rPr lang="en-GB" dirty="0" smtClean="0"/>
              <a:t>1 hour =</a:t>
            </a:r>
            <a:r>
              <a:rPr lang="en-GB" baseline="0" dirty="0" smtClean="0"/>
              <a:t> 60minutes</a:t>
            </a:r>
          </a:p>
          <a:p>
            <a:r>
              <a:rPr lang="en-GB" baseline="0" dirty="0" smtClean="0"/>
              <a:t>1 minute = 60 seconds</a:t>
            </a:r>
          </a:p>
          <a:p>
            <a:r>
              <a:rPr lang="en-GB" baseline="0" dirty="0" smtClean="0"/>
              <a:t>1 hour = 3,600 seconds</a:t>
            </a:r>
          </a:p>
          <a:p>
            <a:endParaRPr lang="en-GB" baseline="0" dirty="0" smtClean="0"/>
          </a:p>
          <a:p>
            <a:r>
              <a:rPr lang="en-GB" baseline="0" dirty="0" smtClean="0"/>
              <a:t>Useful video on converting kilometres per hour (km/h) to metres per second (m/s) https://www.youtube.com/watch?v=xrelaubLUPc </a:t>
            </a:r>
            <a:endParaRPr lang="en-GB" dirty="0" smtClean="0"/>
          </a:p>
          <a:p>
            <a:endParaRPr lang="en-GB" dirty="0" smtClean="0"/>
          </a:p>
          <a:p>
            <a:r>
              <a:rPr lang="en-GB" dirty="0" smtClean="0"/>
              <a:t>40km/h = 11.1111</a:t>
            </a:r>
            <a:r>
              <a:rPr lang="en-GB" baseline="0" dirty="0" smtClean="0"/>
              <a:t> m/s</a:t>
            </a:r>
          </a:p>
          <a:p>
            <a:endParaRPr lang="en-GB" baseline="0" dirty="0" smtClean="0"/>
          </a:p>
          <a:p>
            <a:r>
              <a:rPr lang="en-GB" baseline="0" dirty="0" smtClean="0"/>
              <a:t>Answer 3 minutes 42 seconds.</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11</a:t>
            </a:fld>
            <a:endParaRPr lang="en-GB" dirty="0"/>
          </a:p>
        </p:txBody>
      </p:sp>
    </p:spTree>
    <p:extLst>
      <p:ext uri="{BB962C8B-B14F-4D97-AF65-F5344CB8AC3E}">
        <p14:creationId xmlns:p14="http://schemas.microsoft.com/office/powerpoint/2010/main" val="964279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JET</a:t>
            </a:r>
            <a:r>
              <a:rPr lang="en-GB" baseline="0" dirty="0" smtClean="0"/>
              <a:t> II, from </a:t>
            </a:r>
            <a:r>
              <a:rPr lang="en-GB" baseline="0" dirty="0" err="1" smtClean="0"/>
              <a:t>Cullimore</a:t>
            </a:r>
            <a:r>
              <a:rPr lang="en-GB" baseline="0" dirty="0" smtClean="0"/>
              <a:t> racing, averaged 39.3mph over the 1 hour Formula 24+ race in 2015.  The fastest lap time around the 2.38 KM track was 2 minutes 5 seconds.</a:t>
            </a:r>
          </a:p>
          <a:p>
            <a:r>
              <a:rPr lang="en-GB" baseline="0" dirty="0" smtClean="0"/>
              <a:t>www.cullimoreracing.com</a:t>
            </a:r>
          </a:p>
          <a:p>
            <a:endParaRPr lang="en-GB" baseline="0" dirty="0" smtClean="0"/>
          </a:p>
          <a:p>
            <a:r>
              <a:rPr lang="en-GB" baseline="0" dirty="0" smtClean="0"/>
              <a:t>Students will need to convert the speed into metres/second and the time into seconds</a:t>
            </a:r>
          </a:p>
          <a:p>
            <a:endParaRPr lang="en-GB" baseline="0" dirty="0" smtClean="0"/>
          </a:p>
          <a:p>
            <a:r>
              <a:rPr lang="en-GB" baseline="0" dirty="0" smtClean="0"/>
              <a:t>67km/h = 18.611 m/s</a:t>
            </a:r>
          </a:p>
          <a:p>
            <a:r>
              <a:rPr lang="en-GB" baseline="0" dirty="0" smtClean="0"/>
              <a:t>50minutes = 3000 seconds</a:t>
            </a:r>
          </a:p>
          <a:p>
            <a:endParaRPr lang="en-GB" baseline="0" dirty="0" smtClean="0"/>
          </a:p>
          <a:p>
            <a:r>
              <a:rPr lang="en-GB" baseline="0" dirty="0" smtClean="0"/>
              <a:t>distance = speed x time</a:t>
            </a:r>
          </a:p>
          <a:p>
            <a:r>
              <a:rPr lang="en-GB" baseline="0" dirty="0" smtClean="0"/>
              <a:t>distance = 18.611 x 3000</a:t>
            </a:r>
          </a:p>
          <a:p>
            <a:r>
              <a:rPr lang="en-GB" baseline="0" dirty="0" smtClean="0"/>
              <a:t>distance = 55833 metres</a:t>
            </a:r>
          </a:p>
          <a:p>
            <a:r>
              <a:rPr lang="en-GB" baseline="0" dirty="0" smtClean="0"/>
              <a:t>distance = 55.833 km</a:t>
            </a:r>
          </a:p>
          <a:p>
            <a:r>
              <a:rPr lang="en-GB" baseline="0" dirty="0" smtClean="0"/>
              <a:t>distance = 34.69 miles</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12</a:t>
            </a:fld>
            <a:endParaRPr lang="en-GB" dirty="0"/>
          </a:p>
        </p:txBody>
      </p:sp>
    </p:spTree>
    <p:extLst>
      <p:ext uri="{BB962C8B-B14F-4D97-AF65-F5344CB8AC3E}">
        <p14:creationId xmlns:p14="http://schemas.microsoft.com/office/powerpoint/2010/main" val="2820223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a:t>
            </a:r>
            <a:r>
              <a:rPr lang="en-GB" baseline="0" dirty="0" smtClean="0"/>
              <a:t> ‘Challenge’ question.</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13</a:t>
            </a:fld>
            <a:endParaRPr lang="en-GB" dirty="0"/>
          </a:p>
        </p:txBody>
      </p:sp>
    </p:spTree>
    <p:extLst>
      <p:ext uri="{BB962C8B-B14F-4D97-AF65-F5344CB8AC3E}">
        <p14:creationId xmlns:p14="http://schemas.microsoft.com/office/powerpoint/2010/main" val="1859428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4E856A2-CC63-4063-A551-559ABE29BAC2}" type="slidenum">
              <a:rPr lang="en-GB" smtClean="0"/>
              <a:t>16</a:t>
            </a:fld>
            <a:endParaRPr lang="en-GB" dirty="0"/>
          </a:p>
        </p:txBody>
      </p:sp>
    </p:spTree>
    <p:extLst>
      <p:ext uri="{BB962C8B-B14F-4D97-AF65-F5344CB8AC3E}">
        <p14:creationId xmlns:p14="http://schemas.microsoft.com/office/powerpoint/2010/main" val="3867215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21</a:t>
            </a:fld>
            <a:endParaRPr lang="en-GB" dirty="0"/>
          </a:p>
        </p:txBody>
      </p:sp>
    </p:spTree>
    <p:extLst>
      <p:ext uri="{BB962C8B-B14F-4D97-AF65-F5344CB8AC3E}">
        <p14:creationId xmlns:p14="http://schemas.microsoft.com/office/powerpoint/2010/main" val="4277661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22</a:t>
            </a:fld>
            <a:endParaRPr lang="en-GB" dirty="0"/>
          </a:p>
        </p:txBody>
      </p:sp>
    </p:spTree>
    <p:extLst>
      <p:ext uri="{BB962C8B-B14F-4D97-AF65-F5344CB8AC3E}">
        <p14:creationId xmlns:p14="http://schemas.microsoft.com/office/powerpoint/2010/main" val="4277661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919"/>
            <a:ext cx="10361851" cy="1470366"/>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843627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5374"/>
        </a:solidFill>
        <a:effectLst/>
      </p:bgPr>
    </p:bg>
    <p:spTree>
      <p:nvGrpSpPr>
        <p:cNvPr id="1" name=""/>
        <p:cNvGrpSpPr/>
        <p:nvPr/>
      </p:nvGrpSpPr>
      <p:grpSpPr>
        <a:xfrm>
          <a:off x="0" y="0"/>
          <a:ext cx="0" cy="0"/>
          <a:chOff x="0" y="0"/>
          <a:chExt cx="0" cy="0"/>
        </a:xfrm>
      </p:grpSpPr>
      <p:pic>
        <p:nvPicPr>
          <p:cNvPr id="8" name="Picture 7" descr="Goblins green title box.ai"/>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1826"/>
            <a:ext cx="5543175" cy="974225"/>
          </a:xfrm>
          <a:prstGeom prst="rect">
            <a:avLst/>
          </a:prstGeom>
        </p:spPr>
      </p:pic>
      <p:pic>
        <p:nvPicPr>
          <p:cNvPr id="9" name="Picture 8" descr="white electric line.ai"/>
          <p:cNvPicPr>
            <a:picLocks noChangeAspect="1"/>
          </p:cNvPicPr>
          <p:nvPr userDrawn="1"/>
        </p:nvPicPr>
        <p:blipFill rotWithShape="1">
          <a:blip r:embed="rId3" cstate="print">
            <a:extLst>
              <a:ext uri="{28A0092B-C50C-407E-A947-70E740481C1C}">
                <a14:useLocalDpi xmlns:a14="http://schemas.microsoft.com/office/drawing/2010/main" val="0"/>
              </a:ext>
            </a:extLst>
          </a:blip>
          <a:srcRect t="62072"/>
          <a:stretch/>
        </p:blipFill>
        <p:spPr>
          <a:xfrm>
            <a:off x="-1288502" y="13516"/>
            <a:ext cx="4508500" cy="1367971"/>
          </a:xfrm>
          <a:prstGeom prst="rect">
            <a:avLst/>
          </a:prstGeom>
        </p:spPr>
      </p:pic>
      <p:sp>
        <p:nvSpPr>
          <p:cNvPr id="2" name="Title 1"/>
          <p:cNvSpPr>
            <a:spLocks noGrp="1"/>
          </p:cNvSpPr>
          <p:nvPr>
            <p:ph type="ctrTitle"/>
          </p:nvPr>
        </p:nvSpPr>
        <p:spPr>
          <a:xfrm>
            <a:off x="838622" y="405458"/>
            <a:ext cx="4536504" cy="891571"/>
          </a:xfrm>
        </p:spPr>
        <p:txBody>
          <a:bodyPr>
            <a:normAutofit/>
          </a:bodyPr>
          <a:lstStyle>
            <a:lvl1pPr algn="l">
              <a:defRPr sz="4000">
                <a:solidFill>
                  <a:schemeClr val="bg1"/>
                </a:solidFill>
                <a:latin typeface="Arial" panose="020B0604020202020204" pitchFamily="34" charset="0"/>
                <a:cs typeface="Arial" panose="020B0604020202020204" pitchFamily="34" charset="0"/>
              </a:defRPr>
            </a:lvl1pPr>
          </a:lstStyle>
          <a:p>
            <a:r>
              <a:rPr lang="en-US" dirty="0" smtClean="0"/>
              <a:t>Click to edit</a:t>
            </a:r>
            <a:endParaRPr lang="en-GB" dirty="0"/>
          </a:p>
        </p:txBody>
      </p:sp>
    </p:spTree>
    <p:extLst>
      <p:ext uri="{BB962C8B-B14F-4D97-AF65-F5344CB8AC3E}">
        <p14:creationId xmlns:p14="http://schemas.microsoft.com/office/powerpoint/2010/main" val="2247635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5374"/>
        </a:solidFill>
        <a:effectLst/>
      </p:bgPr>
    </p:bg>
    <p:spTree>
      <p:nvGrpSpPr>
        <p:cNvPr id="1" name=""/>
        <p:cNvGrpSpPr/>
        <p:nvPr/>
      </p:nvGrpSpPr>
      <p:grpSpPr>
        <a:xfrm>
          <a:off x="0" y="0"/>
          <a:ext cx="0" cy="0"/>
          <a:chOff x="0" y="0"/>
          <a:chExt cx="0" cy="0"/>
        </a:xfrm>
      </p:grpSpPr>
      <p:pic>
        <p:nvPicPr>
          <p:cNvPr id="8" name="Picture 7" descr="Goblins green title box.ai"/>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1826"/>
            <a:ext cx="5543175" cy="974225"/>
          </a:xfrm>
          <a:prstGeom prst="rect">
            <a:avLst/>
          </a:prstGeom>
        </p:spPr>
      </p:pic>
      <p:pic>
        <p:nvPicPr>
          <p:cNvPr id="9" name="Picture 8" descr="white electric line.ai"/>
          <p:cNvPicPr>
            <a:picLocks noChangeAspect="1"/>
          </p:cNvPicPr>
          <p:nvPr userDrawn="1"/>
        </p:nvPicPr>
        <p:blipFill rotWithShape="1">
          <a:blip r:embed="rId3" cstate="print">
            <a:extLst>
              <a:ext uri="{28A0092B-C50C-407E-A947-70E740481C1C}">
                <a14:useLocalDpi xmlns:a14="http://schemas.microsoft.com/office/drawing/2010/main" val="0"/>
              </a:ext>
            </a:extLst>
          </a:blip>
          <a:srcRect t="62072"/>
          <a:stretch/>
        </p:blipFill>
        <p:spPr>
          <a:xfrm>
            <a:off x="-1288502" y="13516"/>
            <a:ext cx="4508500" cy="1367971"/>
          </a:xfrm>
          <a:prstGeom prst="rect">
            <a:avLst/>
          </a:prstGeom>
        </p:spPr>
      </p:pic>
      <p:sp>
        <p:nvSpPr>
          <p:cNvPr id="2" name="Title 1"/>
          <p:cNvSpPr>
            <a:spLocks noGrp="1"/>
          </p:cNvSpPr>
          <p:nvPr>
            <p:ph type="ctrTitle"/>
          </p:nvPr>
        </p:nvSpPr>
        <p:spPr>
          <a:xfrm>
            <a:off x="838622" y="405458"/>
            <a:ext cx="4536504" cy="891571"/>
          </a:xfrm>
        </p:spPr>
        <p:txBody>
          <a:bodyPr>
            <a:normAutofit/>
          </a:bodyPr>
          <a:lstStyle>
            <a:lvl1pPr algn="l">
              <a:defRPr sz="4000">
                <a:solidFill>
                  <a:schemeClr val="bg1"/>
                </a:solidFill>
                <a:latin typeface="Arial" panose="020B0604020202020204" pitchFamily="34" charset="0"/>
                <a:cs typeface="Arial" panose="020B0604020202020204" pitchFamily="34" charset="0"/>
              </a:defRPr>
            </a:lvl1pPr>
          </a:lstStyle>
          <a:p>
            <a:r>
              <a:rPr lang="en-US" dirty="0" smtClean="0"/>
              <a:t>Click to edit</a:t>
            </a:r>
            <a:endParaRPr lang="en-GB" dirty="0"/>
          </a:p>
        </p:txBody>
      </p:sp>
      <p:sp>
        <p:nvSpPr>
          <p:cNvPr id="5" name="Content Placeholder 2"/>
          <p:cNvSpPr>
            <a:spLocks noGrp="1"/>
          </p:cNvSpPr>
          <p:nvPr>
            <p:ph idx="1"/>
          </p:nvPr>
        </p:nvSpPr>
        <p:spPr>
          <a:xfrm>
            <a:off x="609521" y="1600573"/>
            <a:ext cx="10971372"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1881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609521" y="1600573"/>
            <a:ext cx="10971372"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947819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609521" y="1600573"/>
            <a:ext cx="5384099"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6196793" y="1600573"/>
            <a:ext cx="5384099"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964057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Tree>
    <p:extLst>
      <p:ext uri="{BB962C8B-B14F-4D97-AF65-F5344CB8AC3E}">
        <p14:creationId xmlns:p14="http://schemas.microsoft.com/office/powerpoint/2010/main" val="1013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00537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831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37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21917" tIns="60958" rIns="121917" bIns="60958"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609521" y="1600573"/>
            <a:ext cx="10971372" cy="4421510"/>
          </a:xfrm>
          <a:prstGeom prst="rect">
            <a:avLst/>
          </a:prstGeom>
        </p:spPr>
        <p:txBody>
          <a:bodyPr vert="horz" lIns="121917" tIns="60958" rIns="121917" bIns="60958"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7" name="Group 6"/>
          <p:cNvGrpSpPr/>
          <p:nvPr userDrawn="1"/>
        </p:nvGrpSpPr>
        <p:grpSpPr>
          <a:xfrm>
            <a:off x="1" y="6027407"/>
            <a:ext cx="12192000" cy="858771"/>
            <a:chOff x="1" y="6295154"/>
            <a:chExt cx="12192000" cy="858771"/>
          </a:xfrm>
        </p:grpSpPr>
        <p:pic>
          <p:nvPicPr>
            <p:cNvPr id="8" name="Picture 7" descr="Goblins green title box.ai"/>
            <p:cNvPicPr>
              <a:picLocks noChangeAspect="1"/>
            </p:cNvPicPr>
            <p:nvPr/>
          </p:nvPicPr>
          <p:blipFill rotWithShape="1">
            <a:blip r:embed="rId9" cstate="print">
              <a:biLevel thresh="50000"/>
              <a:extLst>
                <a:ext uri="{28A0092B-C50C-407E-A947-70E740481C1C}">
                  <a14:useLocalDpi xmlns:a14="http://schemas.microsoft.com/office/drawing/2010/main" val="0"/>
                </a:ext>
              </a:extLst>
            </a:blip>
            <a:srcRect r="17620"/>
            <a:stretch/>
          </p:blipFill>
          <p:spPr>
            <a:xfrm>
              <a:off x="1" y="6295154"/>
              <a:ext cx="12192000" cy="858771"/>
            </a:xfrm>
            <a:prstGeom prst="rect">
              <a:avLst/>
            </a:prstGeom>
          </p:spPr>
        </p:pic>
        <p:pic>
          <p:nvPicPr>
            <p:cNvPr id="9" name="Picture 8" descr="Greenpower Solo Logo EPS.eps"/>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9347" y="6515940"/>
              <a:ext cx="2282241" cy="416564"/>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0980" y="6495392"/>
              <a:ext cx="1714802" cy="399802"/>
            </a:xfrm>
            <a:prstGeom prst="rect">
              <a:avLst/>
            </a:prstGeom>
          </p:spPr>
        </p:pic>
      </p:grpSp>
    </p:spTree>
    <p:extLst>
      <p:ext uri="{BB962C8B-B14F-4D97-AF65-F5344CB8AC3E}">
        <p14:creationId xmlns:p14="http://schemas.microsoft.com/office/powerpoint/2010/main" val="4131255714"/>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52" r:id="rId5"/>
    <p:sldLayoutId id="2147483654" r:id="rId6"/>
    <p:sldLayoutId id="2147483655" r:id="rId7"/>
  </p:sldLayoutIdLst>
  <p:txStyles>
    <p:titleStyle>
      <a:lvl1pPr algn="l" defTabSz="1219170" rtl="0" eaLnBrk="1" latinLnBrk="0" hangingPunct="1">
        <a:spcBef>
          <a:spcPct val="0"/>
        </a:spcBef>
        <a:buNone/>
        <a:defRPr sz="4800" kern="1200">
          <a:solidFill>
            <a:schemeClr val="bg1"/>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bg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7.jpeg"/><Relationship Id="rId5" Type="http://schemas.openxmlformats.org/officeDocument/2006/relationships/hyperlink" Target="https://www.google.co.uk/url?sa=i&amp;rct=j&amp;q=&amp;esrc=s&amp;source=imgres&amp;cd=&amp;cad=rja&amp;uact=8&amp;ved=0ahUKEwjzyMmz16TNAhVL_WMKHR7WAhYQjRwIBw&amp;url=https://auto.mail.ru/article/31965-legche_ferrari_bystree_audi/&amp;psig=AFQjCNH1Nqmw_9WCoCqezkKSpKpJFDEJcA&amp;ust=1465896299544989" TargetMode="Externa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1.jp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2.png"/><Relationship Id="rId4" Type="http://schemas.openxmlformats.org/officeDocument/2006/relationships/notesSlide" Target="../notesSlides/notesSlid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Speed</a:t>
            </a:r>
            <a:endParaRPr lang="en-GB" dirty="0"/>
          </a:p>
        </p:txBody>
      </p:sp>
      <p:pic>
        <p:nvPicPr>
          <p:cNvPr id="1026" name="Picture 2" descr="Z:\2016\EMEA\UK\Cullimore Racing\Goodwood test day 2016 - 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582" y="1569240"/>
            <a:ext cx="5950949" cy="39734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44147" y="1486110"/>
            <a:ext cx="4738253" cy="4154984"/>
          </a:xfrm>
          <a:prstGeom prst="rect">
            <a:avLst/>
          </a:prstGeom>
          <a:noFill/>
        </p:spPr>
        <p:txBody>
          <a:bodyPr wrap="square" rtlCol="0">
            <a:spAutoFit/>
          </a:bodyPr>
          <a:lstStyle/>
          <a:p>
            <a:r>
              <a:rPr lang="en-GB" dirty="0" smtClean="0">
                <a:solidFill>
                  <a:schemeClr val="bg1"/>
                </a:solidFill>
              </a:rPr>
              <a:t>[</a:t>
            </a:r>
            <a:r>
              <a:rPr lang="en-GB" b="1" dirty="0" smtClean="0">
                <a:solidFill>
                  <a:schemeClr val="bg1"/>
                </a:solidFill>
              </a:rPr>
              <a:t>Speed</a:t>
            </a:r>
            <a:r>
              <a:rPr lang="en-GB" dirty="0" smtClean="0">
                <a:solidFill>
                  <a:schemeClr val="bg1"/>
                </a:solidFill>
              </a:rPr>
              <a:t>] </a:t>
            </a:r>
            <a:r>
              <a:rPr lang="en-GB" i="1" dirty="0" smtClean="0">
                <a:solidFill>
                  <a:schemeClr val="bg1"/>
                </a:solidFill>
              </a:rPr>
              <a:t>noun</a:t>
            </a:r>
          </a:p>
          <a:p>
            <a:r>
              <a:rPr lang="en-GB" dirty="0">
                <a:solidFill>
                  <a:schemeClr val="bg1"/>
                </a:solidFill>
              </a:rPr>
              <a:t>T</a:t>
            </a:r>
            <a:r>
              <a:rPr lang="en-GB" dirty="0" smtClean="0">
                <a:solidFill>
                  <a:schemeClr val="bg1"/>
                </a:solidFill>
              </a:rPr>
              <a:t>he </a:t>
            </a:r>
            <a:r>
              <a:rPr lang="en-GB" dirty="0">
                <a:solidFill>
                  <a:schemeClr val="bg1"/>
                </a:solidFill>
              </a:rPr>
              <a:t>rate at which something moves, is done, or acts</a:t>
            </a:r>
            <a:r>
              <a:rPr lang="en-GB" dirty="0" smtClean="0">
                <a:solidFill>
                  <a:schemeClr val="bg1"/>
                </a:solidFill>
              </a:rPr>
              <a:t>.</a:t>
            </a:r>
          </a:p>
          <a:p>
            <a:r>
              <a:rPr lang="en-GB" dirty="0" smtClean="0">
                <a:solidFill>
                  <a:schemeClr val="bg1"/>
                </a:solidFill>
              </a:rPr>
              <a:t>(physics</a:t>
            </a:r>
            <a:r>
              <a:rPr lang="en-GB" dirty="0">
                <a:solidFill>
                  <a:schemeClr val="bg1"/>
                </a:solidFill>
              </a:rPr>
              <a:t>) a scalar measure of the rate of movement of a body expressed either as the distance travelled divided by the time taken (average </a:t>
            </a:r>
            <a:r>
              <a:rPr lang="en-GB" i="1" dirty="0">
                <a:solidFill>
                  <a:schemeClr val="bg1"/>
                </a:solidFill>
              </a:rPr>
              <a:t>speed</a:t>
            </a:r>
            <a:r>
              <a:rPr lang="en-GB" dirty="0">
                <a:solidFill>
                  <a:schemeClr val="bg1"/>
                </a:solidFill>
              </a:rPr>
              <a:t>) or the rate of change of position with respect to time at a particular point (instantaneous </a:t>
            </a:r>
            <a:r>
              <a:rPr lang="en-GB" i="1" dirty="0">
                <a:solidFill>
                  <a:schemeClr val="bg1"/>
                </a:solidFill>
              </a:rPr>
              <a:t>speed</a:t>
            </a:r>
            <a:r>
              <a:rPr lang="en-GB" dirty="0">
                <a:solidFill>
                  <a:schemeClr val="bg1"/>
                </a:solidFill>
              </a:rPr>
              <a:t>).</a:t>
            </a:r>
          </a:p>
        </p:txBody>
      </p:sp>
      <p:sp>
        <p:nvSpPr>
          <p:cNvPr id="2" name="Rectangle 1"/>
          <p:cNvSpPr/>
          <p:nvPr/>
        </p:nvSpPr>
        <p:spPr>
          <a:xfrm>
            <a:off x="0" y="6655644"/>
            <a:ext cx="1270000" cy="15388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en-GB" sz="1000" smtClean="0">
                <a:solidFill>
                  <a:srgbClr val="000000"/>
                </a:solidFill>
                <a:latin typeface="Arial" panose="020B0604020202020204" pitchFamily="34" charset="0"/>
              </a:rPr>
              <a:t>Unrestricted</a:t>
            </a:r>
            <a:endParaRPr lang="en-GB" sz="1000">
              <a:solidFill>
                <a:srgbClr val="000000"/>
              </a:solidFill>
              <a:latin typeface="Arial" panose="020B0604020202020204" pitchFamily="34" charset="0"/>
            </a:endParaRPr>
          </a:p>
        </p:txBody>
      </p:sp>
    </p:spTree>
    <p:extLst>
      <p:ext uri="{BB962C8B-B14F-4D97-AF65-F5344CB8AC3E}">
        <p14:creationId xmlns:p14="http://schemas.microsoft.com/office/powerpoint/2010/main" val="37279845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2000" dirty="0" smtClean="0"/>
              <a:t>If a Greenpower car travels 300 metres in 20 seconds how fast is it going?</a:t>
            </a:r>
          </a:p>
          <a:p>
            <a:pPr marL="0" indent="0">
              <a:buNone/>
            </a:pPr>
            <a:endParaRPr lang="en-GB" sz="2000" dirty="0"/>
          </a:p>
          <a:p>
            <a:pPr marL="0" indent="0">
              <a:buNone/>
            </a:pPr>
            <a:endParaRPr lang="en-GB" sz="2000" dirty="0" smtClean="0"/>
          </a:p>
          <a:p>
            <a:r>
              <a:rPr lang="en-GB" sz="2000" dirty="0" smtClean="0"/>
              <a:t>If a member of the pit crew runs 50 metres in 10 seconds what’s their speed?</a:t>
            </a:r>
          </a:p>
          <a:p>
            <a:pPr marL="0" indent="0">
              <a:buNone/>
            </a:pPr>
            <a:endParaRPr lang="en-GB" sz="2000" dirty="0"/>
          </a:p>
          <a:p>
            <a:pPr marL="0" indent="0">
              <a:buNone/>
            </a:pPr>
            <a:endParaRPr lang="en-GB" sz="2000" dirty="0" smtClean="0"/>
          </a:p>
          <a:p>
            <a:r>
              <a:rPr lang="en-GB" sz="2000" dirty="0" smtClean="0"/>
              <a:t>If a Greenpower car enters the pit lane and is pushed 90 metres to it’s pit box in 45 seconds, how fast was it travelling while in the pit lane?</a:t>
            </a:r>
            <a:endParaRPr lang="en-GB" sz="2000" dirty="0"/>
          </a:p>
        </p:txBody>
      </p:sp>
      <p:grpSp>
        <p:nvGrpSpPr>
          <p:cNvPr id="7" name="Group 6"/>
          <p:cNvGrpSpPr/>
          <p:nvPr/>
        </p:nvGrpSpPr>
        <p:grpSpPr>
          <a:xfrm>
            <a:off x="4499110" y="4657799"/>
            <a:ext cx="3143635" cy="1095264"/>
            <a:chOff x="898124" y="2944671"/>
            <a:chExt cx="2759262" cy="792274"/>
          </a:xfrm>
        </p:grpSpPr>
        <p:sp>
          <p:nvSpPr>
            <p:cNvPr id="8" name="Isosceles Triangle 7"/>
            <p:cNvSpPr/>
            <p:nvPr/>
          </p:nvSpPr>
          <p:spPr>
            <a:xfrm>
              <a:off x="898124" y="2944671"/>
              <a:ext cx="1434236" cy="792088"/>
            </a:xfrm>
            <a:prstGeom prst="triangl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 name="Straight Connector 8"/>
            <p:cNvCxnSpPr>
              <a:stCxn id="8" idx="0"/>
              <a:endCxn id="8" idx="3"/>
            </p:cNvCxnSpPr>
            <p:nvPr/>
          </p:nvCxnSpPr>
          <p:spPr>
            <a:xfrm>
              <a:off x="1615242" y="2944671"/>
              <a:ext cx="0" cy="79208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8" idx="1"/>
              <a:endCxn id="8" idx="5"/>
            </p:cNvCxnSpPr>
            <p:nvPr/>
          </p:nvCxnSpPr>
          <p:spPr>
            <a:xfrm>
              <a:off x="1256683" y="3340715"/>
              <a:ext cx="71711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reeform 10"/>
            <p:cNvSpPr/>
            <p:nvPr/>
          </p:nvSpPr>
          <p:spPr>
            <a:xfrm>
              <a:off x="1255936" y="2951814"/>
              <a:ext cx="723900" cy="395288"/>
            </a:xfrm>
            <a:custGeom>
              <a:avLst/>
              <a:gdLst>
                <a:gd name="connsiteX0" fmla="*/ 0 w 723900"/>
                <a:gd name="connsiteY0" fmla="*/ 395288 h 395288"/>
                <a:gd name="connsiteX1" fmla="*/ 723900 w 723900"/>
                <a:gd name="connsiteY1" fmla="*/ 395288 h 395288"/>
                <a:gd name="connsiteX2" fmla="*/ 361950 w 723900"/>
                <a:gd name="connsiteY2" fmla="*/ 0 h 395288"/>
                <a:gd name="connsiteX3" fmla="*/ 0 w 723900"/>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723900" h="395288">
                  <a:moveTo>
                    <a:pt x="0" y="395288"/>
                  </a:moveTo>
                  <a:lnTo>
                    <a:pt x="723900" y="395288"/>
                  </a:lnTo>
                  <a:lnTo>
                    <a:pt x="361950" y="0"/>
                  </a:lnTo>
                  <a:lnTo>
                    <a:pt x="0" y="395288"/>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Freeform 11"/>
            <p:cNvSpPr/>
            <p:nvPr/>
          </p:nvSpPr>
          <p:spPr>
            <a:xfrm>
              <a:off x="901130"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Freeform 12"/>
            <p:cNvSpPr/>
            <p:nvPr/>
          </p:nvSpPr>
          <p:spPr>
            <a:xfrm flipH="1">
              <a:off x="1615423"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p:cNvSpPr txBox="1"/>
            <p:nvPr/>
          </p:nvSpPr>
          <p:spPr>
            <a:xfrm>
              <a:off x="1466295" y="3069309"/>
              <a:ext cx="291531" cy="244898"/>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D</a:t>
              </a:r>
              <a:endParaRPr lang="en-GB" sz="1600" b="1" dirty="0">
                <a:latin typeface="Arial" panose="020B0604020202020204" pitchFamily="34" charset="0"/>
                <a:cs typeface="Arial" panose="020B0604020202020204" pitchFamily="34" charset="0"/>
              </a:endParaRPr>
            </a:p>
          </p:txBody>
        </p:sp>
        <p:sp>
          <p:nvSpPr>
            <p:cNvPr id="15" name="TextBox 14"/>
            <p:cNvSpPr txBox="1"/>
            <p:nvPr/>
          </p:nvSpPr>
          <p:spPr>
            <a:xfrm>
              <a:off x="1219201" y="3403110"/>
              <a:ext cx="281683" cy="244898"/>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S</a:t>
              </a:r>
              <a:endParaRPr lang="en-GB" sz="1400" b="1" dirty="0">
                <a:latin typeface="Arial" panose="020B0604020202020204" pitchFamily="34" charset="0"/>
                <a:cs typeface="Arial" panose="020B0604020202020204" pitchFamily="34" charset="0"/>
              </a:endParaRPr>
            </a:p>
          </p:txBody>
        </p:sp>
        <p:sp>
          <p:nvSpPr>
            <p:cNvPr id="16" name="TextBox 15"/>
            <p:cNvSpPr txBox="1"/>
            <p:nvPr/>
          </p:nvSpPr>
          <p:spPr>
            <a:xfrm>
              <a:off x="1726706" y="3404589"/>
              <a:ext cx="271833" cy="24489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T</a:t>
              </a:r>
              <a:endParaRPr lang="en-GB" sz="1400" b="1" dirty="0">
                <a:latin typeface="Arial" panose="020B0604020202020204" pitchFamily="34" charset="0"/>
                <a:cs typeface="Arial" panose="020B0604020202020204" pitchFamily="34" charset="0"/>
              </a:endParaRPr>
            </a:p>
          </p:txBody>
        </p:sp>
        <p:sp>
          <p:nvSpPr>
            <p:cNvPr id="17" name="TextBox 16"/>
            <p:cNvSpPr txBox="1"/>
            <p:nvPr/>
          </p:nvSpPr>
          <p:spPr>
            <a:xfrm>
              <a:off x="2140124" y="3186901"/>
              <a:ext cx="793807" cy="307777"/>
            </a:xfrm>
            <a:prstGeom prst="rect">
              <a:avLst/>
            </a:prstGeom>
            <a:noFill/>
          </p:spPr>
          <p:txBody>
            <a:bodyPr wrap="none" rtlCol="0">
              <a:spAutoFit/>
            </a:bodyPr>
            <a:lstStyle/>
            <a:p>
              <a:r>
                <a:rPr lang="en-GB" sz="1400" dirty="0">
                  <a:solidFill>
                    <a:schemeClr val="bg1"/>
                  </a:solidFill>
                </a:rPr>
                <a:t>s</a:t>
              </a:r>
              <a:r>
                <a:rPr lang="en-GB" sz="1400" dirty="0" smtClean="0">
                  <a:solidFill>
                    <a:schemeClr val="bg1"/>
                  </a:solidFill>
                </a:rPr>
                <a:t>peed = </a:t>
              </a:r>
              <a:endParaRPr lang="en-GB" sz="1400" dirty="0">
                <a:solidFill>
                  <a:schemeClr val="bg1"/>
                </a:solidFill>
              </a:endParaRPr>
            </a:p>
          </p:txBody>
        </p:sp>
        <p:sp>
          <p:nvSpPr>
            <p:cNvPr id="18" name="TextBox 17"/>
            <p:cNvSpPr txBox="1"/>
            <p:nvPr/>
          </p:nvSpPr>
          <p:spPr>
            <a:xfrm>
              <a:off x="2862938" y="3121347"/>
              <a:ext cx="794448" cy="523220"/>
            </a:xfrm>
            <a:prstGeom prst="rect">
              <a:avLst/>
            </a:prstGeom>
            <a:noFill/>
          </p:spPr>
          <p:txBody>
            <a:bodyPr wrap="none" rtlCol="0">
              <a:spAutoFit/>
            </a:bodyPr>
            <a:lstStyle/>
            <a:p>
              <a:pPr algn="ctr"/>
              <a:r>
                <a:rPr lang="en-GB" sz="1400" dirty="0">
                  <a:solidFill>
                    <a:schemeClr val="bg1"/>
                  </a:solidFill>
                </a:rPr>
                <a:t>d</a:t>
              </a:r>
              <a:r>
                <a:rPr lang="en-GB" sz="1400" dirty="0" smtClean="0">
                  <a:solidFill>
                    <a:schemeClr val="bg1"/>
                  </a:solidFill>
                </a:rPr>
                <a:t>istance</a:t>
              </a:r>
            </a:p>
            <a:p>
              <a:pPr algn="ctr"/>
              <a:r>
                <a:rPr lang="en-GB" sz="1400" dirty="0">
                  <a:solidFill>
                    <a:schemeClr val="bg1"/>
                  </a:solidFill>
                </a:rPr>
                <a:t>t</a:t>
              </a:r>
              <a:r>
                <a:rPr lang="en-GB" sz="1400" dirty="0" smtClean="0">
                  <a:solidFill>
                    <a:schemeClr val="bg1"/>
                  </a:solidFill>
                </a:rPr>
                <a:t>ime</a:t>
              </a:r>
              <a:endParaRPr lang="en-GB" sz="1400" dirty="0">
                <a:solidFill>
                  <a:schemeClr val="bg1"/>
                </a:solidFill>
              </a:endParaRPr>
            </a:p>
          </p:txBody>
        </p:sp>
        <p:cxnSp>
          <p:nvCxnSpPr>
            <p:cNvPr id="19" name="Straight Connector 18"/>
            <p:cNvCxnSpPr/>
            <p:nvPr/>
          </p:nvCxnSpPr>
          <p:spPr>
            <a:xfrm>
              <a:off x="2862938" y="3305824"/>
              <a:ext cx="7944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4" name="TextBox 43"/>
          <p:cNvSpPr txBox="1"/>
          <p:nvPr/>
        </p:nvSpPr>
        <p:spPr>
          <a:xfrm>
            <a:off x="9669233" y="1600573"/>
            <a:ext cx="952505" cy="400110"/>
          </a:xfrm>
          <a:prstGeom prst="rect">
            <a:avLst/>
          </a:prstGeom>
          <a:solidFill>
            <a:schemeClr val="tx1"/>
          </a:solidFill>
        </p:spPr>
        <p:txBody>
          <a:bodyPr wrap="none" rtlCol="0">
            <a:spAutoFit/>
          </a:bodyPr>
          <a:lstStyle/>
          <a:p>
            <a:r>
              <a:rPr lang="en-GB" sz="20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15 m/s</a:t>
            </a:r>
            <a:endParaRPr lang="en-GB" sz="2000" dirty="0">
              <a:solidFill>
                <a:schemeClr val="bg1"/>
              </a:solidFill>
              <a:latin typeface="Arial" panose="020B0604020202020204" pitchFamily="34" charset="0"/>
              <a:ea typeface="Cambria Math" panose="02040503050406030204" pitchFamily="18" charset="0"/>
              <a:cs typeface="Arial" panose="020B0604020202020204" pitchFamily="34" charset="0"/>
            </a:endParaRPr>
          </a:p>
        </p:txBody>
      </p:sp>
      <p:sp>
        <p:nvSpPr>
          <p:cNvPr id="45" name="TextBox 44"/>
          <p:cNvSpPr txBox="1"/>
          <p:nvPr/>
        </p:nvSpPr>
        <p:spPr>
          <a:xfrm>
            <a:off x="9970765" y="2681661"/>
            <a:ext cx="809837" cy="400110"/>
          </a:xfrm>
          <a:prstGeom prst="rect">
            <a:avLst/>
          </a:prstGeom>
          <a:solidFill>
            <a:schemeClr val="tx1"/>
          </a:solidFill>
        </p:spPr>
        <p:txBody>
          <a:bodyPr wrap="none" rtlCol="0">
            <a:spAutoFit/>
          </a:bodyPr>
          <a:lstStyle/>
          <a:p>
            <a:r>
              <a:rPr lang="en-GB" sz="20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5 m/s</a:t>
            </a:r>
            <a:endParaRPr lang="en-GB" sz="2000" dirty="0">
              <a:solidFill>
                <a:schemeClr val="bg1"/>
              </a:solidFill>
              <a:latin typeface="Arial" panose="020B0604020202020204" pitchFamily="34" charset="0"/>
              <a:ea typeface="Cambria Math" panose="02040503050406030204" pitchFamily="18" charset="0"/>
              <a:cs typeface="Arial" panose="020B0604020202020204" pitchFamily="34" charset="0"/>
            </a:endParaRPr>
          </a:p>
        </p:txBody>
      </p:sp>
      <p:sp>
        <p:nvSpPr>
          <p:cNvPr id="46" name="TextBox 45"/>
          <p:cNvSpPr txBox="1"/>
          <p:nvPr/>
        </p:nvSpPr>
        <p:spPr>
          <a:xfrm>
            <a:off x="7745439" y="4196136"/>
            <a:ext cx="832279" cy="400110"/>
          </a:xfrm>
          <a:prstGeom prst="rect">
            <a:avLst/>
          </a:prstGeom>
          <a:solidFill>
            <a:schemeClr val="tx1"/>
          </a:solidFill>
        </p:spPr>
        <p:txBody>
          <a:bodyPr wrap="none" rtlCol="0">
            <a:spAutoFit/>
          </a:bodyPr>
          <a:lstStyle/>
          <a:p>
            <a:r>
              <a:rPr lang="en-GB" sz="20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2 m/s</a:t>
            </a:r>
            <a:endParaRPr lang="en-GB" sz="2000" dirty="0">
              <a:solidFill>
                <a:schemeClr val="bg1"/>
              </a:solidFill>
              <a:latin typeface="Arial" panose="020B0604020202020204" pitchFamily="34" charset="0"/>
              <a:ea typeface="Cambria Math" panose="02040503050406030204" pitchFamily="18" charset="0"/>
              <a:cs typeface="Arial" panose="020B0604020202020204" pitchFamily="34" charset="0"/>
            </a:endParaRPr>
          </a:p>
        </p:txBody>
      </p:sp>
      <p:sp>
        <p:nvSpPr>
          <p:cNvPr id="21" name="Title 2"/>
          <p:cNvSpPr>
            <a:spLocks noGrp="1"/>
          </p:cNvSpPr>
          <p:nvPr>
            <p:ph type="title"/>
          </p:nvPr>
        </p:nvSpPr>
        <p:spPr>
          <a:xfrm>
            <a:off x="430225" y="849774"/>
            <a:ext cx="2564739" cy="472035"/>
          </a:xfrm>
        </p:spPr>
        <p:txBody>
          <a:bodyPr>
            <a:normAutofit/>
          </a:bodyPr>
          <a:lstStyle/>
          <a:p>
            <a:r>
              <a:rPr lang="en-GB" sz="2200" u="sng" dirty="0" smtClean="0"/>
              <a:t>Speed</a:t>
            </a:r>
            <a:endParaRPr lang="en-GB" sz="2200" u="sng" dirty="0"/>
          </a:p>
        </p:txBody>
      </p:sp>
    </p:spTree>
    <p:extLst>
      <p:ext uri="{BB962C8B-B14F-4D97-AF65-F5344CB8AC3E}">
        <p14:creationId xmlns:p14="http://schemas.microsoft.com/office/powerpoint/2010/main" val="173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2000" dirty="0" smtClean="0"/>
              <a:t>How much time would it take a Greenpower car travelling at an average speed of 40km/h to travel around the </a:t>
            </a:r>
            <a:r>
              <a:rPr lang="en-GB" sz="2000" dirty="0" err="1" smtClean="0"/>
              <a:t>Goodwood</a:t>
            </a:r>
            <a:r>
              <a:rPr lang="en-GB" sz="2000" dirty="0" smtClean="0"/>
              <a:t> motor circuit?</a:t>
            </a:r>
          </a:p>
          <a:p>
            <a:pPr lvl="1"/>
            <a:r>
              <a:rPr lang="en-GB" sz="2000" dirty="0" smtClean="0"/>
              <a:t>Answer to be given in minutes and seconds.</a:t>
            </a:r>
            <a:endParaRPr lang="en-GB" sz="2000" dirty="0"/>
          </a:p>
        </p:txBody>
      </p:sp>
      <p:grpSp>
        <p:nvGrpSpPr>
          <p:cNvPr id="17" name="Group 16"/>
          <p:cNvGrpSpPr/>
          <p:nvPr/>
        </p:nvGrpSpPr>
        <p:grpSpPr>
          <a:xfrm>
            <a:off x="7617258" y="2898786"/>
            <a:ext cx="3770361" cy="2461542"/>
            <a:chOff x="7810532" y="2744972"/>
            <a:chExt cx="3770361" cy="2461542"/>
          </a:xfrm>
        </p:grpSpPr>
        <p:pic>
          <p:nvPicPr>
            <p:cNvPr id="1026" name="Picture 2" descr="http://www.greenpower.co.uk/events/sites/default/files/styles/gp-event/public/National%20Final%20Goodwood%202012.png?itok=9zRwwyl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32" y="2744972"/>
              <a:ext cx="3770361" cy="24615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oodwood Motor Circu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4099" y="4452681"/>
              <a:ext cx="1766794" cy="753833"/>
            </a:xfrm>
            <a:prstGeom prst="rect">
              <a:avLst/>
            </a:prstGeom>
            <a:noFill/>
            <a:extLst>
              <a:ext uri="{909E8E84-426E-40DD-AFC4-6F175D3DCCD1}">
                <a14:hiddenFill xmlns:a14="http://schemas.microsoft.com/office/drawing/2010/main">
                  <a:solidFill>
                    <a:srgbClr val="FFFFFF"/>
                  </a:solidFill>
                </a14:hiddenFill>
              </a:ext>
            </a:extLst>
          </p:spPr>
        </p:pic>
      </p:grpSp>
      <p:pic>
        <p:nvPicPr>
          <p:cNvPr id="1030" name="Picture 6" descr="https://auto.imgsmail.ru/content/documents/in_text_images/5/d/5d0d25be8abb2a99fb1c58525b83bfdf.jpe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700" y="2871126"/>
            <a:ext cx="2308236" cy="248920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3971135" y="3540637"/>
            <a:ext cx="3180679" cy="461665"/>
          </a:xfrm>
          <a:prstGeom prst="rect">
            <a:avLst/>
          </a:prstGeom>
          <a:solidFill>
            <a:schemeClr val="tx1"/>
          </a:solidFill>
        </p:spPr>
        <p:txBody>
          <a:bodyPr wrap="none" rtlCol="0">
            <a:spAutoFit/>
          </a:bodyPr>
          <a:lstStyle/>
          <a:p>
            <a:r>
              <a:rPr lang="en-GB" dirty="0" smtClean="0">
                <a:solidFill>
                  <a:schemeClr val="bg1"/>
                </a:solidFill>
                <a:latin typeface="Arial" panose="020B0604020202020204" pitchFamily="34" charset="0"/>
                <a:cs typeface="Arial" panose="020B0604020202020204" pitchFamily="34" charset="0"/>
              </a:rPr>
              <a:t>3 minutes 42 seconds</a:t>
            </a:r>
            <a:endParaRPr lang="en-GB" dirty="0">
              <a:solidFill>
                <a:schemeClr val="bg1"/>
              </a:solidFill>
              <a:latin typeface="Arial" panose="020B0604020202020204" pitchFamily="34" charset="0"/>
              <a:cs typeface="Arial" panose="020B0604020202020204" pitchFamily="34" charset="0"/>
            </a:endParaRPr>
          </a:p>
        </p:txBody>
      </p:sp>
      <p:grpSp>
        <p:nvGrpSpPr>
          <p:cNvPr id="22" name="Group 21"/>
          <p:cNvGrpSpPr/>
          <p:nvPr/>
        </p:nvGrpSpPr>
        <p:grpSpPr>
          <a:xfrm>
            <a:off x="3989656" y="4606495"/>
            <a:ext cx="3143635" cy="1095264"/>
            <a:chOff x="898124" y="2944671"/>
            <a:chExt cx="2759262" cy="792274"/>
          </a:xfrm>
        </p:grpSpPr>
        <p:sp>
          <p:nvSpPr>
            <p:cNvPr id="23" name="Isosceles Triangle 22"/>
            <p:cNvSpPr/>
            <p:nvPr/>
          </p:nvSpPr>
          <p:spPr>
            <a:xfrm>
              <a:off x="898124" y="2944671"/>
              <a:ext cx="1434236" cy="792088"/>
            </a:xfrm>
            <a:prstGeom prst="triangl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4" name="Straight Connector 23"/>
            <p:cNvCxnSpPr>
              <a:stCxn id="23" idx="0"/>
              <a:endCxn id="23" idx="3"/>
            </p:cNvCxnSpPr>
            <p:nvPr/>
          </p:nvCxnSpPr>
          <p:spPr>
            <a:xfrm>
              <a:off x="1615242" y="2944671"/>
              <a:ext cx="0" cy="79208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3" idx="1"/>
              <a:endCxn id="23" idx="5"/>
            </p:cNvCxnSpPr>
            <p:nvPr/>
          </p:nvCxnSpPr>
          <p:spPr>
            <a:xfrm>
              <a:off x="1256683" y="3340715"/>
              <a:ext cx="71711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Freeform 25"/>
            <p:cNvSpPr/>
            <p:nvPr/>
          </p:nvSpPr>
          <p:spPr>
            <a:xfrm>
              <a:off x="1255936" y="2951814"/>
              <a:ext cx="723900" cy="395288"/>
            </a:xfrm>
            <a:custGeom>
              <a:avLst/>
              <a:gdLst>
                <a:gd name="connsiteX0" fmla="*/ 0 w 723900"/>
                <a:gd name="connsiteY0" fmla="*/ 395288 h 395288"/>
                <a:gd name="connsiteX1" fmla="*/ 723900 w 723900"/>
                <a:gd name="connsiteY1" fmla="*/ 395288 h 395288"/>
                <a:gd name="connsiteX2" fmla="*/ 361950 w 723900"/>
                <a:gd name="connsiteY2" fmla="*/ 0 h 395288"/>
                <a:gd name="connsiteX3" fmla="*/ 0 w 723900"/>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723900" h="395288">
                  <a:moveTo>
                    <a:pt x="0" y="395288"/>
                  </a:moveTo>
                  <a:lnTo>
                    <a:pt x="723900" y="395288"/>
                  </a:lnTo>
                  <a:lnTo>
                    <a:pt x="361950" y="0"/>
                  </a:lnTo>
                  <a:lnTo>
                    <a:pt x="0" y="395288"/>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Freeform 26"/>
            <p:cNvSpPr/>
            <p:nvPr/>
          </p:nvSpPr>
          <p:spPr>
            <a:xfrm>
              <a:off x="901130"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Freeform 27"/>
            <p:cNvSpPr/>
            <p:nvPr/>
          </p:nvSpPr>
          <p:spPr>
            <a:xfrm flipH="1">
              <a:off x="1615423"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p:cNvSpPr txBox="1"/>
            <p:nvPr/>
          </p:nvSpPr>
          <p:spPr>
            <a:xfrm>
              <a:off x="1466295" y="3069309"/>
              <a:ext cx="291531" cy="244898"/>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D</a:t>
              </a:r>
              <a:endParaRPr lang="en-GB" sz="1600" b="1" dirty="0">
                <a:latin typeface="Arial" panose="020B0604020202020204" pitchFamily="34" charset="0"/>
                <a:cs typeface="Arial" panose="020B0604020202020204" pitchFamily="34" charset="0"/>
              </a:endParaRPr>
            </a:p>
          </p:txBody>
        </p:sp>
        <p:sp>
          <p:nvSpPr>
            <p:cNvPr id="30" name="TextBox 29"/>
            <p:cNvSpPr txBox="1"/>
            <p:nvPr/>
          </p:nvSpPr>
          <p:spPr>
            <a:xfrm>
              <a:off x="1219201" y="3403110"/>
              <a:ext cx="281683" cy="244898"/>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S</a:t>
              </a:r>
              <a:endParaRPr lang="en-GB" sz="1400" b="1" dirty="0">
                <a:latin typeface="Arial" panose="020B0604020202020204" pitchFamily="34" charset="0"/>
                <a:cs typeface="Arial" panose="020B0604020202020204" pitchFamily="34" charset="0"/>
              </a:endParaRPr>
            </a:p>
          </p:txBody>
        </p:sp>
        <p:sp>
          <p:nvSpPr>
            <p:cNvPr id="31" name="TextBox 30"/>
            <p:cNvSpPr txBox="1"/>
            <p:nvPr/>
          </p:nvSpPr>
          <p:spPr>
            <a:xfrm>
              <a:off x="1726706" y="3404589"/>
              <a:ext cx="271833" cy="24489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T</a:t>
              </a:r>
              <a:endParaRPr lang="en-GB" sz="1400" b="1" dirty="0">
                <a:latin typeface="Arial" panose="020B0604020202020204" pitchFamily="34" charset="0"/>
                <a:cs typeface="Arial" panose="020B0604020202020204" pitchFamily="34" charset="0"/>
              </a:endParaRPr>
            </a:p>
          </p:txBody>
        </p:sp>
        <p:sp>
          <p:nvSpPr>
            <p:cNvPr id="32" name="TextBox 31"/>
            <p:cNvSpPr txBox="1"/>
            <p:nvPr/>
          </p:nvSpPr>
          <p:spPr>
            <a:xfrm>
              <a:off x="2140124" y="3186901"/>
              <a:ext cx="793807" cy="307777"/>
            </a:xfrm>
            <a:prstGeom prst="rect">
              <a:avLst/>
            </a:prstGeom>
            <a:noFill/>
          </p:spPr>
          <p:txBody>
            <a:bodyPr wrap="none" rtlCol="0">
              <a:spAutoFit/>
            </a:bodyPr>
            <a:lstStyle/>
            <a:p>
              <a:r>
                <a:rPr lang="en-GB" sz="1400" dirty="0">
                  <a:solidFill>
                    <a:schemeClr val="bg1"/>
                  </a:solidFill>
                </a:rPr>
                <a:t>s</a:t>
              </a:r>
              <a:r>
                <a:rPr lang="en-GB" sz="1400" dirty="0" smtClean="0">
                  <a:solidFill>
                    <a:schemeClr val="bg1"/>
                  </a:solidFill>
                </a:rPr>
                <a:t>peed = </a:t>
              </a:r>
              <a:endParaRPr lang="en-GB" sz="1400" dirty="0">
                <a:solidFill>
                  <a:schemeClr val="bg1"/>
                </a:solidFill>
              </a:endParaRPr>
            </a:p>
          </p:txBody>
        </p:sp>
        <p:sp>
          <p:nvSpPr>
            <p:cNvPr id="33" name="TextBox 32"/>
            <p:cNvSpPr txBox="1"/>
            <p:nvPr/>
          </p:nvSpPr>
          <p:spPr>
            <a:xfrm>
              <a:off x="2862938" y="3121347"/>
              <a:ext cx="794448" cy="523220"/>
            </a:xfrm>
            <a:prstGeom prst="rect">
              <a:avLst/>
            </a:prstGeom>
            <a:noFill/>
          </p:spPr>
          <p:txBody>
            <a:bodyPr wrap="none" rtlCol="0">
              <a:spAutoFit/>
            </a:bodyPr>
            <a:lstStyle/>
            <a:p>
              <a:pPr algn="ctr"/>
              <a:r>
                <a:rPr lang="en-GB" sz="1400" dirty="0">
                  <a:solidFill>
                    <a:schemeClr val="bg1"/>
                  </a:solidFill>
                </a:rPr>
                <a:t>d</a:t>
              </a:r>
              <a:r>
                <a:rPr lang="en-GB" sz="1400" dirty="0" smtClean="0">
                  <a:solidFill>
                    <a:schemeClr val="bg1"/>
                  </a:solidFill>
                </a:rPr>
                <a:t>istance</a:t>
              </a:r>
            </a:p>
            <a:p>
              <a:pPr algn="ctr"/>
              <a:r>
                <a:rPr lang="en-GB" sz="1400" dirty="0">
                  <a:solidFill>
                    <a:schemeClr val="bg1"/>
                  </a:solidFill>
                </a:rPr>
                <a:t>t</a:t>
              </a:r>
              <a:r>
                <a:rPr lang="en-GB" sz="1400" dirty="0" smtClean="0">
                  <a:solidFill>
                    <a:schemeClr val="bg1"/>
                  </a:solidFill>
                </a:rPr>
                <a:t>ime</a:t>
              </a:r>
              <a:endParaRPr lang="en-GB" sz="1400" dirty="0">
                <a:solidFill>
                  <a:schemeClr val="bg1"/>
                </a:solidFill>
              </a:endParaRPr>
            </a:p>
          </p:txBody>
        </p:sp>
        <p:cxnSp>
          <p:nvCxnSpPr>
            <p:cNvPr id="34" name="Straight Connector 33"/>
            <p:cNvCxnSpPr/>
            <p:nvPr/>
          </p:nvCxnSpPr>
          <p:spPr>
            <a:xfrm>
              <a:off x="2862938" y="3305824"/>
              <a:ext cx="7944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 name="Title 2"/>
          <p:cNvSpPr>
            <a:spLocks noGrp="1"/>
          </p:cNvSpPr>
          <p:nvPr>
            <p:ph type="title"/>
          </p:nvPr>
        </p:nvSpPr>
        <p:spPr>
          <a:xfrm>
            <a:off x="430225" y="849774"/>
            <a:ext cx="2564739" cy="472035"/>
          </a:xfrm>
        </p:spPr>
        <p:txBody>
          <a:bodyPr>
            <a:normAutofit/>
          </a:bodyPr>
          <a:lstStyle/>
          <a:p>
            <a:r>
              <a:rPr lang="en-GB" sz="2200" u="sng" dirty="0" err="1" smtClean="0"/>
              <a:t>Speed:time</a:t>
            </a:r>
            <a:endParaRPr lang="en-GB" sz="2200" u="sng" dirty="0"/>
          </a:p>
        </p:txBody>
      </p:sp>
    </p:spTree>
    <p:extLst>
      <p:ext uri="{BB962C8B-B14F-4D97-AF65-F5344CB8AC3E}">
        <p14:creationId xmlns:p14="http://schemas.microsoft.com/office/powerpoint/2010/main" val="251512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2000" dirty="0" smtClean="0"/>
              <a:t>How far would a Greenpower car travel if it was travelling at an average speed of 67km/h for 50minutes?</a:t>
            </a:r>
          </a:p>
          <a:p>
            <a:pPr lvl="1"/>
            <a:r>
              <a:rPr lang="en-GB" sz="2000" dirty="0" smtClean="0"/>
              <a:t>Answer to be given in metres, kilometres, and miles.</a:t>
            </a:r>
          </a:p>
          <a:p>
            <a:pPr lvl="2"/>
            <a:r>
              <a:rPr lang="en-GB" sz="2000" dirty="0" smtClean="0"/>
              <a:t>1 km = 0.62137 miles</a:t>
            </a:r>
            <a:endParaRPr lang="en-GB" sz="2000" dirty="0"/>
          </a:p>
        </p:txBody>
      </p:sp>
      <p:pic>
        <p:nvPicPr>
          <p:cNvPr id="2051" name="Picture 3" descr="C:\Users\brownmi\Pictures\Captur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919"/>
          <a:stretch/>
        </p:blipFill>
        <p:spPr bwMode="auto">
          <a:xfrm>
            <a:off x="6483289" y="3312000"/>
            <a:ext cx="5243824" cy="15840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264087" y="3382764"/>
            <a:ext cx="3760966" cy="1015663"/>
          </a:xfrm>
          <a:prstGeom prst="rect">
            <a:avLst/>
          </a:prstGeom>
          <a:solidFill>
            <a:schemeClr val="tx1"/>
          </a:solidFill>
        </p:spPr>
        <p:txBody>
          <a:bodyPr wrap="none" rtlCol="0">
            <a:spAutoFit/>
          </a:bodyPr>
          <a:lstStyle/>
          <a:p>
            <a:r>
              <a:rPr lang="en-GB" sz="2000" dirty="0" smtClean="0">
                <a:solidFill>
                  <a:schemeClr val="bg1"/>
                </a:solidFill>
                <a:latin typeface="Arial" panose="020B0604020202020204" pitchFamily="34" charset="0"/>
                <a:cs typeface="Arial" panose="020B0604020202020204" pitchFamily="34" charset="0"/>
              </a:rPr>
              <a:t>Distance covered = 55833 m</a:t>
            </a:r>
          </a:p>
          <a:p>
            <a:r>
              <a:rPr lang="en-GB" sz="2000" dirty="0">
                <a:solidFill>
                  <a:schemeClr val="bg1"/>
                </a:solidFill>
                <a:latin typeface="Arial" panose="020B0604020202020204" pitchFamily="34" charset="0"/>
                <a:cs typeface="Arial" panose="020B0604020202020204" pitchFamily="34" charset="0"/>
              </a:rPr>
              <a:t> </a:t>
            </a:r>
            <a:r>
              <a:rPr lang="en-GB" sz="2000" dirty="0" smtClean="0">
                <a:solidFill>
                  <a:schemeClr val="bg1"/>
                </a:solidFill>
                <a:latin typeface="Arial" panose="020B0604020202020204" pitchFamily="34" charset="0"/>
                <a:cs typeface="Arial" panose="020B0604020202020204" pitchFamily="34" charset="0"/>
              </a:rPr>
              <a:t>                            = 55.833 km</a:t>
            </a:r>
          </a:p>
          <a:p>
            <a:r>
              <a:rPr lang="en-GB" sz="2000" dirty="0">
                <a:solidFill>
                  <a:schemeClr val="bg1"/>
                </a:solidFill>
                <a:latin typeface="Arial" panose="020B0604020202020204" pitchFamily="34" charset="0"/>
                <a:cs typeface="Arial" panose="020B0604020202020204" pitchFamily="34" charset="0"/>
              </a:rPr>
              <a:t> </a:t>
            </a:r>
            <a:r>
              <a:rPr lang="en-GB" sz="2000" dirty="0" smtClean="0">
                <a:solidFill>
                  <a:schemeClr val="bg1"/>
                </a:solidFill>
                <a:latin typeface="Arial" panose="020B0604020202020204" pitchFamily="34" charset="0"/>
                <a:cs typeface="Arial" panose="020B0604020202020204" pitchFamily="34" charset="0"/>
              </a:rPr>
              <a:t>                            = 34.69 miles</a:t>
            </a:r>
            <a:endParaRPr lang="en-GB" sz="2000" dirty="0">
              <a:solidFill>
                <a:schemeClr val="bg1"/>
              </a:solidFill>
              <a:latin typeface="Arial" panose="020B0604020202020204" pitchFamily="34" charset="0"/>
              <a:cs typeface="Arial" panose="020B0604020202020204" pitchFamily="34" charset="0"/>
            </a:endParaRPr>
          </a:p>
        </p:txBody>
      </p:sp>
      <p:grpSp>
        <p:nvGrpSpPr>
          <p:cNvPr id="17" name="Group 16"/>
          <p:cNvGrpSpPr/>
          <p:nvPr/>
        </p:nvGrpSpPr>
        <p:grpSpPr>
          <a:xfrm>
            <a:off x="4499110" y="4657799"/>
            <a:ext cx="3143635" cy="1095264"/>
            <a:chOff x="898124" y="2944671"/>
            <a:chExt cx="2759262" cy="792274"/>
          </a:xfrm>
        </p:grpSpPr>
        <p:sp>
          <p:nvSpPr>
            <p:cNvPr id="18" name="Isosceles Triangle 17"/>
            <p:cNvSpPr/>
            <p:nvPr/>
          </p:nvSpPr>
          <p:spPr>
            <a:xfrm>
              <a:off x="898124" y="2944671"/>
              <a:ext cx="1434236" cy="792088"/>
            </a:xfrm>
            <a:prstGeom prst="triangl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9" name="Straight Connector 18"/>
            <p:cNvCxnSpPr>
              <a:stCxn id="18" idx="0"/>
              <a:endCxn id="18" idx="3"/>
            </p:cNvCxnSpPr>
            <p:nvPr/>
          </p:nvCxnSpPr>
          <p:spPr>
            <a:xfrm>
              <a:off x="1615242" y="2944671"/>
              <a:ext cx="0" cy="79208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8" idx="1"/>
              <a:endCxn id="18" idx="5"/>
            </p:cNvCxnSpPr>
            <p:nvPr/>
          </p:nvCxnSpPr>
          <p:spPr>
            <a:xfrm>
              <a:off x="1256683" y="3340715"/>
              <a:ext cx="71711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Freeform 20"/>
            <p:cNvSpPr/>
            <p:nvPr/>
          </p:nvSpPr>
          <p:spPr>
            <a:xfrm>
              <a:off x="1255936" y="2951814"/>
              <a:ext cx="723900" cy="395288"/>
            </a:xfrm>
            <a:custGeom>
              <a:avLst/>
              <a:gdLst>
                <a:gd name="connsiteX0" fmla="*/ 0 w 723900"/>
                <a:gd name="connsiteY0" fmla="*/ 395288 h 395288"/>
                <a:gd name="connsiteX1" fmla="*/ 723900 w 723900"/>
                <a:gd name="connsiteY1" fmla="*/ 395288 h 395288"/>
                <a:gd name="connsiteX2" fmla="*/ 361950 w 723900"/>
                <a:gd name="connsiteY2" fmla="*/ 0 h 395288"/>
                <a:gd name="connsiteX3" fmla="*/ 0 w 723900"/>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723900" h="395288">
                  <a:moveTo>
                    <a:pt x="0" y="395288"/>
                  </a:moveTo>
                  <a:lnTo>
                    <a:pt x="723900" y="395288"/>
                  </a:lnTo>
                  <a:lnTo>
                    <a:pt x="361950" y="0"/>
                  </a:lnTo>
                  <a:lnTo>
                    <a:pt x="0" y="395288"/>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Freeform 21"/>
            <p:cNvSpPr/>
            <p:nvPr/>
          </p:nvSpPr>
          <p:spPr>
            <a:xfrm>
              <a:off x="901130"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Freeform 22"/>
            <p:cNvSpPr/>
            <p:nvPr/>
          </p:nvSpPr>
          <p:spPr>
            <a:xfrm flipH="1">
              <a:off x="1615423"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p:cNvSpPr txBox="1"/>
            <p:nvPr/>
          </p:nvSpPr>
          <p:spPr>
            <a:xfrm>
              <a:off x="1466295" y="3069309"/>
              <a:ext cx="291531" cy="244898"/>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D</a:t>
              </a:r>
              <a:endParaRPr lang="en-GB" sz="1600" b="1" dirty="0">
                <a:latin typeface="Arial" panose="020B0604020202020204" pitchFamily="34" charset="0"/>
                <a:cs typeface="Arial" panose="020B0604020202020204" pitchFamily="34" charset="0"/>
              </a:endParaRPr>
            </a:p>
          </p:txBody>
        </p:sp>
        <p:sp>
          <p:nvSpPr>
            <p:cNvPr id="25" name="TextBox 24"/>
            <p:cNvSpPr txBox="1"/>
            <p:nvPr/>
          </p:nvSpPr>
          <p:spPr>
            <a:xfrm>
              <a:off x="1219201" y="3403110"/>
              <a:ext cx="281683" cy="244898"/>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S</a:t>
              </a:r>
              <a:endParaRPr lang="en-GB" sz="1400" b="1" dirty="0">
                <a:latin typeface="Arial" panose="020B0604020202020204" pitchFamily="34" charset="0"/>
                <a:cs typeface="Arial" panose="020B0604020202020204" pitchFamily="34" charset="0"/>
              </a:endParaRPr>
            </a:p>
          </p:txBody>
        </p:sp>
        <p:sp>
          <p:nvSpPr>
            <p:cNvPr id="26" name="TextBox 25"/>
            <p:cNvSpPr txBox="1"/>
            <p:nvPr/>
          </p:nvSpPr>
          <p:spPr>
            <a:xfrm>
              <a:off x="1726706" y="3404589"/>
              <a:ext cx="271833" cy="24489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T</a:t>
              </a:r>
              <a:endParaRPr lang="en-GB" sz="1400" b="1" dirty="0">
                <a:latin typeface="Arial" panose="020B0604020202020204" pitchFamily="34" charset="0"/>
                <a:cs typeface="Arial" panose="020B0604020202020204" pitchFamily="34" charset="0"/>
              </a:endParaRPr>
            </a:p>
          </p:txBody>
        </p:sp>
        <p:sp>
          <p:nvSpPr>
            <p:cNvPr id="27" name="TextBox 26"/>
            <p:cNvSpPr txBox="1"/>
            <p:nvPr/>
          </p:nvSpPr>
          <p:spPr>
            <a:xfrm>
              <a:off x="2140124" y="3186901"/>
              <a:ext cx="793807" cy="307777"/>
            </a:xfrm>
            <a:prstGeom prst="rect">
              <a:avLst/>
            </a:prstGeom>
            <a:noFill/>
          </p:spPr>
          <p:txBody>
            <a:bodyPr wrap="none" rtlCol="0">
              <a:spAutoFit/>
            </a:bodyPr>
            <a:lstStyle/>
            <a:p>
              <a:r>
                <a:rPr lang="en-GB" sz="1400" dirty="0">
                  <a:solidFill>
                    <a:schemeClr val="bg1"/>
                  </a:solidFill>
                </a:rPr>
                <a:t>s</a:t>
              </a:r>
              <a:r>
                <a:rPr lang="en-GB" sz="1400" dirty="0" smtClean="0">
                  <a:solidFill>
                    <a:schemeClr val="bg1"/>
                  </a:solidFill>
                </a:rPr>
                <a:t>peed = </a:t>
              </a:r>
              <a:endParaRPr lang="en-GB" sz="1400" dirty="0">
                <a:solidFill>
                  <a:schemeClr val="bg1"/>
                </a:solidFill>
              </a:endParaRPr>
            </a:p>
          </p:txBody>
        </p:sp>
        <p:sp>
          <p:nvSpPr>
            <p:cNvPr id="28" name="TextBox 27"/>
            <p:cNvSpPr txBox="1"/>
            <p:nvPr/>
          </p:nvSpPr>
          <p:spPr>
            <a:xfrm>
              <a:off x="2862938" y="3121347"/>
              <a:ext cx="794448" cy="523220"/>
            </a:xfrm>
            <a:prstGeom prst="rect">
              <a:avLst/>
            </a:prstGeom>
            <a:noFill/>
          </p:spPr>
          <p:txBody>
            <a:bodyPr wrap="none" rtlCol="0">
              <a:spAutoFit/>
            </a:bodyPr>
            <a:lstStyle/>
            <a:p>
              <a:pPr algn="ctr"/>
              <a:r>
                <a:rPr lang="en-GB" sz="1400" dirty="0">
                  <a:solidFill>
                    <a:schemeClr val="bg1"/>
                  </a:solidFill>
                </a:rPr>
                <a:t>d</a:t>
              </a:r>
              <a:r>
                <a:rPr lang="en-GB" sz="1400" dirty="0" smtClean="0">
                  <a:solidFill>
                    <a:schemeClr val="bg1"/>
                  </a:solidFill>
                </a:rPr>
                <a:t>istance</a:t>
              </a:r>
            </a:p>
            <a:p>
              <a:pPr algn="ctr"/>
              <a:r>
                <a:rPr lang="en-GB" sz="1400" dirty="0">
                  <a:solidFill>
                    <a:schemeClr val="bg1"/>
                  </a:solidFill>
                </a:rPr>
                <a:t>t</a:t>
              </a:r>
              <a:r>
                <a:rPr lang="en-GB" sz="1400" dirty="0" smtClean="0">
                  <a:solidFill>
                    <a:schemeClr val="bg1"/>
                  </a:solidFill>
                </a:rPr>
                <a:t>ime</a:t>
              </a:r>
              <a:endParaRPr lang="en-GB" sz="1400" dirty="0">
                <a:solidFill>
                  <a:schemeClr val="bg1"/>
                </a:solidFill>
              </a:endParaRPr>
            </a:p>
          </p:txBody>
        </p:sp>
        <p:cxnSp>
          <p:nvCxnSpPr>
            <p:cNvPr id="29" name="Straight Connector 28"/>
            <p:cNvCxnSpPr/>
            <p:nvPr/>
          </p:nvCxnSpPr>
          <p:spPr>
            <a:xfrm>
              <a:off x="2862938" y="3305824"/>
              <a:ext cx="7944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 name="Title 2"/>
          <p:cNvSpPr>
            <a:spLocks noGrp="1"/>
          </p:cNvSpPr>
          <p:nvPr>
            <p:ph type="title"/>
          </p:nvPr>
        </p:nvSpPr>
        <p:spPr>
          <a:xfrm>
            <a:off x="430225" y="849774"/>
            <a:ext cx="2564739" cy="472035"/>
          </a:xfrm>
        </p:spPr>
        <p:txBody>
          <a:bodyPr>
            <a:normAutofit/>
          </a:bodyPr>
          <a:lstStyle/>
          <a:p>
            <a:r>
              <a:rPr lang="en-GB" sz="2200" u="sng" dirty="0" smtClean="0"/>
              <a:t>Speed: distance</a:t>
            </a:r>
            <a:endParaRPr lang="en-GB" sz="2200" u="sng" dirty="0"/>
          </a:p>
        </p:txBody>
      </p:sp>
    </p:spTree>
    <p:extLst>
      <p:ext uri="{BB962C8B-B14F-4D97-AF65-F5344CB8AC3E}">
        <p14:creationId xmlns:p14="http://schemas.microsoft.com/office/powerpoint/2010/main" val="45849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521" y="1519902"/>
            <a:ext cx="10971372" cy="4421510"/>
          </a:xfrm>
        </p:spPr>
        <p:txBody>
          <a:bodyPr>
            <a:noAutofit/>
          </a:bodyPr>
          <a:lstStyle/>
          <a:p>
            <a:pPr>
              <a:lnSpc>
                <a:spcPct val="120000"/>
              </a:lnSpc>
              <a:spcBef>
                <a:spcPts val="0"/>
              </a:spcBef>
            </a:pPr>
            <a:r>
              <a:rPr lang="en-GB" sz="2000" dirty="0" smtClean="0"/>
              <a:t>Two </a:t>
            </a:r>
            <a:r>
              <a:rPr lang="en-GB" sz="2000" dirty="0" err="1" smtClean="0"/>
              <a:t>Greenpower</a:t>
            </a:r>
            <a:r>
              <a:rPr lang="en-GB" sz="2000" dirty="0" smtClean="0"/>
              <a:t> teams travel from their respective schools to a Greenpower event.  A teacher from the school is driving the minibus.</a:t>
            </a:r>
          </a:p>
          <a:p>
            <a:pPr>
              <a:lnSpc>
                <a:spcPct val="170000"/>
              </a:lnSpc>
            </a:pPr>
            <a:r>
              <a:rPr lang="en-GB" sz="2000" dirty="0" smtClean="0"/>
              <a:t>A section of each journey is on roads with average speed cameras</a:t>
            </a:r>
          </a:p>
          <a:p>
            <a:pPr lvl="1">
              <a:lnSpc>
                <a:spcPct val="120000"/>
              </a:lnSpc>
            </a:pPr>
            <a:r>
              <a:rPr lang="en-GB" sz="2000" u="sng" dirty="0" smtClean="0"/>
              <a:t>School A</a:t>
            </a:r>
            <a:r>
              <a:rPr lang="en-GB" sz="2000" dirty="0" smtClean="0"/>
              <a:t> has 3 km of road with a 50km/h speed enforcement zone; it covers this distance in 3 minutes and 45 seconds</a:t>
            </a:r>
          </a:p>
          <a:p>
            <a:pPr lvl="1">
              <a:lnSpc>
                <a:spcPct val="120000"/>
              </a:lnSpc>
            </a:pPr>
            <a:r>
              <a:rPr lang="en-GB" sz="2000" u="sng" dirty="0" smtClean="0"/>
              <a:t>School B</a:t>
            </a:r>
            <a:r>
              <a:rPr lang="en-GB" sz="2000" dirty="0" smtClean="0"/>
              <a:t> has 2 km of road with a 30 km/h speed enforcement zone which takes 3 minutes and 20 seconds to complete.</a:t>
            </a:r>
          </a:p>
          <a:p>
            <a:pPr>
              <a:lnSpc>
                <a:spcPct val="120000"/>
              </a:lnSpc>
            </a:pPr>
            <a:r>
              <a:rPr lang="en-GB" sz="2000" dirty="0" smtClean="0"/>
              <a:t>Calculate the average speed of each mini-bus through their respective speed enforcement zones</a:t>
            </a:r>
          </a:p>
          <a:p>
            <a:pPr>
              <a:lnSpc>
                <a:spcPct val="170000"/>
              </a:lnSpc>
            </a:pPr>
            <a:r>
              <a:rPr lang="en-GB" sz="2000" dirty="0" smtClean="0"/>
              <a:t>Will one of the teachers get a speeding fine?</a:t>
            </a:r>
          </a:p>
        </p:txBody>
      </p:sp>
      <p:grpSp>
        <p:nvGrpSpPr>
          <p:cNvPr id="4" name="Group 3"/>
          <p:cNvGrpSpPr/>
          <p:nvPr/>
        </p:nvGrpSpPr>
        <p:grpSpPr>
          <a:xfrm>
            <a:off x="10406698" y="4979051"/>
            <a:ext cx="1134910" cy="934409"/>
            <a:chOff x="5338608" y="2159435"/>
            <a:chExt cx="2857500" cy="2352675"/>
          </a:xfrm>
        </p:grpSpPr>
        <p:sp>
          <p:nvSpPr>
            <p:cNvPr id="5" name="Rectangle 4"/>
            <p:cNvSpPr/>
            <p:nvPr/>
          </p:nvSpPr>
          <p:spPr>
            <a:xfrm>
              <a:off x="5397962" y="2216060"/>
              <a:ext cx="2736000" cy="2232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2" descr="http://3.bp.blogspot.com/-bBaokQOprUI/VRA_yn2D6hI/AAAAAAAACGI/9TXIDdlagec/s1600/11971484551794044476earlyswerver_UK_Speed_Camera_Sign.svg.m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8608" y="2159435"/>
              <a:ext cx="2857500" cy="2352675"/>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p:cNvSpPr txBox="1"/>
          <p:nvPr/>
        </p:nvSpPr>
        <p:spPr>
          <a:xfrm>
            <a:off x="8992849" y="3335271"/>
            <a:ext cx="2827697" cy="461665"/>
          </a:xfrm>
          <a:prstGeom prst="rect">
            <a:avLst/>
          </a:prstGeom>
          <a:solidFill>
            <a:schemeClr val="tx1"/>
          </a:solidFill>
        </p:spPr>
        <p:txBody>
          <a:bodyPr wrap="none" rtlCol="0">
            <a:spAutoFit/>
          </a:bodyPr>
          <a:lstStyle/>
          <a:p>
            <a:r>
              <a:rPr lang="en-GB" dirty="0" smtClean="0">
                <a:solidFill>
                  <a:schemeClr val="bg1"/>
                </a:solidFill>
                <a:latin typeface="Arial" panose="020B0604020202020204" pitchFamily="34" charset="0"/>
                <a:cs typeface="Arial" panose="020B0604020202020204" pitchFamily="34" charset="0"/>
              </a:rPr>
              <a:t>School A = 48 km/h</a:t>
            </a:r>
            <a:endParaRPr lang="en-GB" dirty="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9033758" y="4157161"/>
            <a:ext cx="2861681" cy="461665"/>
          </a:xfrm>
          <a:prstGeom prst="rect">
            <a:avLst/>
          </a:prstGeom>
          <a:solidFill>
            <a:srgbClr val="FF0000"/>
          </a:solidFill>
        </p:spPr>
        <p:txBody>
          <a:bodyPr wrap="none" rtlCol="0">
            <a:spAutoFit/>
          </a:bodyPr>
          <a:lstStyle/>
          <a:p>
            <a:r>
              <a:rPr lang="en-GB" dirty="0" smtClean="0">
                <a:solidFill>
                  <a:schemeClr val="bg1"/>
                </a:solidFill>
                <a:latin typeface="Arial" panose="020B0604020202020204" pitchFamily="34" charset="0"/>
                <a:cs typeface="Arial" panose="020B0604020202020204" pitchFamily="34" charset="0"/>
              </a:rPr>
              <a:t>School B = 36 km/h</a:t>
            </a:r>
            <a:endParaRPr lang="en-GB" dirty="0">
              <a:solidFill>
                <a:schemeClr val="bg1"/>
              </a:solidFill>
              <a:latin typeface="Arial" panose="020B0604020202020204" pitchFamily="34" charset="0"/>
              <a:cs typeface="Arial" panose="020B0604020202020204" pitchFamily="34" charset="0"/>
            </a:endParaRPr>
          </a:p>
        </p:txBody>
      </p:sp>
      <p:sp>
        <p:nvSpPr>
          <p:cNvPr id="9" name="Title 2"/>
          <p:cNvSpPr>
            <a:spLocks noGrp="1"/>
          </p:cNvSpPr>
          <p:nvPr>
            <p:ph type="title"/>
          </p:nvPr>
        </p:nvSpPr>
        <p:spPr>
          <a:xfrm>
            <a:off x="430225" y="849774"/>
            <a:ext cx="2564739" cy="472035"/>
          </a:xfrm>
        </p:spPr>
        <p:txBody>
          <a:bodyPr>
            <a:normAutofit/>
          </a:bodyPr>
          <a:lstStyle/>
          <a:p>
            <a:r>
              <a:rPr lang="en-GB" sz="2200" u="sng" dirty="0" smtClean="0"/>
              <a:t>Calculating Speed</a:t>
            </a:r>
            <a:endParaRPr lang="en-GB" sz="2200" u="sng" dirty="0"/>
          </a:p>
        </p:txBody>
      </p:sp>
    </p:spTree>
    <p:extLst>
      <p:ext uri="{BB962C8B-B14F-4D97-AF65-F5344CB8AC3E}">
        <p14:creationId xmlns:p14="http://schemas.microsoft.com/office/powerpoint/2010/main" val="76450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017317756"/>
              </p:ext>
            </p:extLst>
          </p:nvPr>
        </p:nvGraphicFramePr>
        <p:xfrm>
          <a:off x="797779" y="1476960"/>
          <a:ext cx="10562133" cy="441285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97779" y="233773"/>
            <a:ext cx="6638444" cy="1015663"/>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A girl leaves home and walks 200 metres to a local shop.</a:t>
            </a:r>
          </a:p>
          <a:p>
            <a:r>
              <a:rPr lang="en-GB" sz="2000" dirty="0" smtClean="0">
                <a:solidFill>
                  <a:schemeClr val="bg1"/>
                </a:solidFill>
                <a:latin typeface="Arial" panose="020B0604020202020204" pitchFamily="34" charset="0"/>
                <a:cs typeface="Arial" panose="020B0604020202020204" pitchFamily="34" charset="0"/>
              </a:rPr>
              <a:t>On the way she meets a friend.</a:t>
            </a:r>
          </a:p>
          <a:p>
            <a:r>
              <a:rPr lang="en-GB" sz="2000" dirty="0" smtClean="0">
                <a:solidFill>
                  <a:schemeClr val="bg1"/>
                </a:solidFill>
                <a:latin typeface="Arial" panose="020B0604020202020204" pitchFamily="34" charset="0"/>
                <a:cs typeface="Arial" panose="020B0604020202020204" pitchFamily="34" charset="0"/>
              </a:rPr>
              <a:t>They walk the rest of the way to the shop together.</a:t>
            </a:r>
            <a:endParaRPr lang="en-GB" sz="2000"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8220556" y="435479"/>
            <a:ext cx="2977991" cy="707886"/>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What speed was she going at A, B and C?</a:t>
            </a:r>
            <a:endParaRPr lang="en-GB"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20972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97779" y="233773"/>
            <a:ext cx="6638444" cy="1015663"/>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A girl leaves home and walks 200 metres to a local shop.</a:t>
            </a:r>
          </a:p>
          <a:p>
            <a:r>
              <a:rPr lang="en-GB" sz="2000" dirty="0" smtClean="0">
                <a:solidFill>
                  <a:schemeClr val="bg1"/>
                </a:solidFill>
                <a:latin typeface="Arial" panose="020B0604020202020204" pitchFamily="34" charset="0"/>
                <a:cs typeface="Arial" panose="020B0604020202020204" pitchFamily="34" charset="0"/>
              </a:rPr>
              <a:t>On the way she meets a friend.</a:t>
            </a:r>
          </a:p>
          <a:p>
            <a:r>
              <a:rPr lang="en-GB" sz="2000" dirty="0" smtClean="0">
                <a:solidFill>
                  <a:schemeClr val="bg1"/>
                </a:solidFill>
                <a:latin typeface="Arial" panose="020B0604020202020204" pitchFamily="34" charset="0"/>
                <a:cs typeface="Arial" panose="020B0604020202020204" pitchFamily="34" charset="0"/>
              </a:rPr>
              <a:t>They walk the rest of the way to the shop together.</a:t>
            </a:r>
            <a:endParaRPr lang="en-GB" sz="2000"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8220556" y="435479"/>
            <a:ext cx="2977991" cy="707886"/>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What speed was she going at A, B and C?</a:t>
            </a:r>
            <a:endParaRPr lang="en-GB" sz="2000" dirty="0">
              <a:solidFill>
                <a:schemeClr val="bg1"/>
              </a:solidFill>
              <a:latin typeface="Arial" panose="020B0604020202020204" pitchFamily="34" charset="0"/>
              <a:cs typeface="Arial" panose="020B0604020202020204"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3582083328"/>
              </p:ext>
            </p:extLst>
          </p:nvPr>
        </p:nvGraphicFramePr>
        <p:xfrm>
          <a:off x="321971" y="1335993"/>
          <a:ext cx="10703858" cy="5096435"/>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1483797" y="2220334"/>
            <a:ext cx="1314000" cy="30861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10 x 10 = 100</a:t>
            </a:r>
            <a:endParaRPr lang="en-GB" b="1" dirty="0">
              <a:solidFill>
                <a:schemeClr val="tx1"/>
              </a:solidFill>
            </a:endParaRPr>
          </a:p>
        </p:txBody>
      </p:sp>
      <p:sp>
        <p:nvSpPr>
          <p:cNvPr id="3" name="Rectangle 2"/>
          <p:cNvSpPr/>
          <p:nvPr/>
        </p:nvSpPr>
        <p:spPr>
          <a:xfrm>
            <a:off x="4157634" y="4562465"/>
            <a:ext cx="5274000" cy="7344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2.5 x 40 = 100</a:t>
            </a:r>
            <a:endParaRPr lang="en-GB" b="1" dirty="0">
              <a:solidFill>
                <a:schemeClr val="tx1"/>
              </a:solidFill>
            </a:endParaRPr>
          </a:p>
        </p:txBody>
      </p:sp>
      <p:sp>
        <p:nvSpPr>
          <p:cNvPr id="8" name="Rounded Rectangle 7"/>
          <p:cNvSpPr/>
          <p:nvPr/>
        </p:nvSpPr>
        <p:spPr>
          <a:xfrm>
            <a:off x="5437588" y="1869599"/>
            <a:ext cx="4271963" cy="1557337"/>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The area under the speed-time graph is equal to the distance travelled</a:t>
            </a:r>
            <a:endParaRPr lang="en-GB" b="1" dirty="0">
              <a:solidFill>
                <a:schemeClr val="tx1"/>
              </a:solidFill>
            </a:endParaRPr>
          </a:p>
        </p:txBody>
      </p:sp>
    </p:spTree>
    <p:extLst>
      <p:ext uri="{BB962C8B-B14F-4D97-AF65-F5344CB8AC3E}">
        <p14:creationId xmlns:p14="http://schemas.microsoft.com/office/powerpoint/2010/main" val="130182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61257" y="13976"/>
            <a:ext cx="10270531" cy="5190718"/>
            <a:chOff x="355626" y="489916"/>
            <a:chExt cx="9618384" cy="4756657"/>
          </a:xfrm>
        </p:grpSpPr>
        <p:grpSp>
          <p:nvGrpSpPr>
            <p:cNvPr id="5" name="Group 4"/>
            <p:cNvGrpSpPr/>
            <p:nvPr/>
          </p:nvGrpSpPr>
          <p:grpSpPr>
            <a:xfrm>
              <a:off x="355626" y="489916"/>
              <a:ext cx="9618384" cy="4756657"/>
              <a:chOff x="911025" y="313464"/>
              <a:chExt cx="9618384" cy="4756657"/>
            </a:xfrm>
          </p:grpSpPr>
          <p:graphicFrame>
            <p:nvGraphicFramePr>
              <p:cNvPr id="11" name="Chart 10"/>
              <p:cNvGraphicFramePr>
                <a:graphicFrameLocks/>
              </p:cNvGraphicFramePr>
              <p:nvPr>
                <p:extLst>
                  <p:ext uri="{D42A27DB-BD31-4B8C-83A1-F6EECF244321}">
                    <p14:modId xmlns:p14="http://schemas.microsoft.com/office/powerpoint/2010/main" val="3662624090"/>
                  </p:ext>
                </p:extLst>
              </p:nvPr>
            </p:nvGraphicFramePr>
            <p:xfrm>
              <a:off x="1411166" y="313464"/>
              <a:ext cx="9118243" cy="4494727"/>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rot="16200000">
                <a:off x="-36290" y="2029138"/>
                <a:ext cx="2263962" cy="369332"/>
              </a:xfrm>
              <a:prstGeom prst="rect">
                <a:avLst/>
              </a:prstGeom>
              <a:noFill/>
            </p:spPr>
            <p:txBody>
              <a:bodyPr wrap="square" rtlCol="0">
                <a:spAutoFit/>
              </a:bodyPr>
              <a:lstStyle/>
              <a:p>
                <a:r>
                  <a:rPr lang="en-GB" sz="1800" dirty="0" smtClean="0">
                    <a:solidFill>
                      <a:schemeClr val="bg1"/>
                    </a:solidFill>
                  </a:rPr>
                  <a:t>Distance (m)</a:t>
                </a:r>
                <a:endParaRPr lang="en-GB" sz="1800" dirty="0">
                  <a:solidFill>
                    <a:schemeClr val="bg1"/>
                  </a:solidFill>
                </a:endParaRPr>
              </a:p>
            </p:txBody>
          </p:sp>
          <p:sp>
            <p:nvSpPr>
              <p:cNvPr id="13" name="TextBox 12"/>
              <p:cNvSpPr txBox="1"/>
              <p:nvPr/>
            </p:nvSpPr>
            <p:spPr>
              <a:xfrm>
                <a:off x="5628067" y="4700789"/>
                <a:ext cx="1661375" cy="369332"/>
              </a:xfrm>
              <a:prstGeom prst="rect">
                <a:avLst/>
              </a:prstGeom>
              <a:noFill/>
            </p:spPr>
            <p:txBody>
              <a:bodyPr wrap="square" rtlCol="0">
                <a:spAutoFit/>
              </a:bodyPr>
              <a:lstStyle/>
              <a:p>
                <a:r>
                  <a:rPr lang="en-GB" sz="1800" dirty="0" smtClean="0">
                    <a:solidFill>
                      <a:schemeClr val="bg1"/>
                    </a:solidFill>
                  </a:rPr>
                  <a:t>Time (s)</a:t>
                </a:r>
                <a:endParaRPr lang="en-GB" sz="1800" dirty="0">
                  <a:solidFill>
                    <a:schemeClr val="bg1"/>
                  </a:solidFill>
                </a:endParaRPr>
              </a:p>
            </p:txBody>
          </p:sp>
        </p:grpSp>
        <p:cxnSp>
          <p:nvCxnSpPr>
            <p:cNvPr id="6" name="Straight Connector 5"/>
            <p:cNvCxnSpPr/>
            <p:nvPr/>
          </p:nvCxnSpPr>
          <p:spPr>
            <a:xfrm flipV="1">
              <a:off x="1613035" y="875894"/>
              <a:ext cx="5335882" cy="3593883"/>
            </a:xfrm>
            <a:prstGeom prst="line">
              <a:avLst/>
            </a:prstGeom>
            <a:ln w="38100">
              <a:solidFill>
                <a:srgbClr val="BACE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613035" y="888052"/>
              <a:ext cx="1097522" cy="3581726"/>
            </a:xfrm>
            <a:prstGeom prst="line">
              <a:avLst/>
            </a:prstGeom>
            <a:ln w="38100">
              <a:solidFill>
                <a:srgbClr val="BACE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1613034" y="888052"/>
              <a:ext cx="6664630" cy="3581727"/>
            </a:xfrm>
            <a:prstGeom prst="line">
              <a:avLst/>
            </a:prstGeom>
            <a:ln w="38100">
              <a:solidFill>
                <a:srgbClr val="BACE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613034" y="875894"/>
              <a:ext cx="3843290" cy="3593884"/>
            </a:xfrm>
            <a:prstGeom prst="line">
              <a:avLst/>
            </a:prstGeom>
            <a:ln w="38100">
              <a:solidFill>
                <a:srgbClr val="BACE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613033" y="888052"/>
              <a:ext cx="2688971" cy="3618674"/>
            </a:xfrm>
            <a:prstGeom prst="line">
              <a:avLst/>
            </a:prstGeom>
            <a:ln w="38100">
              <a:solidFill>
                <a:srgbClr val="BACE00"/>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787394" y="4786313"/>
            <a:ext cx="5046574" cy="1077218"/>
          </a:xfrm>
          <a:prstGeom prst="rect">
            <a:avLst/>
          </a:prstGeom>
          <a:noFill/>
        </p:spPr>
        <p:txBody>
          <a:bodyPr wrap="none" rtlCol="0">
            <a:spAutoFit/>
          </a:bodyPr>
          <a:lstStyle/>
          <a:p>
            <a:r>
              <a:rPr lang="en-GB" b="1" dirty="0" smtClean="0">
                <a:solidFill>
                  <a:schemeClr val="bg1"/>
                </a:solidFill>
              </a:rPr>
              <a:t>Which am I?</a:t>
            </a:r>
          </a:p>
          <a:p>
            <a:pPr marL="342900" indent="-342900">
              <a:buFont typeface="Arial" panose="020B0604020202020204" pitchFamily="34" charset="0"/>
              <a:buChar char="•"/>
            </a:pPr>
            <a:r>
              <a:rPr lang="en-GB" sz="2000" dirty="0" smtClean="0">
                <a:solidFill>
                  <a:schemeClr val="bg1"/>
                </a:solidFill>
              </a:rPr>
              <a:t>A horse can run at 12.5 m/s</a:t>
            </a:r>
          </a:p>
          <a:p>
            <a:pPr marL="342900" indent="-342900">
              <a:buFont typeface="Arial" panose="020B0604020202020204" pitchFamily="34" charset="0"/>
              <a:buChar char="•"/>
            </a:pPr>
            <a:r>
              <a:rPr lang="en-GB" sz="2000" dirty="0" smtClean="0">
                <a:solidFill>
                  <a:schemeClr val="bg1"/>
                </a:solidFill>
              </a:rPr>
              <a:t>A Cheetah can cover 60metres in 2 seconds</a:t>
            </a:r>
            <a:endParaRPr lang="en-GB" sz="2000" dirty="0">
              <a:solidFill>
                <a:schemeClr val="bg1"/>
              </a:solidFill>
            </a:endParaRPr>
          </a:p>
        </p:txBody>
      </p:sp>
      <p:sp>
        <p:nvSpPr>
          <p:cNvPr id="15" name="TextBox 14"/>
          <p:cNvSpPr txBox="1"/>
          <p:nvPr/>
        </p:nvSpPr>
        <p:spPr>
          <a:xfrm>
            <a:off x="6298096" y="4847868"/>
            <a:ext cx="4844660" cy="1015663"/>
          </a:xfrm>
          <a:prstGeom prst="rect">
            <a:avLst/>
          </a:prstGeom>
          <a:noFill/>
        </p:spPr>
        <p:txBody>
          <a:bodyPr wrap="none" rtlCol="0">
            <a:spAutoFit/>
          </a:bodyPr>
          <a:lstStyle/>
          <a:p>
            <a:pPr marL="342900" indent="-342900">
              <a:buFont typeface="Arial" panose="020B0604020202020204" pitchFamily="34" charset="0"/>
              <a:buChar char="•"/>
            </a:pPr>
            <a:r>
              <a:rPr lang="en-GB" sz="2000" dirty="0" smtClean="0">
                <a:solidFill>
                  <a:schemeClr val="bg1"/>
                </a:solidFill>
              </a:rPr>
              <a:t>The Olympic 100m record is 9.58 seconds</a:t>
            </a:r>
          </a:p>
          <a:p>
            <a:pPr marL="342900" indent="-342900">
              <a:buFont typeface="Arial" panose="020B0604020202020204" pitchFamily="34" charset="0"/>
              <a:buChar char="•"/>
            </a:pPr>
            <a:r>
              <a:rPr lang="en-GB" sz="2000" dirty="0" smtClean="0">
                <a:solidFill>
                  <a:schemeClr val="bg1"/>
                </a:solidFill>
              </a:rPr>
              <a:t>A zebra can run at 18 m/s</a:t>
            </a:r>
          </a:p>
          <a:p>
            <a:pPr marL="342900" indent="-342900">
              <a:buFont typeface="Arial" panose="020B0604020202020204" pitchFamily="34" charset="0"/>
              <a:buChar char="•"/>
            </a:pPr>
            <a:r>
              <a:rPr lang="en-GB" sz="2000" dirty="0" smtClean="0">
                <a:solidFill>
                  <a:schemeClr val="bg1"/>
                </a:solidFill>
              </a:rPr>
              <a:t>A lion runs at 80 km/h</a:t>
            </a:r>
            <a:endParaRPr lang="en-GB" sz="2000" dirty="0">
              <a:solidFill>
                <a:schemeClr val="bg1"/>
              </a:solidFill>
            </a:endParaRPr>
          </a:p>
        </p:txBody>
      </p:sp>
      <p:sp>
        <p:nvSpPr>
          <p:cNvPr id="16" name="Rectangle 15"/>
          <p:cNvSpPr/>
          <p:nvPr/>
        </p:nvSpPr>
        <p:spPr>
          <a:xfrm>
            <a:off x="4236372" y="5093324"/>
            <a:ext cx="477672" cy="381227"/>
          </a:xfrm>
          <a:prstGeom prst="rect">
            <a:avLst/>
          </a:prstGeom>
          <a:solidFill>
            <a:srgbClr val="BAC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D</a:t>
            </a:r>
            <a:endParaRPr lang="en-GB" sz="2400" b="1" dirty="0">
              <a:solidFill>
                <a:schemeClr val="tx1"/>
              </a:solidFill>
            </a:endParaRPr>
          </a:p>
        </p:txBody>
      </p:sp>
      <p:sp>
        <p:nvSpPr>
          <p:cNvPr id="17" name="Rectangle 16"/>
          <p:cNvSpPr/>
          <p:nvPr/>
        </p:nvSpPr>
        <p:spPr>
          <a:xfrm>
            <a:off x="5707793" y="5474551"/>
            <a:ext cx="477672" cy="381227"/>
          </a:xfrm>
          <a:prstGeom prst="rect">
            <a:avLst/>
          </a:prstGeom>
          <a:solidFill>
            <a:srgbClr val="BAC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A</a:t>
            </a:r>
          </a:p>
        </p:txBody>
      </p:sp>
      <p:sp>
        <p:nvSpPr>
          <p:cNvPr id="18" name="Rectangle 17"/>
          <p:cNvSpPr/>
          <p:nvPr/>
        </p:nvSpPr>
        <p:spPr>
          <a:xfrm>
            <a:off x="11043419" y="4770633"/>
            <a:ext cx="477672" cy="381227"/>
          </a:xfrm>
          <a:prstGeom prst="rect">
            <a:avLst/>
          </a:prstGeom>
          <a:solidFill>
            <a:srgbClr val="BAC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E</a:t>
            </a:r>
          </a:p>
        </p:txBody>
      </p:sp>
      <p:sp>
        <p:nvSpPr>
          <p:cNvPr id="19" name="Rectangle 18"/>
          <p:cNvSpPr/>
          <p:nvPr/>
        </p:nvSpPr>
        <p:spPr>
          <a:xfrm>
            <a:off x="9812847" y="5204694"/>
            <a:ext cx="477672" cy="381227"/>
          </a:xfrm>
          <a:prstGeom prst="rect">
            <a:avLst/>
          </a:prstGeom>
          <a:solidFill>
            <a:srgbClr val="BAC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C</a:t>
            </a:r>
            <a:endParaRPr lang="en-GB" sz="2400" b="1" dirty="0">
              <a:solidFill>
                <a:schemeClr val="tx1"/>
              </a:solidFill>
            </a:endParaRPr>
          </a:p>
        </p:txBody>
      </p:sp>
      <p:sp>
        <p:nvSpPr>
          <p:cNvPr id="20" name="Rectangle 19"/>
          <p:cNvSpPr/>
          <p:nvPr/>
        </p:nvSpPr>
        <p:spPr>
          <a:xfrm>
            <a:off x="9163719" y="5559265"/>
            <a:ext cx="477672" cy="381227"/>
          </a:xfrm>
          <a:prstGeom prst="rect">
            <a:avLst/>
          </a:prstGeom>
          <a:solidFill>
            <a:srgbClr val="BAC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B</a:t>
            </a:r>
          </a:p>
        </p:txBody>
      </p:sp>
    </p:spTree>
    <p:extLst>
      <p:ext uri="{BB962C8B-B14F-4D97-AF65-F5344CB8AC3E}">
        <p14:creationId xmlns:p14="http://schemas.microsoft.com/office/powerpoint/2010/main" val="391084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iami ePrix - onboard la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738235" y="1071561"/>
            <a:ext cx="6240001" cy="3510000"/>
          </a:xfrm>
          <a:prstGeom prst="rect">
            <a:avLst/>
          </a:prstGeom>
        </p:spPr>
      </p:pic>
      <p:grpSp>
        <p:nvGrpSpPr>
          <p:cNvPr id="3" name="Group 2"/>
          <p:cNvGrpSpPr/>
          <p:nvPr/>
        </p:nvGrpSpPr>
        <p:grpSpPr>
          <a:xfrm>
            <a:off x="179896" y="1081535"/>
            <a:ext cx="5464210" cy="3510000"/>
            <a:chOff x="753380" y="185569"/>
            <a:chExt cx="10058400" cy="653796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380" y="185569"/>
              <a:ext cx="10058400" cy="6537960"/>
            </a:xfrm>
            <a:prstGeom prst="rect">
              <a:avLst/>
            </a:prstGeom>
          </p:spPr>
        </p:pic>
        <p:sp>
          <p:nvSpPr>
            <p:cNvPr id="6" name="TextBox 5"/>
            <p:cNvSpPr txBox="1"/>
            <p:nvPr/>
          </p:nvSpPr>
          <p:spPr>
            <a:xfrm>
              <a:off x="4885096" y="2402213"/>
              <a:ext cx="2080954" cy="943819"/>
            </a:xfrm>
            <a:prstGeom prst="rect">
              <a:avLst/>
            </a:prstGeom>
            <a:noFill/>
          </p:spPr>
          <p:txBody>
            <a:bodyPr wrap="square" rtlCol="0">
              <a:spAutoFit/>
            </a:bodyPr>
            <a:lstStyle/>
            <a:p>
              <a:r>
                <a:rPr lang="en-GB" sz="2400" b="1" dirty="0" smtClean="0"/>
                <a:t>Video starts here</a:t>
              </a:r>
              <a:endParaRPr lang="en-GB" sz="2400" b="1" dirty="0"/>
            </a:p>
          </p:txBody>
        </p:sp>
        <p:cxnSp>
          <p:nvCxnSpPr>
            <p:cNvPr id="7" name="Straight Arrow Connector 6"/>
            <p:cNvCxnSpPr/>
            <p:nvPr/>
          </p:nvCxnSpPr>
          <p:spPr>
            <a:xfrm flipV="1">
              <a:off x="6804212" y="1949824"/>
              <a:ext cx="1411941" cy="753035"/>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914970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1380426560"/>
              </p:ext>
            </p:extLst>
          </p:nvPr>
        </p:nvGraphicFramePr>
        <p:xfrm>
          <a:off x="564777" y="188260"/>
          <a:ext cx="10137567" cy="5826174"/>
        </p:xfrm>
        <a:graphic>
          <a:graphicData uri="http://schemas.openxmlformats.org/drawingml/2006/chart">
            <c:chart xmlns:c="http://schemas.openxmlformats.org/drawingml/2006/chart" xmlns:r="http://schemas.openxmlformats.org/officeDocument/2006/relationships" r:id="rId2"/>
          </a:graphicData>
        </a:graphic>
      </p:graphicFrame>
      <p:sp>
        <p:nvSpPr>
          <p:cNvPr id="11" name="Rounded Rectangular Callout 10"/>
          <p:cNvSpPr/>
          <p:nvPr/>
        </p:nvSpPr>
        <p:spPr>
          <a:xfrm>
            <a:off x="6517251" y="3614157"/>
            <a:ext cx="1527471" cy="791571"/>
          </a:xfrm>
          <a:prstGeom prst="wedgeRoundRectCallout">
            <a:avLst>
              <a:gd name="adj1" fmla="val -58697"/>
              <a:gd name="adj2" fmla="val -90948"/>
              <a:gd name="adj3" fmla="val 16667"/>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prstClr val="white"/>
                </a:solidFill>
                <a:effectLst/>
                <a:uLnTx/>
                <a:uFillTx/>
                <a:latin typeface="HelveticaNeueLT Std Lt" panose="020B0403020202020204" pitchFamily="34" charset="0"/>
                <a:ea typeface="+mn-ea"/>
                <a:cs typeface="+mn-cs"/>
              </a:rPr>
              <a:t>Gentle acceleration</a:t>
            </a:r>
          </a:p>
        </p:txBody>
      </p:sp>
      <p:sp>
        <p:nvSpPr>
          <p:cNvPr id="12" name="Rounded Rectangular Callout 11"/>
          <p:cNvSpPr/>
          <p:nvPr/>
        </p:nvSpPr>
        <p:spPr>
          <a:xfrm>
            <a:off x="5096106" y="1260551"/>
            <a:ext cx="1527471" cy="791571"/>
          </a:xfrm>
          <a:prstGeom prst="wedgeRoundRectCallout">
            <a:avLst>
              <a:gd name="adj1" fmla="val 51983"/>
              <a:gd name="adj2" fmla="val 84914"/>
              <a:gd name="adj3" fmla="val 16667"/>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prstClr val="white"/>
                </a:solidFill>
                <a:effectLst/>
                <a:uLnTx/>
                <a:uFillTx/>
                <a:latin typeface="HelveticaNeueLT Std Lt" panose="020B0403020202020204" pitchFamily="34" charset="0"/>
                <a:ea typeface="+mn-ea"/>
                <a:cs typeface="+mn-cs"/>
              </a:rPr>
              <a:t>Hard acceleration</a:t>
            </a:r>
          </a:p>
        </p:txBody>
      </p:sp>
      <p:sp>
        <p:nvSpPr>
          <p:cNvPr id="13" name="Rounded Rectangular Callout 12"/>
          <p:cNvSpPr/>
          <p:nvPr/>
        </p:nvSpPr>
        <p:spPr>
          <a:xfrm>
            <a:off x="7734471" y="584045"/>
            <a:ext cx="2160211" cy="791571"/>
          </a:xfrm>
          <a:prstGeom prst="wedgeRoundRectCallout">
            <a:avLst>
              <a:gd name="adj1" fmla="val -58697"/>
              <a:gd name="adj2" fmla="val 117673"/>
              <a:gd name="adj3" fmla="val 16667"/>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prstClr val="white"/>
                </a:solidFill>
                <a:effectLst/>
                <a:uLnTx/>
                <a:uFillTx/>
                <a:latin typeface="HelveticaNeueLT Std Lt" panose="020B0403020202020204" pitchFamily="34" charset="0"/>
                <a:ea typeface="+mn-ea"/>
                <a:cs typeface="+mn-cs"/>
              </a:rPr>
              <a:t>Braking = negative acceleration</a:t>
            </a:r>
          </a:p>
        </p:txBody>
      </p:sp>
      <p:sp>
        <p:nvSpPr>
          <p:cNvPr id="14" name="Rounded Rectangular Callout 13"/>
          <p:cNvSpPr/>
          <p:nvPr/>
        </p:nvSpPr>
        <p:spPr>
          <a:xfrm>
            <a:off x="4738352" y="188260"/>
            <a:ext cx="1527471" cy="791571"/>
          </a:xfrm>
          <a:prstGeom prst="wedgeRoundRectCallout">
            <a:avLst>
              <a:gd name="adj1" fmla="val -89765"/>
              <a:gd name="adj2" fmla="val 45259"/>
              <a:gd name="adj3" fmla="val 16667"/>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prstClr val="white"/>
                </a:solidFill>
                <a:effectLst/>
                <a:uLnTx/>
                <a:uFillTx/>
                <a:latin typeface="HelveticaNeueLT Std Lt" panose="020B0403020202020204" pitchFamily="34" charset="0"/>
                <a:ea typeface="+mn-ea"/>
                <a:cs typeface="+mn-cs"/>
              </a:rPr>
              <a:t>Briefly constant speed</a:t>
            </a:r>
          </a:p>
        </p:txBody>
      </p:sp>
    </p:spTree>
    <p:extLst>
      <p:ext uri="{BB962C8B-B14F-4D97-AF65-F5344CB8AC3E}">
        <p14:creationId xmlns:p14="http://schemas.microsoft.com/office/powerpoint/2010/main" val="19118434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07921" y="1468432"/>
            <a:ext cx="4706967" cy="3507161"/>
            <a:chOff x="753380" y="185569"/>
            <a:chExt cx="10058400" cy="653796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380" y="185569"/>
              <a:ext cx="10058400" cy="6537960"/>
            </a:xfrm>
            <a:prstGeom prst="rect">
              <a:avLst/>
            </a:prstGeom>
          </p:spPr>
        </p:pic>
        <p:sp>
          <p:nvSpPr>
            <p:cNvPr id="17" name="TextBox 16"/>
            <p:cNvSpPr txBox="1"/>
            <p:nvPr/>
          </p:nvSpPr>
          <p:spPr>
            <a:xfrm>
              <a:off x="4315814" y="2379467"/>
              <a:ext cx="2632073" cy="109012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prstClr val="black"/>
                  </a:solidFill>
                  <a:effectLst/>
                  <a:uLnTx/>
                  <a:uFillTx/>
                </a:rPr>
                <a:t>Video starts here</a:t>
              </a:r>
            </a:p>
          </p:txBody>
        </p:sp>
        <p:cxnSp>
          <p:nvCxnSpPr>
            <p:cNvPr id="18" name="Straight Arrow Connector 17"/>
            <p:cNvCxnSpPr/>
            <p:nvPr/>
          </p:nvCxnSpPr>
          <p:spPr>
            <a:xfrm flipV="1">
              <a:off x="6804212" y="1949824"/>
              <a:ext cx="1411941" cy="753035"/>
            </a:xfrm>
            <a:prstGeom prst="straightConnector1">
              <a:avLst/>
            </a:prstGeom>
            <a:noFill/>
            <a:ln w="66675" cap="flat" cmpd="sng" algn="ctr">
              <a:solidFill>
                <a:sysClr val="windowText" lastClr="000000"/>
              </a:solidFill>
              <a:prstDash val="solid"/>
              <a:miter lim="800000"/>
              <a:tailEnd type="triangle"/>
            </a:ln>
            <a:effectLst/>
          </p:spPr>
        </p:cxnSp>
      </p:grpSp>
      <p:graphicFrame>
        <p:nvGraphicFramePr>
          <p:cNvPr id="19" name="Chart 18"/>
          <p:cNvGraphicFramePr>
            <a:graphicFrameLocks/>
          </p:cNvGraphicFramePr>
          <p:nvPr>
            <p:extLst>
              <p:ext uri="{D42A27DB-BD31-4B8C-83A1-F6EECF244321}">
                <p14:modId xmlns:p14="http://schemas.microsoft.com/office/powerpoint/2010/main" val="3168206778"/>
              </p:ext>
            </p:extLst>
          </p:nvPr>
        </p:nvGraphicFramePr>
        <p:xfrm>
          <a:off x="4912982" y="1141594"/>
          <a:ext cx="7328647" cy="4666129"/>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p:cNvSpPr txBox="1"/>
          <p:nvPr/>
        </p:nvSpPr>
        <p:spPr>
          <a:xfrm>
            <a:off x="6109929" y="3764738"/>
            <a:ext cx="299877" cy="369332"/>
          </a:xfrm>
          <a:prstGeom prst="rect">
            <a:avLst/>
          </a:prstGeom>
          <a:solidFill>
            <a:sysClr val="windowText" lastClr="00000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white"/>
                </a:solidFill>
                <a:effectLst/>
                <a:uLnTx/>
                <a:uFillTx/>
              </a:rPr>
              <a:t>7</a:t>
            </a:r>
          </a:p>
        </p:txBody>
      </p:sp>
      <p:sp>
        <p:nvSpPr>
          <p:cNvPr id="21" name="TextBox 20"/>
          <p:cNvSpPr txBox="1"/>
          <p:nvPr/>
        </p:nvSpPr>
        <p:spPr>
          <a:xfrm>
            <a:off x="6790398" y="3513375"/>
            <a:ext cx="299877" cy="369332"/>
          </a:xfrm>
          <a:prstGeom prst="rect">
            <a:avLst/>
          </a:prstGeom>
          <a:solidFill>
            <a:sysClr val="windowText" lastClr="00000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white"/>
                </a:solidFill>
                <a:effectLst/>
                <a:uLnTx/>
                <a:uFillTx/>
              </a:rPr>
              <a:t>8</a:t>
            </a:r>
          </a:p>
        </p:txBody>
      </p:sp>
      <p:sp>
        <p:nvSpPr>
          <p:cNvPr id="22" name="TextBox 21"/>
          <p:cNvSpPr txBox="1"/>
          <p:nvPr/>
        </p:nvSpPr>
        <p:spPr>
          <a:xfrm>
            <a:off x="7987475" y="3740905"/>
            <a:ext cx="299877" cy="369332"/>
          </a:xfrm>
          <a:prstGeom prst="rect">
            <a:avLst/>
          </a:prstGeom>
          <a:solidFill>
            <a:sysClr val="windowText" lastClr="00000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white"/>
                </a:solidFill>
                <a:effectLst/>
                <a:uLnTx/>
                <a:uFillTx/>
              </a:rPr>
              <a:t>1</a:t>
            </a:r>
          </a:p>
        </p:txBody>
      </p:sp>
      <p:sp>
        <p:nvSpPr>
          <p:cNvPr id="23" name="TextBox 22"/>
          <p:cNvSpPr txBox="1"/>
          <p:nvPr/>
        </p:nvSpPr>
        <p:spPr>
          <a:xfrm>
            <a:off x="9026505" y="3698041"/>
            <a:ext cx="299877" cy="369332"/>
          </a:xfrm>
          <a:prstGeom prst="rect">
            <a:avLst/>
          </a:prstGeom>
          <a:solidFill>
            <a:sysClr val="windowText" lastClr="00000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white"/>
                </a:solidFill>
                <a:effectLst/>
                <a:uLnTx/>
                <a:uFillTx/>
              </a:rPr>
              <a:t>4</a:t>
            </a:r>
          </a:p>
        </p:txBody>
      </p:sp>
      <p:sp>
        <p:nvSpPr>
          <p:cNvPr id="24" name="TextBox 23"/>
          <p:cNvSpPr txBox="1"/>
          <p:nvPr/>
        </p:nvSpPr>
        <p:spPr>
          <a:xfrm>
            <a:off x="10029900" y="3586134"/>
            <a:ext cx="299877" cy="369332"/>
          </a:xfrm>
          <a:prstGeom prst="rect">
            <a:avLst/>
          </a:prstGeom>
          <a:solidFill>
            <a:sysClr val="windowText" lastClr="00000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white"/>
                </a:solidFill>
                <a:effectLst/>
                <a:uLnTx/>
                <a:uFillTx/>
              </a:rPr>
              <a:t>5</a:t>
            </a:r>
          </a:p>
        </p:txBody>
      </p:sp>
      <p:sp>
        <p:nvSpPr>
          <p:cNvPr id="25" name="TextBox 24"/>
          <p:cNvSpPr txBox="1"/>
          <p:nvPr/>
        </p:nvSpPr>
        <p:spPr>
          <a:xfrm>
            <a:off x="10716243" y="3842242"/>
            <a:ext cx="299877" cy="369332"/>
          </a:xfrm>
          <a:prstGeom prst="rect">
            <a:avLst/>
          </a:prstGeom>
          <a:solidFill>
            <a:sysClr val="windowText" lastClr="00000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white"/>
                </a:solidFill>
                <a:effectLst/>
                <a:uLnTx/>
                <a:uFillTx/>
              </a:rPr>
              <a:t>6</a:t>
            </a:r>
          </a:p>
        </p:txBody>
      </p:sp>
    </p:spTree>
    <p:extLst>
      <p:ext uri="{BB962C8B-B14F-4D97-AF65-F5344CB8AC3E}">
        <p14:creationId xmlns:p14="http://schemas.microsoft.com/office/powerpoint/2010/main" val="1309790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clrChange>
              <a:clrFrom>
                <a:srgbClr val="000000">
                  <a:alpha val="0"/>
                </a:srgbClr>
              </a:clrFrom>
              <a:clrTo>
                <a:srgbClr val="000000">
                  <a:alpha val="0"/>
                </a:srgbClr>
              </a:clrTo>
            </a:clrChange>
            <a:alphaModFix amt="5000"/>
            <a:extLst>
              <a:ext uri="{28A0092B-C50C-407E-A947-70E740481C1C}">
                <a14:useLocalDpi xmlns:a14="http://schemas.microsoft.com/office/drawing/2010/main" val="0"/>
              </a:ext>
            </a:extLst>
          </a:blip>
          <a:srcRect t="9065" r="10633" b="39730"/>
          <a:stretch/>
        </p:blipFill>
        <p:spPr>
          <a:xfrm>
            <a:off x="2" y="-9170"/>
            <a:ext cx="12191999" cy="6279755"/>
          </a:xfrm>
          <a:prstGeom prst="rect">
            <a:avLst/>
          </a:prstGeom>
        </p:spPr>
      </p:pic>
      <p:sp>
        <p:nvSpPr>
          <p:cNvPr id="2" name="Title 1"/>
          <p:cNvSpPr>
            <a:spLocks noGrp="1"/>
          </p:cNvSpPr>
          <p:nvPr>
            <p:ph type="ctrTitle"/>
          </p:nvPr>
        </p:nvSpPr>
        <p:spPr/>
        <p:txBody>
          <a:bodyPr/>
          <a:lstStyle/>
          <a:p>
            <a:r>
              <a:rPr lang="en-GB" dirty="0" smtClean="0"/>
              <a:t>Speed</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536243021"/>
              </p:ext>
            </p:extLst>
          </p:nvPr>
        </p:nvGraphicFramePr>
        <p:xfrm>
          <a:off x="636814" y="1665513"/>
          <a:ext cx="10760529" cy="4099397"/>
        </p:xfrm>
        <a:graphic>
          <a:graphicData uri="http://schemas.openxmlformats.org/drawingml/2006/table">
            <a:tbl>
              <a:tblPr firstRow="1" firstCol="1" bandRow="1"/>
              <a:tblGrid>
                <a:gridCol w="5150047"/>
                <a:gridCol w="5610482"/>
              </a:tblGrid>
              <a:tr h="374670">
                <a:tc gridSpan="2">
                  <a:txBody>
                    <a:bodyPr/>
                    <a:lstStyle/>
                    <a:p>
                      <a:pPr algn="ctr">
                        <a:lnSpc>
                          <a:spcPct val="107000"/>
                        </a:lnSpc>
                        <a:spcAft>
                          <a:spcPts val="0"/>
                        </a:spcAft>
                      </a:pPr>
                      <a:r>
                        <a:rPr lang="en-GB" sz="24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Learning Aims</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hMerge="1">
                  <a:txBody>
                    <a:bodyPr/>
                    <a:lstStyle/>
                    <a:p>
                      <a:endParaRPr lang="en-GB"/>
                    </a:p>
                  </a:txBody>
                  <a:tcPr/>
                </a:tc>
              </a:tr>
              <a:tr h="341875">
                <a:tc>
                  <a:txBody>
                    <a:bodyPr/>
                    <a:lstStyle/>
                    <a:p>
                      <a:pPr algn="ctr">
                        <a:lnSpc>
                          <a:spcPct val="107000"/>
                        </a:lnSpc>
                        <a:spcAft>
                          <a:spcPts val="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Knowledge</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5B9BD5"/>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a:lnSpc>
                          <a:spcPct val="107000"/>
                        </a:lnSpc>
                        <a:spcAft>
                          <a:spcPts val="0"/>
                        </a:spcAft>
                      </a:pPr>
                      <a:r>
                        <a:rPr lang="en-GB" sz="2200" b="1">
                          <a:solidFill>
                            <a:schemeClr val="bg1"/>
                          </a:solidFill>
                          <a:effectLst/>
                          <a:latin typeface="Arial" panose="020B0604020202020204" pitchFamily="34" charset="0"/>
                          <a:ea typeface="Calibri" panose="020F0502020204030204" pitchFamily="34" charset="0"/>
                          <a:cs typeface="Arial" panose="020B0604020202020204" pitchFamily="34" charset="0"/>
                        </a:rPr>
                        <a:t>Skills</a:t>
                      </a:r>
                      <a:endParaRPr lang="en-GB" sz="220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2">
                          <a:lumMod val="60000"/>
                          <a:lumOff val="40000"/>
                        </a:schemeClr>
                      </a:solidFill>
                      <a:prstDash val="solid"/>
                      <a:round/>
                      <a:headEnd type="none" w="med" len="med"/>
                      <a:tailEnd type="none" w="med" len="med"/>
                    </a:lnL>
                    <a:lnR w="19050" cap="flat" cmpd="sng" algn="ctr">
                      <a:solidFill>
                        <a:srgbClr val="5B9BD5"/>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r>
              <a:tr h="3349271">
                <a:tc>
                  <a:txBody>
                    <a:bodyPr/>
                    <a:lstStyle/>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Speed can be recorded in a range of units which can be inter-converted</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Instantaneous speed is the speed over a short time period</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Average speed is the speed for a whole journey</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 calculation of speed, distance and times</a:t>
                      </a:r>
                    </a:p>
                  </a:txBody>
                  <a:tcPr marL="68580" marR="68580" marT="0" marB="0">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Working collaboratively</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Using stopwatches</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Measuring distances to an appropriate level of precision</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Construction and interpretation of distance-time graphs and speed-time graphs</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Appreciate the difference between speed and velocity</a:t>
                      </a:r>
                    </a:p>
                  </a:txBody>
                  <a:tcPr marL="68580" marR="68580" marT="0" marB="0">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045291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2200" dirty="0" smtClean="0"/>
              <a:t>Relative speed</a:t>
            </a:r>
          </a:p>
          <a:p>
            <a:r>
              <a:rPr lang="en-GB" sz="2200" dirty="0" smtClean="0"/>
              <a:t>The speed of light</a:t>
            </a:r>
          </a:p>
          <a:p>
            <a:r>
              <a:rPr lang="en-GB" sz="2200" dirty="0" smtClean="0"/>
              <a:t>Velocity</a:t>
            </a:r>
          </a:p>
        </p:txBody>
      </p:sp>
      <p:sp>
        <p:nvSpPr>
          <p:cNvPr id="5" name="Title 2"/>
          <p:cNvSpPr>
            <a:spLocks noGrp="1"/>
          </p:cNvSpPr>
          <p:nvPr>
            <p:ph type="title"/>
          </p:nvPr>
        </p:nvSpPr>
        <p:spPr>
          <a:xfrm>
            <a:off x="430225" y="849774"/>
            <a:ext cx="2564739" cy="472035"/>
          </a:xfrm>
        </p:spPr>
        <p:txBody>
          <a:bodyPr>
            <a:normAutofit/>
          </a:bodyPr>
          <a:lstStyle/>
          <a:p>
            <a:r>
              <a:rPr lang="en-GB" sz="2200" u="sng" dirty="0" smtClean="0"/>
              <a:t>Challenging Ideas</a:t>
            </a:r>
            <a:endParaRPr lang="en-GB" sz="2200" u="sng" dirty="0"/>
          </a:p>
        </p:txBody>
      </p:sp>
    </p:spTree>
    <p:extLst>
      <p:ext uri="{BB962C8B-B14F-4D97-AF65-F5344CB8AC3E}">
        <p14:creationId xmlns:p14="http://schemas.microsoft.com/office/powerpoint/2010/main" val="28601917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5618" y="915260"/>
            <a:ext cx="10971372" cy="4995683"/>
          </a:xfrm>
        </p:spPr>
        <p:txBody>
          <a:bodyPr>
            <a:normAutofit lnSpcReduction="10000"/>
          </a:bodyPr>
          <a:lstStyle/>
          <a:p>
            <a:r>
              <a:rPr lang="en-GB" sz="2200" dirty="0" smtClean="0"/>
              <a:t>The speed of an object is always relative to another object or the observer.</a:t>
            </a:r>
          </a:p>
          <a:p>
            <a:endParaRPr lang="en-GB" sz="2200" dirty="0" smtClean="0"/>
          </a:p>
          <a:p>
            <a:r>
              <a:rPr lang="en-GB" sz="2200" dirty="0" smtClean="0"/>
              <a:t>If you’re in car </a:t>
            </a:r>
            <a:r>
              <a:rPr lang="en-GB" sz="2200" b="1" dirty="0" smtClean="0"/>
              <a:t>A</a:t>
            </a:r>
            <a:r>
              <a:rPr lang="en-GB" sz="2200" dirty="0" smtClean="0"/>
              <a:t> and your friend is in car </a:t>
            </a:r>
            <a:r>
              <a:rPr lang="en-GB" sz="2200" b="1" dirty="0" smtClean="0"/>
              <a:t>B</a:t>
            </a:r>
            <a:r>
              <a:rPr lang="en-GB" sz="2200" dirty="0" smtClean="0"/>
              <a:t> your relative speed to each other is 0km/h.  If you can ignore your surroundings, the other car does not seem to move.</a:t>
            </a:r>
          </a:p>
          <a:p>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smtClean="0"/>
          </a:p>
          <a:p>
            <a:r>
              <a:rPr lang="en-GB" sz="2200" dirty="0" smtClean="0"/>
              <a:t>However, if car </a:t>
            </a:r>
            <a:r>
              <a:rPr lang="en-GB" sz="2200" b="1" dirty="0" smtClean="0"/>
              <a:t>B</a:t>
            </a:r>
            <a:r>
              <a:rPr lang="en-GB" sz="2200" dirty="0" smtClean="0"/>
              <a:t> increases speed to 31km/h it will seem to move away from you slowly.</a:t>
            </a:r>
            <a:endParaRPr lang="en-GB" sz="2200" dirty="0"/>
          </a:p>
        </p:txBody>
      </p:sp>
      <p:grpSp>
        <p:nvGrpSpPr>
          <p:cNvPr id="4" name="Group 3"/>
          <p:cNvGrpSpPr/>
          <p:nvPr/>
        </p:nvGrpSpPr>
        <p:grpSpPr>
          <a:xfrm>
            <a:off x="2013960" y="2859194"/>
            <a:ext cx="8094688" cy="1748563"/>
            <a:chOff x="1414354" y="3707858"/>
            <a:chExt cx="8094688" cy="1748563"/>
          </a:xfrm>
        </p:grpSpPr>
        <p:grpSp>
          <p:nvGrpSpPr>
            <p:cNvPr id="8" name="Group 7"/>
            <p:cNvGrpSpPr/>
            <p:nvPr/>
          </p:nvGrpSpPr>
          <p:grpSpPr>
            <a:xfrm>
              <a:off x="5687068" y="4697038"/>
              <a:ext cx="2374463" cy="725214"/>
              <a:chOff x="4122822" y="2433523"/>
              <a:chExt cx="2374463" cy="725214"/>
            </a:xfrm>
          </p:grpSpPr>
          <p:sp>
            <p:nvSpPr>
              <p:cNvPr id="9" name="Freeform 8"/>
              <p:cNvSpPr/>
              <p:nvPr/>
            </p:nvSpPr>
            <p:spPr>
              <a:xfrm>
                <a:off x="4122822" y="2433523"/>
                <a:ext cx="2374463" cy="613640"/>
              </a:xfrm>
              <a:custGeom>
                <a:avLst/>
                <a:gdLst>
                  <a:gd name="connsiteX0" fmla="*/ 77703 w 2374463"/>
                  <a:gd name="connsiteY0" fmla="*/ 609715 h 613640"/>
                  <a:gd name="connsiteX1" fmla="*/ 15791 w 2374463"/>
                  <a:gd name="connsiteY1" fmla="*/ 181090 h 613640"/>
                  <a:gd name="connsiteX2" fmla="*/ 334878 w 2374463"/>
                  <a:gd name="connsiteY2" fmla="*/ 204902 h 613640"/>
                  <a:gd name="connsiteX3" fmla="*/ 868278 w 2374463"/>
                  <a:gd name="connsiteY3" fmla="*/ 115 h 613640"/>
                  <a:gd name="connsiteX4" fmla="*/ 1387391 w 2374463"/>
                  <a:gd name="connsiteY4" fmla="*/ 176327 h 613640"/>
                  <a:gd name="connsiteX5" fmla="*/ 2020803 w 2374463"/>
                  <a:gd name="connsiteY5" fmla="*/ 219190 h 613640"/>
                  <a:gd name="connsiteX6" fmla="*/ 2320841 w 2374463"/>
                  <a:gd name="connsiteY6" fmla="*/ 390640 h 613640"/>
                  <a:gd name="connsiteX7" fmla="*/ 2363703 w 2374463"/>
                  <a:gd name="connsiteY7" fmla="*/ 595427 h 613640"/>
                  <a:gd name="connsiteX8" fmla="*/ 2197016 w 2374463"/>
                  <a:gd name="connsiteY8" fmla="*/ 590665 h 6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4463" h="613640">
                    <a:moveTo>
                      <a:pt x="77703" y="609715"/>
                    </a:moveTo>
                    <a:cubicBezTo>
                      <a:pt x="25315" y="429137"/>
                      <a:pt x="-27072" y="248559"/>
                      <a:pt x="15791" y="181090"/>
                    </a:cubicBezTo>
                    <a:cubicBezTo>
                      <a:pt x="58654" y="113621"/>
                      <a:pt x="192797" y="235064"/>
                      <a:pt x="334878" y="204902"/>
                    </a:cubicBezTo>
                    <a:cubicBezTo>
                      <a:pt x="476959" y="174740"/>
                      <a:pt x="692859" y="4877"/>
                      <a:pt x="868278" y="115"/>
                    </a:cubicBezTo>
                    <a:cubicBezTo>
                      <a:pt x="1043697" y="-4647"/>
                      <a:pt x="1195304" y="139815"/>
                      <a:pt x="1387391" y="176327"/>
                    </a:cubicBezTo>
                    <a:cubicBezTo>
                      <a:pt x="1579478" y="212839"/>
                      <a:pt x="1865228" y="183471"/>
                      <a:pt x="2020803" y="219190"/>
                    </a:cubicBezTo>
                    <a:cubicBezTo>
                      <a:pt x="2176378" y="254909"/>
                      <a:pt x="2263691" y="327934"/>
                      <a:pt x="2320841" y="390640"/>
                    </a:cubicBezTo>
                    <a:cubicBezTo>
                      <a:pt x="2377991" y="453346"/>
                      <a:pt x="2384341" y="562089"/>
                      <a:pt x="2363703" y="595427"/>
                    </a:cubicBezTo>
                    <a:cubicBezTo>
                      <a:pt x="2343066" y="628765"/>
                      <a:pt x="2270041" y="609715"/>
                      <a:pt x="2197016" y="590665"/>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a:off x="4714875" y="2965856"/>
                <a:ext cx="1100138" cy="34519"/>
              </a:xfrm>
              <a:custGeom>
                <a:avLst/>
                <a:gdLst>
                  <a:gd name="connsiteX0" fmla="*/ 0 w 1100138"/>
                  <a:gd name="connsiteY0" fmla="*/ 10707 h 34519"/>
                  <a:gd name="connsiteX1" fmla="*/ 504825 w 1100138"/>
                  <a:gd name="connsiteY1" fmla="*/ 1182 h 34519"/>
                  <a:gd name="connsiteX2" fmla="*/ 1100138 w 1100138"/>
                  <a:gd name="connsiteY2" fmla="*/ 34519 h 34519"/>
                </a:gdLst>
                <a:ahLst/>
                <a:cxnLst>
                  <a:cxn ang="0">
                    <a:pos x="connsiteX0" y="connsiteY0"/>
                  </a:cxn>
                  <a:cxn ang="0">
                    <a:pos x="connsiteX1" y="connsiteY1"/>
                  </a:cxn>
                  <a:cxn ang="0">
                    <a:pos x="connsiteX2" y="connsiteY2"/>
                  </a:cxn>
                </a:cxnLst>
                <a:rect l="l" t="t" r="r" b="b"/>
                <a:pathLst>
                  <a:path w="1100138" h="34519">
                    <a:moveTo>
                      <a:pt x="0" y="10707"/>
                    </a:moveTo>
                    <a:cubicBezTo>
                      <a:pt x="160734" y="3960"/>
                      <a:pt x="321469" y="-2787"/>
                      <a:pt x="504825" y="1182"/>
                    </a:cubicBezTo>
                    <a:cubicBezTo>
                      <a:pt x="688181" y="5151"/>
                      <a:pt x="894159" y="19835"/>
                      <a:pt x="1100138" y="34519"/>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4267201" y="2772975"/>
                <a:ext cx="385762" cy="3857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876926" y="2765352"/>
                <a:ext cx="385762" cy="3857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4810126" y="2447811"/>
                <a:ext cx="351378" cy="461665"/>
              </a:xfrm>
              <a:prstGeom prst="rect">
                <a:avLst/>
              </a:prstGeom>
              <a:noFill/>
            </p:spPr>
            <p:txBody>
              <a:bodyPr wrap="none" rtlCol="0">
                <a:spAutoFit/>
              </a:bodyPr>
              <a:lstStyle/>
              <a:p>
                <a:r>
                  <a:rPr lang="en-GB" dirty="0">
                    <a:solidFill>
                      <a:schemeClr val="bg1"/>
                    </a:solidFill>
                  </a:rPr>
                  <a:t>B</a:t>
                </a:r>
              </a:p>
            </p:txBody>
          </p:sp>
        </p:grpSp>
        <p:grpSp>
          <p:nvGrpSpPr>
            <p:cNvPr id="14" name="Group 13"/>
            <p:cNvGrpSpPr/>
            <p:nvPr/>
          </p:nvGrpSpPr>
          <p:grpSpPr>
            <a:xfrm>
              <a:off x="2096230" y="4697038"/>
              <a:ext cx="2374463" cy="725214"/>
              <a:chOff x="4122822" y="2433523"/>
              <a:chExt cx="2374463" cy="725214"/>
            </a:xfrm>
          </p:grpSpPr>
          <p:sp>
            <p:nvSpPr>
              <p:cNvPr id="15" name="Freeform 14"/>
              <p:cNvSpPr/>
              <p:nvPr/>
            </p:nvSpPr>
            <p:spPr>
              <a:xfrm>
                <a:off x="4122822" y="2433523"/>
                <a:ext cx="2374463" cy="613640"/>
              </a:xfrm>
              <a:custGeom>
                <a:avLst/>
                <a:gdLst>
                  <a:gd name="connsiteX0" fmla="*/ 77703 w 2374463"/>
                  <a:gd name="connsiteY0" fmla="*/ 609715 h 613640"/>
                  <a:gd name="connsiteX1" fmla="*/ 15791 w 2374463"/>
                  <a:gd name="connsiteY1" fmla="*/ 181090 h 613640"/>
                  <a:gd name="connsiteX2" fmla="*/ 334878 w 2374463"/>
                  <a:gd name="connsiteY2" fmla="*/ 204902 h 613640"/>
                  <a:gd name="connsiteX3" fmla="*/ 868278 w 2374463"/>
                  <a:gd name="connsiteY3" fmla="*/ 115 h 613640"/>
                  <a:gd name="connsiteX4" fmla="*/ 1387391 w 2374463"/>
                  <a:gd name="connsiteY4" fmla="*/ 176327 h 613640"/>
                  <a:gd name="connsiteX5" fmla="*/ 2020803 w 2374463"/>
                  <a:gd name="connsiteY5" fmla="*/ 219190 h 613640"/>
                  <a:gd name="connsiteX6" fmla="*/ 2320841 w 2374463"/>
                  <a:gd name="connsiteY6" fmla="*/ 390640 h 613640"/>
                  <a:gd name="connsiteX7" fmla="*/ 2363703 w 2374463"/>
                  <a:gd name="connsiteY7" fmla="*/ 595427 h 613640"/>
                  <a:gd name="connsiteX8" fmla="*/ 2197016 w 2374463"/>
                  <a:gd name="connsiteY8" fmla="*/ 590665 h 6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4463" h="613640">
                    <a:moveTo>
                      <a:pt x="77703" y="609715"/>
                    </a:moveTo>
                    <a:cubicBezTo>
                      <a:pt x="25315" y="429137"/>
                      <a:pt x="-27072" y="248559"/>
                      <a:pt x="15791" y="181090"/>
                    </a:cubicBezTo>
                    <a:cubicBezTo>
                      <a:pt x="58654" y="113621"/>
                      <a:pt x="192797" y="235064"/>
                      <a:pt x="334878" y="204902"/>
                    </a:cubicBezTo>
                    <a:cubicBezTo>
                      <a:pt x="476959" y="174740"/>
                      <a:pt x="692859" y="4877"/>
                      <a:pt x="868278" y="115"/>
                    </a:cubicBezTo>
                    <a:cubicBezTo>
                      <a:pt x="1043697" y="-4647"/>
                      <a:pt x="1195304" y="139815"/>
                      <a:pt x="1387391" y="176327"/>
                    </a:cubicBezTo>
                    <a:cubicBezTo>
                      <a:pt x="1579478" y="212839"/>
                      <a:pt x="1865228" y="183471"/>
                      <a:pt x="2020803" y="219190"/>
                    </a:cubicBezTo>
                    <a:cubicBezTo>
                      <a:pt x="2176378" y="254909"/>
                      <a:pt x="2263691" y="327934"/>
                      <a:pt x="2320841" y="390640"/>
                    </a:cubicBezTo>
                    <a:cubicBezTo>
                      <a:pt x="2377991" y="453346"/>
                      <a:pt x="2384341" y="562089"/>
                      <a:pt x="2363703" y="595427"/>
                    </a:cubicBezTo>
                    <a:cubicBezTo>
                      <a:pt x="2343066" y="628765"/>
                      <a:pt x="2270041" y="609715"/>
                      <a:pt x="2197016" y="590665"/>
                    </a:cubicBezTo>
                  </a:path>
                </a:pathLst>
              </a:cu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15"/>
              <p:cNvSpPr/>
              <p:nvPr/>
            </p:nvSpPr>
            <p:spPr>
              <a:xfrm>
                <a:off x="4714875" y="2965856"/>
                <a:ext cx="1100138" cy="34519"/>
              </a:xfrm>
              <a:custGeom>
                <a:avLst/>
                <a:gdLst>
                  <a:gd name="connsiteX0" fmla="*/ 0 w 1100138"/>
                  <a:gd name="connsiteY0" fmla="*/ 10707 h 34519"/>
                  <a:gd name="connsiteX1" fmla="*/ 504825 w 1100138"/>
                  <a:gd name="connsiteY1" fmla="*/ 1182 h 34519"/>
                  <a:gd name="connsiteX2" fmla="*/ 1100138 w 1100138"/>
                  <a:gd name="connsiteY2" fmla="*/ 34519 h 34519"/>
                </a:gdLst>
                <a:ahLst/>
                <a:cxnLst>
                  <a:cxn ang="0">
                    <a:pos x="connsiteX0" y="connsiteY0"/>
                  </a:cxn>
                  <a:cxn ang="0">
                    <a:pos x="connsiteX1" y="connsiteY1"/>
                  </a:cxn>
                  <a:cxn ang="0">
                    <a:pos x="connsiteX2" y="connsiteY2"/>
                  </a:cxn>
                </a:cxnLst>
                <a:rect l="l" t="t" r="r" b="b"/>
                <a:pathLst>
                  <a:path w="1100138" h="34519">
                    <a:moveTo>
                      <a:pt x="0" y="10707"/>
                    </a:moveTo>
                    <a:cubicBezTo>
                      <a:pt x="160734" y="3960"/>
                      <a:pt x="321469" y="-2787"/>
                      <a:pt x="504825" y="1182"/>
                    </a:cubicBezTo>
                    <a:cubicBezTo>
                      <a:pt x="688181" y="5151"/>
                      <a:pt x="894159" y="19835"/>
                      <a:pt x="1100138" y="34519"/>
                    </a:cubicBezTo>
                  </a:path>
                </a:pathLst>
              </a:cu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4267201" y="2772975"/>
                <a:ext cx="385762" cy="385762"/>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5876926" y="2765352"/>
                <a:ext cx="385762" cy="385762"/>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4810126" y="2447811"/>
                <a:ext cx="362600" cy="461665"/>
              </a:xfrm>
              <a:prstGeom prst="rect">
                <a:avLst/>
              </a:prstGeom>
              <a:noFill/>
            </p:spPr>
            <p:txBody>
              <a:bodyPr wrap="none" rtlCol="0">
                <a:spAutoFit/>
              </a:bodyPr>
              <a:lstStyle/>
              <a:p>
                <a:r>
                  <a:rPr lang="en-GB" dirty="0">
                    <a:solidFill>
                      <a:schemeClr val="bg1"/>
                    </a:solidFill>
                  </a:rPr>
                  <a:t>A</a:t>
                </a:r>
              </a:p>
            </p:txBody>
          </p:sp>
        </p:grpSp>
        <p:cxnSp>
          <p:nvCxnSpPr>
            <p:cNvPr id="20" name="Straight Connector 19"/>
            <p:cNvCxnSpPr/>
            <p:nvPr/>
          </p:nvCxnSpPr>
          <p:spPr>
            <a:xfrm>
              <a:off x="1414354" y="5456421"/>
              <a:ext cx="809468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ight Arrow 20"/>
            <p:cNvSpPr/>
            <p:nvPr/>
          </p:nvSpPr>
          <p:spPr>
            <a:xfrm>
              <a:off x="5831447" y="3707858"/>
              <a:ext cx="2632266" cy="858854"/>
            </a:xfrm>
            <a:prstGeom prst="rightArrow">
              <a:avLst>
                <a:gd name="adj1" fmla="val 50000"/>
                <a:gd name="adj2" fmla="val 11981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6186504" y="3900472"/>
              <a:ext cx="1160895" cy="461665"/>
            </a:xfrm>
            <a:prstGeom prst="rect">
              <a:avLst/>
            </a:prstGeom>
            <a:noFill/>
          </p:spPr>
          <p:txBody>
            <a:bodyPr wrap="none" rtlCol="0">
              <a:spAutoFit/>
            </a:bodyPr>
            <a:lstStyle/>
            <a:p>
              <a:r>
                <a:rPr lang="en-GB" dirty="0" smtClean="0"/>
                <a:t>30km/h</a:t>
              </a:r>
              <a:endParaRPr lang="en-GB" dirty="0"/>
            </a:p>
          </p:txBody>
        </p:sp>
        <p:sp>
          <p:nvSpPr>
            <p:cNvPr id="23" name="Right Arrow 22"/>
            <p:cNvSpPr/>
            <p:nvPr/>
          </p:nvSpPr>
          <p:spPr>
            <a:xfrm>
              <a:off x="2096230" y="3707858"/>
              <a:ext cx="2632266" cy="858854"/>
            </a:xfrm>
            <a:prstGeom prst="rightArrow">
              <a:avLst>
                <a:gd name="adj1" fmla="val 50000"/>
                <a:gd name="adj2" fmla="val 11981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2451287" y="3900472"/>
              <a:ext cx="1160895" cy="461665"/>
            </a:xfrm>
            <a:prstGeom prst="rect">
              <a:avLst/>
            </a:prstGeom>
            <a:noFill/>
          </p:spPr>
          <p:txBody>
            <a:bodyPr wrap="none" rtlCol="0">
              <a:spAutoFit/>
            </a:bodyPr>
            <a:lstStyle/>
            <a:p>
              <a:r>
                <a:rPr lang="en-GB" dirty="0" smtClean="0"/>
                <a:t>30km/h</a:t>
              </a:r>
              <a:endParaRPr lang="en-GB" dirty="0"/>
            </a:p>
          </p:txBody>
        </p:sp>
      </p:grpSp>
      <p:sp>
        <p:nvSpPr>
          <p:cNvPr id="25" name="Title 2"/>
          <p:cNvSpPr>
            <a:spLocks noGrp="1"/>
          </p:cNvSpPr>
          <p:nvPr>
            <p:ph type="title"/>
          </p:nvPr>
        </p:nvSpPr>
        <p:spPr>
          <a:xfrm>
            <a:off x="430225" y="444031"/>
            <a:ext cx="2564739" cy="472035"/>
          </a:xfrm>
        </p:spPr>
        <p:txBody>
          <a:bodyPr>
            <a:normAutofit/>
          </a:bodyPr>
          <a:lstStyle/>
          <a:p>
            <a:r>
              <a:rPr lang="en-GB" sz="2200" u="sng" dirty="0" smtClean="0"/>
              <a:t>Relative Speed</a:t>
            </a:r>
            <a:endParaRPr lang="en-GB" sz="2200" u="sng" dirty="0"/>
          </a:p>
        </p:txBody>
      </p:sp>
    </p:spTree>
    <p:extLst>
      <p:ext uri="{BB962C8B-B14F-4D97-AF65-F5344CB8AC3E}">
        <p14:creationId xmlns:p14="http://schemas.microsoft.com/office/powerpoint/2010/main" val="33195144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2200" dirty="0" smtClean="0"/>
              <a:t>If you’re in car </a:t>
            </a:r>
            <a:r>
              <a:rPr lang="en-GB" sz="2200" b="1" dirty="0" smtClean="0"/>
              <a:t>A</a:t>
            </a:r>
            <a:r>
              <a:rPr lang="en-GB" sz="2200" dirty="0" smtClean="0"/>
              <a:t> and your friend is in car </a:t>
            </a:r>
            <a:r>
              <a:rPr lang="en-GB" sz="2200" b="1" dirty="0" smtClean="0"/>
              <a:t>B</a:t>
            </a:r>
            <a:r>
              <a:rPr lang="en-GB" sz="2200" dirty="0" smtClean="0"/>
              <a:t> your relative speed to each other is 60km/h </a:t>
            </a:r>
            <a:endParaRPr lang="en-GB" sz="2200" dirty="0"/>
          </a:p>
        </p:txBody>
      </p:sp>
      <p:grpSp>
        <p:nvGrpSpPr>
          <p:cNvPr id="5" name="Group 4"/>
          <p:cNvGrpSpPr/>
          <p:nvPr/>
        </p:nvGrpSpPr>
        <p:grpSpPr>
          <a:xfrm>
            <a:off x="2001616" y="3705363"/>
            <a:ext cx="8094688" cy="1748563"/>
            <a:chOff x="1879050" y="3897706"/>
            <a:chExt cx="8094688" cy="1748563"/>
          </a:xfrm>
        </p:grpSpPr>
        <p:grpSp>
          <p:nvGrpSpPr>
            <p:cNvPr id="8" name="Group 7"/>
            <p:cNvGrpSpPr/>
            <p:nvPr/>
          </p:nvGrpSpPr>
          <p:grpSpPr>
            <a:xfrm flipH="1">
              <a:off x="6151764" y="4886886"/>
              <a:ext cx="2374463" cy="725214"/>
              <a:chOff x="4122822" y="2433523"/>
              <a:chExt cx="2374463" cy="725214"/>
            </a:xfrm>
          </p:grpSpPr>
          <p:sp>
            <p:nvSpPr>
              <p:cNvPr id="9" name="Freeform 8"/>
              <p:cNvSpPr/>
              <p:nvPr/>
            </p:nvSpPr>
            <p:spPr>
              <a:xfrm>
                <a:off x="4122822" y="2433523"/>
                <a:ext cx="2374463" cy="613640"/>
              </a:xfrm>
              <a:custGeom>
                <a:avLst/>
                <a:gdLst>
                  <a:gd name="connsiteX0" fmla="*/ 77703 w 2374463"/>
                  <a:gd name="connsiteY0" fmla="*/ 609715 h 613640"/>
                  <a:gd name="connsiteX1" fmla="*/ 15791 w 2374463"/>
                  <a:gd name="connsiteY1" fmla="*/ 181090 h 613640"/>
                  <a:gd name="connsiteX2" fmla="*/ 334878 w 2374463"/>
                  <a:gd name="connsiteY2" fmla="*/ 204902 h 613640"/>
                  <a:gd name="connsiteX3" fmla="*/ 868278 w 2374463"/>
                  <a:gd name="connsiteY3" fmla="*/ 115 h 613640"/>
                  <a:gd name="connsiteX4" fmla="*/ 1387391 w 2374463"/>
                  <a:gd name="connsiteY4" fmla="*/ 176327 h 613640"/>
                  <a:gd name="connsiteX5" fmla="*/ 2020803 w 2374463"/>
                  <a:gd name="connsiteY5" fmla="*/ 219190 h 613640"/>
                  <a:gd name="connsiteX6" fmla="*/ 2320841 w 2374463"/>
                  <a:gd name="connsiteY6" fmla="*/ 390640 h 613640"/>
                  <a:gd name="connsiteX7" fmla="*/ 2363703 w 2374463"/>
                  <a:gd name="connsiteY7" fmla="*/ 595427 h 613640"/>
                  <a:gd name="connsiteX8" fmla="*/ 2197016 w 2374463"/>
                  <a:gd name="connsiteY8" fmla="*/ 590665 h 6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4463" h="613640">
                    <a:moveTo>
                      <a:pt x="77703" y="609715"/>
                    </a:moveTo>
                    <a:cubicBezTo>
                      <a:pt x="25315" y="429137"/>
                      <a:pt x="-27072" y="248559"/>
                      <a:pt x="15791" y="181090"/>
                    </a:cubicBezTo>
                    <a:cubicBezTo>
                      <a:pt x="58654" y="113621"/>
                      <a:pt x="192797" y="235064"/>
                      <a:pt x="334878" y="204902"/>
                    </a:cubicBezTo>
                    <a:cubicBezTo>
                      <a:pt x="476959" y="174740"/>
                      <a:pt x="692859" y="4877"/>
                      <a:pt x="868278" y="115"/>
                    </a:cubicBezTo>
                    <a:cubicBezTo>
                      <a:pt x="1043697" y="-4647"/>
                      <a:pt x="1195304" y="139815"/>
                      <a:pt x="1387391" y="176327"/>
                    </a:cubicBezTo>
                    <a:cubicBezTo>
                      <a:pt x="1579478" y="212839"/>
                      <a:pt x="1865228" y="183471"/>
                      <a:pt x="2020803" y="219190"/>
                    </a:cubicBezTo>
                    <a:cubicBezTo>
                      <a:pt x="2176378" y="254909"/>
                      <a:pt x="2263691" y="327934"/>
                      <a:pt x="2320841" y="390640"/>
                    </a:cubicBezTo>
                    <a:cubicBezTo>
                      <a:pt x="2377991" y="453346"/>
                      <a:pt x="2384341" y="562089"/>
                      <a:pt x="2363703" y="595427"/>
                    </a:cubicBezTo>
                    <a:cubicBezTo>
                      <a:pt x="2343066" y="628765"/>
                      <a:pt x="2270041" y="609715"/>
                      <a:pt x="2197016" y="590665"/>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a:off x="4714875" y="2965856"/>
                <a:ext cx="1100138" cy="34519"/>
              </a:xfrm>
              <a:custGeom>
                <a:avLst/>
                <a:gdLst>
                  <a:gd name="connsiteX0" fmla="*/ 0 w 1100138"/>
                  <a:gd name="connsiteY0" fmla="*/ 10707 h 34519"/>
                  <a:gd name="connsiteX1" fmla="*/ 504825 w 1100138"/>
                  <a:gd name="connsiteY1" fmla="*/ 1182 h 34519"/>
                  <a:gd name="connsiteX2" fmla="*/ 1100138 w 1100138"/>
                  <a:gd name="connsiteY2" fmla="*/ 34519 h 34519"/>
                </a:gdLst>
                <a:ahLst/>
                <a:cxnLst>
                  <a:cxn ang="0">
                    <a:pos x="connsiteX0" y="connsiteY0"/>
                  </a:cxn>
                  <a:cxn ang="0">
                    <a:pos x="connsiteX1" y="connsiteY1"/>
                  </a:cxn>
                  <a:cxn ang="0">
                    <a:pos x="connsiteX2" y="connsiteY2"/>
                  </a:cxn>
                </a:cxnLst>
                <a:rect l="l" t="t" r="r" b="b"/>
                <a:pathLst>
                  <a:path w="1100138" h="34519">
                    <a:moveTo>
                      <a:pt x="0" y="10707"/>
                    </a:moveTo>
                    <a:cubicBezTo>
                      <a:pt x="160734" y="3960"/>
                      <a:pt x="321469" y="-2787"/>
                      <a:pt x="504825" y="1182"/>
                    </a:cubicBezTo>
                    <a:cubicBezTo>
                      <a:pt x="688181" y="5151"/>
                      <a:pt x="894159" y="19835"/>
                      <a:pt x="1100138" y="34519"/>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4267201" y="2772975"/>
                <a:ext cx="385762" cy="3857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876926" y="2765352"/>
                <a:ext cx="385762" cy="3857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4810126" y="2447811"/>
                <a:ext cx="362600" cy="461665"/>
              </a:xfrm>
              <a:prstGeom prst="rect">
                <a:avLst/>
              </a:prstGeom>
              <a:noFill/>
            </p:spPr>
            <p:txBody>
              <a:bodyPr wrap="none" rtlCol="0">
                <a:spAutoFit/>
              </a:bodyPr>
              <a:lstStyle/>
              <a:p>
                <a:r>
                  <a:rPr lang="en-GB" dirty="0" smtClean="0">
                    <a:solidFill>
                      <a:schemeClr val="bg1"/>
                    </a:solidFill>
                  </a:rPr>
                  <a:t>A</a:t>
                </a:r>
                <a:endParaRPr lang="en-GB" dirty="0">
                  <a:solidFill>
                    <a:schemeClr val="bg1"/>
                  </a:solidFill>
                </a:endParaRPr>
              </a:p>
            </p:txBody>
          </p:sp>
        </p:grpSp>
        <p:grpSp>
          <p:nvGrpSpPr>
            <p:cNvPr id="14" name="Group 13"/>
            <p:cNvGrpSpPr/>
            <p:nvPr/>
          </p:nvGrpSpPr>
          <p:grpSpPr>
            <a:xfrm>
              <a:off x="2560926" y="4886886"/>
              <a:ext cx="2374463" cy="725214"/>
              <a:chOff x="4122822" y="2433523"/>
              <a:chExt cx="2374463" cy="725214"/>
            </a:xfrm>
          </p:grpSpPr>
          <p:sp>
            <p:nvSpPr>
              <p:cNvPr id="15" name="Freeform 14"/>
              <p:cNvSpPr/>
              <p:nvPr/>
            </p:nvSpPr>
            <p:spPr>
              <a:xfrm>
                <a:off x="4122822" y="2433523"/>
                <a:ext cx="2374463" cy="613640"/>
              </a:xfrm>
              <a:custGeom>
                <a:avLst/>
                <a:gdLst>
                  <a:gd name="connsiteX0" fmla="*/ 77703 w 2374463"/>
                  <a:gd name="connsiteY0" fmla="*/ 609715 h 613640"/>
                  <a:gd name="connsiteX1" fmla="*/ 15791 w 2374463"/>
                  <a:gd name="connsiteY1" fmla="*/ 181090 h 613640"/>
                  <a:gd name="connsiteX2" fmla="*/ 334878 w 2374463"/>
                  <a:gd name="connsiteY2" fmla="*/ 204902 h 613640"/>
                  <a:gd name="connsiteX3" fmla="*/ 868278 w 2374463"/>
                  <a:gd name="connsiteY3" fmla="*/ 115 h 613640"/>
                  <a:gd name="connsiteX4" fmla="*/ 1387391 w 2374463"/>
                  <a:gd name="connsiteY4" fmla="*/ 176327 h 613640"/>
                  <a:gd name="connsiteX5" fmla="*/ 2020803 w 2374463"/>
                  <a:gd name="connsiteY5" fmla="*/ 219190 h 613640"/>
                  <a:gd name="connsiteX6" fmla="*/ 2320841 w 2374463"/>
                  <a:gd name="connsiteY6" fmla="*/ 390640 h 613640"/>
                  <a:gd name="connsiteX7" fmla="*/ 2363703 w 2374463"/>
                  <a:gd name="connsiteY7" fmla="*/ 595427 h 613640"/>
                  <a:gd name="connsiteX8" fmla="*/ 2197016 w 2374463"/>
                  <a:gd name="connsiteY8" fmla="*/ 590665 h 6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4463" h="613640">
                    <a:moveTo>
                      <a:pt x="77703" y="609715"/>
                    </a:moveTo>
                    <a:cubicBezTo>
                      <a:pt x="25315" y="429137"/>
                      <a:pt x="-27072" y="248559"/>
                      <a:pt x="15791" y="181090"/>
                    </a:cubicBezTo>
                    <a:cubicBezTo>
                      <a:pt x="58654" y="113621"/>
                      <a:pt x="192797" y="235064"/>
                      <a:pt x="334878" y="204902"/>
                    </a:cubicBezTo>
                    <a:cubicBezTo>
                      <a:pt x="476959" y="174740"/>
                      <a:pt x="692859" y="4877"/>
                      <a:pt x="868278" y="115"/>
                    </a:cubicBezTo>
                    <a:cubicBezTo>
                      <a:pt x="1043697" y="-4647"/>
                      <a:pt x="1195304" y="139815"/>
                      <a:pt x="1387391" y="176327"/>
                    </a:cubicBezTo>
                    <a:cubicBezTo>
                      <a:pt x="1579478" y="212839"/>
                      <a:pt x="1865228" y="183471"/>
                      <a:pt x="2020803" y="219190"/>
                    </a:cubicBezTo>
                    <a:cubicBezTo>
                      <a:pt x="2176378" y="254909"/>
                      <a:pt x="2263691" y="327934"/>
                      <a:pt x="2320841" y="390640"/>
                    </a:cubicBezTo>
                    <a:cubicBezTo>
                      <a:pt x="2377991" y="453346"/>
                      <a:pt x="2384341" y="562089"/>
                      <a:pt x="2363703" y="595427"/>
                    </a:cubicBezTo>
                    <a:cubicBezTo>
                      <a:pt x="2343066" y="628765"/>
                      <a:pt x="2270041" y="609715"/>
                      <a:pt x="2197016" y="590665"/>
                    </a:cubicBezTo>
                  </a:path>
                </a:pathLst>
              </a:cu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15"/>
              <p:cNvSpPr/>
              <p:nvPr/>
            </p:nvSpPr>
            <p:spPr>
              <a:xfrm>
                <a:off x="4714875" y="2965856"/>
                <a:ext cx="1100138" cy="34519"/>
              </a:xfrm>
              <a:custGeom>
                <a:avLst/>
                <a:gdLst>
                  <a:gd name="connsiteX0" fmla="*/ 0 w 1100138"/>
                  <a:gd name="connsiteY0" fmla="*/ 10707 h 34519"/>
                  <a:gd name="connsiteX1" fmla="*/ 504825 w 1100138"/>
                  <a:gd name="connsiteY1" fmla="*/ 1182 h 34519"/>
                  <a:gd name="connsiteX2" fmla="*/ 1100138 w 1100138"/>
                  <a:gd name="connsiteY2" fmla="*/ 34519 h 34519"/>
                </a:gdLst>
                <a:ahLst/>
                <a:cxnLst>
                  <a:cxn ang="0">
                    <a:pos x="connsiteX0" y="connsiteY0"/>
                  </a:cxn>
                  <a:cxn ang="0">
                    <a:pos x="connsiteX1" y="connsiteY1"/>
                  </a:cxn>
                  <a:cxn ang="0">
                    <a:pos x="connsiteX2" y="connsiteY2"/>
                  </a:cxn>
                </a:cxnLst>
                <a:rect l="l" t="t" r="r" b="b"/>
                <a:pathLst>
                  <a:path w="1100138" h="34519">
                    <a:moveTo>
                      <a:pt x="0" y="10707"/>
                    </a:moveTo>
                    <a:cubicBezTo>
                      <a:pt x="160734" y="3960"/>
                      <a:pt x="321469" y="-2787"/>
                      <a:pt x="504825" y="1182"/>
                    </a:cubicBezTo>
                    <a:cubicBezTo>
                      <a:pt x="688181" y="5151"/>
                      <a:pt x="894159" y="19835"/>
                      <a:pt x="1100138" y="34519"/>
                    </a:cubicBezTo>
                  </a:path>
                </a:pathLst>
              </a:cu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4267201" y="2772975"/>
                <a:ext cx="385762" cy="385762"/>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5876926" y="2765352"/>
                <a:ext cx="385762" cy="385762"/>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4810126" y="2447811"/>
                <a:ext cx="362600" cy="461665"/>
              </a:xfrm>
              <a:prstGeom prst="rect">
                <a:avLst/>
              </a:prstGeom>
              <a:noFill/>
            </p:spPr>
            <p:txBody>
              <a:bodyPr wrap="none" rtlCol="0">
                <a:spAutoFit/>
              </a:bodyPr>
              <a:lstStyle/>
              <a:p>
                <a:r>
                  <a:rPr lang="en-GB" dirty="0" smtClean="0">
                    <a:solidFill>
                      <a:schemeClr val="bg1"/>
                    </a:solidFill>
                  </a:rPr>
                  <a:t>B</a:t>
                </a:r>
                <a:endParaRPr lang="en-GB" dirty="0">
                  <a:solidFill>
                    <a:schemeClr val="bg1"/>
                  </a:solidFill>
                </a:endParaRPr>
              </a:p>
            </p:txBody>
          </p:sp>
        </p:grpSp>
        <p:cxnSp>
          <p:nvCxnSpPr>
            <p:cNvPr id="20" name="Straight Connector 19"/>
            <p:cNvCxnSpPr/>
            <p:nvPr/>
          </p:nvCxnSpPr>
          <p:spPr>
            <a:xfrm>
              <a:off x="1879050" y="5646269"/>
              <a:ext cx="809468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ight Arrow 20"/>
            <p:cNvSpPr/>
            <p:nvPr/>
          </p:nvSpPr>
          <p:spPr>
            <a:xfrm rot="10800000">
              <a:off x="6296143" y="3897706"/>
              <a:ext cx="2632266" cy="858854"/>
            </a:xfrm>
            <a:prstGeom prst="rightArrow">
              <a:avLst>
                <a:gd name="adj1" fmla="val 50000"/>
                <a:gd name="adj2" fmla="val 11981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7265790" y="4090320"/>
              <a:ext cx="1160895" cy="461665"/>
            </a:xfrm>
            <a:prstGeom prst="rect">
              <a:avLst/>
            </a:prstGeom>
            <a:noFill/>
          </p:spPr>
          <p:txBody>
            <a:bodyPr wrap="none" rtlCol="0">
              <a:spAutoFit/>
            </a:bodyPr>
            <a:lstStyle/>
            <a:p>
              <a:r>
                <a:rPr lang="en-GB" dirty="0" smtClean="0"/>
                <a:t>30km/h</a:t>
              </a:r>
              <a:endParaRPr lang="en-GB" dirty="0"/>
            </a:p>
          </p:txBody>
        </p:sp>
        <p:sp>
          <p:nvSpPr>
            <p:cNvPr id="23" name="Right Arrow 22"/>
            <p:cNvSpPr/>
            <p:nvPr/>
          </p:nvSpPr>
          <p:spPr>
            <a:xfrm>
              <a:off x="2560926" y="3897706"/>
              <a:ext cx="2632266" cy="858854"/>
            </a:xfrm>
            <a:prstGeom prst="rightArrow">
              <a:avLst>
                <a:gd name="adj1" fmla="val 50000"/>
                <a:gd name="adj2" fmla="val 11981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2915983" y="4090320"/>
              <a:ext cx="1160895" cy="461665"/>
            </a:xfrm>
            <a:prstGeom prst="rect">
              <a:avLst/>
            </a:prstGeom>
            <a:noFill/>
          </p:spPr>
          <p:txBody>
            <a:bodyPr wrap="none" rtlCol="0">
              <a:spAutoFit/>
            </a:bodyPr>
            <a:lstStyle/>
            <a:p>
              <a:r>
                <a:rPr lang="en-GB" dirty="0" smtClean="0"/>
                <a:t>30km/h</a:t>
              </a:r>
              <a:endParaRPr lang="en-GB" dirty="0"/>
            </a:p>
          </p:txBody>
        </p:sp>
      </p:grpSp>
      <p:sp>
        <p:nvSpPr>
          <p:cNvPr id="25" name="Title 2"/>
          <p:cNvSpPr>
            <a:spLocks noGrp="1"/>
          </p:cNvSpPr>
          <p:nvPr>
            <p:ph type="title"/>
          </p:nvPr>
        </p:nvSpPr>
        <p:spPr>
          <a:xfrm>
            <a:off x="430225" y="444031"/>
            <a:ext cx="2564739" cy="472035"/>
          </a:xfrm>
        </p:spPr>
        <p:txBody>
          <a:bodyPr>
            <a:normAutofit/>
          </a:bodyPr>
          <a:lstStyle/>
          <a:p>
            <a:r>
              <a:rPr lang="en-GB" sz="2200" u="sng" dirty="0" smtClean="0"/>
              <a:t>Relative Speed</a:t>
            </a:r>
            <a:endParaRPr lang="en-GB" sz="2200" u="sng" dirty="0"/>
          </a:p>
        </p:txBody>
      </p:sp>
    </p:spTree>
    <p:extLst>
      <p:ext uri="{BB962C8B-B14F-4D97-AF65-F5344CB8AC3E}">
        <p14:creationId xmlns:p14="http://schemas.microsoft.com/office/powerpoint/2010/main" val="21790588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2200" b="1" dirty="0" smtClean="0"/>
              <a:t>300,000,000 m/s</a:t>
            </a:r>
            <a:r>
              <a:rPr lang="en-GB" sz="2200" dirty="0" smtClean="0"/>
              <a:t> or sometimes shown as </a:t>
            </a:r>
            <a:r>
              <a:rPr lang="en-GB" sz="2200" b="1" dirty="0" smtClean="0"/>
              <a:t>3 x 10</a:t>
            </a:r>
            <a:r>
              <a:rPr lang="en-GB" sz="2200" b="1" baseline="30000" dirty="0" smtClean="0"/>
              <a:t>8</a:t>
            </a:r>
            <a:r>
              <a:rPr lang="en-GB" sz="2200" b="1" dirty="0" smtClean="0"/>
              <a:t> m/s </a:t>
            </a:r>
          </a:p>
          <a:p>
            <a:endParaRPr lang="en-GB" sz="2200" dirty="0" smtClean="0"/>
          </a:p>
          <a:p>
            <a:r>
              <a:rPr lang="en-GB" sz="2200" dirty="0" smtClean="0"/>
              <a:t>The speed of light in a vacuum is a constant</a:t>
            </a:r>
          </a:p>
          <a:p>
            <a:pPr lvl="1"/>
            <a:r>
              <a:rPr lang="en-GB" sz="2200" dirty="0" smtClean="0"/>
              <a:t>The symbol for the speed of light is “c”</a:t>
            </a:r>
          </a:p>
          <a:p>
            <a:pPr lvl="1"/>
            <a:r>
              <a:rPr lang="en-GB" sz="2200" dirty="0" smtClean="0"/>
              <a:t>You may have heard of the famous equation E = mc</a:t>
            </a:r>
            <a:r>
              <a:rPr lang="en-GB" sz="2200" baseline="30000" dirty="0" smtClean="0"/>
              <a:t>2</a:t>
            </a:r>
            <a:r>
              <a:rPr lang="en-GB" sz="2200" dirty="0" smtClean="0"/>
              <a:t> </a:t>
            </a:r>
            <a:endParaRPr lang="en-GB" sz="2200" dirty="0"/>
          </a:p>
        </p:txBody>
      </p:sp>
      <p:sp>
        <p:nvSpPr>
          <p:cNvPr id="5" name="Title 2"/>
          <p:cNvSpPr>
            <a:spLocks noGrp="1"/>
          </p:cNvSpPr>
          <p:nvPr>
            <p:ph type="title"/>
          </p:nvPr>
        </p:nvSpPr>
        <p:spPr>
          <a:xfrm>
            <a:off x="430225" y="444031"/>
            <a:ext cx="2900804" cy="600998"/>
          </a:xfrm>
        </p:spPr>
        <p:txBody>
          <a:bodyPr>
            <a:normAutofit/>
          </a:bodyPr>
          <a:lstStyle/>
          <a:p>
            <a:r>
              <a:rPr lang="en-GB" sz="2400" u="sng" dirty="0" smtClean="0"/>
              <a:t>The Speed of Light</a:t>
            </a:r>
            <a:endParaRPr lang="en-GB" sz="2400" u="sng" dirty="0"/>
          </a:p>
        </p:txBody>
      </p:sp>
    </p:spTree>
    <p:extLst>
      <p:ext uri="{BB962C8B-B14F-4D97-AF65-F5344CB8AC3E}">
        <p14:creationId xmlns:p14="http://schemas.microsoft.com/office/powerpoint/2010/main" val="379193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624" y="1234984"/>
            <a:ext cx="10563304" cy="2128465"/>
          </a:xfrm>
        </p:spPr>
        <p:txBody>
          <a:bodyPr>
            <a:normAutofit fontScale="92500"/>
          </a:bodyPr>
          <a:lstStyle/>
          <a:p>
            <a:r>
              <a:rPr lang="en-GB" sz="2400" dirty="0" smtClean="0"/>
              <a:t>Use the information from the experiment in the video (The Big Bang Theory) to find out the time it takes light from the laser to travel to the Moon and return.</a:t>
            </a:r>
          </a:p>
          <a:p>
            <a:endParaRPr lang="en-GB" sz="2400" dirty="0"/>
          </a:p>
          <a:p>
            <a:r>
              <a:rPr lang="en-GB" sz="2400" dirty="0"/>
              <a:t>The precise value for the </a:t>
            </a:r>
            <a:endParaRPr lang="en-GB" sz="2400" dirty="0" smtClean="0"/>
          </a:p>
          <a:p>
            <a:r>
              <a:rPr lang="en-GB" sz="2400" dirty="0" smtClean="0"/>
              <a:t>speed </a:t>
            </a:r>
            <a:r>
              <a:rPr lang="en-GB" sz="2400" dirty="0"/>
              <a:t>of light is 299 792 458 m/s</a:t>
            </a:r>
          </a:p>
          <a:p>
            <a:endParaRPr lang="en-GB" sz="2400" dirty="0" smtClean="0"/>
          </a:p>
          <a:p>
            <a:endParaRPr lang="en-GB" sz="2400" dirty="0"/>
          </a:p>
          <a:p>
            <a:endParaRPr lang="en-GB" sz="2400" dirty="0" smtClean="0"/>
          </a:p>
        </p:txBody>
      </p:sp>
      <p:sp>
        <p:nvSpPr>
          <p:cNvPr id="7" name="Content Placeholder 2"/>
          <p:cNvSpPr txBox="1">
            <a:spLocks/>
          </p:cNvSpPr>
          <p:nvPr/>
        </p:nvSpPr>
        <p:spPr>
          <a:xfrm>
            <a:off x="303543" y="3964561"/>
            <a:ext cx="4954258" cy="1018322"/>
          </a:xfrm>
          <a:prstGeom prst="rect">
            <a:avLst/>
          </a:prstGeom>
        </p:spPr>
        <p:txBody>
          <a:bodyPr vert="horz" lIns="121917" tIns="60958" rIns="121917" bIns="60958" rtlCol="0">
            <a:normAutofit/>
          </a:bodyPr>
          <a:lstStyle>
            <a:lvl1pPr marL="457189" indent="-457189" algn="l" defTabSz="1219170" rtl="0" eaLnBrk="1" latinLnBrk="0" hangingPunct="1">
              <a:spcBef>
                <a:spcPct val="20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1600" kern="1200">
                <a:solidFill>
                  <a:schemeClr val="bg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1600" kern="1200">
                <a:solidFill>
                  <a:schemeClr val="bg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GB" sz="2200" dirty="0" smtClean="0"/>
              <a:t>With this information, calculate the distance from the Earth to the Moon.</a:t>
            </a:r>
          </a:p>
        </p:txBody>
      </p:sp>
      <p:sp>
        <p:nvSpPr>
          <p:cNvPr id="9" name="Title 2"/>
          <p:cNvSpPr>
            <a:spLocks noGrp="1"/>
          </p:cNvSpPr>
          <p:nvPr>
            <p:ph type="title"/>
          </p:nvPr>
        </p:nvSpPr>
        <p:spPr>
          <a:xfrm>
            <a:off x="430224" y="411597"/>
            <a:ext cx="8419861" cy="704497"/>
          </a:xfrm>
        </p:spPr>
        <p:txBody>
          <a:bodyPr>
            <a:noAutofit/>
          </a:bodyPr>
          <a:lstStyle/>
          <a:p>
            <a:r>
              <a:rPr lang="en-GB" sz="2400" u="sng" dirty="0"/>
              <a:t>Calculating the distance from the Earth to the </a:t>
            </a:r>
            <a:r>
              <a:rPr lang="en-GB" sz="2400" u="sng" dirty="0" smtClean="0"/>
              <a:t>Moon</a:t>
            </a:r>
            <a:endParaRPr lang="en-GB" sz="2400" dirty="0"/>
          </a:p>
        </p:txBody>
      </p:sp>
      <p:pic>
        <p:nvPicPr>
          <p:cNvPr id="8" name="Stupid Guy in The Big Bang Theor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994602" y="2299216"/>
            <a:ext cx="5158502" cy="2909924"/>
          </a:xfrm>
          <a:prstGeom prst="rect">
            <a:avLst/>
          </a:prstGeom>
        </p:spPr>
      </p:pic>
    </p:spTree>
    <p:extLst>
      <p:ext uri="{BB962C8B-B14F-4D97-AF65-F5344CB8AC3E}">
        <p14:creationId xmlns:p14="http://schemas.microsoft.com/office/powerpoint/2010/main" val="35007377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1"/>
            <a:ext cx="7440465" cy="910375"/>
          </a:xfrm>
        </p:spPr>
        <p:txBody>
          <a:bodyPr>
            <a:normAutofit/>
          </a:bodyPr>
          <a:lstStyle/>
          <a:p>
            <a:r>
              <a:rPr lang="en-GB" sz="2400" u="sng" dirty="0" smtClean="0"/>
              <a:t>Velocity</a:t>
            </a:r>
            <a:r>
              <a:rPr lang="en-GB" sz="2400" dirty="0" smtClean="0"/>
              <a:t>: the speed of something in a given direction</a:t>
            </a:r>
            <a:endParaRPr lang="en-GB" sz="2400" dirty="0"/>
          </a:p>
        </p:txBody>
      </p:sp>
      <p:sp>
        <p:nvSpPr>
          <p:cNvPr id="3" name="Content Placeholder 2"/>
          <p:cNvSpPr>
            <a:spLocks noGrp="1"/>
          </p:cNvSpPr>
          <p:nvPr>
            <p:ph idx="1"/>
          </p:nvPr>
        </p:nvSpPr>
        <p:spPr/>
        <p:txBody>
          <a:bodyPr>
            <a:normAutofit/>
          </a:bodyPr>
          <a:lstStyle/>
          <a:p>
            <a:r>
              <a:rPr lang="en-GB" sz="2200" dirty="0" smtClean="0"/>
              <a:t>Speed is a </a:t>
            </a:r>
            <a:r>
              <a:rPr lang="en-GB" sz="2200" b="1" i="1" dirty="0" smtClean="0"/>
              <a:t>scalar</a:t>
            </a:r>
            <a:r>
              <a:rPr lang="en-GB" sz="2200" dirty="0" smtClean="0"/>
              <a:t> quantity, the rate at which an object covers distance.  Speed has no indication of direction</a:t>
            </a:r>
          </a:p>
          <a:p>
            <a:r>
              <a:rPr lang="en-GB" sz="2200" dirty="0" smtClean="0"/>
              <a:t>Velocity is a </a:t>
            </a:r>
            <a:r>
              <a:rPr lang="en-GB" sz="2200" b="1" i="1" dirty="0" smtClean="0"/>
              <a:t>vector</a:t>
            </a:r>
            <a:r>
              <a:rPr lang="en-GB" sz="2200" dirty="0" smtClean="0"/>
              <a:t> quantity: it has both magnitude and direction.</a:t>
            </a:r>
          </a:p>
          <a:p>
            <a:r>
              <a:rPr lang="en-GB" sz="2200" dirty="0" smtClean="0"/>
              <a:t>Velocity is the speed of an object in a particular direction in the defined time period.</a:t>
            </a:r>
            <a:endParaRPr lang="en-GB" sz="2200" dirty="0"/>
          </a:p>
        </p:txBody>
      </p:sp>
      <p:grpSp>
        <p:nvGrpSpPr>
          <p:cNvPr id="4" name="Group 3"/>
          <p:cNvGrpSpPr/>
          <p:nvPr/>
        </p:nvGrpSpPr>
        <p:grpSpPr>
          <a:xfrm>
            <a:off x="2645765" y="3967258"/>
            <a:ext cx="4745220" cy="830997"/>
            <a:chOff x="1342678" y="747568"/>
            <a:chExt cx="4745220" cy="830997"/>
          </a:xfrm>
        </p:grpSpPr>
        <p:sp>
          <p:nvSpPr>
            <p:cNvPr id="5" name="TextBox 4"/>
            <p:cNvSpPr txBox="1"/>
            <p:nvPr/>
          </p:nvSpPr>
          <p:spPr>
            <a:xfrm>
              <a:off x="1342678" y="909514"/>
              <a:ext cx="1576457" cy="461665"/>
            </a:xfrm>
            <a:prstGeom prst="rect">
              <a:avLst/>
            </a:prstGeom>
            <a:noFill/>
          </p:spPr>
          <p:txBody>
            <a:bodyPr wrap="none" rtlCol="0">
              <a:spAutoFit/>
            </a:bodyPr>
            <a:lstStyle/>
            <a:p>
              <a:r>
                <a:rPr lang="en-GB" dirty="0">
                  <a:solidFill>
                    <a:schemeClr val="bg1"/>
                  </a:solidFill>
                  <a:latin typeface="Cambria Math" panose="02040503050406030204" pitchFamily="18" charset="0"/>
                  <a:ea typeface="Cambria Math" panose="02040503050406030204" pitchFamily="18" charset="0"/>
                </a:rPr>
                <a:t>v</a:t>
              </a:r>
              <a:r>
                <a:rPr lang="en-GB" dirty="0" smtClean="0">
                  <a:solidFill>
                    <a:schemeClr val="bg1"/>
                  </a:solidFill>
                  <a:latin typeface="Cambria Math" panose="02040503050406030204" pitchFamily="18" charset="0"/>
                  <a:ea typeface="Cambria Math" panose="02040503050406030204" pitchFamily="18" charset="0"/>
                </a:rPr>
                <a:t>elocity = </a:t>
              </a:r>
              <a:endParaRPr lang="en-GB" dirty="0">
                <a:solidFill>
                  <a:schemeClr val="bg1"/>
                </a:solidFill>
                <a:latin typeface="Cambria Math" panose="02040503050406030204" pitchFamily="18" charset="0"/>
                <a:ea typeface="Cambria Math" panose="02040503050406030204" pitchFamily="18" charset="0"/>
              </a:endParaRPr>
            </a:p>
          </p:txBody>
        </p:sp>
        <p:sp>
          <p:nvSpPr>
            <p:cNvPr id="6" name="TextBox 5"/>
            <p:cNvSpPr txBox="1"/>
            <p:nvPr/>
          </p:nvSpPr>
          <p:spPr>
            <a:xfrm>
              <a:off x="2897280" y="747568"/>
              <a:ext cx="3190618" cy="830997"/>
            </a:xfrm>
            <a:prstGeom prst="rect">
              <a:avLst/>
            </a:prstGeom>
            <a:noFill/>
          </p:spPr>
          <p:txBody>
            <a:bodyPr wrap="none" rtlCol="0">
              <a:spAutoFit/>
            </a:bodyPr>
            <a:lstStyle/>
            <a:p>
              <a:pPr algn="ctr"/>
              <a:r>
                <a:rPr lang="en-GB" dirty="0">
                  <a:solidFill>
                    <a:schemeClr val="bg1"/>
                  </a:solidFill>
                  <a:latin typeface="Cambria Math" panose="02040503050406030204" pitchFamily="18" charset="0"/>
                  <a:ea typeface="Cambria Math" panose="02040503050406030204" pitchFamily="18" charset="0"/>
                </a:rPr>
                <a:t>d</a:t>
              </a:r>
              <a:r>
                <a:rPr lang="en-GB" dirty="0" smtClean="0">
                  <a:solidFill>
                    <a:schemeClr val="bg1"/>
                  </a:solidFill>
                  <a:latin typeface="Cambria Math" panose="02040503050406030204" pitchFamily="18" charset="0"/>
                  <a:ea typeface="Cambria Math" panose="02040503050406030204" pitchFamily="18" charset="0"/>
                </a:rPr>
                <a:t>isplacement (metres)</a:t>
              </a:r>
            </a:p>
            <a:p>
              <a:pPr algn="ctr"/>
              <a:r>
                <a:rPr lang="en-GB" dirty="0">
                  <a:solidFill>
                    <a:schemeClr val="bg1"/>
                  </a:solidFill>
                  <a:latin typeface="Cambria Math" panose="02040503050406030204" pitchFamily="18" charset="0"/>
                  <a:ea typeface="Cambria Math" panose="02040503050406030204" pitchFamily="18" charset="0"/>
                </a:rPr>
                <a:t>t</a:t>
              </a:r>
              <a:r>
                <a:rPr lang="en-GB" dirty="0" smtClean="0">
                  <a:solidFill>
                    <a:schemeClr val="bg1"/>
                  </a:solidFill>
                  <a:latin typeface="Cambria Math" panose="02040503050406030204" pitchFamily="18" charset="0"/>
                  <a:ea typeface="Cambria Math" panose="02040503050406030204" pitchFamily="18" charset="0"/>
                </a:rPr>
                <a:t>ime (seconds)</a:t>
              </a:r>
              <a:endParaRPr lang="en-GB" dirty="0">
                <a:solidFill>
                  <a:schemeClr val="bg1"/>
                </a:solidFill>
                <a:latin typeface="Cambria Math" panose="02040503050406030204" pitchFamily="18" charset="0"/>
                <a:ea typeface="Cambria Math" panose="02040503050406030204" pitchFamily="18" charset="0"/>
              </a:endParaRPr>
            </a:p>
          </p:txBody>
        </p:sp>
        <p:cxnSp>
          <p:nvCxnSpPr>
            <p:cNvPr id="7" name="Straight Connector 6"/>
            <p:cNvCxnSpPr>
              <a:stCxn id="6" idx="3"/>
              <a:endCxn id="6" idx="1"/>
            </p:cNvCxnSpPr>
            <p:nvPr/>
          </p:nvCxnSpPr>
          <p:spPr>
            <a:xfrm flipH="1">
              <a:off x="2897280" y="1163067"/>
              <a:ext cx="319061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587686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22" y="274702"/>
            <a:ext cx="2280636" cy="756069"/>
          </a:xfrm>
        </p:spPr>
        <p:txBody>
          <a:bodyPr>
            <a:normAutofit/>
          </a:bodyPr>
          <a:lstStyle/>
          <a:p>
            <a:r>
              <a:rPr lang="en-GB" sz="2400" u="sng" dirty="0" smtClean="0"/>
              <a:t>Velocity</a:t>
            </a:r>
            <a:endParaRPr lang="en-GB" sz="2400" u="sng" dirty="0"/>
          </a:p>
        </p:txBody>
      </p:sp>
      <p:sp>
        <p:nvSpPr>
          <p:cNvPr id="3" name="Content Placeholder 2"/>
          <p:cNvSpPr>
            <a:spLocks noGrp="1"/>
          </p:cNvSpPr>
          <p:nvPr>
            <p:ph idx="1"/>
          </p:nvPr>
        </p:nvSpPr>
        <p:spPr>
          <a:xfrm>
            <a:off x="424528" y="1071116"/>
            <a:ext cx="10971372" cy="1156915"/>
          </a:xfrm>
        </p:spPr>
        <p:txBody>
          <a:bodyPr>
            <a:normAutofit/>
          </a:bodyPr>
          <a:lstStyle/>
          <a:p>
            <a:r>
              <a:rPr lang="en-GB" sz="2200" dirty="0" smtClean="0"/>
              <a:t>A student walks 5 metres north in 5 seconds and then runs 10 metres east in 5 seconds.</a:t>
            </a:r>
            <a:endParaRPr lang="en-GB" sz="2200" dirty="0"/>
          </a:p>
        </p:txBody>
      </p:sp>
      <p:grpSp>
        <p:nvGrpSpPr>
          <p:cNvPr id="14" name="Group 13"/>
          <p:cNvGrpSpPr/>
          <p:nvPr/>
        </p:nvGrpSpPr>
        <p:grpSpPr>
          <a:xfrm>
            <a:off x="1080351" y="2791519"/>
            <a:ext cx="4934030" cy="2639993"/>
            <a:chOff x="2654762" y="2791519"/>
            <a:chExt cx="4934030" cy="2639993"/>
          </a:xfrm>
        </p:grpSpPr>
        <p:sp>
          <p:nvSpPr>
            <p:cNvPr id="6" name="Oval 5"/>
            <p:cNvSpPr/>
            <p:nvPr/>
          </p:nvSpPr>
          <p:spPr>
            <a:xfrm>
              <a:off x="3014662" y="5029206"/>
              <a:ext cx="300037" cy="3000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6924673" y="2867027"/>
              <a:ext cx="300037" cy="3000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2654762" y="5000625"/>
              <a:ext cx="372218" cy="430887"/>
            </a:xfrm>
            <a:prstGeom prst="rect">
              <a:avLst/>
            </a:prstGeom>
            <a:noFill/>
          </p:spPr>
          <p:txBody>
            <a:bodyPr wrap="none" rtlCol="0">
              <a:spAutoFit/>
            </a:bodyPr>
            <a:lstStyle/>
            <a:p>
              <a:r>
                <a:rPr lang="en-GB" sz="2200" dirty="0" smtClean="0">
                  <a:solidFill>
                    <a:schemeClr val="bg1"/>
                  </a:solidFill>
                  <a:latin typeface="Arial" panose="020B0604020202020204" pitchFamily="34" charset="0"/>
                  <a:cs typeface="Arial" panose="020B0604020202020204" pitchFamily="34" charset="0"/>
                </a:rPr>
                <a:t>A</a:t>
              </a:r>
              <a:endParaRPr lang="en-GB" sz="2200" dirty="0">
                <a:solidFill>
                  <a:schemeClr val="bg1"/>
                </a:solidFill>
                <a:latin typeface="Arial" panose="020B0604020202020204" pitchFamily="34" charset="0"/>
                <a:cs typeface="Arial" panose="020B0604020202020204" pitchFamily="34" charset="0"/>
              </a:endParaRPr>
            </a:p>
          </p:txBody>
        </p:sp>
        <p:sp>
          <p:nvSpPr>
            <p:cNvPr id="11" name="TextBox 10"/>
            <p:cNvSpPr txBox="1"/>
            <p:nvPr/>
          </p:nvSpPr>
          <p:spPr>
            <a:xfrm>
              <a:off x="7216574" y="2791519"/>
              <a:ext cx="372218" cy="430887"/>
            </a:xfrm>
            <a:prstGeom prst="rect">
              <a:avLst/>
            </a:prstGeom>
            <a:noFill/>
          </p:spPr>
          <p:txBody>
            <a:bodyPr wrap="none" rtlCol="0">
              <a:spAutoFit/>
            </a:bodyPr>
            <a:lstStyle/>
            <a:p>
              <a:r>
                <a:rPr lang="en-GB" sz="2200" dirty="0" smtClean="0">
                  <a:solidFill>
                    <a:schemeClr val="bg1"/>
                  </a:solidFill>
                  <a:latin typeface="Arial" panose="020B0604020202020204" pitchFamily="34" charset="0"/>
                  <a:cs typeface="Arial" panose="020B0604020202020204" pitchFamily="34" charset="0"/>
                </a:rPr>
                <a:t>B</a:t>
              </a:r>
              <a:endParaRPr lang="en-GB" sz="2200" dirty="0">
                <a:solidFill>
                  <a:schemeClr val="bg1"/>
                </a:solidFill>
                <a:latin typeface="Arial" panose="020B0604020202020204" pitchFamily="34" charset="0"/>
                <a:cs typeface="Arial" panose="020B0604020202020204" pitchFamily="34" charset="0"/>
              </a:endParaRPr>
            </a:p>
          </p:txBody>
        </p:sp>
        <p:sp>
          <p:nvSpPr>
            <p:cNvPr id="12" name="Right Arrow 11"/>
            <p:cNvSpPr/>
            <p:nvPr/>
          </p:nvSpPr>
          <p:spPr>
            <a:xfrm>
              <a:off x="3214446" y="2800351"/>
              <a:ext cx="3714541" cy="450000"/>
            </a:xfrm>
            <a:prstGeom prst="rightArrow">
              <a:avLst>
                <a:gd name="adj1" fmla="val 50000"/>
                <a:gd name="adj2" fmla="val 108333"/>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endParaRPr>
            </a:p>
          </p:txBody>
        </p:sp>
        <p:sp>
          <p:nvSpPr>
            <p:cNvPr id="13" name="Right Arrow 12"/>
            <p:cNvSpPr/>
            <p:nvPr/>
          </p:nvSpPr>
          <p:spPr>
            <a:xfrm rot="16200000">
              <a:off x="2192494" y="3806981"/>
              <a:ext cx="1948912" cy="450000"/>
            </a:xfrm>
            <a:prstGeom prst="rightArrow">
              <a:avLst>
                <a:gd name="adj1" fmla="val 50000"/>
                <a:gd name="adj2" fmla="val 108333"/>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endParaRPr>
            </a:p>
          </p:txBody>
        </p:sp>
      </p:grpSp>
      <p:sp>
        <p:nvSpPr>
          <p:cNvPr id="16" name="Right Arrow 15"/>
          <p:cNvSpPr/>
          <p:nvPr/>
        </p:nvSpPr>
        <p:spPr>
          <a:xfrm rot="19866535">
            <a:off x="1602063" y="3931036"/>
            <a:ext cx="3908357" cy="450000"/>
          </a:xfrm>
          <a:prstGeom prst="rightArrow">
            <a:avLst>
              <a:gd name="adj1" fmla="val 50000"/>
              <a:gd name="adj2" fmla="val 108333"/>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endParaRPr>
          </a:p>
        </p:txBody>
      </p:sp>
      <p:grpSp>
        <p:nvGrpSpPr>
          <p:cNvPr id="24" name="Group 23"/>
          <p:cNvGrpSpPr/>
          <p:nvPr/>
        </p:nvGrpSpPr>
        <p:grpSpPr>
          <a:xfrm>
            <a:off x="6486095" y="3368238"/>
            <a:ext cx="5138394" cy="506805"/>
            <a:chOff x="6016971" y="3954131"/>
            <a:chExt cx="5138394" cy="506805"/>
          </a:xfrm>
        </p:grpSpPr>
        <mc:AlternateContent xmlns:mc="http://schemas.openxmlformats.org/markup-compatibility/2006" xmlns:a14="http://schemas.microsoft.com/office/drawing/2010/main">
          <mc:Choice Requires="a14">
            <p:sp>
              <p:nvSpPr>
                <p:cNvPr id="18" name="TextBox 17"/>
                <p:cNvSpPr txBox="1"/>
                <p:nvPr/>
              </p:nvSpPr>
              <p:spPr>
                <a:xfrm>
                  <a:off x="6016971" y="3954131"/>
                  <a:ext cx="5138394" cy="506805"/>
                </a:xfrm>
                <a:prstGeom prst="rect">
                  <a:avLst/>
                </a:prstGeom>
                <a:noFill/>
              </p:spPr>
              <p:txBody>
                <a:bodyPr wrap="none" rtlCol="0">
                  <a:spAutoFit/>
                </a:bodyPr>
                <a:lstStyle/>
                <a:p>
                  <a:r>
                    <a:rPr lang="en-GB" sz="22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Displacement =  </a:t>
                  </a:r>
                  <a14:m>
                    <m:oMath xmlns:m="http://schemas.openxmlformats.org/officeDocument/2006/math">
                      <m:rad>
                        <m:radPr>
                          <m:degHide m:val="on"/>
                          <m:ctrlPr>
                            <a:rPr lang="en-GB"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ctrlPr>
                        </m:radPr>
                        <m:deg/>
                        <m:e>
                          <m:sSup>
                            <m:sSupPr>
                              <m:ctrlPr>
                                <a:rPr lang="en-GB"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ctrlPr>
                            </m:sSupPr>
                            <m:e>
                              <m:r>
                                <a:rPr lang="en-GB" b="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5</m:t>
                              </m:r>
                            </m:e>
                            <m:sup>
                              <m:r>
                                <a:rPr lang="en-GB" b="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2</m:t>
                              </m:r>
                            </m:sup>
                          </m:sSup>
                          <m:r>
                            <a:rPr lang="en-GB" b="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sSup>
                            <m:sSupPr>
                              <m:ctrlPr>
                                <a:rPr lang="en-GB" b="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ctrlPr>
                            </m:sSupPr>
                            <m:e>
                              <m:r>
                                <a:rPr lang="en-GB" b="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10</m:t>
                              </m:r>
                            </m:e>
                            <m:sup>
                              <m:r>
                                <a:rPr lang="en-GB" b="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2</m:t>
                              </m:r>
                            </m:sup>
                          </m:sSup>
                        </m:e>
                      </m:rad>
                    </m:oMath>
                  </a14:m>
                  <a:r>
                    <a:rPr lang="en-GB" sz="22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    = 11.18m</a:t>
                  </a:r>
                  <a:endParaRPr lang="en-GB" sz="2200" dirty="0">
                    <a:solidFill>
                      <a:schemeClr val="bg1"/>
                    </a:solidFill>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6016971" y="3954131"/>
                  <a:ext cx="5138394" cy="506805"/>
                </a:xfrm>
                <a:prstGeom prst="rect">
                  <a:avLst/>
                </a:prstGeom>
                <a:blipFill rotWithShape="0">
                  <a:blip r:embed="rId2"/>
                  <a:stretch>
                    <a:fillRect l="-1542" r="-830" b="-22892"/>
                  </a:stretch>
                </a:blipFill>
              </p:spPr>
              <p:txBody>
                <a:bodyPr/>
                <a:lstStyle/>
                <a:p>
                  <a:r>
                    <a:rPr lang="en-GB">
                      <a:noFill/>
                    </a:rPr>
                    <a:t> </a:t>
                  </a:r>
                </a:p>
              </p:txBody>
            </p:sp>
          </mc:Fallback>
        </mc:AlternateContent>
        <p:sp>
          <p:nvSpPr>
            <p:cNvPr id="22" name="Rectangle 21"/>
            <p:cNvSpPr/>
            <p:nvPr/>
          </p:nvSpPr>
          <p:spPr>
            <a:xfrm>
              <a:off x="7800967" y="3955940"/>
              <a:ext cx="2886075" cy="430887"/>
            </a:xfrm>
            <a:prstGeom prst="rect">
              <a:avLst/>
            </a:prstGeom>
          </p:spPr>
          <p:txBody>
            <a:bodyPr wrap="square">
              <a:spAutoFit/>
            </a:bodyPr>
            <a:lstStyle/>
            <a:p>
              <a:endParaRPr lang="en-GB" sz="2200" dirty="0">
                <a:solidFill>
                  <a:schemeClr val="bg1"/>
                </a:solidFill>
                <a:latin typeface="Arial" panose="020B0604020202020204" pitchFamily="34" charset="0"/>
                <a:cs typeface="Arial" panose="020B0604020202020204" pitchFamily="34" charset="0"/>
              </a:endParaRPr>
            </a:p>
          </p:txBody>
        </p:sp>
      </p:grpSp>
      <p:grpSp>
        <p:nvGrpSpPr>
          <p:cNvPr id="25" name="Group 24"/>
          <p:cNvGrpSpPr/>
          <p:nvPr/>
        </p:nvGrpSpPr>
        <p:grpSpPr>
          <a:xfrm>
            <a:off x="8940997" y="1873336"/>
            <a:ext cx="891591" cy="769441"/>
            <a:chOff x="4288590" y="-1487511"/>
            <a:chExt cx="891591" cy="769441"/>
          </a:xfrm>
        </p:grpSpPr>
        <p:sp>
          <p:nvSpPr>
            <p:cNvPr id="27" name="TextBox 26"/>
            <p:cNvSpPr txBox="1"/>
            <p:nvPr/>
          </p:nvSpPr>
          <p:spPr>
            <a:xfrm>
              <a:off x="4288590" y="-1487511"/>
              <a:ext cx="891591" cy="769441"/>
            </a:xfrm>
            <a:prstGeom prst="rect">
              <a:avLst/>
            </a:prstGeom>
            <a:noFill/>
          </p:spPr>
          <p:txBody>
            <a:bodyPr wrap="none" rtlCol="0">
              <a:spAutoFit/>
            </a:bodyPr>
            <a:lstStyle/>
            <a:p>
              <a:pPr algn="ctr"/>
              <a:r>
                <a:rPr lang="en-GB" sz="22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15 m </a:t>
              </a:r>
            </a:p>
            <a:p>
              <a:pPr algn="ctr"/>
              <a:r>
                <a:rPr lang="en-GB" sz="22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10 s</a:t>
              </a:r>
              <a:endParaRPr lang="en-GB" sz="2200" dirty="0">
                <a:solidFill>
                  <a:schemeClr val="bg1"/>
                </a:solidFill>
                <a:latin typeface="Arial" panose="020B0604020202020204" pitchFamily="34" charset="0"/>
                <a:ea typeface="Cambria Math" panose="02040503050406030204" pitchFamily="18" charset="0"/>
                <a:cs typeface="Arial" panose="020B0604020202020204" pitchFamily="34" charset="0"/>
              </a:endParaRPr>
            </a:p>
          </p:txBody>
        </p:sp>
        <p:cxnSp>
          <p:nvCxnSpPr>
            <p:cNvPr id="28" name="Straight Connector 27"/>
            <p:cNvCxnSpPr>
              <a:stCxn id="27" idx="3"/>
              <a:endCxn id="27" idx="1"/>
            </p:cNvCxnSpPr>
            <p:nvPr/>
          </p:nvCxnSpPr>
          <p:spPr>
            <a:xfrm flipH="1">
              <a:off x="4288590" y="-1102790"/>
              <a:ext cx="89159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 name="TextBox 3"/>
          <p:cNvSpPr txBox="1"/>
          <p:nvPr/>
        </p:nvSpPr>
        <p:spPr>
          <a:xfrm rot="16200000">
            <a:off x="-549273" y="3742355"/>
            <a:ext cx="2890158" cy="430887"/>
          </a:xfrm>
          <a:prstGeom prst="rect">
            <a:avLst/>
          </a:prstGeom>
          <a:noFill/>
        </p:spPr>
        <p:txBody>
          <a:bodyPr wrap="square" rtlCol="0">
            <a:spAutoFit/>
          </a:bodyPr>
          <a:lstStyle/>
          <a:p>
            <a:r>
              <a:rPr lang="en-GB" sz="2200" dirty="0" smtClean="0">
                <a:solidFill>
                  <a:schemeClr val="bg1"/>
                </a:solidFill>
                <a:latin typeface="Arial" panose="020B0604020202020204" pitchFamily="34" charset="0"/>
                <a:cs typeface="Arial" panose="020B0604020202020204" pitchFamily="34" charset="0"/>
              </a:rPr>
              <a:t>Distance = 5 metres</a:t>
            </a:r>
            <a:endParaRPr lang="en-GB" sz="2200" dirty="0">
              <a:solidFill>
                <a:schemeClr val="bg1"/>
              </a:solidFill>
              <a:latin typeface="Arial" panose="020B0604020202020204" pitchFamily="34" charset="0"/>
              <a:cs typeface="Arial" panose="020B0604020202020204" pitchFamily="34" charset="0"/>
            </a:endParaRPr>
          </a:p>
        </p:txBody>
      </p:sp>
      <p:sp>
        <p:nvSpPr>
          <p:cNvPr id="21" name="TextBox 20"/>
          <p:cNvSpPr txBox="1"/>
          <p:nvPr/>
        </p:nvSpPr>
        <p:spPr>
          <a:xfrm>
            <a:off x="2024781" y="2330128"/>
            <a:ext cx="3062920" cy="430887"/>
          </a:xfrm>
          <a:prstGeom prst="rect">
            <a:avLst/>
          </a:prstGeom>
          <a:noFill/>
        </p:spPr>
        <p:txBody>
          <a:bodyPr wrap="square" rtlCol="0">
            <a:spAutoFit/>
          </a:bodyPr>
          <a:lstStyle/>
          <a:p>
            <a:r>
              <a:rPr lang="en-GB" sz="2200" dirty="0" smtClean="0">
                <a:solidFill>
                  <a:schemeClr val="bg1"/>
                </a:solidFill>
                <a:latin typeface="Arial" panose="020B0604020202020204" pitchFamily="34" charset="0"/>
                <a:cs typeface="Arial" panose="020B0604020202020204" pitchFamily="34" charset="0"/>
              </a:rPr>
              <a:t>Distance = 10 metres</a:t>
            </a:r>
            <a:endParaRPr lang="en-GB" sz="2200"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6486095" y="2032251"/>
            <a:ext cx="5058205" cy="430887"/>
          </a:xfrm>
          <a:prstGeom prst="rect">
            <a:avLst/>
          </a:prstGeom>
          <a:noFill/>
        </p:spPr>
        <p:txBody>
          <a:bodyPr wrap="square" rtlCol="0">
            <a:spAutoFit/>
          </a:bodyPr>
          <a:lstStyle/>
          <a:p>
            <a:r>
              <a:rPr lang="en-GB" sz="2200" dirty="0" smtClean="0">
                <a:solidFill>
                  <a:schemeClr val="bg1"/>
                </a:solidFill>
                <a:latin typeface="Arial" panose="020B0604020202020204" pitchFamily="34" charset="0"/>
                <a:cs typeface="Arial" panose="020B0604020202020204" pitchFamily="34" charset="0"/>
              </a:rPr>
              <a:t>Average speed =                  =  1.5 m/s</a:t>
            </a:r>
            <a:endParaRPr lang="en-GB" sz="2200" dirty="0">
              <a:solidFill>
                <a:schemeClr val="bg1"/>
              </a:solidFill>
              <a:latin typeface="Arial" panose="020B0604020202020204" pitchFamily="34" charset="0"/>
              <a:cs typeface="Arial" panose="020B0604020202020204" pitchFamily="34" charset="0"/>
            </a:endParaRPr>
          </a:p>
        </p:txBody>
      </p:sp>
      <p:sp>
        <p:nvSpPr>
          <p:cNvPr id="23" name="TextBox 22"/>
          <p:cNvSpPr txBox="1"/>
          <p:nvPr/>
        </p:nvSpPr>
        <p:spPr>
          <a:xfrm>
            <a:off x="7982966" y="4259765"/>
            <a:ext cx="1184812" cy="769441"/>
          </a:xfrm>
          <a:prstGeom prst="rect">
            <a:avLst/>
          </a:prstGeom>
          <a:noFill/>
        </p:spPr>
        <p:txBody>
          <a:bodyPr wrap="none" rtlCol="0">
            <a:spAutoFit/>
          </a:bodyPr>
          <a:lstStyle/>
          <a:p>
            <a:pPr algn="ctr"/>
            <a:r>
              <a:rPr lang="en-GB" sz="22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11.18 m</a:t>
            </a:r>
          </a:p>
          <a:p>
            <a:pPr algn="ctr"/>
            <a:r>
              <a:rPr lang="en-GB" sz="22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10 s</a:t>
            </a:r>
            <a:endParaRPr lang="en-GB" sz="2200" dirty="0">
              <a:solidFill>
                <a:schemeClr val="bg1"/>
              </a:solidFill>
              <a:latin typeface="Arial" panose="020B0604020202020204" pitchFamily="34" charset="0"/>
              <a:ea typeface="Cambria Math" panose="02040503050406030204" pitchFamily="18" charset="0"/>
              <a:cs typeface="Arial" panose="020B0604020202020204" pitchFamily="34" charset="0"/>
            </a:endParaRPr>
          </a:p>
        </p:txBody>
      </p:sp>
      <p:cxnSp>
        <p:nvCxnSpPr>
          <p:cNvPr id="19" name="Straight Connector 18"/>
          <p:cNvCxnSpPr>
            <a:stCxn id="23" idx="1"/>
            <a:endCxn id="23" idx="3"/>
          </p:cNvCxnSpPr>
          <p:nvPr/>
        </p:nvCxnSpPr>
        <p:spPr>
          <a:xfrm>
            <a:off x="7982966" y="4644486"/>
            <a:ext cx="118481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rot="19872905">
            <a:off x="2555785" y="4346580"/>
            <a:ext cx="2025941" cy="430887"/>
          </a:xfrm>
          <a:prstGeom prst="rect">
            <a:avLst/>
          </a:prstGeom>
          <a:noFill/>
        </p:spPr>
        <p:txBody>
          <a:bodyPr wrap="square" rtlCol="0">
            <a:spAutoFit/>
          </a:bodyPr>
          <a:lstStyle/>
          <a:p>
            <a:r>
              <a:rPr lang="en-GB" sz="2200" dirty="0" smtClean="0">
                <a:solidFill>
                  <a:schemeClr val="bg1"/>
                </a:solidFill>
                <a:latin typeface="Arial" panose="020B0604020202020204" pitchFamily="34" charset="0"/>
                <a:cs typeface="Arial" panose="020B0604020202020204" pitchFamily="34" charset="0"/>
              </a:rPr>
              <a:t>Displacement</a:t>
            </a:r>
            <a:endParaRPr lang="en-GB" sz="2200" dirty="0">
              <a:solidFill>
                <a:schemeClr val="bg1"/>
              </a:solidFill>
              <a:latin typeface="Arial" panose="020B0604020202020204" pitchFamily="34" charset="0"/>
              <a:cs typeface="Arial" panose="020B0604020202020204" pitchFamily="34" charset="0"/>
            </a:endParaRPr>
          </a:p>
        </p:txBody>
      </p:sp>
      <p:sp>
        <p:nvSpPr>
          <p:cNvPr id="20" name="TextBox 19"/>
          <p:cNvSpPr txBox="1"/>
          <p:nvPr/>
        </p:nvSpPr>
        <p:spPr>
          <a:xfrm>
            <a:off x="6486095" y="2763387"/>
            <a:ext cx="1108637" cy="461665"/>
          </a:xfrm>
          <a:prstGeom prst="rect">
            <a:avLst/>
          </a:prstGeom>
          <a:noFill/>
        </p:spPr>
        <p:txBody>
          <a:bodyPr wrap="square" rtlCol="0">
            <a:spAutoFit/>
          </a:bodyPr>
          <a:lstStyle/>
          <a:p>
            <a:r>
              <a:rPr lang="en-GB" u="sng" dirty="0" smtClean="0">
                <a:solidFill>
                  <a:schemeClr val="bg1"/>
                </a:solidFill>
              </a:rPr>
              <a:t>BUT</a:t>
            </a:r>
            <a:endParaRPr lang="en-GB" u="sng" dirty="0">
              <a:solidFill>
                <a:schemeClr val="bg1"/>
              </a:solidFill>
            </a:endParaRPr>
          </a:p>
        </p:txBody>
      </p:sp>
      <p:sp>
        <p:nvSpPr>
          <p:cNvPr id="31" name="TextBox 30"/>
          <p:cNvSpPr txBox="1"/>
          <p:nvPr/>
        </p:nvSpPr>
        <p:spPr>
          <a:xfrm>
            <a:off x="6486095" y="4428192"/>
            <a:ext cx="4909805" cy="430887"/>
          </a:xfrm>
          <a:prstGeom prst="rect">
            <a:avLst/>
          </a:prstGeom>
          <a:noFill/>
        </p:spPr>
        <p:txBody>
          <a:bodyPr wrap="square" rtlCol="0">
            <a:spAutoFit/>
          </a:bodyPr>
          <a:lstStyle/>
          <a:p>
            <a:r>
              <a:rPr lang="en-GB" sz="2200" dirty="0" smtClean="0">
                <a:solidFill>
                  <a:schemeClr val="bg1"/>
                </a:solidFill>
                <a:latin typeface="Arial" panose="020B0604020202020204" pitchFamily="34" charset="0"/>
                <a:cs typeface="Arial" panose="020B0604020202020204" pitchFamily="34" charset="0"/>
              </a:rPr>
              <a:t>Velocity  =                  =  1.1 m/s</a:t>
            </a:r>
            <a:endParaRPr lang="en-GB"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10030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clrChange>
              <a:clrFrom>
                <a:srgbClr val="000000">
                  <a:alpha val="0"/>
                </a:srgbClr>
              </a:clrFrom>
              <a:clrTo>
                <a:srgbClr val="000000">
                  <a:alpha val="0"/>
                </a:srgbClr>
              </a:clrTo>
            </a:clrChange>
            <a:alphaModFix amt="5000"/>
            <a:extLst>
              <a:ext uri="{28A0092B-C50C-407E-A947-70E740481C1C}">
                <a14:useLocalDpi xmlns:a14="http://schemas.microsoft.com/office/drawing/2010/main" val="0"/>
              </a:ext>
            </a:extLst>
          </a:blip>
          <a:srcRect t="9065" r="10633" b="39730"/>
          <a:stretch/>
        </p:blipFill>
        <p:spPr>
          <a:xfrm>
            <a:off x="163288" y="-1336663"/>
            <a:ext cx="12191999" cy="6279755"/>
          </a:xfrm>
          <a:prstGeom prst="rect">
            <a:avLst/>
          </a:prstGeom>
        </p:spPr>
      </p:pic>
      <p:sp>
        <p:nvSpPr>
          <p:cNvPr id="2" name="Title 1"/>
          <p:cNvSpPr>
            <a:spLocks noGrp="1"/>
          </p:cNvSpPr>
          <p:nvPr>
            <p:ph type="ctrTitle"/>
          </p:nvPr>
        </p:nvSpPr>
        <p:spPr/>
        <p:txBody>
          <a:bodyPr/>
          <a:lstStyle/>
          <a:p>
            <a:r>
              <a:rPr lang="en-GB" dirty="0" smtClean="0"/>
              <a:t>Speed</a:t>
            </a: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256192582"/>
              </p:ext>
            </p:extLst>
          </p:nvPr>
        </p:nvGraphicFramePr>
        <p:xfrm>
          <a:off x="636814" y="1665513"/>
          <a:ext cx="10760529" cy="4099397"/>
        </p:xfrm>
        <a:graphic>
          <a:graphicData uri="http://schemas.openxmlformats.org/drawingml/2006/table">
            <a:tbl>
              <a:tblPr firstRow="1" firstCol="1" bandRow="1"/>
              <a:tblGrid>
                <a:gridCol w="5150047"/>
                <a:gridCol w="5610482"/>
              </a:tblGrid>
              <a:tr h="374670">
                <a:tc gridSpan="2">
                  <a:txBody>
                    <a:bodyPr/>
                    <a:lstStyle/>
                    <a:p>
                      <a:pPr algn="ctr">
                        <a:lnSpc>
                          <a:spcPct val="107000"/>
                        </a:lnSpc>
                        <a:spcAft>
                          <a:spcPts val="0"/>
                        </a:spcAft>
                      </a:pPr>
                      <a:r>
                        <a:rPr lang="en-GB" sz="24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Learning Aims</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hMerge="1">
                  <a:txBody>
                    <a:bodyPr/>
                    <a:lstStyle/>
                    <a:p>
                      <a:endParaRPr lang="en-GB"/>
                    </a:p>
                  </a:txBody>
                  <a:tcPr/>
                </a:tc>
              </a:tr>
              <a:tr h="341875">
                <a:tc>
                  <a:txBody>
                    <a:bodyPr/>
                    <a:lstStyle/>
                    <a:p>
                      <a:pPr algn="ctr">
                        <a:lnSpc>
                          <a:spcPct val="107000"/>
                        </a:lnSpc>
                        <a:spcAft>
                          <a:spcPts val="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Knowledge</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5B9BD5"/>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a:lnSpc>
                          <a:spcPct val="107000"/>
                        </a:lnSpc>
                        <a:spcAft>
                          <a:spcPts val="0"/>
                        </a:spcAft>
                      </a:pPr>
                      <a:r>
                        <a:rPr lang="en-GB" sz="2200" b="1">
                          <a:solidFill>
                            <a:schemeClr val="bg1"/>
                          </a:solidFill>
                          <a:effectLst/>
                          <a:latin typeface="Arial" panose="020B0604020202020204" pitchFamily="34" charset="0"/>
                          <a:ea typeface="Calibri" panose="020F0502020204030204" pitchFamily="34" charset="0"/>
                          <a:cs typeface="Arial" panose="020B0604020202020204" pitchFamily="34" charset="0"/>
                        </a:rPr>
                        <a:t>Skills</a:t>
                      </a:r>
                      <a:endParaRPr lang="en-GB" sz="220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2">
                          <a:lumMod val="60000"/>
                          <a:lumOff val="40000"/>
                        </a:schemeClr>
                      </a:solidFill>
                      <a:prstDash val="solid"/>
                      <a:round/>
                      <a:headEnd type="none" w="med" len="med"/>
                      <a:tailEnd type="none" w="med" len="med"/>
                    </a:lnL>
                    <a:lnR w="19050" cap="flat" cmpd="sng" algn="ctr">
                      <a:solidFill>
                        <a:srgbClr val="5B9BD5"/>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r>
              <a:tr h="3349271">
                <a:tc>
                  <a:txBody>
                    <a:bodyPr/>
                    <a:lstStyle/>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Speed can be recorded in a range of units which can be inter-converted</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Instantaneous speed is the speed over a short time period</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Average speed is the speed for a whole journey</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 calculation of speed, distance and times</a:t>
                      </a:r>
                    </a:p>
                  </a:txBody>
                  <a:tcPr marL="68580" marR="68580" marT="0" marB="0">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Working collaboratively</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Using stopwatches</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Measuring distances to an appropriate level of precision</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Construction and interpretation of distance-time graphs and speed-time graphs</a:t>
                      </a:r>
                    </a:p>
                    <a:p>
                      <a:pPr marL="342900" lvl="0" indent="-342900" algn="l">
                        <a:lnSpc>
                          <a:spcPct val="107000"/>
                        </a:lnSpc>
                        <a:spcAft>
                          <a:spcPts val="0"/>
                        </a:spcAft>
                        <a:buFont typeface="Symbol" panose="05050102010706020507" pitchFamily="18" charset="2"/>
                        <a:buChar char=""/>
                      </a:pPr>
                      <a:r>
                        <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Appreciate the difference between speed and velocity</a:t>
                      </a:r>
                    </a:p>
                  </a:txBody>
                  <a:tcPr marL="68580" marR="68580" marT="0" marB="0">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50702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Speed</a:t>
            </a:r>
            <a:endParaRPr lang="en-GB" dirty="0"/>
          </a:p>
        </p:txBody>
      </p:sp>
      <p:sp>
        <p:nvSpPr>
          <p:cNvPr id="6" name="Content Placeholder 5"/>
          <p:cNvSpPr>
            <a:spLocks noGrp="1"/>
          </p:cNvSpPr>
          <p:nvPr>
            <p:ph idx="1"/>
          </p:nvPr>
        </p:nvSpPr>
        <p:spPr/>
        <p:txBody>
          <a:bodyPr/>
          <a:lstStyle/>
          <a:p>
            <a:pPr marL="0" indent="0">
              <a:buNone/>
            </a:pPr>
            <a:r>
              <a:rPr lang="en-GB" b="1" i="1" dirty="0" smtClean="0"/>
              <a:t>Speed</a:t>
            </a:r>
            <a:r>
              <a:rPr lang="en-GB" dirty="0" smtClean="0"/>
              <a:t>: distance travelled in a period of time…</a:t>
            </a:r>
          </a:p>
          <a:p>
            <a:pPr marL="0" indent="0">
              <a:buNone/>
            </a:pPr>
            <a:endParaRPr lang="en-GB" dirty="0" smtClean="0"/>
          </a:p>
          <a:p>
            <a:pPr marL="0" indent="0">
              <a:buNone/>
            </a:pPr>
            <a:r>
              <a:rPr lang="en-GB" dirty="0" smtClean="0"/>
              <a:t>Speed can be measured in </a:t>
            </a:r>
          </a:p>
          <a:p>
            <a:r>
              <a:rPr lang="en-GB" dirty="0" smtClean="0"/>
              <a:t>Kilometres per hour (km/h)	  e.g. 100 km/h</a:t>
            </a:r>
          </a:p>
          <a:p>
            <a:r>
              <a:rPr lang="en-GB" dirty="0" smtClean="0"/>
              <a:t>Metres per second (m/s)	  e.g. 27.8 m/s</a:t>
            </a:r>
          </a:p>
          <a:p>
            <a:r>
              <a:rPr lang="en-GB" dirty="0" smtClean="0"/>
              <a:t>Miles per hour (mph)	  e.g. 62 mph</a:t>
            </a:r>
          </a:p>
          <a:p>
            <a:endParaRPr lang="en-GB" dirty="0"/>
          </a:p>
        </p:txBody>
      </p:sp>
      <p:grpSp>
        <p:nvGrpSpPr>
          <p:cNvPr id="4" name="Group 3"/>
          <p:cNvGrpSpPr/>
          <p:nvPr/>
        </p:nvGrpSpPr>
        <p:grpSpPr>
          <a:xfrm>
            <a:off x="8250382" y="1863221"/>
            <a:ext cx="3565525" cy="3249106"/>
            <a:chOff x="8250382" y="1863221"/>
            <a:chExt cx="3565525" cy="3249106"/>
          </a:xfrm>
        </p:grpSpPr>
        <p:sp>
          <p:nvSpPr>
            <p:cNvPr id="3" name="Rectangle 2"/>
            <p:cNvSpPr/>
            <p:nvPr/>
          </p:nvSpPr>
          <p:spPr>
            <a:xfrm>
              <a:off x="8250382" y="1863221"/>
              <a:ext cx="3564000" cy="342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52" name="Picture 4" descr="http://www.anderson5.net/cms/lib02/SC01001931/Centricity/Domain/3819/Speedometer-over.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50634" y="2202873"/>
              <a:ext cx="3565273" cy="290945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9988042" y="1936819"/>
              <a:ext cx="441146" cy="430887"/>
            </a:xfrm>
            <a:prstGeom prst="rect">
              <a:avLst/>
            </a:prstGeom>
            <a:noFill/>
          </p:spPr>
          <p:txBody>
            <a:bodyPr wrap="none" rtlCol="0">
              <a:spAutoFit/>
            </a:bodyPr>
            <a:lstStyle/>
            <a:p>
              <a:r>
                <a:rPr lang="en-GB" sz="2200" dirty="0" smtClean="0">
                  <a:solidFill>
                    <a:schemeClr val="bg1"/>
                  </a:solidFill>
                  <a:latin typeface="Arial Narrow" panose="020B0606020202030204" pitchFamily="34" charset="0"/>
                </a:rPr>
                <a:t>80</a:t>
              </a:r>
              <a:endParaRPr lang="en-GB" sz="2200" dirty="0">
                <a:solidFill>
                  <a:schemeClr val="bg1"/>
                </a:solidFill>
                <a:latin typeface="Arial Narrow" panose="020B0606020202030204" pitchFamily="34" charset="0"/>
              </a:endParaRPr>
            </a:p>
          </p:txBody>
        </p:sp>
      </p:grpSp>
    </p:spTree>
    <p:extLst>
      <p:ext uri="{BB962C8B-B14F-4D97-AF65-F5344CB8AC3E}">
        <p14:creationId xmlns:p14="http://schemas.microsoft.com/office/powerpoint/2010/main" val="7296367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0225" y="849774"/>
            <a:ext cx="2564739" cy="472035"/>
          </a:xfrm>
        </p:spPr>
        <p:txBody>
          <a:bodyPr>
            <a:normAutofit/>
          </a:bodyPr>
          <a:lstStyle/>
          <a:p>
            <a:r>
              <a:rPr lang="en-GB" sz="2200" u="sng" dirty="0" smtClean="0"/>
              <a:t>Calculating Speed</a:t>
            </a:r>
            <a:endParaRPr lang="en-GB" sz="2200" u="sng" dirty="0"/>
          </a:p>
        </p:txBody>
      </p:sp>
      <p:grpSp>
        <p:nvGrpSpPr>
          <p:cNvPr id="5" name="Group 4"/>
          <p:cNvGrpSpPr/>
          <p:nvPr/>
        </p:nvGrpSpPr>
        <p:grpSpPr>
          <a:xfrm>
            <a:off x="1057816" y="1706210"/>
            <a:ext cx="6084820" cy="830997"/>
            <a:chOff x="1342678" y="747568"/>
            <a:chExt cx="6084820" cy="830997"/>
          </a:xfrm>
        </p:grpSpPr>
        <p:sp>
          <p:nvSpPr>
            <p:cNvPr id="6" name="TextBox 5"/>
            <p:cNvSpPr txBox="1"/>
            <p:nvPr/>
          </p:nvSpPr>
          <p:spPr>
            <a:xfrm>
              <a:off x="1342678" y="909514"/>
              <a:ext cx="2413161" cy="461665"/>
            </a:xfrm>
            <a:prstGeom prst="rect">
              <a:avLst/>
            </a:prstGeom>
            <a:noFill/>
          </p:spPr>
          <p:txBody>
            <a:bodyPr wrap="none" rtlCol="0">
              <a:spAutoFit/>
            </a:bodyPr>
            <a:lstStyle/>
            <a:p>
              <a:r>
                <a:rPr lang="en-GB" dirty="0" smtClean="0">
                  <a:solidFill>
                    <a:schemeClr val="bg1"/>
                  </a:solidFill>
                  <a:latin typeface="Cambria Math" panose="02040503050406030204" pitchFamily="18" charset="0"/>
                  <a:ea typeface="Cambria Math" panose="02040503050406030204" pitchFamily="18" charset="0"/>
                </a:rPr>
                <a:t>average speed = </a:t>
              </a:r>
              <a:endParaRPr lang="en-GB" dirty="0">
                <a:solidFill>
                  <a:schemeClr val="bg1"/>
                </a:solidFill>
                <a:latin typeface="Cambria Math" panose="02040503050406030204" pitchFamily="18" charset="0"/>
                <a:ea typeface="Cambria Math" panose="02040503050406030204" pitchFamily="18" charset="0"/>
              </a:endParaRPr>
            </a:p>
          </p:txBody>
        </p:sp>
        <p:sp>
          <p:nvSpPr>
            <p:cNvPr id="7" name="TextBox 6"/>
            <p:cNvSpPr txBox="1"/>
            <p:nvPr/>
          </p:nvSpPr>
          <p:spPr>
            <a:xfrm>
              <a:off x="3672303" y="747568"/>
              <a:ext cx="3755195" cy="830997"/>
            </a:xfrm>
            <a:prstGeom prst="rect">
              <a:avLst/>
            </a:prstGeom>
            <a:noFill/>
          </p:spPr>
          <p:txBody>
            <a:bodyPr wrap="none" rtlCol="0">
              <a:spAutoFit/>
            </a:bodyPr>
            <a:lstStyle/>
            <a:p>
              <a:pPr algn="ctr"/>
              <a:r>
                <a:rPr lang="en-GB" dirty="0">
                  <a:solidFill>
                    <a:schemeClr val="bg1"/>
                  </a:solidFill>
                  <a:latin typeface="Cambria Math" panose="02040503050406030204" pitchFamily="18" charset="0"/>
                  <a:ea typeface="Cambria Math" panose="02040503050406030204" pitchFamily="18" charset="0"/>
                </a:rPr>
                <a:t>d</a:t>
              </a:r>
              <a:r>
                <a:rPr lang="en-GB" dirty="0" smtClean="0">
                  <a:solidFill>
                    <a:schemeClr val="bg1"/>
                  </a:solidFill>
                  <a:latin typeface="Cambria Math" panose="02040503050406030204" pitchFamily="18" charset="0"/>
                  <a:ea typeface="Cambria Math" panose="02040503050406030204" pitchFamily="18" charset="0"/>
                </a:rPr>
                <a:t>istance travelled (metres)</a:t>
              </a:r>
            </a:p>
            <a:p>
              <a:pPr algn="ctr"/>
              <a:r>
                <a:rPr lang="en-GB" dirty="0">
                  <a:solidFill>
                    <a:schemeClr val="bg1"/>
                  </a:solidFill>
                  <a:latin typeface="Cambria Math" panose="02040503050406030204" pitchFamily="18" charset="0"/>
                  <a:ea typeface="Cambria Math" panose="02040503050406030204" pitchFamily="18" charset="0"/>
                </a:rPr>
                <a:t>t</a:t>
              </a:r>
              <a:r>
                <a:rPr lang="en-GB" dirty="0" smtClean="0">
                  <a:solidFill>
                    <a:schemeClr val="bg1"/>
                  </a:solidFill>
                  <a:latin typeface="Cambria Math" panose="02040503050406030204" pitchFamily="18" charset="0"/>
                  <a:ea typeface="Cambria Math" panose="02040503050406030204" pitchFamily="18" charset="0"/>
                </a:rPr>
                <a:t>ime taken (seconds)</a:t>
              </a:r>
              <a:endParaRPr lang="en-GB" dirty="0">
                <a:solidFill>
                  <a:schemeClr val="bg1"/>
                </a:solidFill>
                <a:latin typeface="Cambria Math" panose="02040503050406030204" pitchFamily="18" charset="0"/>
                <a:ea typeface="Cambria Math" panose="02040503050406030204" pitchFamily="18" charset="0"/>
              </a:endParaRPr>
            </a:p>
          </p:txBody>
        </p:sp>
        <p:cxnSp>
          <p:nvCxnSpPr>
            <p:cNvPr id="8" name="Straight Connector 7"/>
            <p:cNvCxnSpPr>
              <a:stCxn id="7" idx="3"/>
              <a:endCxn id="7" idx="1"/>
            </p:cNvCxnSpPr>
            <p:nvPr/>
          </p:nvCxnSpPr>
          <p:spPr>
            <a:xfrm flipH="1">
              <a:off x="3672303" y="1163067"/>
              <a:ext cx="375519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026" name="Picture 2" descr="http://www.clipartbest.com/cliparts/dT6/MM8/dT6MM8Ebc.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1452" y="2970866"/>
            <a:ext cx="742016" cy="742016"/>
          </a:xfrm>
          <a:prstGeom prst="rect">
            <a:avLst/>
          </a:prstGeom>
          <a:noFill/>
          <a:extLst>
            <a:ext uri="{909E8E84-426E-40DD-AFC4-6F175D3DCCD1}">
              <a14:hiddenFill xmlns:a14="http://schemas.microsoft.com/office/drawing/2010/main">
                <a:solidFill>
                  <a:srgbClr val="FFFFFF"/>
                </a:solidFill>
              </a14:hiddenFill>
            </a:ext>
          </a:extLst>
        </p:spPr>
      </p:pic>
      <p:grpSp>
        <p:nvGrpSpPr>
          <p:cNvPr id="1051" name="Group 1050"/>
          <p:cNvGrpSpPr/>
          <p:nvPr/>
        </p:nvGrpSpPr>
        <p:grpSpPr>
          <a:xfrm>
            <a:off x="655152" y="3786663"/>
            <a:ext cx="7200000" cy="180000"/>
            <a:chOff x="1604682" y="4697512"/>
            <a:chExt cx="7200000" cy="180000"/>
          </a:xfrm>
        </p:grpSpPr>
        <p:cxnSp>
          <p:nvCxnSpPr>
            <p:cNvPr id="11" name="Straight Connector 10"/>
            <p:cNvCxnSpPr/>
            <p:nvPr/>
          </p:nvCxnSpPr>
          <p:spPr>
            <a:xfrm>
              <a:off x="1604682" y="4706471"/>
              <a:ext cx="7200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613646" y="4697512"/>
              <a:ext cx="0" cy="17929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792942"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1972238"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2151534"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2330830"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2510126" y="4697512"/>
              <a:ext cx="0" cy="18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3585902"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2689422"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868718"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3048014"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3227310"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406606" y="4697512"/>
              <a:ext cx="0" cy="18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765198"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944494"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4123790"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303086" y="4697512"/>
              <a:ext cx="0" cy="18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482382"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4661678"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4840974"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5020270"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5199566" y="4697512"/>
              <a:ext cx="0" cy="18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5378862"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5558158"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5737454"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5916750"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6096046" y="4697512"/>
              <a:ext cx="0" cy="18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6275342"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6454638"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633934"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6813230"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6992526" y="4697512"/>
              <a:ext cx="0" cy="18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7171822"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7351118"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7530414"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7709710"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7889006" y="4697512"/>
              <a:ext cx="0" cy="18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8068302"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8247598"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8426894" y="4697512"/>
              <a:ext cx="0"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flipV="1">
              <a:off x="8606190" y="4697512"/>
              <a:ext cx="8892" cy="10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8795896" y="4697512"/>
              <a:ext cx="0" cy="18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53" name="Left-Right Arrow 1052"/>
          <p:cNvSpPr/>
          <p:nvPr/>
        </p:nvSpPr>
        <p:spPr>
          <a:xfrm>
            <a:off x="628258" y="4109387"/>
            <a:ext cx="7200000" cy="288000"/>
          </a:xfrm>
          <a:prstGeom prst="leftRightArrow">
            <a:avLst>
              <a:gd name="adj1" fmla="val 50000"/>
              <a:gd name="adj2" fmla="val 102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distance</a:t>
            </a:r>
            <a:endParaRPr lang="en-GB" sz="1100" dirty="0">
              <a:solidFill>
                <a:schemeClr val="tx1"/>
              </a:solidFill>
            </a:endParaRPr>
          </a:p>
        </p:txBody>
      </p:sp>
      <p:grpSp>
        <p:nvGrpSpPr>
          <p:cNvPr id="95" name="Group 94"/>
          <p:cNvGrpSpPr/>
          <p:nvPr/>
        </p:nvGrpSpPr>
        <p:grpSpPr>
          <a:xfrm>
            <a:off x="8224153" y="1075515"/>
            <a:ext cx="3683236" cy="3351600"/>
            <a:chOff x="896644" y="2046546"/>
            <a:chExt cx="3043323" cy="2632911"/>
          </a:xfrm>
        </p:grpSpPr>
        <p:grpSp>
          <p:nvGrpSpPr>
            <p:cNvPr id="96" name="Group 95"/>
            <p:cNvGrpSpPr/>
            <p:nvPr/>
          </p:nvGrpSpPr>
          <p:grpSpPr>
            <a:xfrm>
              <a:off x="896644" y="2046546"/>
              <a:ext cx="3043323" cy="792274"/>
              <a:chOff x="896644" y="2046546"/>
              <a:chExt cx="3043323" cy="792274"/>
            </a:xfrm>
          </p:grpSpPr>
          <p:sp>
            <p:nvSpPr>
              <p:cNvPr id="123" name="Isosceles Triangle 122"/>
              <p:cNvSpPr/>
              <p:nvPr/>
            </p:nvSpPr>
            <p:spPr>
              <a:xfrm>
                <a:off x="896644" y="2046546"/>
                <a:ext cx="1434236" cy="792088"/>
              </a:xfrm>
              <a:prstGeom prst="triangl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24" name="Straight Connector 123"/>
              <p:cNvCxnSpPr>
                <a:stCxn id="123" idx="0"/>
                <a:endCxn id="123" idx="3"/>
              </p:cNvCxnSpPr>
              <p:nvPr/>
            </p:nvCxnSpPr>
            <p:spPr>
              <a:xfrm>
                <a:off x="1613762" y="2046546"/>
                <a:ext cx="0" cy="79208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5" name="Straight Connector 124"/>
              <p:cNvCxnSpPr>
                <a:stCxn id="123" idx="1"/>
                <a:endCxn id="123" idx="5"/>
              </p:cNvCxnSpPr>
              <p:nvPr/>
            </p:nvCxnSpPr>
            <p:spPr>
              <a:xfrm>
                <a:off x="1255203" y="2442590"/>
                <a:ext cx="71711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Freeform 125"/>
              <p:cNvSpPr/>
              <p:nvPr/>
            </p:nvSpPr>
            <p:spPr>
              <a:xfrm>
                <a:off x="1254456" y="2053689"/>
                <a:ext cx="723900" cy="395288"/>
              </a:xfrm>
              <a:custGeom>
                <a:avLst/>
                <a:gdLst>
                  <a:gd name="connsiteX0" fmla="*/ 0 w 723900"/>
                  <a:gd name="connsiteY0" fmla="*/ 395288 h 395288"/>
                  <a:gd name="connsiteX1" fmla="*/ 723900 w 723900"/>
                  <a:gd name="connsiteY1" fmla="*/ 395288 h 395288"/>
                  <a:gd name="connsiteX2" fmla="*/ 361950 w 723900"/>
                  <a:gd name="connsiteY2" fmla="*/ 0 h 395288"/>
                  <a:gd name="connsiteX3" fmla="*/ 0 w 723900"/>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723900" h="395288">
                    <a:moveTo>
                      <a:pt x="0" y="395288"/>
                    </a:moveTo>
                    <a:lnTo>
                      <a:pt x="723900" y="395288"/>
                    </a:lnTo>
                    <a:lnTo>
                      <a:pt x="361950" y="0"/>
                    </a:lnTo>
                    <a:lnTo>
                      <a:pt x="0" y="395288"/>
                    </a:lnTo>
                    <a:close/>
                  </a:path>
                </a:pathLst>
              </a:cu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 name="Freeform 126"/>
              <p:cNvSpPr/>
              <p:nvPr/>
            </p:nvSpPr>
            <p:spPr>
              <a:xfrm>
                <a:off x="899650" y="2445914"/>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Freeform 127"/>
              <p:cNvSpPr/>
              <p:nvPr/>
            </p:nvSpPr>
            <p:spPr>
              <a:xfrm flipH="1">
                <a:off x="1613943" y="2445914"/>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 name="TextBox 128"/>
              <p:cNvSpPr txBox="1"/>
              <p:nvPr/>
            </p:nvSpPr>
            <p:spPr>
              <a:xfrm>
                <a:off x="1476543" y="2144392"/>
                <a:ext cx="274437"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D</a:t>
                </a:r>
                <a:endParaRPr lang="en-GB" sz="1400" b="1" dirty="0">
                  <a:latin typeface="Arial" panose="020B0604020202020204" pitchFamily="34" charset="0"/>
                  <a:cs typeface="Arial" panose="020B0604020202020204" pitchFamily="34" charset="0"/>
                </a:endParaRPr>
              </a:p>
            </p:txBody>
          </p:sp>
          <p:sp>
            <p:nvSpPr>
              <p:cNvPr id="130" name="TextBox 129"/>
              <p:cNvSpPr txBox="1"/>
              <p:nvPr/>
            </p:nvSpPr>
            <p:spPr>
              <a:xfrm>
                <a:off x="1255203" y="2501163"/>
                <a:ext cx="265166"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S</a:t>
                </a:r>
                <a:endParaRPr lang="en-GB" sz="1400" b="1" dirty="0">
                  <a:latin typeface="Arial" panose="020B0604020202020204" pitchFamily="34" charset="0"/>
                  <a:cs typeface="Arial" panose="020B0604020202020204" pitchFamily="34" charset="0"/>
                </a:endParaRPr>
              </a:p>
            </p:txBody>
          </p:sp>
          <p:sp>
            <p:nvSpPr>
              <p:cNvPr id="131" name="TextBox 130"/>
              <p:cNvSpPr txBox="1"/>
              <p:nvPr/>
            </p:nvSpPr>
            <p:spPr>
              <a:xfrm>
                <a:off x="1707156" y="2506464"/>
                <a:ext cx="255894"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T</a:t>
                </a:r>
                <a:endParaRPr lang="en-GB" sz="1400" b="1" dirty="0">
                  <a:latin typeface="Arial" panose="020B0604020202020204" pitchFamily="34" charset="0"/>
                  <a:cs typeface="Arial" panose="020B0604020202020204" pitchFamily="34" charset="0"/>
                </a:endParaRPr>
              </a:p>
            </p:txBody>
          </p:sp>
          <p:sp>
            <p:nvSpPr>
              <p:cNvPr id="132" name="TextBox 131"/>
              <p:cNvSpPr txBox="1"/>
              <p:nvPr/>
            </p:nvSpPr>
            <p:spPr>
              <a:xfrm>
                <a:off x="2138644" y="2288776"/>
                <a:ext cx="1801323" cy="241780"/>
              </a:xfrm>
              <a:prstGeom prst="rect">
                <a:avLst/>
              </a:prstGeom>
              <a:noFill/>
            </p:spPr>
            <p:txBody>
              <a:bodyPr wrap="none" rtlCol="0">
                <a:spAutoFit/>
              </a:bodyPr>
              <a:lstStyle/>
              <a:p>
                <a:r>
                  <a:rPr lang="en-GB" sz="1400" dirty="0" smtClean="0">
                    <a:solidFill>
                      <a:schemeClr val="bg1"/>
                    </a:solidFill>
                    <a:latin typeface="Arial" panose="020B0604020202020204" pitchFamily="34" charset="0"/>
                    <a:cs typeface="Arial" panose="020B0604020202020204" pitchFamily="34" charset="0"/>
                  </a:rPr>
                  <a:t>Distance = Speed x Time</a:t>
                </a:r>
                <a:endParaRPr lang="en-GB" sz="1400" dirty="0">
                  <a:solidFill>
                    <a:schemeClr val="bg1"/>
                  </a:solidFill>
                  <a:latin typeface="Arial" panose="020B0604020202020204" pitchFamily="34" charset="0"/>
                  <a:cs typeface="Arial" panose="020B0604020202020204" pitchFamily="34" charset="0"/>
                </a:endParaRPr>
              </a:p>
            </p:txBody>
          </p:sp>
        </p:grpSp>
        <p:grpSp>
          <p:nvGrpSpPr>
            <p:cNvPr id="97" name="Group 96"/>
            <p:cNvGrpSpPr/>
            <p:nvPr/>
          </p:nvGrpSpPr>
          <p:grpSpPr>
            <a:xfrm>
              <a:off x="898124" y="2944671"/>
              <a:ext cx="2660741" cy="792274"/>
              <a:chOff x="898124" y="2944671"/>
              <a:chExt cx="2660741" cy="792274"/>
            </a:xfrm>
          </p:grpSpPr>
          <p:sp>
            <p:nvSpPr>
              <p:cNvPr id="111" name="Isosceles Triangle 110"/>
              <p:cNvSpPr/>
              <p:nvPr/>
            </p:nvSpPr>
            <p:spPr>
              <a:xfrm>
                <a:off x="898124" y="2944671"/>
                <a:ext cx="1434236" cy="792088"/>
              </a:xfrm>
              <a:prstGeom prst="triangl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2" name="Straight Connector 111"/>
              <p:cNvCxnSpPr>
                <a:stCxn id="111" idx="0"/>
                <a:endCxn id="111" idx="3"/>
              </p:cNvCxnSpPr>
              <p:nvPr/>
            </p:nvCxnSpPr>
            <p:spPr>
              <a:xfrm>
                <a:off x="1615242" y="2944671"/>
                <a:ext cx="0" cy="79208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111" idx="1"/>
                <a:endCxn id="111" idx="5"/>
              </p:cNvCxnSpPr>
              <p:nvPr/>
            </p:nvCxnSpPr>
            <p:spPr>
              <a:xfrm>
                <a:off x="1256683" y="3340715"/>
                <a:ext cx="71711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Freeform 113"/>
              <p:cNvSpPr/>
              <p:nvPr/>
            </p:nvSpPr>
            <p:spPr>
              <a:xfrm>
                <a:off x="1255936" y="2951814"/>
                <a:ext cx="723900" cy="395288"/>
              </a:xfrm>
              <a:custGeom>
                <a:avLst/>
                <a:gdLst>
                  <a:gd name="connsiteX0" fmla="*/ 0 w 723900"/>
                  <a:gd name="connsiteY0" fmla="*/ 395288 h 395288"/>
                  <a:gd name="connsiteX1" fmla="*/ 723900 w 723900"/>
                  <a:gd name="connsiteY1" fmla="*/ 395288 h 395288"/>
                  <a:gd name="connsiteX2" fmla="*/ 361950 w 723900"/>
                  <a:gd name="connsiteY2" fmla="*/ 0 h 395288"/>
                  <a:gd name="connsiteX3" fmla="*/ 0 w 723900"/>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723900" h="395288">
                    <a:moveTo>
                      <a:pt x="0" y="395288"/>
                    </a:moveTo>
                    <a:lnTo>
                      <a:pt x="723900" y="395288"/>
                    </a:lnTo>
                    <a:lnTo>
                      <a:pt x="361950" y="0"/>
                    </a:lnTo>
                    <a:lnTo>
                      <a:pt x="0" y="395288"/>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Freeform 114"/>
              <p:cNvSpPr/>
              <p:nvPr/>
            </p:nvSpPr>
            <p:spPr>
              <a:xfrm>
                <a:off x="901130"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Freeform 115"/>
              <p:cNvSpPr/>
              <p:nvPr/>
            </p:nvSpPr>
            <p:spPr>
              <a:xfrm flipH="1">
                <a:off x="1615423"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TextBox 116"/>
              <p:cNvSpPr txBox="1"/>
              <p:nvPr/>
            </p:nvSpPr>
            <p:spPr>
              <a:xfrm>
                <a:off x="1487811" y="3068560"/>
                <a:ext cx="274437"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D</a:t>
                </a:r>
                <a:endParaRPr lang="en-GB" sz="1400" b="1" dirty="0">
                  <a:latin typeface="Arial" panose="020B0604020202020204" pitchFamily="34" charset="0"/>
                  <a:cs typeface="Arial" panose="020B0604020202020204" pitchFamily="34" charset="0"/>
                </a:endParaRPr>
              </a:p>
            </p:txBody>
          </p:sp>
          <p:sp>
            <p:nvSpPr>
              <p:cNvPr id="118" name="TextBox 117"/>
              <p:cNvSpPr txBox="1"/>
              <p:nvPr/>
            </p:nvSpPr>
            <p:spPr>
              <a:xfrm>
                <a:off x="1226063" y="3403110"/>
                <a:ext cx="265166"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S</a:t>
                </a:r>
                <a:endParaRPr lang="en-GB" sz="1400" b="1" dirty="0">
                  <a:latin typeface="Arial" panose="020B0604020202020204" pitchFamily="34" charset="0"/>
                  <a:cs typeface="Arial" panose="020B0604020202020204" pitchFamily="34" charset="0"/>
                </a:endParaRPr>
              </a:p>
            </p:txBody>
          </p:sp>
          <p:sp>
            <p:nvSpPr>
              <p:cNvPr id="119" name="TextBox 118"/>
              <p:cNvSpPr txBox="1"/>
              <p:nvPr/>
            </p:nvSpPr>
            <p:spPr>
              <a:xfrm>
                <a:off x="1726706" y="3404589"/>
                <a:ext cx="255894"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T</a:t>
                </a:r>
                <a:endParaRPr lang="en-GB" sz="1400" b="1" dirty="0">
                  <a:latin typeface="Arial" panose="020B0604020202020204" pitchFamily="34" charset="0"/>
                  <a:cs typeface="Arial" panose="020B0604020202020204" pitchFamily="34" charset="0"/>
                </a:endParaRPr>
              </a:p>
            </p:txBody>
          </p:sp>
          <p:sp>
            <p:nvSpPr>
              <p:cNvPr id="120" name="TextBox 119"/>
              <p:cNvSpPr txBox="1"/>
              <p:nvPr/>
            </p:nvSpPr>
            <p:spPr>
              <a:xfrm>
                <a:off x="2140124" y="3186901"/>
                <a:ext cx="615946" cy="241780"/>
              </a:xfrm>
              <a:prstGeom prst="rect">
                <a:avLst/>
              </a:prstGeom>
              <a:noFill/>
            </p:spPr>
            <p:txBody>
              <a:bodyPr wrap="none" rtlCol="0">
                <a:spAutoFit/>
              </a:bodyPr>
              <a:lstStyle/>
              <a:p>
                <a:r>
                  <a:rPr lang="en-GB" sz="1400" dirty="0" smtClean="0">
                    <a:solidFill>
                      <a:schemeClr val="bg1"/>
                    </a:solidFill>
                    <a:latin typeface="Arial" panose="020B0604020202020204" pitchFamily="34" charset="0"/>
                    <a:cs typeface="Arial" panose="020B0604020202020204" pitchFamily="34" charset="0"/>
                  </a:rPr>
                  <a:t>Time</a:t>
                </a:r>
                <a:r>
                  <a:rPr lang="en-GB" sz="1400" dirty="0" smtClean="0">
                    <a:solidFill>
                      <a:schemeClr val="bg1"/>
                    </a:solidFill>
                  </a:rPr>
                  <a:t> = </a:t>
                </a:r>
                <a:endParaRPr lang="en-GB" sz="1400" dirty="0">
                  <a:solidFill>
                    <a:schemeClr val="bg1"/>
                  </a:solidFill>
                </a:endParaRPr>
              </a:p>
            </p:txBody>
          </p:sp>
          <p:sp>
            <p:nvSpPr>
              <p:cNvPr id="121" name="TextBox 120"/>
              <p:cNvSpPr txBox="1"/>
              <p:nvPr/>
            </p:nvSpPr>
            <p:spPr>
              <a:xfrm>
                <a:off x="2789255" y="3096356"/>
                <a:ext cx="728741" cy="411025"/>
              </a:xfrm>
              <a:prstGeom prst="rect">
                <a:avLst/>
              </a:prstGeom>
              <a:noFill/>
            </p:spPr>
            <p:txBody>
              <a:bodyPr wrap="none" rtlCol="0">
                <a:spAutoFit/>
              </a:bodyPr>
              <a:lstStyle/>
              <a:p>
                <a:pPr algn="ctr"/>
                <a:r>
                  <a:rPr lang="en-GB" sz="1400" dirty="0" smtClean="0">
                    <a:solidFill>
                      <a:schemeClr val="bg1"/>
                    </a:solidFill>
                    <a:latin typeface="Arial" panose="020B0604020202020204" pitchFamily="34" charset="0"/>
                    <a:cs typeface="Arial" panose="020B0604020202020204" pitchFamily="34" charset="0"/>
                  </a:rPr>
                  <a:t>Distance</a:t>
                </a:r>
              </a:p>
              <a:p>
                <a:pPr algn="ctr"/>
                <a:r>
                  <a:rPr lang="en-GB" sz="1400" dirty="0" smtClean="0">
                    <a:solidFill>
                      <a:schemeClr val="bg1"/>
                    </a:solidFill>
                    <a:latin typeface="Arial" panose="020B0604020202020204" pitchFamily="34" charset="0"/>
                    <a:cs typeface="Arial" panose="020B0604020202020204" pitchFamily="34" charset="0"/>
                  </a:rPr>
                  <a:t>Speed</a:t>
                </a:r>
                <a:endParaRPr lang="en-GB" sz="1400" dirty="0">
                  <a:solidFill>
                    <a:schemeClr val="bg1"/>
                  </a:solidFill>
                  <a:latin typeface="Arial" panose="020B0604020202020204" pitchFamily="34" charset="0"/>
                  <a:cs typeface="Arial" panose="020B0604020202020204" pitchFamily="34" charset="0"/>
                </a:endParaRPr>
              </a:p>
            </p:txBody>
          </p:sp>
          <p:cxnSp>
            <p:nvCxnSpPr>
              <p:cNvPr id="122" name="Straight Connector 121"/>
              <p:cNvCxnSpPr/>
              <p:nvPr/>
            </p:nvCxnSpPr>
            <p:spPr>
              <a:xfrm>
                <a:off x="2748387" y="3305325"/>
                <a:ext cx="81047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98" name="Group 97"/>
            <p:cNvGrpSpPr/>
            <p:nvPr/>
          </p:nvGrpSpPr>
          <p:grpSpPr>
            <a:xfrm>
              <a:off x="899604" y="3887183"/>
              <a:ext cx="2767277" cy="792274"/>
              <a:chOff x="898124" y="2944671"/>
              <a:chExt cx="2767277" cy="792274"/>
            </a:xfrm>
          </p:grpSpPr>
          <p:sp>
            <p:nvSpPr>
              <p:cNvPr id="99" name="Isosceles Triangle 98"/>
              <p:cNvSpPr/>
              <p:nvPr/>
            </p:nvSpPr>
            <p:spPr>
              <a:xfrm>
                <a:off x="898124" y="2944671"/>
                <a:ext cx="1434236" cy="792088"/>
              </a:xfrm>
              <a:prstGeom prst="triangl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0" name="Straight Connector 99"/>
              <p:cNvCxnSpPr>
                <a:stCxn id="99" idx="0"/>
                <a:endCxn id="99" idx="3"/>
              </p:cNvCxnSpPr>
              <p:nvPr/>
            </p:nvCxnSpPr>
            <p:spPr>
              <a:xfrm>
                <a:off x="1615242" y="2944671"/>
                <a:ext cx="0" cy="79208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1" name="Straight Connector 100"/>
              <p:cNvCxnSpPr>
                <a:stCxn id="99" idx="1"/>
                <a:endCxn id="99" idx="5"/>
              </p:cNvCxnSpPr>
              <p:nvPr/>
            </p:nvCxnSpPr>
            <p:spPr>
              <a:xfrm>
                <a:off x="1256683" y="3340715"/>
                <a:ext cx="71711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Freeform 101"/>
              <p:cNvSpPr/>
              <p:nvPr/>
            </p:nvSpPr>
            <p:spPr>
              <a:xfrm>
                <a:off x="1255936" y="2951814"/>
                <a:ext cx="723900" cy="395288"/>
              </a:xfrm>
              <a:custGeom>
                <a:avLst/>
                <a:gdLst>
                  <a:gd name="connsiteX0" fmla="*/ 0 w 723900"/>
                  <a:gd name="connsiteY0" fmla="*/ 395288 h 395288"/>
                  <a:gd name="connsiteX1" fmla="*/ 723900 w 723900"/>
                  <a:gd name="connsiteY1" fmla="*/ 395288 h 395288"/>
                  <a:gd name="connsiteX2" fmla="*/ 361950 w 723900"/>
                  <a:gd name="connsiteY2" fmla="*/ 0 h 395288"/>
                  <a:gd name="connsiteX3" fmla="*/ 0 w 723900"/>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723900" h="395288">
                    <a:moveTo>
                      <a:pt x="0" y="395288"/>
                    </a:moveTo>
                    <a:lnTo>
                      <a:pt x="723900" y="395288"/>
                    </a:lnTo>
                    <a:lnTo>
                      <a:pt x="361950" y="0"/>
                    </a:lnTo>
                    <a:lnTo>
                      <a:pt x="0" y="395288"/>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 name="Freeform 102"/>
              <p:cNvSpPr/>
              <p:nvPr/>
            </p:nvSpPr>
            <p:spPr>
              <a:xfrm>
                <a:off x="901130"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 name="Freeform 103"/>
              <p:cNvSpPr/>
              <p:nvPr/>
            </p:nvSpPr>
            <p:spPr>
              <a:xfrm flipH="1">
                <a:off x="1615423"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TextBox 104"/>
              <p:cNvSpPr txBox="1"/>
              <p:nvPr/>
            </p:nvSpPr>
            <p:spPr>
              <a:xfrm>
                <a:off x="1480668" y="3038293"/>
                <a:ext cx="274437"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D</a:t>
                </a:r>
                <a:endParaRPr lang="en-GB" sz="1400" b="1" dirty="0">
                  <a:latin typeface="Arial" panose="020B0604020202020204" pitchFamily="34" charset="0"/>
                  <a:cs typeface="Arial" panose="020B0604020202020204" pitchFamily="34" charset="0"/>
                </a:endParaRPr>
              </a:p>
            </p:txBody>
          </p:sp>
          <p:sp>
            <p:nvSpPr>
              <p:cNvPr id="106" name="TextBox 105"/>
              <p:cNvSpPr txBox="1"/>
              <p:nvPr/>
            </p:nvSpPr>
            <p:spPr>
              <a:xfrm>
                <a:off x="1248813" y="3427194"/>
                <a:ext cx="265166"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S</a:t>
                </a:r>
                <a:endParaRPr lang="en-GB" sz="1400" b="1" dirty="0">
                  <a:latin typeface="Arial" panose="020B0604020202020204" pitchFamily="34" charset="0"/>
                  <a:cs typeface="Arial" panose="020B0604020202020204" pitchFamily="34" charset="0"/>
                </a:endParaRPr>
              </a:p>
            </p:txBody>
          </p:sp>
          <p:sp>
            <p:nvSpPr>
              <p:cNvPr id="107" name="TextBox 106"/>
              <p:cNvSpPr txBox="1"/>
              <p:nvPr/>
            </p:nvSpPr>
            <p:spPr>
              <a:xfrm>
                <a:off x="1733716" y="3433580"/>
                <a:ext cx="255894"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T</a:t>
                </a:r>
                <a:endParaRPr lang="en-GB" sz="1400" b="1" dirty="0">
                  <a:latin typeface="Arial" panose="020B0604020202020204" pitchFamily="34" charset="0"/>
                  <a:cs typeface="Arial" panose="020B0604020202020204" pitchFamily="34" charset="0"/>
                </a:endParaRPr>
              </a:p>
            </p:txBody>
          </p:sp>
          <p:sp>
            <p:nvSpPr>
              <p:cNvPr id="108" name="TextBox 107"/>
              <p:cNvSpPr txBox="1"/>
              <p:nvPr/>
            </p:nvSpPr>
            <p:spPr>
              <a:xfrm>
                <a:off x="2140124" y="3186901"/>
                <a:ext cx="720795" cy="241780"/>
              </a:xfrm>
              <a:prstGeom prst="rect">
                <a:avLst/>
              </a:prstGeom>
              <a:noFill/>
            </p:spPr>
            <p:txBody>
              <a:bodyPr wrap="none" rtlCol="0">
                <a:spAutoFit/>
              </a:bodyPr>
              <a:lstStyle/>
              <a:p>
                <a:r>
                  <a:rPr lang="en-GB" sz="1400" dirty="0" smtClean="0">
                    <a:solidFill>
                      <a:schemeClr val="bg1"/>
                    </a:solidFill>
                    <a:latin typeface="Arial" panose="020B0604020202020204" pitchFamily="34" charset="0"/>
                    <a:cs typeface="Arial" panose="020B0604020202020204" pitchFamily="34" charset="0"/>
                  </a:rPr>
                  <a:t>Speed</a:t>
                </a:r>
                <a:r>
                  <a:rPr lang="en-GB" sz="1400" dirty="0" smtClean="0">
                    <a:solidFill>
                      <a:schemeClr val="bg1"/>
                    </a:solidFill>
                  </a:rPr>
                  <a:t> = </a:t>
                </a:r>
                <a:endParaRPr lang="en-GB" sz="1400" dirty="0">
                  <a:solidFill>
                    <a:schemeClr val="bg1"/>
                  </a:solidFill>
                </a:endParaRPr>
              </a:p>
            </p:txBody>
          </p:sp>
          <p:sp>
            <p:nvSpPr>
              <p:cNvPr id="109" name="TextBox 108"/>
              <p:cNvSpPr txBox="1"/>
              <p:nvPr/>
            </p:nvSpPr>
            <p:spPr>
              <a:xfrm>
                <a:off x="2904084" y="3114839"/>
                <a:ext cx="728741" cy="411025"/>
              </a:xfrm>
              <a:prstGeom prst="rect">
                <a:avLst/>
              </a:prstGeom>
              <a:noFill/>
            </p:spPr>
            <p:txBody>
              <a:bodyPr wrap="none" rtlCol="0">
                <a:spAutoFit/>
              </a:bodyPr>
              <a:lstStyle/>
              <a:p>
                <a:pPr algn="ctr"/>
                <a:r>
                  <a:rPr lang="en-GB" sz="1400" dirty="0" smtClean="0">
                    <a:solidFill>
                      <a:schemeClr val="bg1"/>
                    </a:solidFill>
                    <a:latin typeface="Arial" panose="020B0604020202020204" pitchFamily="34" charset="0"/>
                    <a:cs typeface="Arial" panose="020B0604020202020204" pitchFamily="34" charset="0"/>
                  </a:rPr>
                  <a:t>Distance</a:t>
                </a:r>
              </a:p>
              <a:p>
                <a:pPr algn="ctr"/>
                <a:r>
                  <a:rPr lang="en-GB" sz="1400" dirty="0" smtClean="0">
                    <a:solidFill>
                      <a:schemeClr val="bg1"/>
                    </a:solidFill>
                    <a:latin typeface="Arial" panose="020B0604020202020204" pitchFamily="34" charset="0"/>
                    <a:cs typeface="Arial" panose="020B0604020202020204" pitchFamily="34" charset="0"/>
                  </a:rPr>
                  <a:t>Time</a:t>
                </a:r>
                <a:endParaRPr lang="en-GB" sz="1400" dirty="0">
                  <a:solidFill>
                    <a:schemeClr val="bg1"/>
                  </a:solidFill>
                  <a:latin typeface="Arial" panose="020B0604020202020204" pitchFamily="34" charset="0"/>
                  <a:cs typeface="Arial" panose="020B0604020202020204" pitchFamily="34" charset="0"/>
                </a:endParaRPr>
              </a:p>
            </p:txBody>
          </p:sp>
          <p:cxnSp>
            <p:nvCxnSpPr>
              <p:cNvPr id="110" name="Straight Connector 109"/>
              <p:cNvCxnSpPr/>
              <p:nvPr/>
            </p:nvCxnSpPr>
            <p:spPr>
              <a:xfrm>
                <a:off x="2854923" y="3319888"/>
                <a:ext cx="81047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055" name="TextBox 1054"/>
          <p:cNvSpPr txBox="1"/>
          <p:nvPr/>
        </p:nvSpPr>
        <p:spPr>
          <a:xfrm>
            <a:off x="3837234" y="4563969"/>
            <a:ext cx="888385" cy="461665"/>
          </a:xfrm>
          <a:prstGeom prst="rect">
            <a:avLst/>
          </a:prstGeom>
          <a:solidFill>
            <a:schemeClr val="bg1"/>
          </a:solidFill>
        </p:spPr>
        <p:txBody>
          <a:bodyPr wrap="none" rtlCol="0">
            <a:spAutoFit/>
          </a:bodyPr>
          <a:lstStyle/>
          <a:p>
            <a:r>
              <a:rPr lang="en-GB" dirty="0" smtClean="0"/>
              <a:t>00:00</a:t>
            </a:r>
            <a:endParaRPr lang="en-GB" dirty="0"/>
          </a:p>
        </p:txBody>
      </p:sp>
      <p:sp>
        <p:nvSpPr>
          <p:cNvPr id="64" name="TextBox 63"/>
          <p:cNvSpPr txBox="1"/>
          <p:nvPr/>
        </p:nvSpPr>
        <p:spPr>
          <a:xfrm>
            <a:off x="3066473" y="4556635"/>
            <a:ext cx="825867" cy="461665"/>
          </a:xfrm>
          <a:prstGeom prst="rect">
            <a:avLst/>
          </a:prstGeom>
          <a:noFill/>
        </p:spPr>
        <p:txBody>
          <a:bodyPr wrap="none" rtlCol="0">
            <a:spAutoFit/>
          </a:bodyPr>
          <a:lstStyle/>
          <a:p>
            <a:r>
              <a:rPr lang="en-GB" dirty="0" smtClean="0">
                <a:solidFill>
                  <a:schemeClr val="bg1"/>
                </a:solidFill>
              </a:rPr>
              <a:t>time </a:t>
            </a:r>
            <a:endParaRPr lang="en-GB" dirty="0">
              <a:solidFill>
                <a:schemeClr val="bg1"/>
              </a:solidFill>
            </a:endParaRPr>
          </a:p>
        </p:txBody>
      </p:sp>
      <p:sp>
        <p:nvSpPr>
          <p:cNvPr id="135" name="TextBox 134"/>
          <p:cNvSpPr txBox="1"/>
          <p:nvPr/>
        </p:nvSpPr>
        <p:spPr>
          <a:xfrm>
            <a:off x="3837234" y="4563969"/>
            <a:ext cx="888385" cy="461665"/>
          </a:xfrm>
          <a:prstGeom prst="rect">
            <a:avLst/>
          </a:prstGeom>
          <a:solidFill>
            <a:schemeClr val="bg1"/>
          </a:solidFill>
        </p:spPr>
        <p:txBody>
          <a:bodyPr wrap="none" rtlCol="0">
            <a:spAutoFit/>
          </a:bodyPr>
          <a:lstStyle/>
          <a:p>
            <a:r>
              <a:rPr lang="en-GB" dirty="0" smtClean="0"/>
              <a:t>00:01</a:t>
            </a:r>
            <a:endParaRPr lang="en-GB" dirty="0"/>
          </a:p>
        </p:txBody>
      </p:sp>
      <p:sp>
        <p:nvSpPr>
          <p:cNvPr id="136" name="TextBox 135"/>
          <p:cNvSpPr txBox="1"/>
          <p:nvPr/>
        </p:nvSpPr>
        <p:spPr>
          <a:xfrm>
            <a:off x="3837234" y="4563969"/>
            <a:ext cx="888385" cy="461665"/>
          </a:xfrm>
          <a:prstGeom prst="rect">
            <a:avLst/>
          </a:prstGeom>
          <a:solidFill>
            <a:schemeClr val="bg1"/>
          </a:solidFill>
        </p:spPr>
        <p:txBody>
          <a:bodyPr wrap="none" rtlCol="0">
            <a:spAutoFit/>
          </a:bodyPr>
          <a:lstStyle/>
          <a:p>
            <a:r>
              <a:rPr lang="en-GB" dirty="0" smtClean="0"/>
              <a:t>00:02</a:t>
            </a:r>
            <a:endParaRPr lang="en-GB" dirty="0"/>
          </a:p>
        </p:txBody>
      </p:sp>
      <p:sp>
        <p:nvSpPr>
          <p:cNvPr id="137" name="TextBox 136"/>
          <p:cNvSpPr txBox="1"/>
          <p:nvPr/>
        </p:nvSpPr>
        <p:spPr>
          <a:xfrm>
            <a:off x="3837234" y="4563969"/>
            <a:ext cx="888385" cy="461665"/>
          </a:xfrm>
          <a:prstGeom prst="rect">
            <a:avLst/>
          </a:prstGeom>
          <a:solidFill>
            <a:schemeClr val="bg1"/>
          </a:solidFill>
        </p:spPr>
        <p:txBody>
          <a:bodyPr wrap="none" rtlCol="0">
            <a:spAutoFit/>
          </a:bodyPr>
          <a:lstStyle/>
          <a:p>
            <a:r>
              <a:rPr lang="en-GB" dirty="0" smtClean="0"/>
              <a:t>00:03</a:t>
            </a:r>
            <a:endParaRPr lang="en-GB" dirty="0"/>
          </a:p>
        </p:txBody>
      </p:sp>
    </p:spTree>
    <p:extLst>
      <p:ext uri="{BB962C8B-B14F-4D97-AF65-F5344CB8AC3E}">
        <p14:creationId xmlns:p14="http://schemas.microsoft.com/office/powerpoint/2010/main" val="295989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58333E-6 4.81481E-6 L 0.58972 -0.00116 " pathEditMode="relative" rAng="0" ptsTypes="AA">
                                      <p:cBhvr>
                                        <p:cTn id="6" dur="3000" fill="hold"/>
                                        <p:tgtEl>
                                          <p:spTgt spid="1026"/>
                                        </p:tgtEl>
                                        <p:attrNameLst>
                                          <p:attrName>ppt_x</p:attrName>
                                          <p:attrName>ppt_y</p:attrName>
                                        </p:attrNameLst>
                                      </p:cBhvr>
                                      <p:rCtr x="29479" y="-69"/>
                                    </p:animMotion>
                                  </p:childTnLst>
                                </p:cTn>
                              </p:par>
                              <p:par>
                                <p:cTn id="7" presetID="1" presetClass="entr" presetSubtype="0" fill="hold" grpId="0" nodeType="withEffect">
                                  <p:stCondLst>
                                    <p:cond delay="1000"/>
                                  </p:stCondLst>
                                  <p:childTnLst>
                                    <p:set>
                                      <p:cBhvr>
                                        <p:cTn id="8" dur="1" fill="hold">
                                          <p:stCondLst>
                                            <p:cond delay="0"/>
                                          </p:stCondLst>
                                        </p:cTn>
                                        <p:tgtEl>
                                          <p:spTgt spid="135"/>
                                        </p:tgtEl>
                                        <p:attrNameLst>
                                          <p:attrName>style.visibility</p:attrName>
                                        </p:attrNameLst>
                                      </p:cBhvr>
                                      <p:to>
                                        <p:strVal val="visible"/>
                                      </p:to>
                                    </p:set>
                                  </p:childTnLst>
                                </p:cTn>
                              </p:par>
                              <p:par>
                                <p:cTn id="9" presetID="1" presetClass="entr" presetSubtype="0" fill="hold" grpId="0" nodeType="withEffect">
                                  <p:stCondLst>
                                    <p:cond delay="1500"/>
                                  </p:stCondLst>
                                  <p:childTnLst>
                                    <p:set>
                                      <p:cBhvr>
                                        <p:cTn id="10" dur="1" fill="hold">
                                          <p:stCondLst>
                                            <p:cond delay="0"/>
                                          </p:stCondLst>
                                        </p:cTn>
                                        <p:tgtEl>
                                          <p:spTgt spid="136"/>
                                        </p:tgtEl>
                                        <p:attrNameLst>
                                          <p:attrName>style.visibility</p:attrName>
                                        </p:attrNameLst>
                                      </p:cBhvr>
                                      <p:to>
                                        <p:strVal val="visible"/>
                                      </p:to>
                                    </p:set>
                                  </p:childTnLst>
                                </p:cTn>
                              </p:par>
                              <p:par>
                                <p:cTn id="11" presetID="1" presetClass="entr" presetSubtype="0" fill="hold" grpId="0" nodeType="withEffect">
                                  <p:stCondLst>
                                    <p:cond delay="2500"/>
                                  </p:stCondLst>
                                  <p:childTnLst>
                                    <p:set>
                                      <p:cBhvr>
                                        <p:cTn id="12" dur="1" fill="hold">
                                          <p:stCondLst>
                                            <p:cond delay="0"/>
                                          </p:stCondLst>
                                        </p:cTn>
                                        <p:tgtEl>
                                          <p:spTgt spid="1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5"/>
                                        </p:tgtEl>
                                        <p:attrNameLst>
                                          <p:attrName>style.visibility</p:attrName>
                                        </p:attrNameLst>
                                      </p:cBhvr>
                                      <p:to>
                                        <p:strVal val="visible"/>
                                      </p:to>
                                    </p:set>
                                    <p:animEffect transition="in" filter="fade">
                                      <p:cBhvr>
                                        <p:cTn id="17"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animBg="1"/>
      <p:bldP spid="136" grpId="0" animBg="1"/>
      <p:bldP spid="1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sz="2000" dirty="0"/>
              <a:t>A girl walks 90 metres in 30 </a:t>
            </a:r>
            <a:r>
              <a:rPr lang="en-GB" sz="2000" dirty="0" smtClean="0"/>
              <a:t>seconds.</a:t>
            </a:r>
          </a:p>
          <a:p>
            <a:pPr lvl="1"/>
            <a:r>
              <a:rPr lang="en-GB" sz="2000" dirty="0" smtClean="0"/>
              <a:t>What </a:t>
            </a:r>
            <a:r>
              <a:rPr lang="en-GB" sz="2000" dirty="0"/>
              <a:t>is her speed?</a:t>
            </a:r>
          </a:p>
          <a:p>
            <a:endParaRPr lang="en-GB" sz="2000" dirty="0" smtClean="0"/>
          </a:p>
          <a:p>
            <a:endParaRPr lang="en-GB" sz="2000" dirty="0"/>
          </a:p>
          <a:p>
            <a:r>
              <a:rPr lang="en-GB" sz="2000" dirty="0"/>
              <a:t>A cyclist travels at 12 m/s for one </a:t>
            </a:r>
            <a:r>
              <a:rPr lang="en-GB" sz="2000" dirty="0" smtClean="0"/>
              <a:t>minute.</a:t>
            </a:r>
          </a:p>
          <a:p>
            <a:pPr lvl="1"/>
            <a:r>
              <a:rPr lang="en-GB" sz="2000" dirty="0" smtClean="0"/>
              <a:t>How </a:t>
            </a:r>
            <a:r>
              <a:rPr lang="en-GB" sz="2000" dirty="0"/>
              <a:t>far has he travelled?</a:t>
            </a:r>
          </a:p>
          <a:p>
            <a:endParaRPr lang="en-GB" sz="2000" dirty="0" smtClean="0"/>
          </a:p>
          <a:p>
            <a:endParaRPr lang="en-GB" sz="2000" dirty="0"/>
          </a:p>
          <a:p>
            <a:endParaRPr lang="en-GB" sz="2000" dirty="0"/>
          </a:p>
          <a:p>
            <a:r>
              <a:rPr lang="en-GB" sz="2000" dirty="0"/>
              <a:t>How long would it take a car to drive 1000 metres if it travelled at 20 m/s?</a:t>
            </a:r>
          </a:p>
          <a:p>
            <a:endParaRPr lang="en-GB" dirty="0"/>
          </a:p>
        </p:txBody>
      </p:sp>
      <p:sp>
        <p:nvSpPr>
          <p:cNvPr id="80" name="TextBox 79"/>
          <p:cNvSpPr txBox="1"/>
          <p:nvPr/>
        </p:nvSpPr>
        <p:spPr>
          <a:xfrm>
            <a:off x="4006293" y="2124211"/>
            <a:ext cx="2891117" cy="461665"/>
          </a:xfrm>
          <a:prstGeom prst="rect">
            <a:avLst/>
          </a:prstGeom>
          <a:solidFill>
            <a:schemeClr val="tx1"/>
          </a:solidFill>
        </p:spPr>
        <p:txBody>
          <a:bodyPr wrap="square" rtlCol="0">
            <a:spAutoFit/>
          </a:bodyPr>
          <a:lstStyle/>
          <a:p>
            <a:r>
              <a:rPr lang="en-GB" dirty="0" smtClean="0">
                <a:solidFill>
                  <a:schemeClr val="bg1"/>
                </a:solidFill>
              </a:rPr>
              <a:t>90m ÷ 30s = 3 m/s</a:t>
            </a:r>
            <a:endParaRPr lang="en-GB" dirty="0">
              <a:solidFill>
                <a:schemeClr val="bg1"/>
              </a:solidFill>
            </a:endParaRPr>
          </a:p>
        </p:txBody>
      </p:sp>
      <p:sp>
        <p:nvSpPr>
          <p:cNvPr id="81" name="TextBox 80"/>
          <p:cNvSpPr txBox="1"/>
          <p:nvPr/>
        </p:nvSpPr>
        <p:spPr>
          <a:xfrm>
            <a:off x="4444330" y="3866781"/>
            <a:ext cx="3032312" cy="461665"/>
          </a:xfrm>
          <a:prstGeom prst="rect">
            <a:avLst/>
          </a:prstGeom>
          <a:solidFill>
            <a:schemeClr val="tx1"/>
          </a:solidFill>
        </p:spPr>
        <p:txBody>
          <a:bodyPr wrap="square" rtlCol="0">
            <a:spAutoFit/>
          </a:bodyPr>
          <a:lstStyle/>
          <a:p>
            <a:r>
              <a:rPr lang="en-GB" dirty="0" smtClean="0">
                <a:solidFill>
                  <a:schemeClr val="bg1"/>
                </a:solidFill>
              </a:rPr>
              <a:t>12 m/s x 60 s = 720 m</a:t>
            </a:r>
            <a:endParaRPr lang="en-GB" dirty="0">
              <a:solidFill>
                <a:schemeClr val="bg1"/>
              </a:solidFill>
            </a:endParaRPr>
          </a:p>
        </p:txBody>
      </p:sp>
      <p:sp>
        <p:nvSpPr>
          <p:cNvPr id="82" name="TextBox 81"/>
          <p:cNvSpPr txBox="1"/>
          <p:nvPr/>
        </p:nvSpPr>
        <p:spPr>
          <a:xfrm>
            <a:off x="6411383" y="5329704"/>
            <a:ext cx="3315923" cy="461665"/>
          </a:xfrm>
          <a:prstGeom prst="rect">
            <a:avLst/>
          </a:prstGeom>
          <a:solidFill>
            <a:schemeClr val="tx1"/>
          </a:solidFill>
        </p:spPr>
        <p:txBody>
          <a:bodyPr wrap="square" rtlCol="0">
            <a:spAutoFit/>
          </a:bodyPr>
          <a:lstStyle/>
          <a:p>
            <a:r>
              <a:rPr lang="en-GB" dirty="0" smtClean="0">
                <a:solidFill>
                  <a:schemeClr val="bg1"/>
                </a:solidFill>
              </a:rPr>
              <a:t>1000 m ÷ 20 m/s = 50 s</a:t>
            </a:r>
            <a:endParaRPr lang="en-GB" dirty="0">
              <a:solidFill>
                <a:schemeClr val="bg1"/>
              </a:solidFill>
            </a:endParaRPr>
          </a:p>
        </p:txBody>
      </p:sp>
      <p:sp>
        <p:nvSpPr>
          <p:cNvPr id="83" name="Title 2"/>
          <p:cNvSpPr>
            <a:spLocks noGrp="1"/>
          </p:cNvSpPr>
          <p:nvPr>
            <p:ph type="title"/>
          </p:nvPr>
        </p:nvSpPr>
        <p:spPr>
          <a:xfrm>
            <a:off x="430225" y="849774"/>
            <a:ext cx="2564739" cy="472035"/>
          </a:xfrm>
        </p:spPr>
        <p:txBody>
          <a:bodyPr>
            <a:normAutofit/>
          </a:bodyPr>
          <a:lstStyle/>
          <a:p>
            <a:r>
              <a:rPr lang="en-GB" sz="2200" u="sng" dirty="0" smtClean="0"/>
              <a:t>Calculating Speed</a:t>
            </a:r>
            <a:endParaRPr lang="en-GB" sz="2200" u="sng" dirty="0"/>
          </a:p>
        </p:txBody>
      </p:sp>
      <p:grpSp>
        <p:nvGrpSpPr>
          <p:cNvPr id="84" name="Group 83"/>
          <p:cNvGrpSpPr/>
          <p:nvPr/>
        </p:nvGrpSpPr>
        <p:grpSpPr>
          <a:xfrm>
            <a:off x="8224153" y="1075515"/>
            <a:ext cx="3683236" cy="3351600"/>
            <a:chOff x="896644" y="2046546"/>
            <a:chExt cx="3043323" cy="2632911"/>
          </a:xfrm>
        </p:grpSpPr>
        <p:grpSp>
          <p:nvGrpSpPr>
            <p:cNvPr id="85" name="Group 84"/>
            <p:cNvGrpSpPr/>
            <p:nvPr/>
          </p:nvGrpSpPr>
          <p:grpSpPr>
            <a:xfrm>
              <a:off x="896644" y="2046546"/>
              <a:ext cx="3043323" cy="792274"/>
              <a:chOff x="896644" y="2046546"/>
              <a:chExt cx="3043323" cy="792274"/>
            </a:xfrm>
          </p:grpSpPr>
          <p:sp>
            <p:nvSpPr>
              <p:cNvPr id="112" name="Isosceles Triangle 111"/>
              <p:cNvSpPr/>
              <p:nvPr/>
            </p:nvSpPr>
            <p:spPr>
              <a:xfrm>
                <a:off x="896644" y="2046546"/>
                <a:ext cx="1434236" cy="792088"/>
              </a:xfrm>
              <a:prstGeom prst="triangl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3" name="Straight Connector 112"/>
              <p:cNvCxnSpPr>
                <a:stCxn id="112" idx="0"/>
                <a:endCxn id="112" idx="3"/>
              </p:cNvCxnSpPr>
              <p:nvPr/>
            </p:nvCxnSpPr>
            <p:spPr>
              <a:xfrm>
                <a:off x="1613762" y="2046546"/>
                <a:ext cx="0" cy="79208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12" idx="1"/>
                <a:endCxn id="112" idx="5"/>
              </p:cNvCxnSpPr>
              <p:nvPr/>
            </p:nvCxnSpPr>
            <p:spPr>
              <a:xfrm>
                <a:off x="1255203" y="2442590"/>
                <a:ext cx="71711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Freeform 114"/>
              <p:cNvSpPr/>
              <p:nvPr/>
            </p:nvSpPr>
            <p:spPr>
              <a:xfrm>
                <a:off x="1254456" y="2053689"/>
                <a:ext cx="723900" cy="395288"/>
              </a:xfrm>
              <a:custGeom>
                <a:avLst/>
                <a:gdLst>
                  <a:gd name="connsiteX0" fmla="*/ 0 w 723900"/>
                  <a:gd name="connsiteY0" fmla="*/ 395288 h 395288"/>
                  <a:gd name="connsiteX1" fmla="*/ 723900 w 723900"/>
                  <a:gd name="connsiteY1" fmla="*/ 395288 h 395288"/>
                  <a:gd name="connsiteX2" fmla="*/ 361950 w 723900"/>
                  <a:gd name="connsiteY2" fmla="*/ 0 h 395288"/>
                  <a:gd name="connsiteX3" fmla="*/ 0 w 723900"/>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723900" h="395288">
                    <a:moveTo>
                      <a:pt x="0" y="395288"/>
                    </a:moveTo>
                    <a:lnTo>
                      <a:pt x="723900" y="395288"/>
                    </a:lnTo>
                    <a:lnTo>
                      <a:pt x="361950" y="0"/>
                    </a:lnTo>
                    <a:lnTo>
                      <a:pt x="0" y="395288"/>
                    </a:lnTo>
                    <a:close/>
                  </a:path>
                </a:pathLst>
              </a:cu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Freeform 115"/>
              <p:cNvSpPr/>
              <p:nvPr/>
            </p:nvSpPr>
            <p:spPr>
              <a:xfrm>
                <a:off x="899650" y="2445914"/>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Freeform 116"/>
              <p:cNvSpPr/>
              <p:nvPr/>
            </p:nvSpPr>
            <p:spPr>
              <a:xfrm flipH="1">
                <a:off x="1613943" y="2445914"/>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TextBox 117"/>
              <p:cNvSpPr txBox="1"/>
              <p:nvPr/>
            </p:nvSpPr>
            <p:spPr>
              <a:xfrm>
                <a:off x="1476543" y="2144392"/>
                <a:ext cx="274437"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D</a:t>
                </a:r>
                <a:endParaRPr lang="en-GB" sz="1400" b="1" dirty="0">
                  <a:latin typeface="Arial" panose="020B0604020202020204" pitchFamily="34" charset="0"/>
                  <a:cs typeface="Arial" panose="020B0604020202020204" pitchFamily="34" charset="0"/>
                </a:endParaRPr>
              </a:p>
            </p:txBody>
          </p:sp>
          <p:sp>
            <p:nvSpPr>
              <p:cNvPr id="119" name="TextBox 118"/>
              <p:cNvSpPr txBox="1"/>
              <p:nvPr/>
            </p:nvSpPr>
            <p:spPr>
              <a:xfrm>
                <a:off x="1255203" y="2501163"/>
                <a:ext cx="265166"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S</a:t>
                </a:r>
                <a:endParaRPr lang="en-GB" sz="1400" b="1" dirty="0">
                  <a:latin typeface="Arial" panose="020B0604020202020204" pitchFamily="34" charset="0"/>
                  <a:cs typeface="Arial" panose="020B0604020202020204" pitchFamily="34" charset="0"/>
                </a:endParaRPr>
              </a:p>
            </p:txBody>
          </p:sp>
          <p:sp>
            <p:nvSpPr>
              <p:cNvPr id="120" name="TextBox 119"/>
              <p:cNvSpPr txBox="1"/>
              <p:nvPr/>
            </p:nvSpPr>
            <p:spPr>
              <a:xfrm>
                <a:off x="1707156" y="2506464"/>
                <a:ext cx="255894"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T</a:t>
                </a:r>
                <a:endParaRPr lang="en-GB" sz="1400" b="1" dirty="0">
                  <a:latin typeface="Arial" panose="020B0604020202020204" pitchFamily="34" charset="0"/>
                  <a:cs typeface="Arial" panose="020B0604020202020204" pitchFamily="34" charset="0"/>
                </a:endParaRPr>
              </a:p>
            </p:txBody>
          </p:sp>
          <p:sp>
            <p:nvSpPr>
              <p:cNvPr id="121" name="TextBox 120"/>
              <p:cNvSpPr txBox="1"/>
              <p:nvPr/>
            </p:nvSpPr>
            <p:spPr>
              <a:xfrm>
                <a:off x="2138644" y="2288776"/>
                <a:ext cx="1801323" cy="241780"/>
              </a:xfrm>
              <a:prstGeom prst="rect">
                <a:avLst/>
              </a:prstGeom>
              <a:noFill/>
            </p:spPr>
            <p:txBody>
              <a:bodyPr wrap="none" rtlCol="0">
                <a:spAutoFit/>
              </a:bodyPr>
              <a:lstStyle/>
              <a:p>
                <a:r>
                  <a:rPr lang="en-GB" sz="1400" dirty="0" smtClean="0">
                    <a:solidFill>
                      <a:schemeClr val="bg1"/>
                    </a:solidFill>
                    <a:latin typeface="Arial" panose="020B0604020202020204" pitchFamily="34" charset="0"/>
                    <a:cs typeface="Arial" panose="020B0604020202020204" pitchFamily="34" charset="0"/>
                  </a:rPr>
                  <a:t>Distance = Speed x Time</a:t>
                </a:r>
                <a:endParaRPr lang="en-GB" sz="1400" dirty="0">
                  <a:solidFill>
                    <a:schemeClr val="bg1"/>
                  </a:solidFill>
                  <a:latin typeface="Arial" panose="020B0604020202020204" pitchFamily="34" charset="0"/>
                  <a:cs typeface="Arial" panose="020B0604020202020204" pitchFamily="34" charset="0"/>
                </a:endParaRPr>
              </a:p>
            </p:txBody>
          </p:sp>
        </p:grpSp>
        <p:grpSp>
          <p:nvGrpSpPr>
            <p:cNvPr id="86" name="Group 85"/>
            <p:cNvGrpSpPr/>
            <p:nvPr/>
          </p:nvGrpSpPr>
          <p:grpSpPr>
            <a:xfrm>
              <a:off x="898124" y="2944671"/>
              <a:ext cx="2660741" cy="792274"/>
              <a:chOff x="898124" y="2944671"/>
              <a:chExt cx="2660741" cy="792274"/>
            </a:xfrm>
          </p:grpSpPr>
          <p:sp>
            <p:nvSpPr>
              <p:cNvPr id="100" name="Isosceles Triangle 99"/>
              <p:cNvSpPr/>
              <p:nvPr/>
            </p:nvSpPr>
            <p:spPr>
              <a:xfrm>
                <a:off x="898124" y="2944671"/>
                <a:ext cx="1434236" cy="792088"/>
              </a:xfrm>
              <a:prstGeom prst="triangl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1" name="Straight Connector 100"/>
              <p:cNvCxnSpPr>
                <a:stCxn id="100" idx="0"/>
                <a:endCxn id="100" idx="3"/>
              </p:cNvCxnSpPr>
              <p:nvPr/>
            </p:nvCxnSpPr>
            <p:spPr>
              <a:xfrm>
                <a:off x="1615242" y="2944671"/>
                <a:ext cx="0" cy="79208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100" idx="1"/>
                <a:endCxn id="100" idx="5"/>
              </p:cNvCxnSpPr>
              <p:nvPr/>
            </p:nvCxnSpPr>
            <p:spPr>
              <a:xfrm>
                <a:off x="1256683" y="3340715"/>
                <a:ext cx="71711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Freeform 102"/>
              <p:cNvSpPr/>
              <p:nvPr/>
            </p:nvSpPr>
            <p:spPr>
              <a:xfrm>
                <a:off x="1255936" y="2951814"/>
                <a:ext cx="723900" cy="395288"/>
              </a:xfrm>
              <a:custGeom>
                <a:avLst/>
                <a:gdLst>
                  <a:gd name="connsiteX0" fmla="*/ 0 w 723900"/>
                  <a:gd name="connsiteY0" fmla="*/ 395288 h 395288"/>
                  <a:gd name="connsiteX1" fmla="*/ 723900 w 723900"/>
                  <a:gd name="connsiteY1" fmla="*/ 395288 h 395288"/>
                  <a:gd name="connsiteX2" fmla="*/ 361950 w 723900"/>
                  <a:gd name="connsiteY2" fmla="*/ 0 h 395288"/>
                  <a:gd name="connsiteX3" fmla="*/ 0 w 723900"/>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723900" h="395288">
                    <a:moveTo>
                      <a:pt x="0" y="395288"/>
                    </a:moveTo>
                    <a:lnTo>
                      <a:pt x="723900" y="395288"/>
                    </a:lnTo>
                    <a:lnTo>
                      <a:pt x="361950" y="0"/>
                    </a:lnTo>
                    <a:lnTo>
                      <a:pt x="0" y="395288"/>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 name="Freeform 103"/>
              <p:cNvSpPr/>
              <p:nvPr/>
            </p:nvSpPr>
            <p:spPr>
              <a:xfrm>
                <a:off x="901130"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Freeform 104"/>
              <p:cNvSpPr/>
              <p:nvPr/>
            </p:nvSpPr>
            <p:spPr>
              <a:xfrm flipH="1">
                <a:off x="1615423"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TextBox 105"/>
              <p:cNvSpPr txBox="1"/>
              <p:nvPr/>
            </p:nvSpPr>
            <p:spPr>
              <a:xfrm>
                <a:off x="1487811" y="3068560"/>
                <a:ext cx="274437"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D</a:t>
                </a:r>
                <a:endParaRPr lang="en-GB" sz="1400" b="1" dirty="0">
                  <a:latin typeface="Arial" panose="020B0604020202020204" pitchFamily="34" charset="0"/>
                  <a:cs typeface="Arial" panose="020B0604020202020204" pitchFamily="34" charset="0"/>
                </a:endParaRPr>
              </a:p>
            </p:txBody>
          </p:sp>
          <p:sp>
            <p:nvSpPr>
              <p:cNvPr id="107" name="TextBox 106"/>
              <p:cNvSpPr txBox="1"/>
              <p:nvPr/>
            </p:nvSpPr>
            <p:spPr>
              <a:xfrm>
                <a:off x="1226063" y="3403110"/>
                <a:ext cx="265166"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S</a:t>
                </a:r>
                <a:endParaRPr lang="en-GB" sz="1400" b="1" dirty="0">
                  <a:latin typeface="Arial" panose="020B0604020202020204" pitchFamily="34" charset="0"/>
                  <a:cs typeface="Arial" panose="020B0604020202020204" pitchFamily="34" charset="0"/>
                </a:endParaRPr>
              </a:p>
            </p:txBody>
          </p:sp>
          <p:sp>
            <p:nvSpPr>
              <p:cNvPr id="108" name="TextBox 107"/>
              <p:cNvSpPr txBox="1"/>
              <p:nvPr/>
            </p:nvSpPr>
            <p:spPr>
              <a:xfrm>
                <a:off x="1726706" y="3404589"/>
                <a:ext cx="255894"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T</a:t>
                </a:r>
                <a:endParaRPr lang="en-GB" sz="1400" b="1" dirty="0">
                  <a:latin typeface="Arial" panose="020B0604020202020204" pitchFamily="34" charset="0"/>
                  <a:cs typeface="Arial" panose="020B0604020202020204" pitchFamily="34" charset="0"/>
                </a:endParaRPr>
              </a:p>
            </p:txBody>
          </p:sp>
          <p:sp>
            <p:nvSpPr>
              <p:cNvPr id="109" name="TextBox 108"/>
              <p:cNvSpPr txBox="1"/>
              <p:nvPr/>
            </p:nvSpPr>
            <p:spPr>
              <a:xfrm>
                <a:off x="2140124" y="3186901"/>
                <a:ext cx="615946" cy="241780"/>
              </a:xfrm>
              <a:prstGeom prst="rect">
                <a:avLst/>
              </a:prstGeom>
              <a:noFill/>
            </p:spPr>
            <p:txBody>
              <a:bodyPr wrap="none" rtlCol="0">
                <a:spAutoFit/>
              </a:bodyPr>
              <a:lstStyle/>
              <a:p>
                <a:r>
                  <a:rPr lang="en-GB" sz="1400" dirty="0" smtClean="0">
                    <a:solidFill>
                      <a:schemeClr val="bg1"/>
                    </a:solidFill>
                    <a:latin typeface="Arial" panose="020B0604020202020204" pitchFamily="34" charset="0"/>
                    <a:cs typeface="Arial" panose="020B0604020202020204" pitchFamily="34" charset="0"/>
                  </a:rPr>
                  <a:t>Time</a:t>
                </a:r>
                <a:r>
                  <a:rPr lang="en-GB" sz="1400" dirty="0" smtClean="0">
                    <a:solidFill>
                      <a:schemeClr val="bg1"/>
                    </a:solidFill>
                  </a:rPr>
                  <a:t> = </a:t>
                </a:r>
                <a:endParaRPr lang="en-GB" sz="1400" dirty="0">
                  <a:solidFill>
                    <a:schemeClr val="bg1"/>
                  </a:solidFill>
                </a:endParaRPr>
              </a:p>
            </p:txBody>
          </p:sp>
          <p:sp>
            <p:nvSpPr>
              <p:cNvPr id="110" name="TextBox 109"/>
              <p:cNvSpPr txBox="1"/>
              <p:nvPr/>
            </p:nvSpPr>
            <p:spPr>
              <a:xfrm>
                <a:off x="2789255" y="3096356"/>
                <a:ext cx="728741" cy="411025"/>
              </a:xfrm>
              <a:prstGeom prst="rect">
                <a:avLst/>
              </a:prstGeom>
              <a:noFill/>
            </p:spPr>
            <p:txBody>
              <a:bodyPr wrap="none" rtlCol="0">
                <a:spAutoFit/>
              </a:bodyPr>
              <a:lstStyle/>
              <a:p>
                <a:pPr algn="ctr"/>
                <a:r>
                  <a:rPr lang="en-GB" sz="1400" dirty="0" smtClean="0">
                    <a:solidFill>
                      <a:schemeClr val="bg1"/>
                    </a:solidFill>
                    <a:latin typeface="Arial" panose="020B0604020202020204" pitchFamily="34" charset="0"/>
                    <a:cs typeface="Arial" panose="020B0604020202020204" pitchFamily="34" charset="0"/>
                  </a:rPr>
                  <a:t>Distance</a:t>
                </a:r>
              </a:p>
              <a:p>
                <a:pPr algn="ctr"/>
                <a:r>
                  <a:rPr lang="en-GB" sz="1400" dirty="0" smtClean="0">
                    <a:solidFill>
                      <a:schemeClr val="bg1"/>
                    </a:solidFill>
                    <a:latin typeface="Arial" panose="020B0604020202020204" pitchFamily="34" charset="0"/>
                    <a:cs typeface="Arial" panose="020B0604020202020204" pitchFamily="34" charset="0"/>
                  </a:rPr>
                  <a:t>Speed</a:t>
                </a:r>
                <a:endParaRPr lang="en-GB" sz="1400" dirty="0">
                  <a:solidFill>
                    <a:schemeClr val="bg1"/>
                  </a:solidFill>
                  <a:latin typeface="Arial" panose="020B0604020202020204" pitchFamily="34" charset="0"/>
                  <a:cs typeface="Arial" panose="020B0604020202020204" pitchFamily="34" charset="0"/>
                </a:endParaRPr>
              </a:p>
            </p:txBody>
          </p:sp>
          <p:cxnSp>
            <p:nvCxnSpPr>
              <p:cNvPr id="111" name="Straight Connector 110"/>
              <p:cNvCxnSpPr/>
              <p:nvPr/>
            </p:nvCxnSpPr>
            <p:spPr>
              <a:xfrm>
                <a:off x="2748387" y="3305325"/>
                <a:ext cx="81047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7" name="Group 86"/>
            <p:cNvGrpSpPr/>
            <p:nvPr/>
          </p:nvGrpSpPr>
          <p:grpSpPr>
            <a:xfrm>
              <a:off x="899604" y="3887183"/>
              <a:ext cx="2767277" cy="792274"/>
              <a:chOff x="898124" y="2944671"/>
              <a:chExt cx="2767277" cy="792274"/>
            </a:xfrm>
          </p:grpSpPr>
          <p:sp>
            <p:nvSpPr>
              <p:cNvPr id="88" name="Isosceles Triangle 87"/>
              <p:cNvSpPr/>
              <p:nvPr/>
            </p:nvSpPr>
            <p:spPr>
              <a:xfrm>
                <a:off x="898124" y="2944671"/>
                <a:ext cx="1434236" cy="792088"/>
              </a:xfrm>
              <a:prstGeom prst="triangl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9" name="Straight Connector 88"/>
              <p:cNvCxnSpPr>
                <a:stCxn id="88" idx="0"/>
                <a:endCxn id="88" idx="3"/>
              </p:cNvCxnSpPr>
              <p:nvPr/>
            </p:nvCxnSpPr>
            <p:spPr>
              <a:xfrm>
                <a:off x="1615242" y="2944671"/>
                <a:ext cx="0" cy="79208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88" idx="1"/>
                <a:endCxn id="88" idx="5"/>
              </p:cNvCxnSpPr>
              <p:nvPr/>
            </p:nvCxnSpPr>
            <p:spPr>
              <a:xfrm>
                <a:off x="1256683" y="3340715"/>
                <a:ext cx="71711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Freeform 90"/>
              <p:cNvSpPr/>
              <p:nvPr/>
            </p:nvSpPr>
            <p:spPr>
              <a:xfrm>
                <a:off x="1255936" y="2951814"/>
                <a:ext cx="723900" cy="395288"/>
              </a:xfrm>
              <a:custGeom>
                <a:avLst/>
                <a:gdLst>
                  <a:gd name="connsiteX0" fmla="*/ 0 w 723900"/>
                  <a:gd name="connsiteY0" fmla="*/ 395288 h 395288"/>
                  <a:gd name="connsiteX1" fmla="*/ 723900 w 723900"/>
                  <a:gd name="connsiteY1" fmla="*/ 395288 h 395288"/>
                  <a:gd name="connsiteX2" fmla="*/ 361950 w 723900"/>
                  <a:gd name="connsiteY2" fmla="*/ 0 h 395288"/>
                  <a:gd name="connsiteX3" fmla="*/ 0 w 723900"/>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723900" h="395288">
                    <a:moveTo>
                      <a:pt x="0" y="395288"/>
                    </a:moveTo>
                    <a:lnTo>
                      <a:pt x="723900" y="395288"/>
                    </a:lnTo>
                    <a:lnTo>
                      <a:pt x="361950" y="0"/>
                    </a:lnTo>
                    <a:lnTo>
                      <a:pt x="0" y="395288"/>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 name="Freeform 91"/>
              <p:cNvSpPr/>
              <p:nvPr/>
            </p:nvSpPr>
            <p:spPr>
              <a:xfrm>
                <a:off x="901130"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Freeform 92"/>
              <p:cNvSpPr/>
              <p:nvPr/>
            </p:nvSpPr>
            <p:spPr>
              <a:xfrm flipH="1">
                <a:off x="1615423" y="3344039"/>
                <a:ext cx="716756" cy="392906"/>
              </a:xfrm>
              <a:custGeom>
                <a:avLst/>
                <a:gdLst>
                  <a:gd name="connsiteX0" fmla="*/ 0 w 716756"/>
                  <a:gd name="connsiteY0" fmla="*/ 392906 h 392906"/>
                  <a:gd name="connsiteX1" fmla="*/ 716756 w 716756"/>
                  <a:gd name="connsiteY1" fmla="*/ 392906 h 392906"/>
                  <a:gd name="connsiteX2" fmla="*/ 716756 w 716756"/>
                  <a:gd name="connsiteY2" fmla="*/ 0 h 392906"/>
                  <a:gd name="connsiteX3" fmla="*/ 357187 w 716756"/>
                  <a:gd name="connsiteY3" fmla="*/ 0 h 392906"/>
                  <a:gd name="connsiteX4" fmla="*/ 0 w 716756"/>
                  <a:gd name="connsiteY4" fmla="*/ 392906 h 39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756" h="392906">
                    <a:moveTo>
                      <a:pt x="0" y="392906"/>
                    </a:moveTo>
                    <a:lnTo>
                      <a:pt x="716756" y="392906"/>
                    </a:lnTo>
                    <a:lnTo>
                      <a:pt x="716756" y="0"/>
                    </a:lnTo>
                    <a:lnTo>
                      <a:pt x="357187" y="0"/>
                    </a:lnTo>
                    <a:lnTo>
                      <a:pt x="0" y="392906"/>
                    </a:lnTo>
                    <a:close/>
                  </a:path>
                </a:pathLst>
              </a:cu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TextBox 93"/>
              <p:cNvSpPr txBox="1"/>
              <p:nvPr/>
            </p:nvSpPr>
            <p:spPr>
              <a:xfrm>
                <a:off x="1480668" y="3038293"/>
                <a:ext cx="274437"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D</a:t>
                </a:r>
                <a:endParaRPr lang="en-GB" sz="1400" b="1" dirty="0">
                  <a:latin typeface="Arial" panose="020B0604020202020204" pitchFamily="34" charset="0"/>
                  <a:cs typeface="Arial" panose="020B0604020202020204" pitchFamily="34" charset="0"/>
                </a:endParaRPr>
              </a:p>
            </p:txBody>
          </p:sp>
          <p:sp>
            <p:nvSpPr>
              <p:cNvPr id="95" name="TextBox 94"/>
              <p:cNvSpPr txBox="1"/>
              <p:nvPr/>
            </p:nvSpPr>
            <p:spPr>
              <a:xfrm>
                <a:off x="1248813" y="3427194"/>
                <a:ext cx="265166"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S</a:t>
                </a:r>
                <a:endParaRPr lang="en-GB" sz="1400" b="1" dirty="0">
                  <a:latin typeface="Arial" panose="020B0604020202020204" pitchFamily="34" charset="0"/>
                  <a:cs typeface="Arial" panose="020B0604020202020204" pitchFamily="34" charset="0"/>
                </a:endParaRPr>
              </a:p>
            </p:txBody>
          </p:sp>
          <p:sp>
            <p:nvSpPr>
              <p:cNvPr id="96" name="TextBox 95"/>
              <p:cNvSpPr txBox="1"/>
              <p:nvPr/>
            </p:nvSpPr>
            <p:spPr>
              <a:xfrm>
                <a:off x="1733716" y="3433580"/>
                <a:ext cx="255894" cy="265957"/>
              </a:xfrm>
              <a:prstGeom prst="rect">
                <a:avLst/>
              </a:prstGeom>
              <a:noFill/>
            </p:spPr>
            <p:txBody>
              <a:bodyPr wrap="none" rtlCol="0">
                <a:spAutoFit/>
              </a:bodyPr>
              <a:lstStyle/>
              <a:p>
                <a:r>
                  <a:rPr lang="en-GB" sz="1600" b="1" dirty="0" smtClean="0">
                    <a:latin typeface="Arial" panose="020B0604020202020204" pitchFamily="34" charset="0"/>
                    <a:cs typeface="Arial" panose="020B0604020202020204" pitchFamily="34" charset="0"/>
                  </a:rPr>
                  <a:t>T</a:t>
                </a:r>
                <a:endParaRPr lang="en-GB" sz="1400" b="1" dirty="0">
                  <a:latin typeface="Arial" panose="020B0604020202020204" pitchFamily="34" charset="0"/>
                  <a:cs typeface="Arial" panose="020B0604020202020204" pitchFamily="34" charset="0"/>
                </a:endParaRPr>
              </a:p>
            </p:txBody>
          </p:sp>
          <p:sp>
            <p:nvSpPr>
              <p:cNvPr id="97" name="TextBox 96"/>
              <p:cNvSpPr txBox="1"/>
              <p:nvPr/>
            </p:nvSpPr>
            <p:spPr>
              <a:xfrm>
                <a:off x="2140124" y="3186901"/>
                <a:ext cx="720795" cy="241780"/>
              </a:xfrm>
              <a:prstGeom prst="rect">
                <a:avLst/>
              </a:prstGeom>
              <a:noFill/>
            </p:spPr>
            <p:txBody>
              <a:bodyPr wrap="none" rtlCol="0">
                <a:spAutoFit/>
              </a:bodyPr>
              <a:lstStyle/>
              <a:p>
                <a:r>
                  <a:rPr lang="en-GB" sz="1400" dirty="0" smtClean="0">
                    <a:solidFill>
                      <a:schemeClr val="bg1"/>
                    </a:solidFill>
                    <a:latin typeface="Arial" panose="020B0604020202020204" pitchFamily="34" charset="0"/>
                    <a:cs typeface="Arial" panose="020B0604020202020204" pitchFamily="34" charset="0"/>
                  </a:rPr>
                  <a:t>Speed</a:t>
                </a:r>
                <a:r>
                  <a:rPr lang="en-GB" sz="1400" dirty="0" smtClean="0">
                    <a:solidFill>
                      <a:schemeClr val="bg1"/>
                    </a:solidFill>
                  </a:rPr>
                  <a:t> = </a:t>
                </a:r>
                <a:endParaRPr lang="en-GB" sz="1400" dirty="0">
                  <a:solidFill>
                    <a:schemeClr val="bg1"/>
                  </a:solidFill>
                </a:endParaRPr>
              </a:p>
            </p:txBody>
          </p:sp>
          <p:sp>
            <p:nvSpPr>
              <p:cNvPr id="98" name="TextBox 97"/>
              <p:cNvSpPr txBox="1"/>
              <p:nvPr/>
            </p:nvSpPr>
            <p:spPr>
              <a:xfrm>
                <a:off x="2904084" y="3114839"/>
                <a:ext cx="728741" cy="411025"/>
              </a:xfrm>
              <a:prstGeom prst="rect">
                <a:avLst/>
              </a:prstGeom>
              <a:noFill/>
            </p:spPr>
            <p:txBody>
              <a:bodyPr wrap="none" rtlCol="0">
                <a:spAutoFit/>
              </a:bodyPr>
              <a:lstStyle/>
              <a:p>
                <a:pPr algn="ctr"/>
                <a:r>
                  <a:rPr lang="en-GB" sz="1400" dirty="0" smtClean="0">
                    <a:solidFill>
                      <a:schemeClr val="bg1"/>
                    </a:solidFill>
                    <a:latin typeface="Arial" panose="020B0604020202020204" pitchFamily="34" charset="0"/>
                    <a:cs typeface="Arial" panose="020B0604020202020204" pitchFamily="34" charset="0"/>
                  </a:rPr>
                  <a:t>Distance</a:t>
                </a:r>
              </a:p>
              <a:p>
                <a:pPr algn="ctr"/>
                <a:r>
                  <a:rPr lang="en-GB" sz="1400" dirty="0" smtClean="0">
                    <a:solidFill>
                      <a:schemeClr val="bg1"/>
                    </a:solidFill>
                    <a:latin typeface="Arial" panose="020B0604020202020204" pitchFamily="34" charset="0"/>
                    <a:cs typeface="Arial" panose="020B0604020202020204" pitchFamily="34" charset="0"/>
                  </a:rPr>
                  <a:t>Time</a:t>
                </a:r>
                <a:endParaRPr lang="en-GB" sz="1400" dirty="0">
                  <a:solidFill>
                    <a:schemeClr val="bg1"/>
                  </a:solidFill>
                  <a:latin typeface="Arial" panose="020B0604020202020204" pitchFamily="34" charset="0"/>
                  <a:cs typeface="Arial" panose="020B0604020202020204" pitchFamily="34" charset="0"/>
                </a:endParaRPr>
              </a:p>
            </p:txBody>
          </p:sp>
          <p:cxnSp>
            <p:nvCxnSpPr>
              <p:cNvPr id="99" name="Straight Connector 98"/>
              <p:cNvCxnSpPr/>
              <p:nvPr/>
            </p:nvCxnSpPr>
            <p:spPr>
              <a:xfrm>
                <a:off x="2854923" y="3319888"/>
                <a:ext cx="81047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10451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
                                        </p:tgtEl>
                                        <p:attrNameLst>
                                          <p:attrName>style.visibility</p:attrName>
                                        </p:attrNameLst>
                                      </p:cBhvr>
                                      <p:to>
                                        <p:strVal val="visible"/>
                                      </p:to>
                                    </p:set>
                                    <p:animEffect transition="in" filter="fade">
                                      <p:cBhvr>
                                        <p:cTn id="12" dur="500"/>
                                        <p:tgtEl>
                                          <p:spTgt spid="8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fade">
                                      <p:cBhvr>
                                        <p:cTn id="17" dur="500"/>
                                        <p:tgtEl>
                                          <p:spTgt spid="8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fade">
                                      <p:cBhvr>
                                        <p:cTn id="22"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520" y="1600573"/>
            <a:ext cx="8648779" cy="2042740"/>
          </a:xfrm>
        </p:spPr>
        <p:txBody>
          <a:bodyPr>
            <a:normAutofit/>
          </a:bodyPr>
          <a:lstStyle/>
          <a:p>
            <a:pPr marL="0" indent="0">
              <a:buNone/>
            </a:pPr>
            <a:r>
              <a:rPr lang="en-GB" sz="2000" b="1" dirty="0"/>
              <a:t>Siemens </a:t>
            </a:r>
            <a:r>
              <a:rPr lang="en-GB" sz="2000" b="1" dirty="0" err="1"/>
              <a:t>SafeZone</a:t>
            </a:r>
            <a:r>
              <a:rPr lang="en-GB" sz="2000" b="1" dirty="0"/>
              <a:t> </a:t>
            </a:r>
            <a:r>
              <a:rPr lang="en-GB" sz="2000" dirty="0" smtClean="0"/>
              <a:t>is </a:t>
            </a:r>
            <a:r>
              <a:rPr lang="en-GB" sz="2000" dirty="0"/>
              <a:t>for urban speed </a:t>
            </a:r>
            <a:r>
              <a:rPr lang="en-GB" sz="2000" dirty="0" smtClean="0"/>
              <a:t>enforcement and uses Automatic Number Plate Recognition (ANPR).</a:t>
            </a:r>
          </a:p>
          <a:p>
            <a:pPr marL="0" indent="0">
              <a:buNone/>
            </a:pPr>
            <a:r>
              <a:rPr lang="en-GB" sz="2000" b="1" dirty="0" smtClean="0"/>
              <a:t>Siemens </a:t>
            </a:r>
            <a:r>
              <a:rPr lang="en-GB" sz="2000" b="1" dirty="0" err="1" smtClean="0"/>
              <a:t>SafeZone</a:t>
            </a:r>
            <a:r>
              <a:rPr lang="en-GB" sz="2000" b="1" dirty="0" smtClean="0"/>
              <a:t> </a:t>
            </a:r>
            <a:r>
              <a:rPr lang="en-GB" sz="2000" dirty="0" smtClean="0"/>
              <a:t>calculates the </a:t>
            </a:r>
            <a:r>
              <a:rPr lang="en-GB" sz="2000" u="sng" dirty="0" smtClean="0"/>
              <a:t>average speed </a:t>
            </a:r>
            <a:r>
              <a:rPr lang="en-GB" sz="2000" dirty="0" smtClean="0"/>
              <a:t>of a vehicle over a measured distance within the identified speed enforcement zone.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4385" y="316840"/>
            <a:ext cx="2800120" cy="2840702"/>
          </a:xfrm>
          <a:prstGeom prst="rect">
            <a:avLst/>
          </a:prstGeom>
        </p:spPr>
      </p:pic>
      <p:sp>
        <p:nvSpPr>
          <p:cNvPr id="5" name="Content Placeholder 2"/>
          <p:cNvSpPr txBox="1">
            <a:spLocks/>
          </p:cNvSpPr>
          <p:nvPr/>
        </p:nvSpPr>
        <p:spPr>
          <a:xfrm>
            <a:off x="561900" y="3724652"/>
            <a:ext cx="11296725" cy="2418978"/>
          </a:xfrm>
          <a:prstGeom prst="rect">
            <a:avLst/>
          </a:prstGeom>
        </p:spPr>
        <p:txBody>
          <a:bodyPr vert="horz" lIns="121917" tIns="60958" rIns="121917" bIns="60958" rtlCol="0">
            <a:normAutofit/>
          </a:bodyPr>
          <a:lstStyle>
            <a:lvl1pPr marL="457189" indent="-457189" algn="l" defTabSz="1219170" rtl="0" eaLnBrk="1" latinLnBrk="0" hangingPunct="1">
              <a:spcBef>
                <a:spcPct val="20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1600" kern="1200">
                <a:solidFill>
                  <a:schemeClr val="bg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1600" kern="1200">
                <a:solidFill>
                  <a:schemeClr val="bg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r>
              <a:rPr lang="en-GB" sz="2000" dirty="0" smtClean="0"/>
              <a:t>What are the benefits of </a:t>
            </a:r>
            <a:r>
              <a:rPr lang="en-GB" sz="2000" b="1" dirty="0" smtClean="0"/>
              <a:t>Siemens </a:t>
            </a:r>
            <a:r>
              <a:rPr lang="en-GB" sz="2000" b="1" dirty="0" err="1" smtClean="0"/>
              <a:t>SafeZone</a:t>
            </a:r>
            <a:r>
              <a:rPr lang="en-GB" sz="2000" b="1" dirty="0" smtClean="0"/>
              <a:t> </a:t>
            </a:r>
            <a:r>
              <a:rPr lang="en-GB" sz="2000" dirty="0" smtClean="0"/>
              <a:t>average speed measurement over instantaneous speed enforcement systems?</a:t>
            </a:r>
          </a:p>
          <a:p>
            <a:pPr marL="0" indent="0">
              <a:buNone/>
            </a:pPr>
            <a:endParaRPr lang="en-GB" sz="2000" dirty="0" smtClean="0"/>
          </a:p>
          <a:p>
            <a:r>
              <a:rPr lang="en-GB" sz="2000" dirty="0" smtClean="0"/>
              <a:t>Will the calculation of average speed allow the police to catch all speeding offenders?</a:t>
            </a:r>
            <a:endParaRPr lang="en-GB" sz="2000" dirty="0"/>
          </a:p>
        </p:txBody>
      </p:sp>
      <p:sp>
        <p:nvSpPr>
          <p:cNvPr id="7" name="Title 2"/>
          <p:cNvSpPr>
            <a:spLocks noGrp="1"/>
          </p:cNvSpPr>
          <p:nvPr>
            <p:ph type="title"/>
          </p:nvPr>
        </p:nvSpPr>
        <p:spPr>
          <a:xfrm>
            <a:off x="430224" y="849774"/>
            <a:ext cx="3459387" cy="472035"/>
          </a:xfrm>
        </p:spPr>
        <p:txBody>
          <a:bodyPr>
            <a:normAutofit fontScale="90000"/>
          </a:bodyPr>
          <a:lstStyle/>
          <a:p>
            <a:r>
              <a:rPr lang="en-GB" sz="2200" u="sng" dirty="0" smtClean="0"/>
              <a:t>Calculating Average Speed</a:t>
            </a:r>
            <a:endParaRPr lang="en-GB" sz="2200" u="sng" dirty="0"/>
          </a:p>
        </p:txBody>
      </p:sp>
    </p:spTree>
    <p:extLst>
      <p:ext uri="{BB962C8B-B14F-4D97-AF65-F5344CB8AC3E}">
        <p14:creationId xmlns:p14="http://schemas.microsoft.com/office/powerpoint/2010/main" val="1290063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iemensSafeZon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48871" y="323398"/>
            <a:ext cx="10766874" cy="5216789"/>
          </a:xfrm>
          <a:prstGeom prst="rect">
            <a:avLst/>
          </a:prstGeom>
        </p:spPr>
      </p:pic>
    </p:spTree>
    <p:extLst>
      <p:ext uri="{BB962C8B-B14F-4D97-AF65-F5344CB8AC3E}">
        <p14:creationId xmlns:p14="http://schemas.microsoft.com/office/powerpoint/2010/main" val="28684907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521" y="1600573"/>
            <a:ext cx="6913497" cy="1028327"/>
          </a:xfrm>
        </p:spPr>
        <p:txBody>
          <a:bodyPr>
            <a:noAutofit/>
          </a:bodyPr>
          <a:lstStyle/>
          <a:p>
            <a:pPr marL="0" indent="0">
              <a:buNone/>
            </a:pPr>
            <a:r>
              <a:rPr lang="en-GB" sz="2000" dirty="0" smtClean="0"/>
              <a:t>Use a ruler and stopwatch to measure distance covered over time and then calculate the speed of some clockwork toys.</a:t>
            </a:r>
            <a:endParaRPr lang="en-GB" sz="2000"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577" r="-1"/>
          <a:stretch/>
        </p:blipFill>
        <p:spPr>
          <a:xfrm>
            <a:off x="7671212" y="1575267"/>
            <a:ext cx="3767335" cy="1628095"/>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780309717"/>
              </p:ext>
            </p:extLst>
          </p:nvPr>
        </p:nvGraphicFramePr>
        <p:xfrm>
          <a:off x="732872" y="2798995"/>
          <a:ext cx="6623892" cy="2773680"/>
        </p:xfrm>
        <a:graphic>
          <a:graphicData uri="http://schemas.openxmlformats.org/drawingml/2006/table">
            <a:tbl>
              <a:tblPr firstRow="1" bandRow="1">
                <a:tableStyleId>{5C22544A-7EE6-4342-B048-85BDC9FD1C3A}</a:tableStyleId>
              </a:tblPr>
              <a:tblGrid>
                <a:gridCol w="1043973"/>
                <a:gridCol w="2144406"/>
                <a:gridCol w="3435513"/>
              </a:tblGrid>
              <a:tr h="370840">
                <a:tc>
                  <a:txBody>
                    <a:bodyPr/>
                    <a:lstStyle/>
                    <a:p>
                      <a:pPr algn="ctr"/>
                      <a:r>
                        <a:rPr lang="en-GB" sz="2000" dirty="0" smtClean="0"/>
                        <a:t>Time (s)</a:t>
                      </a:r>
                      <a:endParaRPr lang="en-GB" sz="2000" dirty="0"/>
                    </a:p>
                  </a:txBody>
                  <a:tcPr/>
                </a:tc>
                <a:tc>
                  <a:txBody>
                    <a:bodyPr/>
                    <a:lstStyle/>
                    <a:p>
                      <a:pPr algn="ctr"/>
                      <a:r>
                        <a:rPr lang="en-GB" sz="2000" dirty="0" smtClean="0"/>
                        <a:t>Distance</a:t>
                      </a:r>
                      <a:r>
                        <a:rPr lang="en-GB" sz="2000" baseline="0" dirty="0" smtClean="0"/>
                        <a:t> (cm)</a:t>
                      </a:r>
                      <a:endParaRPr lang="en-GB" sz="2000" dirty="0"/>
                    </a:p>
                  </a:txBody>
                  <a:tcPr/>
                </a:tc>
                <a:tc>
                  <a:txBody>
                    <a:bodyPr/>
                    <a:lstStyle/>
                    <a:p>
                      <a:pPr algn="ctr"/>
                      <a:r>
                        <a:rPr lang="en-GB" sz="2000" dirty="0" smtClean="0"/>
                        <a:t>Speed (cm/s)</a:t>
                      </a:r>
                      <a:endParaRPr lang="en-GB" sz="2000" dirty="0"/>
                    </a:p>
                  </a:txBody>
                  <a:tcPr/>
                </a:tc>
              </a:tr>
              <a:tr h="370840">
                <a:tc>
                  <a:txBody>
                    <a:bodyPr/>
                    <a:lstStyle/>
                    <a:p>
                      <a:pPr algn="ctr"/>
                      <a:r>
                        <a:rPr lang="en-GB" sz="2000" dirty="0" smtClean="0"/>
                        <a:t>0</a:t>
                      </a:r>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pPr algn="ctr"/>
                      <a:r>
                        <a:rPr lang="en-GB" sz="2000" dirty="0" smtClean="0"/>
                        <a:t>5</a:t>
                      </a:r>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pPr algn="ctr"/>
                      <a:r>
                        <a:rPr lang="en-GB" sz="2000" dirty="0" smtClean="0"/>
                        <a:t>10</a:t>
                      </a:r>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pPr algn="ctr"/>
                      <a:r>
                        <a:rPr lang="en-GB" sz="2000" dirty="0" smtClean="0"/>
                        <a:t>15</a:t>
                      </a:r>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pPr algn="ctr"/>
                      <a:r>
                        <a:rPr lang="en-GB" sz="2000" dirty="0" smtClean="0"/>
                        <a:t>20</a:t>
                      </a:r>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pPr algn="ctr"/>
                      <a:r>
                        <a:rPr lang="en-GB" sz="2000" dirty="0" smtClean="0"/>
                        <a:t>25</a:t>
                      </a:r>
                      <a:endParaRPr lang="en-GB" sz="2000" dirty="0"/>
                    </a:p>
                  </a:txBody>
                  <a:tcPr/>
                </a:tc>
                <a:tc>
                  <a:txBody>
                    <a:bodyPr/>
                    <a:lstStyle/>
                    <a:p>
                      <a:endParaRPr lang="en-GB" sz="2000" dirty="0"/>
                    </a:p>
                  </a:txBody>
                  <a:tcPr/>
                </a:tc>
                <a:tc>
                  <a:txBody>
                    <a:bodyPr/>
                    <a:lstStyle/>
                    <a:p>
                      <a:endParaRPr lang="en-GB" sz="2000" dirty="0"/>
                    </a:p>
                  </a:txBody>
                  <a:tcPr/>
                </a:tc>
              </a:tr>
            </a:tbl>
          </a:graphicData>
        </a:graphic>
      </p:graphicFrame>
      <p:grpSp>
        <p:nvGrpSpPr>
          <p:cNvPr id="9" name="Group 8"/>
          <p:cNvGrpSpPr/>
          <p:nvPr/>
        </p:nvGrpSpPr>
        <p:grpSpPr>
          <a:xfrm>
            <a:off x="7544971" y="3408218"/>
            <a:ext cx="4397733" cy="1368424"/>
            <a:chOff x="7544971" y="3408218"/>
            <a:chExt cx="4397733" cy="1368424"/>
          </a:xfrm>
        </p:grpSpPr>
        <p:sp>
          <p:nvSpPr>
            <p:cNvPr id="6" name="Rounded Rectangular Callout 5"/>
            <p:cNvSpPr/>
            <p:nvPr/>
          </p:nvSpPr>
          <p:spPr>
            <a:xfrm>
              <a:off x="7544971" y="3408218"/>
              <a:ext cx="4397733" cy="1368424"/>
            </a:xfrm>
            <a:prstGeom prst="wedgeRoundRectCallout">
              <a:avLst>
                <a:gd name="adj1" fmla="val -93722"/>
                <a:gd name="adj2" fmla="val -47316"/>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latin typeface="HelveticaNeueLT Std Lt" panose="020B0403020202020204" pitchFamily="34" charset="0"/>
              </a:endParaRPr>
            </a:p>
          </p:txBody>
        </p:sp>
        <p:sp>
          <p:nvSpPr>
            <p:cNvPr id="7" name="TextBox 6"/>
            <p:cNvSpPr txBox="1"/>
            <p:nvPr/>
          </p:nvSpPr>
          <p:spPr>
            <a:xfrm>
              <a:off x="7564582" y="3428999"/>
              <a:ext cx="4378122" cy="1200329"/>
            </a:xfrm>
            <a:prstGeom prst="rect">
              <a:avLst/>
            </a:prstGeom>
            <a:noFill/>
          </p:spPr>
          <p:txBody>
            <a:bodyPr wrap="none" rtlCol="0">
              <a:spAutoFit/>
            </a:bodyPr>
            <a:lstStyle/>
            <a:p>
              <a:r>
                <a:rPr lang="en-GB" sz="1800" dirty="0" smtClean="0">
                  <a:solidFill>
                    <a:schemeClr val="bg1"/>
                  </a:solidFill>
                  <a:latin typeface="Arial" panose="020B0604020202020204" pitchFamily="34" charset="0"/>
                  <a:cs typeface="Arial" panose="020B0604020202020204" pitchFamily="34" charset="0"/>
                </a:rPr>
                <a:t>Calculate the speed from 0 to 5 seconds,</a:t>
              </a:r>
            </a:p>
            <a:p>
              <a:r>
                <a:rPr lang="en-GB" sz="1800" dirty="0">
                  <a:solidFill>
                    <a:schemeClr val="bg1"/>
                  </a:solidFill>
                  <a:latin typeface="Arial" panose="020B0604020202020204" pitchFamily="34" charset="0"/>
                  <a:cs typeface="Arial" panose="020B0604020202020204" pitchFamily="34" charset="0"/>
                </a:rPr>
                <a:t>t</a:t>
              </a:r>
              <a:r>
                <a:rPr lang="en-GB" sz="1800" dirty="0" smtClean="0">
                  <a:solidFill>
                    <a:schemeClr val="bg1"/>
                  </a:solidFill>
                  <a:latin typeface="Arial" panose="020B0604020202020204" pitchFamily="34" charset="0"/>
                  <a:cs typeface="Arial" panose="020B0604020202020204" pitchFamily="34" charset="0"/>
                </a:rPr>
                <a:t>hen from 5 to 10 seconds, etc.</a:t>
              </a:r>
            </a:p>
            <a:p>
              <a:r>
                <a:rPr lang="en-GB" sz="1800" dirty="0" smtClean="0">
                  <a:solidFill>
                    <a:schemeClr val="bg1"/>
                  </a:solidFill>
                  <a:latin typeface="Arial" panose="020B0604020202020204" pitchFamily="34" charset="0"/>
                  <a:cs typeface="Arial" panose="020B0604020202020204" pitchFamily="34" charset="0"/>
                </a:rPr>
                <a:t>This will be the </a:t>
              </a:r>
              <a:r>
                <a:rPr lang="en-GB" sz="1800" b="1" dirty="0" smtClean="0">
                  <a:solidFill>
                    <a:schemeClr val="bg1"/>
                  </a:solidFill>
                  <a:latin typeface="Arial" panose="020B0604020202020204" pitchFamily="34" charset="0"/>
                  <a:cs typeface="Arial" panose="020B0604020202020204" pitchFamily="34" charset="0"/>
                </a:rPr>
                <a:t>instantaneous speed </a:t>
              </a:r>
              <a:r>
                <a:rPr lang="en-GB" sz="1800" dirty="0" smtClean="0">
                  <a:solidFill>
                    <a:schemeClr val="bg1"/>
                  </a:solidFill>
                  <a:latin typeface="Arial" panose="020B0604020202020204" pitchFamily="34" charset="0"/>
                  <a:cs typeface="Arial" panose="020B0604020202020204" pitchFamily="34" charset="0"/>
                </a:rPr>
                <a:t>at</a:t>
              </a:r>
            </a:p>
            <a:p>
              <a:r>
                <a:rPr lang="en-GB" sz="1800" dirty="0">
                  <a:solidFill>
                    <a:schemeClr val="bg1"/>
                  </a:solidFill>
                  <a:latin typeface="Arial" panose="020B0604020202020204" pitchFamily="34" charset="0"/>
                  <a:cs typeface="Arial" panose="020B0604020202020204" pitchFamily="34" charset="0"/>
                </a:rPr>
                <a:t>d</a:t>
              </a:r>
              <a:r>
                <a:rPr lang="en-GB" sz="1800" dirty="0" smtClean="0">
                  <a:solidFill>
                    <a:schemeClr val="bg1"/>
                  </a:solidFill>
                  <a:latin typeface="Arial" panose="020B0604020202020204" pitchFamily="34" charset="0"/>
                  <a:cs typeface="Arial" panose="020B0604020202020204" pitchFamily="34" charset="0"/>
                </a:rPr>
                <a:t>ifferent sections of the journey.</a:t>
              </a:r>
              <a:endParaRPr lang="en-GB" sz="1800" dirty="0">
                <a:solidFill>
                  <a:schemeClr val="bg1"/>
                </a:solidFill>
                <a:latin typeface="Arial" panose="020B0604020202020204" pitchFamily="34" charset="0"/>
                <a:cs typeface="Arial" panose="020B0604020202020204" pitchFamily="34" charset="0"/>
              </a:endParaRPr>
            </a:p>
          </p:txBody>
        </p:sp>
      </p:grpSp>
      <p:sp>
        <p:nvSpPr>
          <p:cNvPr id="8" name="Cloud Callout 7"/>
          <p:cNvSpPr/>
          <p:nvPr/>
        </p:nvSpPr>
        <p:spPr>
          <a:xfrm>
            <a:off x="7988841" y="4776642"/>
            <a:ext cx="2653622" cy="1592065"/>
          </a:xfrm>
          <a:prstGeom prst="cloudCallout">
            <a:avLst>
              <a:gd name="adj1" fmla="val -104558"/>
              <a:gd name="adj2" fmla="val -445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smtClean="0">
                <a:latin typeface="Arial" panose="020B0604020202020204" pitchFamily="34" charset="0"/>
                <a:cs typeface="Arial" panose="020B0604020202020204" pitchFamily="34" charset="0"/>
              </a:rPr>
              <a:t>Does the speed remain the same?</a:t>
            </a:r>
            <a:endParaRPr lang="en-GB" sz="1800" dirty="0">
              <a:latin typeface="Arial" panose="020B0604020202020204" pitchFamily="34" charset="0"/>
              <a:cs typeface="Arial" panose="020B0604020202020204" pitchFamily="34" charset="0"/>
            </a:endParaRPr>
          </a:p>
        </p:txBody>
      </p:sp>
      <p:sp>
        <p:nvSpPr>
          <p:cNvPr id="11" name="Title 2"/>
          <p:cNvSpPr>
            <a:spLocks noGrp="1"/>
          </p:cNvSpPr>
          <p:nvPr>
            <p:ph type="title"/>
          </p:nvPr>
        </p:nvSpPr>
        <p:spPr>
          <a:xfrm>
            <a:off x="430225" y="849774"/>
            <a:ext cx="2564739" cy="472035"/>
          </a:xfrm>
        </p:spPr>
        <p:txBody>
          <a:bodyPr>
            <a:normAutofit/>
          </a:bodyPr>
          <a:lstStyle/>
          <a:p>
            <a:r>
              <a:rPr lang="en-GB" sz="2200" u="sng" dirty="0" smtClean="0"/>
              <a:t>Calculating Speed</a:t>
            </a:r>
            <a:endParaRPr lang="en-GB" sz="2200" u="sng" dirty="0"/>
          </a:p>
        </p:txBody>
      </p:sp>
    </p:spTree>
    <p:extLst>
      <p:ext uri="{BB962C8B-B14F-4D97-AF65-F5344CB8AC3E}">
        <p14:creationId xmlns:p14="http://schemas.microsoft.com/office/powerpoint/2010/main" val="3669843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430225" y="849774"/>
            <a:ext cx="4535475" cy="472035"/>
          </a:xfrm>
          <a:prstGeom prst="rect">
            <a:avLst/>
          </a:prstGeom>
        </p:spPr>
        <p:txBody>
          <a:bodyPr>
            <a:normAutofit/>
          </a:bodyPr>
          <a:lstStyle>
            <a:lvl1pPr algn="l" defTabSz="1219170" rtl="0" eaLnBrk="1" latinLnBrk="0" hangingPunct="1">
              <a:spcBef>
                <a:spcPct val="0"/>
              </a:spcBef>
              <a:buNone/>
              <a:defRPr sz="4800" kern="1200">
                <a:solidFill>
                  <a:schemeClr val="bg1"/>
                </a:solidFill>
                <a:latin typeface="Arial" panose="020B0604020202020204" pitchFamily="34" charset="0"/>
                <a:ea typeface="+mj-ea"/>
                <a:cs typeface="Arial" panose="020B0604020202020204" pitchFamily="34" charset="0"/>
              </a:defRPr>
            </a:lvl1pPr>
          </a:lstStyle>
          <a:p>
            <a:r>
              <a:rPr lang="en-GB" sz="2200" u="sng" dirty="0" smtClean="0"/>
              <a:t>Speed</a:t>
            </a:r>
            <a:r>
              <a:rPr lang="en-GB" sz="2200" dirty="0" smtClean="0"/>
              <a:t>:  Classroom exercise</a:t>
            </a:r>
            <a:endParaRPr lang="en-GB" sz="2200" u="sng"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7598" y="1676399"/>
            <a:ext cx="2400089" cy="3420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9006" y="1676399"/>
            <a:ext cx="2409313" cy="34200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7544" y="1676399"/>
            <a:ext cx="2407232" cy="3420000"/>
          </a:xfrm>
          <a:prstGeom prst="rect">
            <a:avLst/>
          </a:prstGeom>
        </p:spPr>
      </p:pic>
    </p:spTree>
    <p:extLst>
      <p:ext uri="{BB962C8B-B14F-4D97-AF65-F5344CB8AC3E}">
        <p14:creationId xmlns:p14="http://schemas.microsoft.com/office/powerpoint/2010/main" val="2800205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922</TotalTime>
  <Words>1778</Words>
  <Application>Microsoft Office PowerPoint</Application>
  <PresentationFormat>Custom</PresentationFormat>
  <Paragraphs>330</Paragraphs>
  <Slides>27</Slides>
  <Notes>10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Arial Narrow</vt:lpstr>
      <vt:lpstr>Calibri</vt:lpstr>
      <vt:lpstr>Cambria Math</vt:lpstr>
      <vt:lpstr>HelveticaNeueLT Std Lt</vt:lpstr>
      <vt:lpstr>Symbol</vt:lpstr>
      <vt:lpstr>Office Theme</vt:lpstr>
      <vt:lpstr>Speed</vt:lpstr>
      <vt:lpstr>Speed</vt:lpstr>
      <vt:lpstr>Speed</vt:lpstr>
      <vt:lpstr>Calculating Speed</vt:lpstr>
      <vt:lpstr>Calculating Speed</vt:lpstr>
      <vt:lpstr>Calculating Average Speed</vt:lpstr>
      <vt:lpstr>PowerPoint Presentation</vt:lpstr>
      <vt:lpstr>Calculating Speed</vt:lpstr>
      <vt:lpstr>PowerPoint Presentation</vt:lpstr>
      <vt:lpstr>Speed</vt:lpstr>
      <vt:lpstr>Speed:time</vt:lpstr>
      <vt:lpstr>Speed: distance</vt:lpstr>
      <vt:lpstr>Calculating Speed</vt:lpstr>
      <vt:lpstr>PowerPoint Presentation</vt:lpstr>
      <vt:lpstr>PowerPoint Presentation</vt:lpstr>
      <vt:lpstr>PowerPoint Presentation</vt:lpstr>
      <vt:lpstr>PowerPoint Presentation</vt:lpstr>
      <vt:lpstr>PowerPoint Presentation</vt:lpstr>
      <vt:lpstr>PowerPoint Presentation</vt:lpstr>
      <vt:lpstr>Challenging Ideas</vt:lpstr>
      <vt:lpstr>Relative Speed</vt:lpstr>
      <vt:lpstr>Relative Speed</vt:lpstr>
      <vt:lpstr>The Speed of Light</vt:lpstr>
      <vt:lpstr>Calculating the distance from the Earth to the Moon</vt:lpstr>
      <vt:lpstr>Velocity: the speed of something in a given direction</vt:lpstr>
      <vt:lpstr>Velocity</vt:lpstr>
      <vt:lpstr>Speed</vt:lpstr>
    </vt:vector>
  </TitlesOfParts>
  <Company>Siemens Industry Software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Brown, Michael</dc:creator>
  <cp:keywords>C_Unrestricted</cp:keywords>
  <cp:lastModifiedBy>Brown, Michael (DF PL ME PRD TO&amp;I ACD)</cp:lastModifiedBy>
  <cp:revision>99</cp:revision>
  <dcterms:created xsi:type="dcterms:W3CDTF">2016-06-11T11:21:59Z</dcterms:created>
  <dcterms:modified xsi:type="dcterms:W3CDTF">2016-12-21T14:10:15Z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Confidentiality">
    <vt:lpwstr>Unrestricted</vt:lpwstr>
  </property>
</Properties>
</file>