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88" r:id="rId5"/>
    <p:sldId id="290" r:id="rId6"/>
    <p:sldId id="259" r:id="rId7"/>
    <p:sldId id="283" r:id="rId8"/>
    <p:sldId id="289" r:id="rId9"/>
    <p:sldId id="270"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7"/>
    <a:srgbClr val="FFB900"/>
    <a:srgbClr val="118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FDD18-D54E-4A7A-8AEB-9D3486DA448A}" v="3" dt="2023-03-07T11:06:47.87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2"/>
    <p:restoredTop sz="94694"/>
  </p:normalViewPr>
  <p:slideViewPr>
    <p:cSldViewPr snapToGrid="0">
      <p:cViewPr varScale="1">
        <p:scale>
          <a:sx n="119" d="100"/>
          <a:sy n="119" d="100"/>
        </p:scale>
        <p:origin x="21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 Mark (RC-GB SUS SUS1)" userId="7b65dbd3-4fb9-43eb-becc-2b93ea9ad58d" providerId="ADAL" clId="{72FFDD18-D54E-4A7A-8AEB-9D3486DA448A}"/>
    <pc:docChg chg="modSld modMainMaster">
      <pc:chgData name="Wood, Mark (RC-GB SUS SUS1)" userId="7b65dbd3-4fb9-43eb-becc-2b93ea9ad58d" providerId="ADAL" clId="{72FFDD18-D54E-4A7A-8AEB-9D3486DA448A}" dt="2023-03-07T11:07:00.359" v="9" actId="1076"/>
      <pc:docMkLst>
        <pc:docMk/>
      </pc:docMkLst>
      <pc:sldChg chg="addSp modSp mod">
        <pc:chgData name="Wood, Mark (RC-GB SUS SUS1)" userId="7b65dbd3-4fb9-43eb-becc-2b93ea9ad58d" providerId="ADAL" clId="{72FFDD18-D54E-4A7A-8AEB-9D3486DA448A}" dt="2023-03-07T11:07:00.359" v="9" actId="1076"/>
        <pc:sldMkLst>
          <pc:docMk/>
          <pc:sldMk cId="0" sldId="256"/>
        </pc:sldMkLst>
        <pc:spChg chg="add mod">
          <ac:chgData name="Wood, Mark (RC-GB SUS SUS1)" userId="7b65dbd3-4fb9-43eb-becc-2b93ea9ad58d" providerId="ADAL" clId="{72FFDD18-D54E-4A7A-8AEB-9D3486DA448A}" dt="2023-03-07T11:06:40.511" v="5" actId="207"/>
          <ac:spMkLst>
            <pc:docMk/>
            <pc:sldMk cId="0" sldId="256"/>
            <ac:spMk id="2" creationId="{94EF7891-F908-8121-4AC0-12FC49E0A620}"/>
          </ac:spMkLst>
        </pc:spChg>
        <pc:picChg chg="add mod">
          <ac:chgData name="Wood, Mark (RC-GB SUS SUS1)" userId="7b65dbd3-4fb9-43eb-becc-2b93ea9ad58d" providerId="ADAL" clId="{72FFDD18-D54E-4A7A-8AEB-9D3486DA448A}" dt="2023-03-07T11:07:00.359" v="9" actId="1076"/>
          <ac:picMkLst>
            <pc:docMk/>
            <pc:sldMk cId="0" sldId="256"/>
            <ac:picMk id="4" creationId="{969F424D-E1D7-3ADD-CCC9-D45552803959}"/>
          </ac:picMkLst>
        </pc:picChg>
      </pc:sldChg>
      <pc:sldMasterChg chg="modSp mod">
        <pc:chgData name="Wood, Mark (RC-GB SUS SUS1)" userId="7b65dbd3-4fb9-43eb-becc-2b93ea9ad58d" providerId="ADAL" clId="{72FFDD18-D54E-4A7A-8AEB-9D3486DA448A}" dt="2023-03-07T11:06:19.381" v="3" actId="14100"/>
        <pc:sldMasterMkLst>
          <pc:docMk/>
          <pc:sldMasterMk cId="0" sldId="2147483648"/>
        </pc:sldMasterMkLst>
        <pc:picChg chg="mod">
          <ac:chgData name="Wood, Mark (RC-GB SUS SUS1)" userId="7b65dbd3-4fb9-43eb-becc-2b93ea9ad58d" providerId="ADAL" clId="{72FFDD18-D54E-4A7A-8AEB-9D3486DA448A}" dt="2023-03-07T11:06:19.381" v="3" actId="14100"/>
          <ac:picMkLst>
            <pc:docMk/>
            <pc:sldMasterMk cId="0" sldId="2147483648"/>
            <ac:picMk id="2"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6197036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a:t>
            </a:r>
            <a:r>
              <a:rPr lang="en-US" baseline="0" dirty="0"/>
              <a:t> the learning objectives. This lesson introduces digital manufacturing, culminating in students 3D printing a figurine.</a:t>
            </a:r>
            <a:endParaRPr lang="en-US" dirty="0"/>
          </a:p>
        </p:txBody>
      </p:sp>
    </p:spTree>
    <p:extLst>
      <p:ext uri="{BB962C8B-B14F-4D97-AF65-F5344CB8AC3E}">
        <p14:creationId xmlns:p14="http://schemas.microsoft.com/office/powerpoint/2010/main" val="14117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Introduce</a:t>
            </a:r>
            <a:r>
              <a:rPr lang="en-GB" baseline="0" dirty="0"/>
              <a:t> the concept of digital manufacture. Digital manufacturing machines are manufacturing machines that are digitally connected, enabling digital simulation of processes and full integration into PLM and Smart Factory systems. Many digital manufacturing machines use </a:t>
            </a:r>
            <a:r>
              <a:rPr lang="en-GB" baseline="0" dirty="0" err="1"/>
              <a:t>IoT</a:t>
            </a:r>
            <a:r>
              <a:rPr lang="en-GB" baseline="0" dirty="0"/>
              <a:t> technology and require less set up and tooling for individual jobs.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381000" y="685800"/>
            <a:ext cx="6096000" cy="3429000"/>
          </a:xfrm>
          <a:prstGeom prst="rect">
            <a:avLst/>
          </a:prstGeom>
        </p:spPr>
        <p:txBody>
          <a:bodyPr/>
          <a:lstStyle/>
          <a:p>
            <a:endParaRPr/>
          </a:p>
        </p:txBody>
      </p:sp>
      <p:sp>
        <p:nvSpPr>
          <p:cNvPr id="113" name="Shape 113"/>
          <p:cNvSpPr>
            <a:spLocks noGrp="1"/>
          </p:cNvSpPr>
          <p:nvPr>
            <p:ph type="body" sz="quarter" idx="1"/>
          </p:nvPr>
        </p:nvSpPr>
        <p:spPr>
          <a:prstGeom prst="rect">
            <a:avLst/>
          </a:prstGeom>
        </p:spPr>
        <p:txBody>
          <a:bodyPr/>
          <a:lstStyle/>
          <a:p>
            <a:r>
              <a:rPr lang="en-GB" dirty="0"/>
              <a:t>Introduce each type</a:t>
            </a:r>
            <a:r>
              <a:rPr lang="en-GB" baseline="0" dirty="0"/>
              <a:t> of manufacturing. You may have examples to show students in your classroom.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Ask students to decide which processes could be described as additive and which ones as subtractive manufacture. All of the listed processes are subtractive, as they cut or remove material, whilst 3D printing is additive as it builds a shape from layers of material. </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Digital</a:t>
            </a:r>
            <a:r>
              <a:rPr lang="en-US" baseline="0" dirty="0"/>
              <a:t> manufacturing has many advantages for product designers. The main advantages are speed, cost effectiveness, the ability to create complex shapes in plastic without </a:t>
            </a:r>
            <a:r>
              <a:rPr lang="en-US" baseline="0" dirty="0" err="1"/>
              <a:t>moulds</a:t>
            </a:r>
            <a:r>
              <a:rPr lang="en-US" baseline="0" dirty="0"/>
              <a:t>, products require little finishing and can be made in a range of </a:t>
            </a:r>
            <a:r>
              <a:rPr lang="en-US" baseline="0" dirty="0" err="1"/>
              <a:t>colours</a:t>
            </a:r>
            <a:r>
              <a:rPr lang="en-US" baseline="0" dirty="0"/>
              <a:t>, a 3D printer can be small enough to sit on a desk. The advantage over traditional plastic manufacturing is that no tooling is required which can be costly and </a:t>
            </a:r>
            <a:r>
              <a:rPr lang="en-US" baseline="0" dirty="0" err="1"/>
              <a:t>labour</a:t>
            </a:r>
            <a:r>
              <a:rPr lang="en-US" baseline="0" dirty="0"/>
              <a:t> intensive. If you have a 3D printer, show students it working, and some complex printed objects.</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a:t>
            </a:r>
            <a:r>
              <a:rPr lang="en-US" baseline="0" dirty="0"/>
              <a:t> this slide to discuss the answers.</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this part of the session,</a:t>
            </a:r>
            <a:r>
              <a:rPr lang="en-US" baseline="0" dirty="0"/>
              <a:t> students will 3D print their </a:t>
            </a:r>
            <a:r>
              <a:rPr lang="en-US" baseline="0" dirty="0" err="1"/>
              <a:t>Roblet</a:t>
            </a:r>
            <a:r>
              <a:rPr lang="en-US" baseline="0" dirty="0"/>
              <a:t> model, by adding a base and exporting their model as an .</a:t>
            </a:r>
            <a:r>
              <a:rPr lang="en-US" baseline="0" dirty="0" err="1"/>
              <a:t>stil</a:t>
            </a:r>
            <a:r>
              <a:rPr lang="en-US" baseline="0" dirty="0"/>
              <a:t> file (</a:t>
            </a:r>
            <a:r>
              <a:rPr lang="en-US" baseline="0" dirty="0" err="1"/>
              <a:t>stereolithography</a:t>
            </a:r>
            <a:r>
              <a:rPr lang="en-US" baseline="0" dirty="0"/>
              <a:t> file). Students should be encouraged to </a:t>
            </a:r>
            <a:r>
              <a:rPr lang="en-US" baseline="0" dirty="0" err="1"/>
              <a:t>customise</a:t>
            </a:r>
            <a:r>
              <a:rPr lang="en-US" baseline="0" dirty="0"/>
              <a:t> their </a:t>
            </a:r>
            <a:r>
              <a:rPr lang="en-US" baseline="0" dirty="0" err="1"/>
              <a:t>Roblet</a:t>
            </a:r>
            <a:r>
              <a:rPr lang="en-US" baseline="0" dirty="0"/>
              <a:t>.</a:t>
            </a:r>
            <a:endParaRPr lang="en-US" dirty="0"/>
          </a:p>
        </p:txBody>
      </p:sp>
    </p:spTree>
    <p:extLst>
      <p:ext uri="{BB962C8B-B14F-4D97-AF65-F5344CB8AC3E}">
        <p14:creationId xmlns:p14="http://schemas.microsoft.com/office/powerpoint/2010/main" val="3854238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a:t>
            </a:r>
            <a:r>
              <a:rPr lang="en-US" baseline="0" dirty="0"/>
              <a:t> these questions for the plenary. Challenge students to name all types of digital manufacture discussed and encourage students to define them as additive or subtractive. Students should consider the advantages at different scales, from the designer to the product user. Students should evaluate the qualities of their 3D printed </a:t>
            </a:r>
            <a:r>
              <a:rPr lang="en-US" baseline="0" dirty="0" err="1"/>
              <a:t>Roblet</a:t>
            </a:r>
            <a:r>
              <a:rPr lang="en-US" baseline="0" dirty="0"/>
              <a:t>. How long did it take? Would this manufacturing method be useful for mass production?</a:t>
            </a:r>
            <a:endParaRPr lang="en-US" dirty="0"/>
          </a:p>
        </p:txBody>
      </p:sp>
    </p:spTree>
    <p:extLst>
      <p:ext uri="{BB962C8B-B14F-4D97-AF65-F5344CB8AC3E}">
        <p14:creationId xmlns:p14="http://schemas.microsoft.com/office/powerpoint/2010/main" val="88490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mj-lt"/>
                <a:ea typeface="+mj-ea"/>
                <a:cs typeface="+mj-cs"/>
                <a:sym typeface="Calibri"/>
              </a:defRPr>
            </a:lvl1pPr>
            <a:lvl2pPr marL="0" indent="457200" algn="ctr">
              <a:buSzTx/>
              <a:buFontTx/>
              <a:buNone/>
              <a:defRPr sz="2400">
                <a:latin typeface="+mj-lt"/>
                <a:ea typeface="+mj-ea"/>
                <a:cs typeface="+mj-cs"/>
                <a:sym typeface="Calibri"/>
              </a:defRPr>
            </a:lvl2pPr>
            <a:lvl3pPr marL="0" indent="914400" algn="ctr">
              <a:buSzTx/>
              <a:buFontTx/>
              <a:buNone/>
              <a:defRPr sz="2400">
                <a:latin typeface="+mj-lt"/>
                <a:ea typeface="+mj-ea"/>
                <a:cs typeface="+mj-cs"/>
                <a:sym typeface="Calibri"/>
              </a:defRPr>
            </a:lvl3pPr>
            <a:lvl4pPr marL="0" indent="1371600" algn="ctr">
              <a:buSzTx/>
              <a:buFontTx/>
              <a:buNone/>
              <a:defRPr sz="2400">
                <a:latin typeface="+mj-lt"/>
                <a:ea typeface="+mj-ea"/>
                <a:cs typeface="+mj-cs"/>
                <a:sym typeface="Calibri"/>
              </a:defRPr>
            </a:lvl4pPr>
            <a:lvl5pPr marL="0" indent="1828800" algn="ctr">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2"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mj-lt"/>
                <a:ea typeface="+mj-ea"/>
                <a:cs typeface="+mj-cs"/>
                <a:sym typeface="Calibri"/>
              </a:defRPr>
            </a:lvl1pPr>
            <a:lvl2pPr marL="0" indent="457200">
              <a:buSzTx/>
              <a:buFontTx/>
              <a:buNone/>
              <a:defRPr sz="2400">
                <a:solidFill>
                  <a:srgbClr val="888888"/>
                </a:solidFill>
                <a:latin typeface="+mj-lt"/>
                <a:ea typeface="+mj-ea"/>
                <a:cs typeface="+mj-cs"/>
                <a:sym typeface="Calibri"/>
              </a:defRPr>
            </a:lvl2pPr>
            <a:lvl3pPr marL="0" indent="914400">
              <a:buSzTx/>
              <a:buFontTx/>
              <a:buNone/>
              <a:defRPr sz="2400">
                <a:solidFill>
                  <a:srgbClr val="888888"/>
                </a:solidFill>
                <a:latin typeface="+mj-lt"/>
                <a:ea typeface="+mj-ea"/>
                <a:cs typeface="+mj-cs"/>
                <a:sym typeface="Calibri"/>
              </a:defRPr>
            </a:lvl3pPr>
            <a:lvl4pPr marL="0" indent="1371600">
              <a:buSzTx/>
              <a:buFontTx/>
              <a:buNone/>
              <a:defRPr sz="2400">
                <a:solidFill>
                  <a:srgbClr val="888888"/>
                </a:solidFill>
                <a:latin typeface="+mj-lt"/>
                <a:ea typeface="+mj-ea"/>
                <a:cs typeface="+mj-cs"/>
                <a:sym typeface="Calibri"/>
              </a:defRPr>
            </a:lvl4pPr>
            <a:lvl5pPr marL="0" indent="1828800">
              <a:buSzTx/>
              <a:buFontTx/>
              <a:buNone/>
              <a:defRPr sz="2400">
                <a:solidFill>
                  <a:srgbClr val="888888"/>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9"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0"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atin typeface="+mj-lt"/>
                <a:ea typeface="+mj-ea"/>
                <a:cs typeface="+mj-cs"/>
                <a:sym typeface="Calibri"/>
              </a:defRPr>
            </a:lvl1pPr>
            <a:lvl2pPr marL="0" indent="457200">
              <a:buSzTx/>
              <a:buFontTx/>
              <a:buNone/>
              <a:defRPr sz="2400">
                <a:latin typeface="+mj-lt"/>
                <a:ea typeface="+mj-ea"/>
                <a:cs typeface="+mj-cs"/>
                <a:sym typeface="Calibri"/>
              </a:defRPr>
            </a:lvl2pPr>
            <a:lvl3pPr marL="0" indent="914400">
              <a:buSzTx/>
              <a:buFontTx/>
              <a:buNone/>
              <a:defRPr sz="2400">
                <a:latin typeface="+mj-lt"/>
                <a:ea typeface="+mj-ea"/>
                <a:cs typeface="+mj-cs"/>
                <a:sym typeface="Calibri"/>
              </a:defRPr>
            </a:lvl3pPr>
            <a:lvl4pPr marL="0" indent="1371600">
              <a:buSzTx/>
              <a:buFontTx/>
              <a:buNone/>
              <a:defRPr sz="2400">
                <a:latin typeface="+mj-lt"/>
                <a:ea typeface="+mj-ea"/>
                <a:cs typeface="+mj-cs"/>
                <a:sym typeface="Calibri"/>
              </a:defRPr>
            </a:lvl4pPr>
            <a:lvl5pPr marL="0" indent="1828800">
              <a:buSzTx/>
              <a:buFontTx/>
              <a:buNone/>
              <a:defRPr sz="24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1"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a:latin typeface="+mj-lt"/>
                <a:ea typeface="+mj-ea"/>
                <a:cs typeface="+mj-cs"/>
                <a:sym typeface="Calibri"/>
              </a:defRPr>
            </a:pPr>
            <a:endParaRP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5" name="Body Level One…"/>
          <p:cNvSpPr txBox="1">
            <a:spLocks noGrp="1"/>
          </p:cNvSpPr>
          <p:nvPr>
            <p:ph type="body" sz="half" idx="1"/>
          </p:nvPr>
        </p:nvSpPr>
        <p:spPr>
          <a:xfrm>
            <a:off x="5183187" y="987425"/>
            <a:ext cx="6172201" cy="4873625"/>
          </a:xfrm>
          <a:prstGeom prst="rect">
            <a:avLst/>
          </a:prstGeom>
        </p:spPr>
        <p:txBody>
          <a:bodyPr/>
          <a:lstStyle>
            <a:lvl1pPr marL="228600" indent="-228600">
              <a:defRPr sz="3200">
                <a:latin typeface="+mj-lt"/>
                <a:ea typeface="+mj-ea"/>
                <a:cs typeface="+mj-cs"/>
                <a:sym typeface="Calibri"/>
              </a:defRPr>
            </a:lvl1pPr>
            <a:lvl2pPr marL="718457" indent="-261257">
              <a:defRPr sz="3200">
                <a:latin typeface="+mj-lt"/>
                <a:ea typeface="+mj-ea"/>
                <a:cs typeface="+mj-cs"/>
                <a:sym typeface="Calibri"/>
              </a:defRPr>
            </a:lvl2pPr>
            <a:lvl3pPr marL="1219200" indent="-304800">
              <a:defRPr sz="3200">
                <a:latin typeface="+mj-lt"/>
                <a:ea typeface="+mj-ea"/>
                <a:cs typeface="+mj-cs"/>
                <a:sym typeface="Calibri"/>
              </a:defRPr>
            </a:lvl3pPr>
            <a:lvl4pPr marL="1737360" indent="-365760">
              <a:defRPr sz="3200">
                <a:latin typeface="+mj-lt"/>
                <a:ea typeface="+mj-ea"/>
                <a:cs typeface="+mj-cs"/>
                <a:sym typeface="Calibri"/>
              </a:defRPr>
            </a:lvl4pPr>
            <a:lvl5pPr marL="2194560" indent="-365760">
              <a:defRPr sz="32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latin typeface="+mj-lt"/>
                <a:ea typeface="+mj-ea"/>
                <a:cs typeface="+mj-cs"/>
                <a:sym typeface="Calibri"/>
              </a:defRPr>
            </a:pPr>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5"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6"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atin typeface="+mj-lt"/>
                <a:ea typeface="+mj-ea"/>
                <a:cs typeface="+mj-cs"/>
                <a:sym typeface="Calibri"/>
              </a:defRPr>
            </a:lvl1pPr>
            <a:lvl2pPr marL="0" indent="457200">
              <a:buSzTx/>
              <a:buFontTx/>
              <a:buNone/>
              <a:defRPr sz="1600">
                <a:latin typeface="+mj-lt"/>
                <a:ea typeface="+mj-ea"/>
                <a:cs typeface="+mj-cs"/>
                <a:sym typeface="Calibri"/>
              </a:defRPr>
            </a:lvl2pPr>
            <a:lvl3pPr marL="0" indent="914400">
              <a:buSzTx/>
              <a:buFontTx/>
              <a:buNone/>
              <a:defRPr sz="1600">
                <a:latin typeface="+mj-lt"/>
                <a:ea typeface="+mj-ea"/>
                <a:cs typeface="+mj-cs"/>
                <a:sym typeface="Calibri"/>
              </a:defRPr>
            </a:lvl3pPr>
            <a:lvl4pPr marL="0" indent="1371600">
              <a:buSzTx/>
              <a:buFontTx/>
              <a:buNone/>
              <a:defRPr sz="1600">
                <a:latin typeface="+mj-lt"/>
                <a:ea typeface="+mj-ea"/>
                <a:cs typeface="+mj-cs"/>
                <a:sym typeface="Calibri"/>
              </a:defRPr>
            </a:lvl4pPr>
            <a:lvl5pPr marL="0" indent="1828800">
              <a:buSzTx/>
              <a:buFontTx/>
              <a:buNone/>
              <a:defRPr sz="1600">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 y="0"/>
            <a:ext cx="12186744" cy="1800048"/>
          </a:xfrm>
          <a:prstGeom prst="rect">
            <a:avLst/>
          </a:prstGeom>
          <a:ln w="12700">
            <a:miter lim="400000"/>
          </a:ln>
        </p:spPr>
      </p:pic>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853"/>
            <a:ext cx="12192000" cy="6858000"/>
          </a:xfrm>
          <a:prstGeom prst="rect">
            <a:avLst/>
          </a:prstGeom>
          <a:ln w="12700">
            <a:miter lim="400000"/>
          </a:ln>
        </p:spPr>
      </p:pic>
      <p:sp>
        <p:nvSpPr>
          <p:cNvPr id="97" name="Title 1"/>
          <p:cNvSpPr txBox="1">
            <a:spLocks noGrp="1"/>
          </p:cNvSpPr>
          <p:nvPr>
            <p:ph type="ctrTitle"/>
          </p:nvPr>
        </p:nvSpPr>
        <p:spPr>
          <a:xfrm>
            <a:off x="788051" y="3141983"/>
            <a:ext cx="9942287" cy="2387601"/>
          </a:xfrm>
          <a:prstGeom prst="rect">
            <a:avLst/>
          </a:prstGeom>
        </p:spPr>
        <p:txBody>
          <a:bodyPr/>
          <a:lstStyle>
            <a:lvl1pPr algn="just">
              <a:defRPr sz="3600" b="1">
                <a:solidFill>
                  <a:srgbClr val="FFFFFF"/>
                </a:solidFill>
                <a:latin typeface="Arial"/>
                <a:ea typeface="Arial"/>
                <a:cs typeface="Arial"/>
                <a:sym typeface="Arial"/>
              </a:defRPr>
            </a:lvl1pPr>
          </a:lstStyle>
          <a:p>
            <a:r>
              <a:rPr lang="en-GB" dirty="0">
                <a:solidFill>
                  <a:srgbClr val="005F87"/>
                </a:solidFill>
              </a:rPr>
              <a:t>Siemens</a:t>
            </a:r>
            <a:r>
              <a:rPr lang="en-GB" dirty="0"/>
              <a:t> NX: Designing The Future</a:t>
            </a:r>
            <a:endParaRPr dirty="0"/>
          </a:p>
        </p:txBody>
      </p:sp>
      <p:sp>
        <p:nvSpPr>
          <p:cNvPr id="98" name="Subtitle 2"/>
          <p:cNvSpPr txBox="1">
            <a:spLocks noGrp="1"/>
          </p:cNvSpPr>
          <p:nvPr>
            <p:ph type="subTitle" sz="quarter" idx="1"/>
          </p:nvPr>
        </p:nvSpPr>
        <p:spPr>
          <a:xfrm>
            <a:off x="783769" y="5764665"/>
            <a:ext cx="9942287" cy="1655762"/>
          </a:xfrm>
          <a:prstGeom prst="rect">
            <a:avLst/>
          </a:prstGeom>
        </p:spPr>
        <p:txBody>
          <a:bodyPr/>
          <a:lstStyle>
            <a:lvl1pPr algn="l">
              <a:defRPr sz="2300">
                <a:latin typeface="Arial"/>
                <a:ea typeface="Arial"/>
                <a:cs typeface="Arial"/>
                <a:sym typeface="Arial"/>
              </a:defRPr>
            </a:lvl1pPr>
          </a:lstStyle>
          <a:p>
            <a:r>
              <a:rPr lang="en-GB" dirty="0"/>
              <a:t>Episode 3: To Manufacturing and Beyond</a:t>
            </a:r>
            <a:endParaRPr dirty="0"/>
          </a:p>
        </p:txBody>
      </p:sp>
      <p:sp>
        <p:nvSpPr>
          <p:cNvPr id="2" name="TextBox 1">
            <a:extLst>
              <a:ext uri="{FF2B5EF4-FFF2-40B4-BE49-F238E27FC236}">
                <a16:creationId xmlns:a16="http://schemas.microsoft.com/office/drawing/2014/main" id="{94EF7891-F908-8121-4AC0-12FC49E0A620}"/>
              </a:ext>
            </a:extLst>
          </p:cNvPr>
          <p:cNvSpPr txBox="1"/>
          <p:nvPr/>
        </p:nvSpPr>
        <p:spPr>
          <a:xfrm>
            <a:off x="721895" y="729916"/>
            <a:ext cx="1973179" cy="71387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id="{969F424D-E1D7-3ADD-CCC9-D45552803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10" y="776533"/>
            <a:ext cx="2159948" cy="41002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txBox="1">
            <a:spLocks noGrp="1"/>
          </p:cNvSpPr>
          <p:nvPr>
            <p:ph type="title"/>
          </p:nvPr>
        </p:nvSpPr>
        <p:spPr>
          <a:xfrm>
            <a:off x="957600" y="1944000"/>
            <a:ext cx="9989823"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Objectives</a:t>
            </a:r>
          </a:p>
        </p:txBody>
      </p:sp>
      <p:sp>
        <p:nvSpPr>
          <p:cNvPr id="102" name="Content Placeholder 2"/>
          <p:cNvSpPr txBox="1">
            <a:spLocks noGrp="1"/>
          </p:cNvSpPr>
          <p:nvPr>
            <p:ph type="body" idx="1"/>
          </p:nvPr>
        </p:nvSpPr>
        <p:spPr>
          <a:xfrm>
            <a:off x="957600" y="3024000"/>
            <a:ext cx="10249014" cy="3527659"/>
          </a:xfrm>
          <a:prstGeom prst="rect">
            <a:avLst/>
          </a:prstGeom>
        </p:spPr>
        <p:txBody>
          <a:bodyPr>
            <a:normAutofit/>
          </a:bodyPr>
          <a:lstStyle/>
          <a:p>
            <a:pPr marL="0" indent="0">
              <a:spcAft>
                <a:spcPts val="700"/>
              </a:spcAft>
              <a:buSzTx/>
              <a:buNone/>
            </a:pPr>
            <a:r>
              <a:rPr sz="2100" b="1" dirty="0">
                <a:solidFill>
                  <a:srgbClr val="005F87"/>
                </a:solidFill>
              </a:rPr>
              <a:t>This</a:t>
            </a:r>
            <a:r>
              <a:rPr lang="en-GB" sz="2100" b="1" dirty="0">
                <a:solidFill>
                  <a:srgbClr val="005F87"/>
                </a:solidFill>
              </a:rPr>
              <a:t> episode </a:t>
            </a:r>
            <a:r>
              <a:rPr sz="2100" b="1" dirty="0">
                <a:solidFill>
                  <a:srgbClr val="005F87"/>
                </a:solidFill>
              </a:rPr>
              <a:t>is designed to get you to:</a:t>
            </a:r>
          </a:p>
          <a:p>
            <a:pPr marL="1302340" lvl="4" indent="-360000">
              <a:buClr>
                <a:srgbClr val="FFB900"/>
              </a:buClr>
            </a:pPr>
            <a:r>
              <a:rPr lang="en-GB" sz="2100" dirty="0"/>
              <a:t>Describe range of digital manufacturing tools</a:t>
            </a:r>
          </a:p>
          <a:p>
            <a:pPr marL="1302340" lvl="4" indent="-360000">
              <a:buClr>
                <a:srgbClr val="FFB900"/>
              </a:buClr>
            </a:pPr>
            <a:r>
              <a:rPr lang="en-GB" sz="2100" dirty="0"/>
              <a:t>Explain the benefits of digital manufacture</a:t>
            </a:r>
            <a:endParaRPr sz="2100" dirty="0"/>
          </a:p>
          <a:p>
            <a:pPr marL="1302340" lvl="4" indent="-360000">
              <a:buClr>
                <a:srgbClr val="FFB900"/>
              </a:buClr>
            </a:pPr>
            <a:r>
              <a:rPr lang="en-GB" sz="2100" dirty="0"/>
              <a:t>Use 3D printing to prototype a product</a:t>
            </a:r>
            <a:endParaRPr sz="21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What is Digital Manufacture?</a:t>
            </a:r>
            <a:endParaRPr dirty="0">
              <a:solidFill>
                <a:srgbClr val="005F87"/>
              </a:solidFill>
            </a:endParaRPr>
          </a:p>
        </p:txBody>
      </p:sp>
      <p:sp>
        <p:nvSpPr>
          <p:cNvPr id="107" name="Content Placeholder 2"/>
          <p:cNvSpPr txBox="1">
            <a:spLocks noGrp="1"/>
          </p:cNvSpPr>
          <p:nvPr>
            <p:ph type="body" sz="quarter" idx="1"/>
          </p:nvPr>
        </p:nvSpPr>
        <p:spPr>
          <a:xfrm>
            <a:off x="957601" y="3024000"/>
            <a:ext cx="5436894" cy="2932823"/>
          </a:xfrm>
          <a:prstGeom prst="rect">
            <a:avLst/>
          </a:prstGeom>
        </p:spPr>
        <p:txBody>
          <a:bodyPr>
            <a:normAutofit/>
          </a:bodyPr>
          <a:lstStyle/>
          <a:p>
            <a:pPr marL="0" indent="0">
              <a:lnSpc>
                <a:spcPct val="100000"/>
              </a:lnSpc>
              <a:spcAft>
                <a:spcPts val="1000"/>
              </a:spcAft>
              <a:buSzTx/>
              <a:buNone/>
            </a:pPr>
            <a:r>
              <a:rPr lang="en-GB" sz="2100" dirty="0"/>
              <a:t>Digital manufacture is the use of </a:t>
            </a:r>
            <a:r>
              <a:rPr lang="en-GB" sz="2100" b="1" dirty="0"/>
              <a:t>digitally connected machines </a:t>
            </a:r>
            <a:r>
              <a:rPr lang="en-GB" sz="2100" dirty="0"/>
              <a:t>to manufacture products or product components. </a:t>
            </a:r>
          </a:p>
          <a:p>
            <a:pPr marL="0" indent="0">
              <a:lnSpc>
                <a:spcPct val="100000"/>
              </a:lnSpc>
              <a:buSzTx/>
              <a:buNone/>
            </a:pPr>
            <a:r>
              <a:rPr lang="en-GB" sz="2100" dirty="0"/>
              <a:t>These machines are digitally controlled and require little tooling or set-up. They also produce real-time production data that can be transmitted to PLM databases.</a:t>
            </a:r>
            <a:endParaRPr sz="2100" b="1" dirty="0"/>
          </a:p>
        </p:txBody>
      </p:sp>
      <p:pic>
        <p:nvPicPr>
          <p:cNvPr id="3" name="Picture 2" descr="A picture containing table, toy, light, woman&#10;&#10;Description automatically generated">
            <a:extLst>
              <a:ext uri="{FF2B5EF4-FFF2-40B4-BE49-F238E27FC236}">
                <a16:creationId xmlns:a16="http://schemas.microsoft.com/office/drawing/2014/main" id="{154E2441-2E5C-334D-B39D-92A0BE955D81}"/>
              </a:ext>
            </a:extLst>
          </p:cNvPr>
          <p:cNvPicPr>
            <a:picLocks noChangeAspect="1"/>
          </p:cNvPicPr>
          <p:nvPr/>
        </p:nvPicPr>
        <p:blipFill rotWithShape="1">
          <a:blip r:embed="rId3">
            <a:extLst>
              <a:ext uri="{28A0092B-C50C-407E-A947-70E740481C1C}">
                <a14:useLocalDpi xmlns:a14="http://schemas.microsoft.com/office/drawing/2010/main" val="0"/>
              </a:ext>
            </a:extLst>
          </a:blip>
          <a:srcRect l="42232" t="11020" r="3282" b="1533"/>
          <a:stretch/>
        </p:blipFill>
        <p:spPr>
          <a:xfrm>
            <a:off x="6722417" y="2981425"/>
            <a:ext cx="5158866" cy="2932823"/>
          </a:xfrm>
          <a:prstGeom prst="rect">
            <a:avLst/>
          </a:prstGeom>
          <a:ln>
            <a:solidFill>
              <a:srgbClr val="005F87"/>
            </a:solid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957600" y="1944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lang="en-GB" dirty="0">
                <a:solidFill>
                  <a:srgbClr val="005F87"/>
                </a:solidFill>
              </a:rPr>
              <a:t>Digital Manufacturing in your Classroom</a:t>
            </a:r>
            <a:endParaRPr dirty="0">
              <a:solidFill>
                <a:srgbClr val="005F87"/>
              </a:solidFill>
            </a:endParaRPr>
          </a:p>
        </p:txBody>
      </p:sp>
      <p:sp>
        <p:nvSpPr>
          <p:cNvPr id="107" name="Content Placeholder 2"/>
          <p:cNvSpPr txBox="1">
            <a:spLocks noGrp="1"/>
          </p:cNvSpPr>
          <p:nvPr>
            <p:ph type="body" sz="quarter" idx="1"/>
          </p:nvPr>
        </p:nvSpPr>
        <p:spPr>
          <a:xfrm>
            <a:off x="957600" y="3024000"/>
            <a:ext cx="7108039" cy="3810886"/>
          </a:xfrm>
          <a:prstGeom prst="rect">
            <a:avLst/>
          </a:prstGeom>
        </p:spPr>
        <p:txBody>
          <a:bodyPr>
            <a:normAutofit/>
          </a:bodyPr>
          <a:lstStyle/>
          <a:p>
            <a:pPr marL="0" indent="0">
              <a:lnSpc>
                <a:spcPct val="100000"/>
              </a:lnSpc>
              <a:spcAft>
                <a:spcPts val="2000"/>
              </a:spcAft>
              <a:buSzTx/>
              <a:buNone/>
            </a:pPr>
            <a:r>
              <a:rPr lang="en-GB" sz="2100" dirty="0">
                <a:solidFill>
                  <a:schemeClr val="tx1"/>
                </a:solidFill>
              </a:rPr>
              <a:t>From CNC Milling to 3D printers, digital manufacture is now commonplace in classrooms and maker spaces. But how do you choose the right machine for your project?</a:t>
            </a:r>
          </a:p>
          <a:p>
            <a:pPr marL="0" lvl="0" indent="0">
              <a:lnSpc>
                <a:spcPct val="100000"/>
              </a:lnSpc>
              <a:buNone/>
            </a:pPr>
            <a:r>
              <a:rPr lang="en-GB" sz="2100" b="1" dirty="0">
                <a:solidFill>
                  <a:srgbClr val="005F87"/>
                </a:solidFill>
              </a:rPr>
              <a:t>Challenge 1: Digital Manufacturing in Your Classroom</a:t>
            </a:r>
            <a:endParaRPr lang="en-GB" sz="2100" dirty="0">
              <a:solidFill>
                <a:srgbClr val="005F87"/>
              </a:solidFill>
            </a:endParaRPr>
          </a:p>
          <a:p>
            <a:pPr marL="0" indent="0">
              <a:lnSpc>
                <a:spcPct val="100000"/>
              </a:lnSpc>
              <a:buNone/>
            </a:pPr>
            <a:r>
              <a:rPr lang="en-GB" sz="2100" dirty="0"/>
              <a:t>Using the table </a:t>
            </a:r>
            <a:r>
              <a:rPr lang="en-US" sz="2100" dirty="0"/>
              <a:t>on your worksheet</a:t>
            </a:r>
            <a:r>
              <a:rPr lang="en-GB" sz="2100" dirty="0"/>
              <a:t>, decide which digital manufacturing tool would be most suitable for each product. Write the suitable tool below each image. </a:t>
            </a:r>
            <a:endParaRPr sz="2100" dirty="0"/>
          </a:p>
        </p:txBody>
      </p:sp>
      <p:pic>
        <p:nvPicPr>
          <p:cNvPr id="6" name="Picture 5" descr="Macintosh HD:Users:jctame:Google Drive:Private Work:Projects:Siemens:Siemens Designing The Future:ghost.png"/>
          <p:cNvPicPr/>
          <p:nvPr/>
        </p:nvPicPr>
        <p:blipFill>
          <a:blip r:embed="rId3">
            <a:extLst>
              <a:ext uri="{28A0092B-C50C-407E-A947-70E740481C1C}">
                <a14:useLocalDpi xmlns:a14="http://schemas.microsoft.com/office/drawing/2010/main" val="0"/>
              </a:ext>
            </a:extLst>
          </a:blip>
          <a:srcRect/>
          <a:stretch>
            <a:fillRect/>
          </a:stretch>
        </p:blipFill>
        <p:spPr bwMode="auto">
          <a:xfrm>
            <a:off x="8488156" y="2824076"/>
            <a:ext cx="3167944" cy="3514472"/>
          </a:xfrm>
          <a:prstGeom prst="rect">
            <a:avLst/>
          </a:prstGeom>
          <a:noFill/>
          <a:ln>
            <a:noFill/>
          </a:ln>
        </p:spPr>
      </p:pic>
    </p:spTree>
    <p:extLst>
      <p:ext uri="{BB962C8B-B14F-4D97-AF65-F5344CB8AC3E}">
        <p14:creationId xmlns:p14="http://schemas.microsoft.com/office/powerpoint/2010/main" val="8400202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2" y="3024000"/>
            <a:ext cx="9799907" cy="2962929"/>
          </a:xfrm>
          <a:prstGeom prst="rect">
            <a:avLst/>
          </a:prstGeom>
        </p:spPr>
        <p:txBody>
          <a:bodyPr>
            <a:normAutofit/>
          </a:bodyPr>
          <a:lstStyle/>
          <a:p>
            <a:pPr marL="1346246" lvl="2" indent="-360000">
              <a:buClr>
                <a:srgbClr val="FFB900"/>
              </a:buClr>
              <a:buSzTx/>
            </a:pPr>
            <a:r>
              <a:rPr lang="en-GB" sz="2100" dirty="0">
                <a:solidFill>
                  <a:schemeClr val="tx1"/>
                </a:solidFill>
              </a:rPr>
              <a:t>Which o</a:t>
            </a:r>
            <a:r>
              <a:rPr lang="en-GB" sz="2100" dirty="0"/>
              <a:t>f the processes could be described as additive manufacture?</a:t>
            </a:r>
          </a:p>
          <a:p>
            <a:pPr marL="1346246" lvl="2" indent="-360000">
              <a:buClr>
                <a:srgbClr val="FFB900"/>
              </a:buClr>
              <a:buSzTx/>
            </a:pPr>
            <a:r>
              <a:rPr lang="en-GB" sz="2100" dirty="0"/>
              <a:t>Which could be described as subtractive?</a:t>
            </a:r>
          </a:p>
          <a:p>
            <a:pPr marL="1346246" lvl="2" indent="-360000">
              <a:buClr>
                <a:srgbClr val="FFB900"/>
              </a:buClr>
              <a:buSzTx/>
            </a:pPr>
            <a:r>
              <a:rPr lang="en-GB" sz="2100" dirty="0"/>
              <a:t>What is the difference?</a:t>
            </a:r>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Additive or Subtractive manufacture?</a:t>
            </a:r>
            <a:endParaRPr dirty="0">
              <a:solidFill>
                <a:srgbClr val="005F87"/>
              </a:solidFill>
            </a:endParaRPr>
          </a:p>
        </p:txBody>
      </p:sp>
    </p:spTree>
    <p:extLst>
      <p:ext uri="{BB962C8B-B14F-4D97-AF65-F5344CB8AC3E}">
        <p14:creationId xmlns:p14="http://schemas.microsoft.com/office/powerpoint/2010/main" val="37867620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6211674" cy="2962929"/>
          </a:xfrm>
          <a:prstGeom prst="rect">
            <a:avLst/>
          </a:prstGeom>
        </p:spPr>
        <p:txBody>
          <a:bodyPr>
            <a:normAutofit fontScale="77500" lnSpcReduction="20000"/>
          </a:bodyPr>
          <a:lstStyle/>
          <a:p>
            <a:pPr marL="0" indent="0">
              <a:lnSpc>
                <a:spcPct val="120000"/>
              </a:lnSpc>
              <a:spcAft>
                <a:spcPts val="2000"/>
              </a:spcAft>
              <a:buSzTx/>
              <a:buNone/>
            </a:pPr>
            <a:r>
              <a:rPr lang="en-GB" sz="2300" dirty="0"/>
              <a:t>Digital manufacturing is also changing the way that products are designed. Fast and cost effective, processes such as 3D printing enable the rapid prototyping and testing of ideas.</a:t>
            </a:r>
          </a:p>
          <a:p>
            <a:pPr marL="0" indent="0">
              <a:lnSpc>
                <a:spcPct val="120000"/>
              </a:lnSpc>
              <a:buSzTx/>
              <a:buNone/>
            </a:pPr>
            <a:r>
              <a:rPr lang="en-GB" sz="2300" b="1" dirty="0">
                <a:solidFill>
                  <a:srgbClr val="005F87"/>
                </a:solidFill>
              </a:rPr>
              <a:t>Challenge 2: Digital Manufacture and Product Design</a:t>
            </a:r>
            <a:endParaRPr lang="en-GB" sz="2300" dirty="0">
              <a:solidFill>
                <a:srgbClr val="005F87"/>
              </a:solidFill>
            </a:endParaRPr>
          </a:p>
          <a:p>
            <a:pPr marL="0" indent="0">
              <a:lnSpc>
                <a:spcPct val="120000"/>
              </a:lnSpc>
              <a:buNone/>
            </a:pPr>
            <a:r>
              <a:rPr lang="en-GB" sz="2300" dirty="0"/>
              <a:t>Read the worksheet and explore the Siemens Designing The Future Interactive to  find out how digital manufacturing is used by product designers</a:t>
            </a:r>
            <a:r>
              <a:rPr lang="en-GB" dirty="0"/>
              <a:t>.</a:t>
            </a:r>
          </a:p>
        </p:txBody>
      </p:sp>
      <p:sp>
        <p:nvSpPr>
          <p:cNvPr id="116"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Digital Manufacturing &amp; Product Design</a:t>
            </a:r>
            <a:endParaRPr dirty="0">
              <a:solidFill>
                <a:srgbClr val="005F87"/>
              </a:solidFill>
            </a:endParaRPr>
          </a:p>
        </p:txBody>
      </p:sp>
      <p:pic>
        <p:nvPicPr>
          <p:cNvPr id="3" name="Picture 2" descr="A picture containing table, room&#10;&#10;Description automatically generated">
            <a:extLst>
              <a:ext uri="{FF2B5EF4-FFF2-40B4-BE49-F238E27FC236}">
                <a16:creationId xmlns:a16="http://schemas.microsoft.com/office/drawing/2014/main" id="{79D7BF6F-C27E-8549-9BF6-F37B97DB62DE}"/>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10210" r="37735" b="66876"/>
          <a:stretch/>
        </p:blipFill>
        <p:spPr>
          <a:xfrm>
            <a:off x="7560700" y="3150342"/>
            <a:ext cx="4319826" cy="3030201"/>
          </a:xfrm>
          <a:prstGeom prst="rect">
            <a:avLst/>
          </a:prstGeom>
          <a:ln>
            <a:solidFill>
              <a:srgbClr val="005F87"/>
            </a:solidFill>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4" y="3024000"/>
            <a:ext cx="9017936" cy="3954381"/>
          </a:xfrm>
          <a:prstGeom prst="rect">
            <a:avLst/>
          </a:prstGeom>
        </p:spPr>
        <p:txBody>
          <a:bodyPr>
            <a:normAutofit/>
          </a:bodyPr>
          <a:lstStyle/>
          <a:p>
            <a:pPr marL="1346246" lvl="2" indent="-360000">
              <a:buClr>
                <a:srgbClr val="FFB900"/>
              </a:buClr>
              <a:buSzTx/>
            </a:pPr>
            <a:r>
              <a:rPr lang="en-GB" sz="2100" dirty="0"/>
              <a:t>What are the advantages of 3D printing?</a:t>
            </a:r>
          </a:p>
          <a:p>
            <a:pPr marL="1346246" lvl="2" indent="-360000">
              <a:buClr>
                <a:srgbClr val="FFB900"/>
              </a:buClr>
            </a:pPr>
            <a:r>
              <a:rPr lang="en-GB" sz="2100" dirty="0"/>
              <a:t>What are the advantages of 3D printing over other methods of making 3D plastic shapes?</a:t>
            </a:r>
          </a:p>
          <a:p>
            <a:pPr marL="360000" indent="-360000">
              <a:buClr>
                <a:srgbClr val="FFB900"/>
              </a:buClr>
              <a:buSzTx/>
              <a:buNone/>
            </a:pPr>
            <a:endParaRPr lang="en-GB" sz="2100" dirty="0"/>
          </a:p>
          <a:p>
            <a:pPr marL="360000" indent="-360000">
              <a:buClr>
                <a:srgbClr val="FFB900"/>
              </a:buClr>
              <a:buSzTx/>
            </a:pPr>
            <a:endParaRPr lang="en-GB" sz="2100" b="1" dirty="0"/>
          </a:p>
          <a:p>
            <a:pPr marL="360000" indent="-360000">
              <a:buClr>
                <a:srgbClr val="FFB900"/>
              </a:buClr>
              <a:buSzTx/>
              <a:buNone/>
            </a:pPr>
            <a:endParaRPr lang="en-GB" sz="2100" b="1" dirty="0"/>
          </a:p>
        </p:txBody>
      </p:sp>
      <p:sp>
        <p:nvSpPr>
          <p:cNvPr id="4" name="Title 1"/>
          <p:cNvSpPr txBox="1"/>
          <p:nvPr/>
        </p:nvSpPr>
        <p:spPr>
          <a:xfrm>
            <a:off x="958483" y="1944000"/>
            <a:ext cx="10569087" cy="972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Digital Manufacturing &amp; Product Design</a:t>
            </a:r>
            <a:endParaRPr dirty="0">
              <a:solidFill>
                <a:srgbClr val="005F87"/>
              </a:solidFill>
            </a:endParaRPr>
          </a:p>
        </p:txBody>
      </p:sp>
    </p:spTree>
    <p:extLst>
      <p:ext uri="{BB962C8B-B14F-4D97-AF65-F5344CB8AC3E}">
        <p14:creationId xmlns:p14="http://schemas.microsoft.com/office/powerpoint/2010/main" val="37903069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ontent Placeholder 2"/>
          <p:cNvSpPr txBox="1">
            <a:spLocks noGrp="1"/>
          </p:cNvSpPr>
          <p:nvPr>
            <p:ph type="body" idx="1"/>
          </p:nvPr>
        </p:nvSpPr>
        <p:spPr>
          <a:xfrm>
            <a:off x="958483" y="3024000"/>
            <a:ext cx="5675647" cy="2962929"/>
          </a:xfrm>
          <a:prstGeom prst="rect">
            <a:avLst/>
          </a:prstGeom>
        </p:spPr>
        <p:txBody>
          <a:bodyPr>
            <a:normAutofit/>
          </a:bodyPr>
          <a:lstStyle/>
          <a:p>
            <a:pPr marL="0" indent="0">
              <a:spcAft>
                <a:spcPts val="2000"/>
              </a:spcAft>
              <a:buSzTx/>
              <a:buNone/>
            </a:pPr>
            <a:r>
              <a:rPr lang="en-GB" sz="2100" dirty="0"/>
              <a:t>It’s time to try 3D printing for yourself. Add a stand to your </a:t>
            </a:r>
            <a:r>
              <a:rPr lang="en-GB" sz="2100" dirty="0" err="1"/>
              <a:t>Roblet</a:t>
            </a:r>
            <a:r>
              <a:rPr lang="en-GB" sz="2100" dirty="0"/>
              <a:t> model, and send it for printing as a .</a:t>
            </a:r>
            <a:r>
              <a:rPr lang="en-GB" sz="2100" dirty="0" err="1"/>
              <a:t>stl</a:t>
            </a:r>
            <a:r>
              <a:rPr lang="en-GB" sz="2100" dirty="0"/>
              <a:t> file. </a:t>
            </a:r>
          </a:p>
          <a:p>
            <a:pPr marL="0" indent="0">
              <a:buNone/>
            </a:pPr>
            <a:r>
              <a:rPr lang="en-GB" sz="2100" b="1" dirty="0">
                <a:solidFill>
                  <a:srgbClr val="005F87"/>
                </a:solidFill>
              </a:rPr>
              <a:t>Challenge 3: NX Challenge: </a:t>
            </a:r>
            <a:r>
              <a:rPr lang="en-GB" sz="2100" b="1" dirty="0" err="1">
                <a:solidFill>
                  <a:srgbClr val="005F87"/>
                </a:solidFill>
              </a:rPr>
              <a:t>Roblet</a:t>
            </a:r>
            <a:r>
              <a:rPr lang="en-GB" sz="2100" b="1" dirty="0">
                <a:solidFill>
                  <a:srgbClr val="005F87"/>
                </a:solidFill>
              </a:rPr>
              <a:t> Figurine</a:t>
            </a:r>
            <a:endParaRPr lang="en-GB" sz="2100" dirty="0">
              <a:solidFill>
                <a:srgbClr val="005F87"/>
              </a:solidFill>
            </a:endParaRPr>
          </a:p>
          <a:p>
            <a:pPr marL="0" indent="0">
              <a:buNone/>
            </a:pPr>
            <a:r>
              <a:rPr lang="en-GB" sz="2100" dirty="0"/>
              <a:t>Follow the step-by-step to 3D print your very own </a:t>
            </a:r>
            <a:r>
              <a:rPr lang="en-GB" sz="2100" dirty="0" err="1"/>
              <a:t>Roblet</a:t>
            </a:r>
            <a:r>
              <a:rPr lang="en-GB" sz="2100" dirty="0"/>
              <a:t> Figurine.</a:t>
            </a:r>
          </a:p>
        </p:txBody>
      </p:sp>
      <p:sp>
        <p:nvSpPr>
          <p:cNvPr id="116" name="Title 1"/>
          <p:cNvSpPr txBox="1"/>
          <p:nvPr/>
        </p:nvSpPr>
        <p:spPr>
          <a:xfrm>
            <a:off x="958483" y="1944000"/>
            <a:ext cx="10569087" cy="9000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nSpc>
                <a:spcPct val="90000"/>
              </a:lnSpc>
              <a:defRPr sz="3200" b="1">
                <a:solidFill>
                  <a:srgbClr val="50BED7"/>
                </a:solidFill>
                <a:latin typeface="Arial"/>
                <a:ea typeface="Arial"/>
                <a:cs typeface="Arial"/>
                <a:sym typeface="Arial"/>
              </a:defRPr>
            </a:lvl1pPr>
          </a:lstStyle>
          <a:p>
            <a:r>
              <a:rPr lang="en-GB" dirty="0">
                <a:solidFill>
                  <a:srgbClr val="005F87"/>
                </a:solidFill>
              </a:rPr>
              <a:t>NX Challenge: </a:t>
            </a:r>
            <a:r>
              <a:rPr lang="en-GB" dirty="0" err="1">
                <a:solidFill>
                  <a:srgbClr val="005F87"/>
                </a:solidFill>
              </a:rPr>
              <a:t>Roblet</a:t>
            </a:r>
            <a:r>
              <a:rPr lang="en-GB" dirty="0">
                <a:solidFill>
                  <a:srgbClr val="005F87"/>
                </a:solidFill>
              </a:rPr>
              <a:t> Figurine </a:t>
            </a:r>
            <a:endParaRPr dirty="0">
              <a:solidFill>
                <a:srgbClr val="005F87"/>
              </a:solidFill>
            </a:endParaRPr>
          </a:p>
        </p:txBody>
      </p:sp>
      <p:pic>
        <p:nvPicPr>
          <p:cNvPr id="6" name="Picture 5" descr="Macintosh HD:Users:jctame:Desktop:PLM Print Screens:Robot 3D Print:7.PNG"/>
          <p:cNvPicPr/>
          <p:nvPr/>
        </p:nvPicPr>
        <p:blipFill>
          <a:blip r:embed="rId3">
            <a:extLst>
              <a:ext uri="{28A0092B-C50C-407E-A947-70E740481C1C}">
                <a14:useLocalDpi xmlns:a14="http://schemas.microsoft.com/office/drawing/2010/main" val="0"/>
              </a:ext>
            </a:extLst>
          </a:blip>
          <a:srcRect/>
          <a:stretch>
            <a:fillRect/>
          </a:stretch>
        </p:blipFill>
        <p:spPr bwMode="auto">
          <a:xfrm>
            <a:off x="7111786" y="2728653"/>
            <a:ext cx="4790411" cy="3553622"/>
          </a:xfrm>
          <a:prstGeom prst="rect">
            <a:avLst/>
          </a:prstGeom>
          <a:noFill/>
          <a:ln>
            <a:noFill/>
          </a:ln>
        </p:spPr>
      </p:pic>
    </p:spTree>
    <p:extLst>
      <p:ext uri="{BB962C8B-B14F-4D97-AF65-F5344CB8AC3E}">
        <p14:creationId xmlns:p14="http://schemas.microsoft.com/office/powerpoint/2010/main" val="6456451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957600" y="1980000"/>
            <a:ext cx="10515601" cy="972000"/>
          </a:xfrm>
          <a:prstGeom prst="rect">
            <a:avLst/>
          </a:prstGeom>
        </p:spPr>
        <p:txBody>
          <a:bodyPr/>
          <a:lstStyle>
            <a:lvl1pPr>
              <a:defRPr sz="3200" b="1">
                <a:solidFill>
                  <a:srgbClr val="50BED7"/>
                </a:solidFill>
                <a:latin typeface="Arial"/>
                <a:ea typeface="Arial"/>
                <a:cs typeface="Arial"/>
                <a:sym typeface="Arial"/>
              </a:defRPr>
            </a:lvl1pPr>
          </a:lstStyle>
          <a:p>
            <a:r>
              <a:rPr dirty="0">
                <a:solidFill>
                  <a:srgbClr val="005F87"/>
                </a:solidFill>
              </a:rPr>
              <a:t>Questions</a:t>
            </a:r>
            <a:r>
              <a:rPr lang="en-GB" dirty="0">
                <a:solidFill>
                  <a:srgbClr val="005F87"/>
                </a:solidFill>
              </a:rPr>
              <a:t> to think about</a:t>
            </a:r>
            <a:endParaRPr dirty="0">
              <a:solidFill>
                <a:srgbClr val="005F87"/>
              </a:solidFill>
            </a:endParaRPr>
          </a:p>
        </p:txBody>
      </p:sp>
      <p:sp>
        <p:nvSpPr>
          <p:cNvPr id="6" name="Content Placeholder 2"/>
          <p:cNvSpPr txBox="1">
            <a:spLocks/>
          </p:cNvSpPr>
          <p:nvPr/>
        </p:nvSpPr>
        <p:spPr>
          <a:xfrm>
            <a:off x="957600" y="3024000"/>
            <a:ext cx="10249014" cy="352765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179614" marR="0" indent="-179614"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1pPr>
            <a:lvl2pPr marL="666750" marR="0" indent="-20955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2pPr>
            <a:lvl3pPr marL="1165860" marR="0" indent="-25146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3pPr>
            <a:lvl4pPr marL="1651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4pPr>
            <a:lvl5pPr marL="21082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5pPr>
            <a:lvl6pPr marL="25654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6pPr>
            <a:lvl7pPr marL="30226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7pPr>
            <a:lvl8pPr marL="34798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8pPr>
            <a:lvl9pPr marL="3937000" marR="0" indent="-279400" algn="l" defTabSz="914400" rtl="0" latinLnBrk="0">
              <a:lnSpc>
                <a:spcPct val="90000"/>
              </a:lnSpc>
              <a:spcBef>
                <a:spcPts val="1000"/>
              </a:spcBef>
              <a:spcAft>
                <a:spcPts val="0"/>
              </a:spcAft>
              <a:buClrTx/>
              <a:buSzPct val="100000"/>
              <a:buFont typeface="Arial"/>
              <a:buChar char="•"/>
              <a:tabLst/>
              <a:defRPr sz="2200" b="0" i="0" u="none" strike="noStrike" cap="none" spc="0" baseline="0">
                <a:solidFill>
                  <a:srgbClr val="000000"/>
                </a:solidFill>
                <a:uFillTx/>
                <a:latin typeface="Arial"/>
                <a:ea typeface="Arial"/>
                <a:cs typeface="Arial"/>
                <a:sym typeface="Arial"/>
              </a:defRPr>
            </a:lvl9pPr>
          </a:lstStyle>
          <a:p>
            <a:pPr marL="1346246" lvl="2" indent="-360000">
              <a:buClr>
                <a:srgbClr val="FFB900"/>
              </a:buClr>
            </a:pPr>
            <a:r>
              <a:rPr lang="en-US" sz="2100" dirty="0"/>
              <a:t>What types of digital manufacture are available?</a:t>
            </a:r>
          </a:p>
          <a:p>
            <a:pPr marL="1346246" lvl="2" indent="-360000">
              <a:buClr>
                <a:srgbClr val="FFB900"/>
              </a:buClr>
            </a:pPr>
            <a:r>
              <a:rPr lang="en-US" sz="2100" dirty="0"/>
              <a:t>What are the advantages of digital manufacture?</a:t>
            </a:r>
          </a:p>
          <a:p>
            <a:pPr marL="1346246" lvl="2" indent="-360000">
              <a:buClr>
                <a:srgbClr val="FFB900"/>
              </a:buClr>
            </a:pPr>
            <a:r>
              <a:rPr lang="en-US" sz="2100" dirty="0"/>
              <a:t>What are the qualities of a 3D printed product?</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1143</TotalTime>
  <Words>717</Words>
  <Application>Microsoft Office PowerPoint</Application>
  <PresentationFormat>Widescreen</PresentationFormat>
  <Paragraphs>42</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Siemens NX: Designing The Future</vt:lpstr>
      <vt:lpstr>Objectives</vt:lpstr>
      <vt:lpstr>What is Digital Manufacture?</vt:lpstr>
      <vt:lpstr>Digital Manufacturing in your Classroom</vt:lpstr>
      <vt:lpstr>PowerPoint Presentation</vt:lpstr>
      <vt:lpstr>PowerPoint Presentation</vt:lpstr>
      <vt:lpstr>PowerPoint Presentation</vt:lpstr>
      <vt:lpstr>PowerPoint Presentation</vt:lpstr>
      <vt:lpstr>Questions to think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Farm Briefing</dc:title>
  <dc:creator>Racheal Fudge</dc:creator>
  <cp:lastModifiedBy>Wood, Mark (RC-GB SUS SUS1)</cp:lastModifiedBy>
  <cp:revision>47</cp:revision>
  <cp:lastPrinted>2020-03-18T16:15:54Z</cp:lastPrinted>
  <dcterms:modified xsi:type="dcterms:W3CDTF">2023-03-07T11:07:00Z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2023-03-07T11:04:37Z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c57282ba-50e8-45f0-9dfb-ccd111dd8161</vt:lpwstr>
  </property>
  <property fmtid="{D5CDD505-2E9C-101B-9397-08002B2CF9AE}" pid="8" name="MSIP_Label_9d258917-277f-42cd-a3cd-14c4e9ee58bc_ContentBits">
    <vt:lpwstr>0</vt:lpwstr>
  </property>
  <property fmtid="{D5CDD505-2E9C-101B-9397-08002B2CF9AE}" pid="9" name="Document_Confidentiality">
    <vt:lpwstr>Restricted</vt:lpwstr>
  </property>
</Properties>
</file>