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90" r:id="rId6"/>
    <p:sldId id="288" r:id="rId7"/>
    <p:sldId id="284" r:id="rId8"/>
    <p:sldId id="287" r:id="rId9"/>
    <p:sldId id="270"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7"/>
    <a:srgbClr val="FFB900"/>
    <a:srgbClr val="118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69292-68EE-432F-9053-E4E5014CA585}" v="3" dt="2023-03-07T11:04:16.57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p:cViewPr varScale="1">
        <p:scale>
          <a:sx n="119" d="100"/>
          <a:sy n="119" d="100"/>
        </p:scale>
        <p:origin x="82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Mark (RC-GB SUS SUS1)" userId="7b65dbd3-4fb9-43eb-becc-2b93ea9ad58d" providerId="ADAL" clId="{E2669292-68EE-432F-9053-E4E5014CA585}"/>
    <pc:docChg chg="modSld modMainMaster">
      <pc:chgData name="Wood, Mark (RC-GB SUS SUS1)" userId="7b65dbd3-4fb9-43eb-becc-2b93ea9ad58d" providerId="ADAL" clId="{E2669292-68EE-432F-9053-E4E5014CA585}" dt="2023-03-07T11:04:23.923" v="8" actId="1076"/>
      <pc:docMkLst>
        <pc:docMk/>
      </pc:docMkLst>
      <pc:sldChg chg="addSp modSp mod">
        <pc:chgData name="Wood, Mark (RC-GB SUS SUS1)" userId="7b65dbd3-4fb9-43eb-becc-2b93ea9ad58d" providerId="ADAL" clId="{E2669292-68EE-432F-9053-E4E5014CA585}" dt="2023-03-07T11:04:23.923" v="8" actId="1076"/>
        <pc:sldMkLst>
          <pc:docMk/>
          <pc:sldMk cId="0" sldId="256"/>
        </pc:sldMkLst>
        <pc:spChg chg="add mod">
          <ac:chgData name="Wood, Mark (RC-GB SUS SUS1)" userId="7b65dbd3-4fb9-43eb-becc-2b93ea9ad58d" providerId="ADAL" clId="{E2669292-68EE-432F-9053-E4E5014CA585}" dt="2023-03-07T11:04:08.552" v="4" actId="207"/>
          <ac:spMkLst>
            <pc:docMk/>
            <pc:sldMk cId="0" sldId="256"/>
            <ac:spMk id="2" creationId="{D609C7E6-C1CB-2DD0-4D03-A2809AF6C35C}"/>
          </ac:spMkLst>
        </pc:spChg>
        <pc:picChg chg="add mod">
          <ac:chgData name="Wood, Mark (RC-GB SUS SUS1)" userId="7b65dbd3-4fb9-43eb-becc-2b93ea9ad58d" providerId="ADAL" clId="{E2669292-68EE-432F-9053-E4E5014CA585}" dt="2023-03-07T11:04:23.923" v="8" actId="1076"/>
          <ac:picMkLst>
            <pc:docMk/>
            <pc:sldMk cId="0" sldId="256"/>
            <ac:picMk id="4" creationId="{9FBEF24D-F2EA-F108-14DE-C2936A091A09}"/>
          </ac:picMkLst>
        </pc:picChg>
      </pc:sldChg>
      <pc:sldMasterChg chg="modSp mod">
        <pc:chgData name="Wood, Mark (RC-GB SUS SUS1)" userId="7b65dbd3-4fb9-43eb-becc-2b93ea9ad58d" providerId="ADAL" clId="{E2669292-68EE-432F-9053-E4E5014CA585}" dt="2023-03-07T11:03:18.448" v="2" actId="14100"/>
        <pc:sldMasterMkLst>
          <pc:docMk/>
          <pc:sldMasterMk cId="0" sldId="2147483648"/>
        </pc:sldMasterMkLst>
        <pc:picChg chg="mod">
          <ac:chgData name="Wood, Mark (RC-GB SUS SUS1)" userId="7b65dbd3-4fb9-43eb-becc-2b93ea9ad58d" providerId="ADAL" clId="{E2669292-68EE-432F-9053-E4E5014CA585}" dt="2023-03-07T11:03:18.448" v="2" actId="14100"/>
          <ac:picMkLst>
            <pc:docMk/>
            <pc:sldMasterMk cId="0" sldId="2147483648"/>
            <ac:picMk id="2"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6197036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11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 the learning objectives</a:t>
            </a:r>
            <a:r>
              <a:rPr lang="en-US" baseline="0" dirty="0"/>
              <a:t> for the lesson. This lesson introduces students to CAD terminology and </a:t>
            </a:r>
            <a:r>
              <a:rPr lang="en-US" baseline="0" dirty="0" err="1"/>
              <a:t>modelling</a:t>
            </a:r>
            <a:r>
              <a:rPr lang="en-US" baseline="0" dirty="0"/>
              <a:t> </a:t>
            </a:r>
            <a:r>
              <a:rPr lang="en-US" baseline="0"/>
              <a:t>using Siemens NX.</a:t>
            </a:r>
            <a:endParaRPr lang="en-US" dirty="0"/>
          </a:p>
        </p:txBody>
      </p:sp>
    </p:spTree>
    <p:extLst>
      <p:ext uri="{BB962C8B-B14F-4D97-AF65-F5344CB8AC3E}">
        <p14:creationId xmlns:p14="http://schemas.microsoft.com/office/powerpoint/2010/main" val="225891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Recap</a:t>
            </a:r>
            <a:r>
              <a:rPr lang="en-GB" baseline="0" dirty="0"/>
              <a:t> on last weeks learning.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a:t>
            </a:r>
            <a:r>
              <a:rPr lang="en-US" baseline="0" dirty="0"/>
              <a:t> the activity and direct students to the online interactive. The answers are found in the design studio, on one of the product designers PCs.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Answers to the</a:t>
            </a:r>
            <a:r>
              <a:rPr lang="en-US" baseline="0" dirty="0"/>
              <a:t> worksheet.</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Explain</a:t>
            </a:r>
            <a:r>
              <a:rPr lang="en-GB" baseline="0" dirty="0"/>
              <a:t> how CAD models can help designers to visualise their ideas. CAD models are quicker and more cost efficient than practical models, and be tested safely and under conditions not easily replicable, simulating wear and tear over time or otherworldly conditions such as the vacuum of outer space.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This activity introduces students</a:t>
            </a:r>
            <a:r>
              <a:rPr lang="en-US" baseline="0" dirty="0"/>
              <a:t> to more advanced CAD </a:t>
            </a:r>
            <a:r>
              <a:rPr lang="en-US" baseline="0" dirty="0" err="1"/>
              <a:t>modelling</a:t>
            </a:r>
            <a:r>
              <a:rPr lang="en-US" baseline="0" dirty="0"/>
              <a:t>. You will need Siemens NX education installed on your institution machines. Next session features the 3D printing of their models.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t>Challenge</a:t>
            </a:r>
            <a:r>
              <a:rPr lang="en-GB" baseline="0" dirty="0"/>
              <a:t> students to reflect on their learning. The </a:t>
            </a:r>
            <a:r>
              <a:rPr lang="en-GB" baseline="0" dirty="0" err="1"/>
              <a:t>Roblet</a:t>
            </a:r>
            <a:r>
              <a:rPr lang="en-GB" baseline="0" dirty="0"/>
              <a:t> model is a significant step up from last session, so be heavy with the praise!</a:t>
            </a:r>
            <a:endParaRPr lang="en-US" dirty="0"/>
          </a:p>
        </p:txBody>
      </p:sp>
    </p:spTree>
    <p:extLst>
      <p:ext uri="{BB962C8B-B14F-4D97-AF65-F5344CB8AC3E}">
        <p14:creationId xmlns:p14="http://schemas.microsoft.com/office/powerpoint/2010/main" val="313533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Plenary</a:t>
            </a:r>
            <a:r>
              <a:rPr lang="en-US" baseline="0" dirty="0"/>
              <a:t> Questions: Use these questions to challenge students learning for the episode. Break each question into sub questions as you go. The aim of this exercise is to get students to </a:t>
            </a:r>
            <a:r>
              <a:rPr lang="en-US" baseline="0" dirty="0" err="1"/>
              <a:t>verbalise</a:t>
            </a:r>
            <a:r>
              <a:rPr lang="en-US" baseline="0" dirty="0"/>
              <a:t> their CAD skills. Use objects around the room to help explain what you mean.</a:t>
            </a:r>
            <a:endParaRPr lang="en-US" dirty="0"/>
          </a:p>
        </p:txBody>
      </p:sp>
    </p:spTree>
    <p:extLst>
      <p:ext uri="{BB962C8B-B14F-4D97-AF65-F5344CB8AC3E}">
        <p14:creationId xmlns:p14="http://schemas.microsoft.com/office/powerpoint/2010/main" val="88490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mj-lt"/>
                <a:ea typeface="+mj-ea"/>
                <a:cs typeface="+mj-cs"/>
                <a:sym typeface="Calibri"/>
              </a:defRPr>
            </a:lvl1pPr>
            <a:lvl2pPr marL="0" indent="457200" algn="ctr">
              <a:buSzTx/>
              <a:buFontTx/>
              <a:buNone/>
              <a:defRPr sz="2400">
                <a:latin typeface="+mj-lt"/>
                <a:ea typeface="+mj-ea"/>
                <a:cs typeface="+mj-cs"/>
                <a:sym typeface="Calibri"/>
              </a:defRPr>
            </a:lvl2pPr>
            <a:lvl3pPr marL="0" indent="914400" algn="ctr">
              <a:buSzTx/>
              <a:buFontTx/>
              <a:buNone/>
              <a:defRPr sz="2400">
                <a:latin typeface="+mj-lt"/>
                <a:ea typeface="+mj-ea"/>
                <a:cs typeface="+mj-cs"/>
                <a:sym typeface="Calibri"/>
              </a:defRPr>
            </a:lvl3pPr>
            <a:lvl4pPr marL="0" indent="1371600" algn="ctr">
              <a:buSzTx/>
              <a:buFontTx/>
              <a:buNone/>
              <a:defRPr sz="2400">
                <a:latin typeface="+mj-lt"/>
                <a:ea typeface="+mj-ea"/>
                <a:cs typeface="+mj-cs"/>
                <a:sym typeface="Calibri"/>
              </a:defRPr>
            </a:lvl4pPr>
            <a:lvl5pPr marL="0" indent="1828800" algn="ctr">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mj-lt"/>
                <a:ea typeface="+mj-ea"/>
                <a:cs typeface="+mj-cs"/>
                <a:sym typeface="Calibri"/>
              </a:defRPr>
            </a:lvl1pPr>
            <a:lvl2pPr marL="0" indent="457200">
              <a:buSzTx/>
              <a:buFontTx/>
              <a:buNone/>
              <a:defRPr sz="2400">
                <a:solidFill>
                  <a:srgbClr val="888888"/>
                </a:solidFill>
                <a:latin typeface="+mj-lt"/>
                <a:ea typeface="+mj-ea"/>
                <a:cs typeface="+mj-cs"/>
                <a:sym typeface="Calibri"/>
              </a:defRPr>
            </a:lvl2pPr>
            <a:lvl3pPr marL="0" indent="914400">
              <a:buSzTx/>
              <a:buFontTx/>
              <a:buNone/>
              <a:defRPr sz="2400">
                <a:solidFill>
                  <a:srgbClr val="888888"/>
                </a:solidFill>
                <a:latin typeface="+mj-lt"/>
                <a:ea typeface="+mj-ea"/>
                <a:cs typeface="+mj-cs"/>
                <a:sym typeface="Calibri"/>
              </a:defRPr>
            </a:lvl3pPr>
            <a:lvl4pPr marL="0" indent="1371600">
              <a:buSzTx/>
              <a:buFontTx/>
              <a:buNone/>
              <a:defRPr sz="2400">
                <a:solidFill>
                  <a:srgbClr val="888888"/>
                </a:solidFill>
                <a:latin typeface="+mj-lt"/>
                <a:ea typeface="+mj-ea"/>
                <a:cs typeface="+mj-cs"/>
                <a:sym typeface="Calibri"/>
              </a:defRPr>
            </a:lvl4pPr>
            <a:lvl5pPr marL="0" indent="1828800">
              <a:buSzTx/>
              <a:buFontTx/>
              <a:buNone/>
              <a:defRPr sz="24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atin typeface="+mj-lt"/>
                <a:ea typeface="+mj-ea"/>
                <a:cs typeface="+mj-cs"/>
                <a:sym typeface="Calibri"/>
              </a:defRPr>
            </a:lvl1pPr>
            <a:lvl2pPr marL="0" indent="457200">
              <a:buSzTx/>
              <a:buFontTx/>
              <a:buNone/>
              <a:defRPr sz="2400">
                <a:latin typeface="+mj-lt"/>
                <a:ea typeface="+mj-ea"/>
                <a:cs typeface="+mj-cs"/>
                <a:sym typeface="Calibri"/>
              </a:defRPr>
            </a:lvl2pPr>
            <a:lvl3pPr marL="0" indent="914400">
              <a:buSzTx/>
              <a:buFontTx/>
              <a:buNone/>
              <a:defRPr sz="2400">
                <a:latin typeface="+mj-lt"/>
                <a:ea typeface="+mj-ea"/>
                <a:cs typeface="+mj-cs"/>
                <a:sym typeface="Calibri"/>
              </a:defRPr>
            </a:lvl3pPr>
            <a:lvl4pPr marL="0" indent="1371600">
              <a:buSzTx/>
              <a:buFontTx/>
              <a:buNone/>
              <a:defRPr sz="2400">
                <a:latin typeface="+mj-lt"/>
                <a:ea typeface="+mj-ea"/>
                <a:cs typeface="+mj-cs"/>
                <a:sym typeface="Calibri"/>
              </a:defRPr>
            </a:lvl4pPr>
            <a:lvl5pPr marL="0" indent="1828800">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latin typeface="+mj-lt"/>
                <a:ea typeface="+mj-ea"/>
                <a:cs typeface="+mj-cs"/>
                <a:sym typeface="Calibri"/>
              </a:defRPr>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marL="228600" indent="-228600">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latin typeface="+mj-lt"/>
                <a:ea typeface="+mj-ea"/>
                <a:cs typeface="+mj-cs"/>
                <a:sym typeface="Calibri"/>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atin typeface="+mj-lt"/>
                <a:ea typeface="+mj-ea"/>
                <a:cs typeface="+mj-cs"/>
                <a:sym typeface="Calibri"/>
              </a:defRPr>
            </a:lvl1pPr>
            <a:lvl2pPr marL="0" indent="457200">
              <a:buSzTx/>
              <a:buFontTx/>
              <a:buNone/>
              <a:defRPr sz="1600">
                <a:latin typeface="+mj-lt"/>
                <a:ea typeface="+mj-ea"/>
                <a:cs typeface="+mj-cs"/>
                <a:sym typeface="Calibri"/>
              </a:defRPr>
            </a:lvl2pPr>
            <a:lvl3pPr marL="0" indent="914400">
              <a:buSzTx/>
              <a:buFontTx/>
              <a:buNone/>
              <a:defRPr sz="1600">
                <a:latin typeface="+mj-lt"/>
                <a:ea typeface="+mj-ea"/>
                <a:cs typeface="+mj-cs"/>
                <a:sym typeface="Calibri"/>
              </a:defRPr>
            </a:lvl3pPr>
            <a:lvl4pPr marL="0" indent="1371600">
              <a:buSzTx/>
              <a:buFontTx/>
              <a:buNone/>
              <a:defRPr sz="1600">
                <a:latin typeface="+mj-lt"/>
                <a:ea typeface="+mj-ea"/>
                <a:cs typeface="+mj-cs"/>
                <a:sym typeface="Calibri"/>
              </a:defRPr>
            </a:lvl4pPr>
            <a:lvl5pPr marL="0" indent="1828800">
              <a:buSzTx/>
              <a:buFontTx/>
              <a:buNone/>
              <a:defRPr sz="16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79322" cy="1800048"/>
          </a:xfrm>
          <a:prstGeom prst="rect">
            <a:avLst/>
          </a:prstGeom>
          <a:ln w="12700">
            <a:miter lim="400000"/>
          </a:ln>
        </p:spPr>
      </p:pic>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853"/>
            <a:ext cx="12192000" cy="6858000"/>
          </a:xfrm>
          <a:prstGeom prst="rect">
            <a:avLst/>
          </a:prstGeom>
          <a:ln w="12700">
            <a:miter lim="400000"/>
          </a:ln>
        </p:spPr>
      </p:pic>
      <p:sp>
        <p:nvSpPr>
          <p:cNvPr id="97" name="Title 1"/>
          <p:cNvSpPr txBox="1">
            <a:spLocks noGrp="1"/>
          </p:cNvSpPr>
          <p:nvPr>
            <p:ph type="ctrTitle"/>
          </p:nvPr>
        </p:nvSpPr>
        <p:spPr>
          <a:xfrm>
            <a:off x="788051" y="3141983"/>
            <a:ext cx="9942287" cy="2387601"/>
          </a:xfrm>
          <a:prstGeom prst="rect">
            <a:avLst/>
          </a:prstGeom>
        </p:spPr>
        <p:txBody>
          <a:bodyPr/>
          <a:lstStyle>
            <a:lvl1pPr algn="just">
              <a:defRPr sz="3600" b="1">
                <a:solidFill>
                  <a:srgbClr val="FFFFFF"/>
                </a:solidFill>
                <a:latin typeface="Arial"/>
                <a:ea typeface="Arial"/>
                <a:cs typeface="Arial"/>
                <a:sym typeface="Arial"/>
              </a:defRPr>
            </a:lvl1pPr>
          </a:lstStyle>
          <a:p>
            <a:r>
              <a:rPr lang="en-GB" dirty="0">
                <a:solidFill>
                  <a:srgbClr val="005F87"/>
                </a:solidFill>
              </a:rPr>
              <a:t>Siemens NX: Designing The Future</a:t>
            </a:r>
            <a:endParaRPr dirty="0">
              <a:solidFill>
                <a:srgbClr val="005F87"/>
              </a:solidFill>
            </a:endParaRPr>
          </a:p>
        </p:txBody>
      </p:sp>
      <p:sp>
        <p:nvSpPr>
          <p:cNvPr id="98" name="Subtitle 2"/>
          <p:cNvSpPr txBox="1">
            <a:spLocks noGrp="1"/>
          </p:cNvSpPr>
          <p:nvPr>
            <p:ph type="subTitle" sz="quarter" idx="1"/>
          </p:nvPr>
        </p:nvSpPr>
        <p:spPr>
          <a:xfrm>
            <a:off x="783769" y="5764665"/>
            <a:ext cx="9942287" cy="1655762"/>
          </a:xfrm>
          <a:prstGeom prst="rect">
            <a:avLst/>
          </a:prstGeom>
        </p:spPr>
        <p:txBody>
          <a:bodyPr/>
          <a:lstStyle>
            <a:lvl1pPr algn="l">
              <a:defRPr sz="2300">
                <a:latin typeface="Arial"/>
                <a:ea typeface="Arial"/>
                <a:cs typeface="Arial"/>
                <a:sym typeface="Arial"/>
              </a:defRPr>
            </a:lvl1pPr>
          </a:lstStyle>
          <a:p>
            <a:r>
              <a:rPr lang="en-GB" dirty="0"/>
              <a:t>Episode 2: Digital Modelling</a:t>
            </a:r>
            <a:endParaRPr dirty="0"/>
          </a:p>
        </p:txBody>
      </p:sp>
      <p:sp>
        <p:nvSpPr>
          <p:cNvPr id="2" name="TextBox 1">
            <a:extLst>
              <a:ext uri="{FF2B5EF4-FFF2-40B4-BE49-F238E27FC236}">
                <a16:creationId xmlns:a16="http://schemas.microsoft.com/office/drawing/2014/main" id="{D609C7E6-C1CB-2DD0-4D03-A2809AF6C35C}"/>
              </a:ext>
            </a:extLst>
          </p:cNvPr>
          <p:cNvSpPr txBox="1"/>
          <p:nvPr/>
        </p:nvSpPr>
        <p:spPr>
          <a:xfrm>
            <a:off x="561474" y="657726"/>
            <a:ext cx="2237873" cy="802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id="{9FBEF24D-F2EA-F108-14DE-C2936A091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11" y="781019"/>
            <a:ext cx="2197197" cy="41709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956013" y="1944000"/>
            <a:ext cx="9989823"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Objectives</a:t>
            </a:r>
          </a:p>
        </p:txBody>
      </p:sp>
      <p:sp>
        <p:nvSpPr>
          <p:cNvPr id="102" name="Content Placeholder 2"/>
          <p:cNvSpPr txBox="1">
            <a:spLocks noGrp="1"/>
          </p:cNvSpPr>
          <p:nvPr>
            <p:ph type="body" idx="1"/>
          </p:nvPr>
        </p:nvSpPr>
        <p:spPr>
          <a:xfrm>
            <a:off x="957600" y="3024000"/>
            <a:ext cx="10249014" cy="3527659"/>
          </a:xfrm>
          <a:prstGeom prst="rect">
            <a:avLst/>
          </a:prstGeom>
        </p:spPr>
        <p:txBody>
          <a:bodyPr>
            <a:normAutofit/>
          </a:bodyPr>
          <a:lstStyle/>
          <a:p>
            <a:pPr marL="0" indent="0">
              <a:lnSpc>
                <a:spcPct val="100000"/>
              </a:lnSpc>
              <a:spcAft>
                <a:spcPts val="700"/>
              </a:spcAft>
              <a:buSzTx/>
              <a:buNone/>
            </a:pPr>
            <a:r>
              <a:rPr sz="2100" b="1" dirty="0">
                <a:solidFill>
                  <a:srgbClr val="005F87"/>
                </a:solidFill>
              </a:rPr>
              <a:t>This</a:t>
            </a:r>
            <a:r>
              <a:rPr lang="en-GB" sz="2100" b="1" dirty="0">
                <a:solidFill>
                  <a:srgbClr val="005F87"/>
                </a:solidFill>
              </a:rPr>
              <a:t> episode </a:t>
            </a:r>
            <a:r>
              <a:rPr sz="2100" b="1" dirty="0">
                <a:solidFill>
                  <a:srgbClr val="005F87"/>
                </a:solidFill>
              </a:rPr>
              <a:t>is designed to get you to:</a:t>
            </a:r>
          </a:p>
          <a:p>
            <a:pPr marL="1346246" lvl="2" indent="-360000">
              <a:lnSpc>
                <a:spcPct val="100000"/>
              </a:lnSpc>
              <a:buClr>
                <a:srgbClr val="FFB900"/>
              </a:buClr>
            </a:pPr>
            <a:r>
              <a:rPr lang="en-GB" sz="2100" dirty="0"/>
              <a:t>Describe the common features of a CAD model</a:t>
            </a:r>
          </a:p>
          <a:p>
            <a:pPr marL="1346246" lvl="2" indent="-360000">
              <a:lnSpc>
                <a:spcPct val="100000"/>
              </a:lnSpc>
              <a:buClr>
                <a:srgbClr val="FFB900"/>
              </a:buClr>
            </a:pPr>
            <a:r>
              <a:rPr lang="en-GB" sz="2100" dirty="0"/>
              <a:t>Model a complex part using Siemens NX Software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Product Lifecycle Management</a:t>
            </a:r>
            <a:endParaRPr dirty="0">
              <a:solidFill>
                <a:srgbClr val="005F87"/>
              </a:solidFill>
            </a:endParaRPr>
          </a:p>
        </p:txBody>
      </p:sp>
      <p:sp>
        <p:nvSpPr>
          <p:cNvPr id="107" name="Content Placeholder 2"/>
          <p:cNvSpPr txBox="1">
            <a:spLocks noGrp="1"/>
          </p:cNvSpPr>
          <p:nvPr>
            <p:ph type="body" sz="quarter" idx="1"/>
          </p:nvPr>
        </p:nvSpPr>
        <p:spPr>
          <a:xfrm>
            <a:off x="957600" y="3024000"/>
            <a:ext cx="5931139" cy="3470536"/>
          </a:xfrm>
          <a:prstGeom prst="rect">
            <a:avLst/>
          </a:prstGeom>
        </p:spPr>
        <p:txBody>
          <a:bodyPr>
            <a:normAutofit/>
          </a:bodyPr>
          <a:lstStyle/>
          <a:p>
            <a:pPr marL="0" indent="0">
              <a:lnSpc>
                <a:spcPct val="100000"/>
              </a:lnSpc>
              <a:spcAft>
                <a:spcPts val="700"/>
              </a:spcAft>
              <a:buSzTx/>
              <a:buNone/>
            </a:pPr>
            <a:r>
              <a:rPr lang="en-GB" sz="2100" dirty="0"/>
              <a:t>Last session we examined how a hairdryer has been </a:t>
            </a:r>
            <a:r>
              <a:rPr lang="en-GB" sz="2100" b="1" dirty="0"/>
              <a:t>designed</a:t>
            </a:r>
            <a:r>
              <a:rPr lang="en-GB" sz="2100" dirty="0"/>
              <a:t>, </a:t>
            </a:r>
            <a:r>
              <a:rPr lang="en-GB" sz="2100" b="1" dirty="0"/>
              <a:t>manufactured </a:t>
            </a:r>
            <a:r>
              <a:rPr lang="en-GB" sz="2100" dirty="0"/>
              <a:t>and then </a:t>
            </a:r>
            <a:r>
              <a:rPr lang="en-GB" sz="2100" b="1" dirty="0"/>
              <a:t>distributed</a:t>
            </a:r>
            <a:r>
              <a:rPr lang="en-GB" sz="2100" dirty="0"/>
              <a:t> as part of it’s </a:t>
            </a:r>
            <a:r>
              <a:rPr lang="en-GB" sz="2100" b="1" dirty="0"/>
              <a:t>product lifecycle.</a:t>
            </a:r>
          </a:p>
          <a:p>
            <a:pPr marL="1346246" lvl="2" indent="-360000" hangingPunct="0">
              <a:lnSpc>
                <a:spcPct val="100000"/>
              </a:lnSpc>
              <a:buClr>
                <a:srgbClr val="FFB900"/>
              </a:buClr>
              <a:defRPr sz="1300">
                <a:latin typeface="Arial"/>
                <a:ea typeface="Arial"/>
                <a:cs typeface="Arial"/>
                <a:sym typeface="Arial"/>
              </a:defRPr>
            </a:pPr>
            <a:r>
              <a:rPr lang="en-GB" sz="2100" dirty="0"/>
              <a:t>How was it made?</a:t>
            </a:r>
          </a:p>
          <a:p>
            <a:pPr marL="1346246" lvl="2" indent="-360000" hangingPunct="0">
              <a:lnSpc>
                <a:spcPct val="100000"/>
              </a:lnSpc>
              <a:buClr>
                <a:srgbClr val="FFB900"/>
              </a:buClr>
              <a:defRPr sz="1300">
                <a:latin typeface="Arial"/>
                <a:ea typeface="Arial"/>
                <a:cs typeface="Arial"/>
                <a:sym typeface="Arial"/>
              </a:defRPr>
            </a:pPr>
            <a:r>
              <a:rPr lang="en-GB" sz="2100" dirty="0"/>
              <a:t>Who made it?</a:t>
            </a:r>
          </a:p>
          <a:p>
            <a:pPr marL="1346246" lvl="2" indent="-360000" hangingPunct="0">
              <a:lnSpc>
                <a:spcPct val="100000"/>
              </a:lnSpc>
              <a:buClr>
                <a:srgbClr val="FFB900"/>
              </a:buClr>
              <a:defRPr sz="1300">
                <a:latin typeface="Arial"/>
                <a:ea typeface="Arial"/>
                <a:cs typeface="Arial"/>
                <a:sym typeface="Arial"/>
              </a:defRPr>
            </a:pPr>
            <a:r>
              <a:rPr lang="en-GB" sz="2100" dirty="0"/>
              <a:t>What was the role of digital technology in its manufacture?</a:t>
            </a:r>
          </a:p>
          <a:p>
            <a:pPr marL="0" indent="0">
              <a:lnSpc>
                <a:spcPct val="100000"/>
              </a:lnSpc>
              <a:buSzTx/>
              <a:buNone/>
            </a:pPr>
            <a:endParaRPr lang="en-GB" sz="2100" b="1" dirty="0"/>
          </a:p>
          <a:p>
            <a:pPr marL="0" indent="0">
              <a:lnSpc>
                <a:spcPct val="100000"/>
              </a:lnSpc>
              <a:buSzTx/>
              <a:buNone/>
            </a:pPr>
            <a:endParaRPr dirty="0"/>
          </a:p>
        </p:txBody>
      </p:sp>
      <p:sp>
        <p:nvSpPr>
          <p:cNvPr id="13" name="TextBox 12"/>
          <p:cNvSpPr txBox="1"/>
          <p:nvPr/>
        </p:nvSpPr>
        <p:spPr>
          <a:xfrm>
            <a:off x="930841" y="4446340"/>
            <a:ext cx="676438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a:spcBef>
                <a:spcPts val="600"/>
              </a:spcBef>
              <a:buClr>
                <a:srgbClr val="50BED7"/>
              </a:buClr>
              <a:buSzPct val="100000"/>
              <a:buFont typeface="Arial"/>
              <a:buChar char="•"/>
              <a:defRPr sz="1300">
                <a:latin typeface="Arial"/>
                <a:ea typeface="Arial"/>
                <a:cs typeface="Arial"/>
                <a:sym typeface="Arial"/>
              </a:defRPr>
            </a:pPr>
            <a:endParaRPr sz="2200" dirty="0"/>
          </a:p>
        </p:txBody>
      </p:sp>
      <p:pic>
        <p:nvPicPr>
          <p:cNvPr id="9" name="Picture 8" descr="A picture containing table, toy, light, woman&#10;&#10;Description automatically generated">
            <a:extLst>
              <a:ext uri="{FF2B5EF4-FFF2-40B4-BE49-F238E27FC236}">
                <a16:creationId xmlns:a16="http://schemas.microsoft.com/office/drawing/2014/main" id="{1E0B9F78-429F-9B4A-A124-A0F10E6F3379}"/>
              </a:ext>
            </a:extLst>
          </p:cNvPr>
          <p:cNvPicPr>
            <a:picLocks noChangeAspect="1"/>
          </p:cNvPicPr>
          <p:nvPr/>
        </p:nvPicPr>
        <p:blipFill rotWithShape="1">
          <a:blip r:embed="rId3">
            <a:extLst>
              <a:ext uri="{28A0092B-C50C-407E-A947-70E740481C1C}">
                <a14:useLocalDpi xmlns:a14="http://schemas.microsoft.com/office/drawing/2010/main" val="0"/>
              </a:ext>
            </a:extLst>
          </a:blip>
          <a:srcRect l="40293" t="6461" r="9663" b="7289"/>
          <a:stretch/>
        </p:blipFill>
        <p:spPr>
          <a:xfrm>
            <a:off x="6963974" y="3136815"/>
            <a:ext cx="4828633" cy="2947697"/>
          </a:xfrm>
          <a:prstGeom prst="rect">
            <a:avLst/>
          </a:prstGeom>
          <a:ln>
            <a:solidFill>
              <a:srgbClr val="005F87"/>
            </a:solid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4" y="3024000"/>
            <a:ext cx="9990094" cy="3954381"/>
          </a:xfrm>
          <a:prstGeom prst="rect">
            <a:avLst/>
          </a:prstGeom>
        </p:spPr>
        <p:txBody>
          <a:bodyPr>
            <a:normAutofit/>
          </a:bodyPr>
          <a:lstStyle/>
          <a:p>
            <a:pPr marL="0" indent="0">
              <a:lnSpc>
                <a:spcPct val="100000"/>
              </a:lnSpc>
              <a:spcAft>
                <a:spcPts val="2000"/>
              </a:spcAft>
              <a:buSzTx/>
              <a:buNone/>
            </a:pPr>
            <a:r>
              <a:rPr lang="en-GB" sz="2100" dirty="0"/>
              <a:t>This session you will be learning some more advanced CAD skills. Before we start, it is important to have an understanding of the terminology used by CAD designers.</a:t>
            </a:r>
          </a:p>
          <a:p>
            <a:pPr marL="0" indent="0">
              <a:lnSpc>
                <a:spcPct val="100000"/>
              </a:lnSpc>
              <a:buNone/>
            </a:pPr>
            <a:r>
              <a:rPr lang="en-GB" sz="2100" b="1" dirty="0">
                <a:solidFill>
                  <a:srgbClr val="005F87"/>
                </a:solidFill>
              </a:rPr>
              <a:t>Challenge 1: Describing Models</a:t>
            </a:r>
            <a:endParaRPr lang="en-GB" sz="2100" dirty="0">
              <a:solidFill>
                <a:srgbClr val="005F87"/>
              </a:solidFill>
            </a:endParaRPr>
          </a:p>
          <a:p>
            <a:pPr marL="0" indent="0">
              <a:lnSpc>
                <a:spcPct val="100000"/>
              </a:lnSpc>
              <a:buNone/>
            </a:pPr>
            <a:r>
              <a:rPr lang="en-GB" sz="2100" dirty="0"/>
              <a:t>Match each letter to the word that describes it, then the definition for each word.</a:t>
            </a:r>
          </a:p>
          <a:p>
            <a:pPr marL="0" indent="0">
              <a:lnSpc>
                <a:spcPct val="100000"/>
              </a:lnSpc>
              <a:buNone/>
            </a:pPr>
            <a:r>
              <a:rPr lang="en-GB" sz="2100" dirty="0"/>
              <a:t>You can use the Siemens NX: Designing The Future Interactive to find the answers.</a:t>
            </a:r>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Describing digital models</a:t>
            </a:r>
            <a:endParaRPr dirty="0">
              <a:solidFill>
                <a:srgbClr val="005F87"/>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Answers</a:t>
            </a:r>
            <a:endParaRPr dirty="0">
              <a:solidFill>
                <a:srgbClr val="005F8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03338957"/>
              </p:ext>
            </p:extLst>
          </p:nvPr>
        </p:nvGraphicFramePr>
        <p:xfrm>
          <a:off x="957600" y="3024000"/>
          <a:ext cx="10443515" cy="2560320"/>
        </p:xfrm>
        <a:graphic>
          <a:graphicData uri="http://schemas.openxmlformats.org/drawingml/2006/table">
            <a:tbl>
              <a:tblPr firstRow="1" bandRow="1">
                <a:tableStyleId>{5940675A-B579-460E-94D1-54222C63F5DA}</a:tableStyleId>
              </a:tblPr>
              <a:tblGrid>
                <a:gridCol w="1276056">
                  <a:extLst>
                    <a:ext uri="{9D8B030D-6E8A-4147-A177-3AD203B41FA5}">
                      <a16:colId xmlns:a16="http://schemas.microsoft.com/office/drawing/2014/main" val="20000"/>
                    </a:ext>
                  </a:extLst>
                </a:gridCol>
                <a:gridCol w="1593341">
                  <a:extLst>
                    <a:ext uri="{9D8B030D-6E8A-4147-A177-3AD203B41FA5}">
                      <a16:colId xmlns:a16="http://schemas.microsoft.com/office/drawing/2014/main" val="20001"/>
                    </a:ext>
                  </a:extLst>
                </a:gridCol>
                <a:gridCol w="7574118">
                  <a:extLst>
                    <a:ext uri="{9D8B030D-6E8A-4147-A177-3AD203B41FA5}">
                      <a16:colId xmlns:a16="http://schemas.microsoft.com/office/drawing/2014/main" val="20002"/>
                    </a:ext>
                  </a:extLst>
                </a:gridCol>
              </a:tblGrid>
              <a:tr h="0">
                <a:tc>
                  <a:txBody>
                    <a:bodyPr/>
                    <a:lstStyle/>
                    <a:p>
                      <a:pPr algn="l"/>
                      <a:r>
                        <a:rPr lang="en-US" sz="1800" b="1" dirty="0">
                          <a:solidFill>
                            <a:srgbClr val="005F87"/>
                          </a:solidFill>
                        </a:rPr>
                        <a:t>A</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Part</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single component</a:t>
                      </a:r>
                      <a:r>
                        <a:rPr lang="en-US" sz="1800" baseline="0" dirty="0"/>
                        <a:t> of an assembly or product .  </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a:r>
                        <a:rPr lang="en-US" sz="1800" b="1" dirty="0">
                          <a:solidFill>
                            <a:srgbClr val="005F87"/>
                          </a:solidFill>
                        </a:rPr>
                        <a:t>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Face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a:t>
                      </a:r>
                      <a:r>
                        <a:rPr lang="en-US" sz="1800" baseline="0" dirty="0"/>
                        <a:t> flat surface of a part or body</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a:r>
                        <a:rPr lang="en-US" sz="1800" b="1" dirty="0">
                          <a:solidFill>
                            <a:srgbClr val="005F87"/>
                          </a:solidFill>
                        </a:rPr>
                        <a:t>F</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Vertex</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corner</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a:r>
                        <a:rPr lang="en-US" sz="1800" b="1" dirty="0">
                          <a:solidFill>
                            <a:srgbClr val="005F87"/>
                          </a:solidFill>
                        </a:rPr>
                        <a:t>B</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Chamfer</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flatly</a:t>
                      </a:r>
                      <a:r>
                        <a:rPr lang="en-US" sz="1800" baseline="0" dirty="0"/>
                        <a:t> angled edge</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a:r>
                        <a:rPr lang="en-US" sz="1800" b="1" dirty="0">
                          <a:solidFill>
                            <a:srgbClr val="005F87"/>
                          </a:solidFill>
                        </a:rPr>
                        <a:t>D</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Edge Blend</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rounded or </a:t>
                      </a:r>
                      <a:r>
                        <a:rPr lang="en-US" sz="1800" dirty="0" err="1"/>
                        <a:t>radiused</a:t>
                      </a:r>
                      <a:r>
                        <a:rPr lang="en-US" sz="1800" dirty="0"/>
                        <a:t> edge, sometimes called a fillet</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a:r>
                        <a:rPr lang="en-US" sz="1800" b="1" dirty="0">
                          <a:solidFill>
                            <a:srgbClr val="005F87"/>
                          </a:solidFill>
                        </a:rPr>
                        <a:t>B,</a:t>
                      </a:r>
                      <a:r>
                        <a:rPr lang="en-US" sz="1800" b="1" baseline="0" dirty="0">
                          <a:solidFill>
                            <a:srgbClr val="005F87"/>
                          </a:solidFill>
                        </a:rPr>
                        <a:t> C &amp; D</a:t>
                      </a:r>
                      <a:endParaRPr lang="en-US" sz="1800" b="1" dirty="0">
                        <a:solidFill>
                          <a:srgbClr val="005F87"/>
                        </a:solidFill>
                      </a:endParaRP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Feature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An</a:t>
                      </a:r>
                      <a:r>
                        <a:rPr lang="en-US" sz="1800" baseline="0" dirty="0"/>
                        <a:t> aspect of a form such as a hole, chamfer or fillet</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a:r>
                        <a:rPr lang="en-US" sz="1800" b="1" dirty="0">
                          <a:solidFill>
                            <a:srgbClr val="005F87"/>
                          </a:solidFill>
                        </a:rPr>
                        <a:t>C</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Hole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circular</a:t>
                      </a:r>
                      <a:r>
                        <a:rPr lang="en-US" sz="1800" baseline="0" dirty="0"/>
                        <a:t> opening</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582906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Advanced Digital Modelling</a:t>
            </a:r>
            <a:endParaRPr dirty="0">
              <a:solidFill>
                <a:srgbClr val="005F87"/>
              </a:solidFill>
            </a:endParaRPr>
          </a:p>
        </p:txBody>
      </p:sp>
      <p:sp>
        <p:nvSpPr>
          <p:cNvPr id="107" name="Content Placeholder 2"/>
          <p:cNvSpPr txBox="1">
            <a:spLocks noGrp="1"/>
          </p:cNvSpPr>
          <p:nvPr>
            <p:ph type="body" sz="quarter" idx="1"/>
          </p:nvPr>
        </p:nvSpPr>
        <p:spPr>
          <a:xfrm>
            <a:off x="957600" y="3024000"/>
            <a:ext cx="6436323" cy="2880000"/>
          </a:xfrm>
          <a:prstGeom prst="rect">
            <a:avLst/>
          </a:prstGeom>
        </p:spPr>
        <p:txBody>
          <a:bodyPr>
            <a:normAutofit/>
          </a:bodyPr>
          <a:lstStyle/>
          <a:p>
            <a:pPr marL="0" indent="0">
              <a:lnSpc>
                <a:spcPct val="100000"/>
              </a:lnSpc>
              <a:spcAft>
                <a:spcPts val="2000"/>
              </a:spcAft>
              <a:buSzTx/>
              <a:buNone/>
            </a:pPr>
            <a:r>
              <a:rPr lang="en-GB" sz="2100" dirty="0"/>
              <a:t>Digital modelling is an important part of the design process. Digital models help designers to visualise and test their products before manufacture. Models also help to plan production. </a:t>
            </a:r>
          </a:p>
          <a:p>
            <a:pPr marL="0" indent="0">
              <a:lnSpc>
                <a:spcPct val="100000"/>
              </a:lnSpc>
              <a:spcAft>
                <a:spcPts val="1000"/>
              </a:spcAft>
              <a:buSzTx/>
              <a:buNone/>
            </a:pPr>
            <a:r>
              <a:rPr lang="en-GB" sz="2100" dirty="0"/>
              <a:t>Last session you modelled an emotion badge. This session you will use more advanced tools to model </a:t>
            </a:r>
            <a:r>
              <a:rPr lang="en-GB" sz="2100" b="1" dirty="0" err="1"/>
              <a:t>Roblet</a:t>
            </a:r>
            <a:r>
              <a:rPr lang="en-GB" sz="2100" dirty="0"/>
              <a:t>, the Siemens Robot. </a:t>
            </a:r>
          </a:p>
          <a:p>
            <a:pPr marL="0" indent="0">
              <a:lnSpc>
                <a:spcPct val="100000"/>
              </a:lnSpc>
              <a:buSzTx/>
              <a:buNone/>
            </a:pPr>
            <a:endParaRPr sz="2100" dirty="0"/>
          </a:p>
        </p:txBody>
      </p:sp>
      <p:pic>
        <p:nvPicPr>
          <p:cNvPr id="5" name="Picture 4" descr="Completed roblet.PNG"/>
          <p:cNvPicPr>
            <a:picLocks noChangeAspect="1"/>
          </p:cNvPicPr>
          <p:nvPr/>
        </p:nvPicPr>
        <p:blipFill rotWithShape="1">
          <a:blip r:embed="rId3">
            <a:extLst>
              <a:ext uri="{28A0092B-C50C-407E-A947-70E740481C1C}">
                <a14:useLocalDpi xmlns:a14="http://schemas.microsoft.com/office/drawing/2010/main" val="0"/>
              </a:ext>
            </a:extLst>
          </a:blip>
          <a:srcRect l="3735" t="3333" r="4081" b="2142"/>
          <a:stretch/>
        </p:blipFill>
        <p:spPr>
          <a:xfrm>
            <a:off x="7778556" y="2046803"/>
            <a:ext cx="3694645" cy="4633494"/>
          </a:xfrm>
          <a:prstGeom prst="rect">
            <a:avLst/>
          </a:prstGeom>
        </p:spPr>
      </p:pic>
    </p:spTree>
    <p:extLst>
      <p:ext uri="{BB962C8B-B14F-4D97-AF65-F5344CB8AC3E}">
        <p14:creationId xmlns:p14="http://schemas.microsoft.com/office/powerpoint/2010/main" val="4197094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10164903" cy="3954381"/>
          </a:xfrm>
          <a:prstGeom prst="rect">
            <a:avLst/>
          </a:prstGeom>
        </p:spPr>
        <p:txBody>
          <a:bodyPr/>
          <a:lstStyle/>
          <a:p>
            <a:pPr marL="0" indent="0">
              <a:lnSpc>
                <a:spcPct val="100000"/>
              </a:lnSpc>
              <a:buNone/>
            </a:pPr>
            <a:r>
              <a:rPr lang="en-GB" sz="2100" b="1" dirty="0">
                <a:solidFill>
                  <a:srgbClr val="005F87"/>
                </a:solidFill>
              </a:rPr>
              <a:t>Challenge 2: NX Challenge - </a:t>
            </a:r>
            <a:r>
              <a:rPr lang="en-GB" sz="2100" b="1" dirty="0" err="1">
                <a:solidFill>
                  <a:srgbClr val="005F87"/>
                </a:solidFill>
              </a:rPr>
              <a:t>Roblet</a:t>
            </a:r>
            <a:r>
              <a:rPr lang="en-GB" sz="2100" b="1" dirty="0">
                <a:solidFill>
                  <a:srgbClr val="005F87"/>
                </a:solidFill>
              </a:rPr>
              <a:t> the NX Robot</a:t>
            </a:r>
            <a:endParaRPr lang="en-GB" sz="2100" dirty="0">
              <a:solidFill>
                <a:srgbClr val="005F87"/>
              </a:solidFill>
            </a:endParaRPr>
          </a:p>
          <a:p>
            <a:pPr marL="0" indent="0">
              <a:lnSpc>
                <a:spcPct val="100000"/>
              </a:lnSpc>
              <a:spcAft>
                <a:spcPts val="2000"/>
              </a:spcAft>
              <a:buNone/>
            </a:pPr>
            <a:r>
              <a:rPr lang="en-GB" sz="2100" dirty="0"/>
              <a:t>Follow the steps to model this cute NX robot, </a:t>
            </a:r>
            <a:r>
              <a:rPr lang="en-GB" sz="2100" dirty="0" err="1"/>
              <a:t>Roblet</a:t>
            </a:r>
            <a:r>
              <a:rPr lang="en-GB" sz="2100" dirty="0"/>
              <a:t>. In the next session you will learn how to 3D print your own </a:t>
            </a:r>
            <a:r>
              <a:rPr lang="en-GB" sz="2100" dirty="0" err="1"/>
              <a:t>Roblet</a:t>
            </a:r>
            <a:r>
              <a:rPr lang="en-GB" sz="2100" dirty="0"/>
              <a:t> figurine!</a:t>
            </a:r>
          </a:p>
          <a:p>
            <a:pPr marL="986246" lvl="2" indent="0">
              <a:lnSpc>
                <a:spcPct val="100000"/>
              </a:lnSpc>
              <a:spcAft>
                <a:spcPts val="700"/>
              </a:spcAft>
              <a:buSzTx/>
              <a:buNone/>
            </a:pPr>
            <a:r>
              <a:rPr lang="en-GB" sz="2100" b="1" dirty="0">
                <a:solidFill>
                  <a:srgbClr val="005F87"/>
                </a:solidFill>
              </a:rPr>
              <a:t>Top Tips:</a:t>
            </a:r>
          </a:p>
          <a:p>
            <a:pPr marL="1346246" lvl="2" indent="-360000">
              <a:lnSpc>
                <a:spcPct val="100000"/>
              </a:lnSpc>
              <a:spcBef>
                <a:spcPts val="0"/>
              </a:spcBef>
              <a:buClr>
                <a:srgbClr val="FFB900"/>
              </a:buClr>
              <a:buSzTx/>
            </a:pPr>
            <a:r>
              <a:rPr lang="en-GB" sz="2100" dirty="0"/>
              <a:t>Use the search bar if you cannot locate a tool</a:t>
            </a:r>
          </a:p>
          <a:p>
            <a:pPr marL="1346246" lvl="2" indent="-360000">
              <a:lnSpc>
                <a:spcPct val="100000"/>
              </a:lnSpc>
              <a:buClr>
                <a:srgbClr val="FFB900"/>
              </a:buClr>
              <a:buSzTx/>
            </a:pPr>
            <a:r>
              <a:rPr lang="en-GB" sz="2100" dirty="0"/>
              <a:t>Don’t forget to name your sketches. This will help you to stay </a:t>
            </a:r>
            <a:r>
              <a:rPr lang="en-GB" sz="2100" dirty="0" err="1"/>
              <a:t>organsied</a:t>
            </a:r>
            <a:r>
              <a:rPr lang="en-GB" sz="2100" dirty="0"/>
              <a:t>.</a:t>
            </a:r>
          </a:p>
          <a:p>
            <a:pPr marL="1346246" lvl="2" indent="-360000">
              <a:lnSpc>
                <a:spcPct val="100000"/>
              </a:lnSpc>
              <a:buClr>
                <a:srgbClr val="FFB900"/>
              </a:buClr>
              <a:buSzTx/>
            </a:pPr>
            <a:r>
              <a:rPr lang="en-GB" sz="2100" dirty="0"/>
              <a:t>Right click to adjust your view, or select the ‘View’ menu. </a:t>
            </a:r>
          </a:p>
          <a:p>
            <a:pPr marL="1346246" lvl="2" indent="-360000">
              <a:buClr>
                <a:srgbClr val="FFB900"/>
              </a:buClr>
              <a:buSzTx/>
            </a:pPr>
            <a:endParaRPr lang="en-GB" dirty="0"/>
          </a:p>
          <a:p>
            <a:pPr>
              <a:buSzTx/>
            </a:pPr>
            <a:endParaRPr lang="en-GB" b="1" dirty="0"/>
          </a:p>
          <a:p>
            <a:pPr marL="0" indent="0">
              <a:buSzTx/>
              <a:buNone/>
            </a:pPr>
            <a:endParaRPr lang="en-GB" b="1" dirty="0"/>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Advanced Digital Modelling</a:t>
            </a:r>
            <a:endParaRPr dirty="0">
              <a:solidFill>
                <a:srgbClr val="005F87"/>
              </a:solidFill>
            </a:endParaRPr>
          </a:p>
        </p:txBody>
      </p:sp>
    </p:spTree>
    <p:extLst>
      <p:ext uri="{BB962C8B-B14F-4D97-AF65-F5344CB8AC3E}">
        <p14:creationId xmlns:p14="http://schemas.microsoft.com/office/powerpoint/2010/main" val="3092553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0" y="3060000"/>
            <a:ext cx="10949720" cy="3954381"/>
          </a:xfrm>
          <a:prstGeom prst="rect">
            <a:avLst/>
          </a:prstGeom>
        </p:spPr>
        <p:txBody>
          <a:bodyPr/>
          <a:lstStyle/>
          <a:p>
            <a:pPr marL="1346246" lvl="2" indent="-360000">
              <a:lnSpc>
                <a:spcPct val="100000"/>
              </a:lnSpc>
              <a:buClr>
                <a:srgbClr val="FFB900"/>
              </a:buClr>
            </a:pPr>
            <a:r>
              <a:rPr lang="en-GB" sz="2100" dirty="0">
                <a:solidFill>
                  <a:schemeClr val="tx1"/>
                </a:solidFill>
              </a:rPr>
              <a:t>How did you find modelling </a:t>
            </a:r>
            <a:r>
              <a:rPr lang="en-GB" sz="2100" dirty="0" err="1">
                <a:solidFill>
                  <a:schemeClr val="tx1"/>
                </a:solidFill>
              </a:rPr>
              <a:t>Roblet</a:t>
            </a:r>
            <a:r>
              <a:rPr lang="en-GB" sz="2100" dirty="0">
                <a:solidFill>
                  <a:schemeClr val="tx1"/>
                </a:solidFill>
              </a:rPr>
              <a:t>?</a:t>
            </a:r>
          </a:p>
          <a:p>
            <a:pPr marL="1346246" lvl="2" indent="-360000">
              <a:lnSpc>
                <a:spcPct val="100000"/>
              </a:lnSpc>
              <a:buClr>
                <a:srgbClr val="FFB900"/>
              </a:buClr>
            </a:pPr>
            <a:r>
              <a:rPr lang="en-GB" sz="2100" dirty="0">
                <a:solidFill>
                  <a:schemeClr val="tx1"/>
                </a:solidFill>
              </a:rPr>
              <a:t>What was different this week?</a:t>
            </a:r>
          </a:p>
          <a:p>
            <a:pPr marL="1346246" lvl="2" indent="-360000">
              <a:lnSpc>
                <a:spcPct val="100000"/>
              </a:lnSpc>
              <a:buClr>
                <a:srgbClr val="FFB900"/>
              </a:buClr>
            </a:pPr>
            <a:r>
              <a:rPr lang="en-GB" sz="2100" dirty="0">
                <a:solidFill>
                  <a:schemeClr val="tx1"/>
                </a:solidFill>
              </a:rPr>
              <a:t>How have your skills improved?</a:t>
            </a:r>
          </a:p>
          <a:p>
            <a:pPr marL="1346246" lvl="2" indent="-360000">
              <a:lnSpc>
                <a:spcPct val="100000"/>
              </a:lnSpc>
              <a:buClr>
                <a:srgbClr val="FFB900"/>
              </a:buClr>
            </a:pPr>
            <a:r>
              <a:rPr lang="en-GB" sz="2100" dirty="0">
                <a:solidFill>
                  <a:schemeClr val="tx1"/>
                </a:solidFill>
              </a:rPr>
              <a:t>What else could you use NX to model</a:t>
            </a:r>
            <a:r>
              <a:rPr lang="en-GB" dirty="0">
                <a:solidFill>
                  <a:schemeClr val="tx1"/>
                </a:solidFill>
              </a:rPr>
              <a:t>?</a:t>
            </a:r>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Siemens NX Reflection</a:t>
            </a:r>
            <a:endParaRPr dirty="0">
              <a:solidFill>
                <a:srgbClr val="005F87"/>
              </a:solidFill>
            </a:endParaRPr>
          </a:p>
        </p:txBody>
      </p:sp>
    </p:spTree>
    <p:extLst>
      <p:ext uri="{BB962C8B-B14F-4D97-AF65-F5344CB8AC3E}">
        <p14:creationId xmlns:p14="http://schemas.microsoft.com/office/powerpoint/2010/main" val="2347554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Questions to think about</a:t>
            </a:r>
            <a:endParaRPr dirty="0">
              <a:solidFill>
                <a:srgbClr val="005F87"/>
              </a:solidFill>
            </a:endParaRPr>
          </a:p>
        </p:txBody>
      </p:sp>
      <p:sp>
        <p:nvSpPr>
          <p:cNvPr id="6" name="Content Placeholder 2"/>
          <p:cNvSpPr txBox="1">
            <a:spLocks/>
          </p:cNvSpPr>
          <p:nvPr/>
        </p:nvSpPr>
        <p:spPr>
          <a:xfrm>
            <a:off x="957600" y="3024000"/>
            <a:ext cx="8755256" cy="352765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a:lstStyle>
          <a:p>
            <a:pPr marL="1346246" lvl="2" indent="-360000">
              <a:lnSpc>
                <a:spcPct val="100000"/>
              </a:lnSpc>
              <a:buClr>
                <a:srgbClr val="FFB900"/>
              </a:buClr>
            </a:pPr>
            <a:r>
              <a:rPr lang="en-US" sz="2100" dirty="0"/>
              <a:t>Which tool would you use to turn a sketch from 2D to 3D?</a:t>
            </a:r>
          </a:p>
          <a:p>
            <a:pPr marL="1346246" lvl="2" indent="-360000">
              <a:lnSpc>
                <a:spcPct val="100000"/>
              </a:lnSpc>
              <a:buClr>
                <a:srgbClr val="FFB900"/>
              </a:buClr>
            </a:pPr>
            <a:r>
              <a:rPr lang="en-US" sz="2100" dirty="0"/>
              <a:t>Which tool would you use to round an edge?</a:t>
            </a:r>
          </a:p>
          <a:p>
            <a:pPr marL="1346246" lvl="2" indent="-360000">
              <a:lnSpc>
                <a:spcPct val="100000"/>
              </a:lnSpc>
              <a:buClr>
                <a:srgbClr val="FFB900"/>
              </a:buClr>
            </a:pPr>
            <a:r>
              <a:rPr lang="en-US" sz="2100" dirty="0"/>
              <a:t>What tool would you use to create an angled surface?</a:t>
            </a:r>
          </a:p>
          <a:p>
            <a:pPr marL="1346246" lvl="2" indent="-360000">
              <a:lnSpc>
                <a:spcPct val="100000"/>
              </a:lnSpc>
              <a:buClr>
                <a:srgbClr val="FFB900"/>
              </a:buClr>
            </a:pPr>
            <a:r>
              <a:rPr lang="en-US" sz="2100" dirty="0"/>
              <a:t>What sort of line do you create as guides in </a:t>
            </a:r>
            <a:r>
              <a:rPr lang="en-US" dirty="0"/>
              <a:t>your sketch?</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TotalTime>
  <Words>670</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Siemens NX: Designing The Future</vt:lpstr>
      <vt:lpstr>Objectives</vt:lpstr>
      <vt:lpstr>Product Lifecycle Management</vt:lpstr>
      <vt:lpstr>PowerPoint Presentation</vt:lpstr>
      <vt:lpstr>PowerPoint Presentation</vt:lpstr>
      <vt:lpstr>Advanced Digital Modelling</vt:lpstr>
      <vt:lpstr>PowerPoint Presentation</vt:lpstr>
      <vt:lpstr>PowerPoint Presentation</vt:lpstr>
      <vt:lpstr>Questions 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Farm Briefing</dc:title>
  <dc:creator>Racheal Fudge</dc:creator>
  <cp:lastModifiedBy>Wood, Mark (RC-GB SUS SUS1)</cp:lastModifiedBy>
  <cp:revision>42</cp:revision>
  <cp:lastPrinted>2020-03-18T16:15:06Z</cp:lastPrinted>
  <dcterms:modified xsi:type="dcterms:W3CDTF">2023-03-07T11:04:30Z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2023-03-07T11:02:55Z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d9b88f5a-4470-4510-96f3-1c8ace32c5cd</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