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23"/>
  </p:sldMasterIdLst>
  <p:notesMasterIdLst>
    <p:notesMasterId r:id="rId49"/>
  </p:notesMasterIdLst>
  <p:handoutMasterIdLst>
    <p:handoutMasterId r:id="rId50"/>
  </p:handoutMasterIdLst>
  <p:sldIdLst>
    <p:sldId id="898" r:id="rId24"/>
    <p:sldId id="899" r:id="rId25"/>
    <p:sldId id="902" r:id="rId26"/>
    <p:sldId id="903" r:id="rId27"/>
    <p:sldId id="905" r:id="rId28"/>
    <p:sldId id="918" r:id="rId29"/>
    <p:sldId id="919" r:id="rId30"/>
    <p:sldId id="920" r:id="rId31"/>
    <p:sldId id="921" r:id="rId32"/>
    <p:sldId id="922" r:id="rId33"/>
    <p:sldId id="923" r:id="rId34"/>
    <p:sldId id="924" r:id="rId35"/>
    <p:sldId id="906" r:id="rId36"/>
    <p:sldId id="925" r:id="rId37"/>
    <p:sldId id="928" r:id="rId38"/>
    <p:sldId id="910" r:id="rId39"/>
    <p:sldId id="926" r:id="rId40"/>
    <p:sldId id="927" r:id="rId41"/>
    <p:sldId id="929" r:id="rId42"/>
    <p:sldId id="930" r:id="rId43"/>
    <p:sldId id="931" r:id="rId44"/>
    <p:sldId id="932" r:id="rId45"/>
    <p:sldId id="933" r:id="rId46"/>
    <p:sldId id="934" r:id="rId47"/>
    <p:sldId id="935" r:id="rId48"/>
  </p:sldIdLst>
  <p:sldSz cx="9144000" cy="6858000" type="screen4x3"/>
  <p:notesSz cx="7099300" cy="10234613"/>
  <p:custDataLst>
    <p:custData r:id="rId9"/>
    <p:tags r:id="rId51"/>
  </p:custDataLst>
  <p:defaultTex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nnah" initials="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505A64"/>
    <a:srgbClr val="D7D7CD"/>
    <a:srgbClr val="879BAA"/>
    <a:srgbClr val="BECDD7"/>
    <a:srgbClr val="FFB900"/>
    <a:srgbClr val="AF235F"/>
    <a:srgbClr val="55A0B9"/>
    <a:srgbClr val="AAB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autoAdjust="0"/>
    <p:restoredTop sz="63248" autoAdjust="0"/>
  </p:normalViewPr>
  <p:slideViewPr>
    <p:cSldViewPr snapToGrid="0" snapToObjects="1" showGuides="1">
      <p:cViewPr>
        <p:scale>
          <a:sx n="70" d="100"/>
          <a:sy n="70" d="100"/>
        </p:scale>
        <p:origin x="-1374" y="-18"/>
      </p:cViewPr>
      <p:guideLst>
        <p:guide orient="horz" pos="3884"/>
        <p:guide orient="horz" pos="618"/>
        <p:guide orient="horz" pos="2432"/>
        <p:guide orient="horz" pos="2341"/>
        <p:guide orient="horz" pos="890"/>
        <p:guide orient="horz" pos="799"/>
        <p:guide pos="340"/>
        <p:guide pos="158"/>
        <p:guide pos="2880"/>
        <p:guide pos="2971"/>
        <p:guide pos="5511"/>
        <p:guide pos="4604"/>
        <p:guide pos="3787"/>
        <p:guide pos="3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p:scale>
          <a:sx n="90" d="100"/>
          <a:sy n="90" d="100"/>
        </p:scale>
        <p:origin x="-2046" y="79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customXml" Target="../customXml/item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6.xml"/><Relationship Id="rId41" Type="http://schemas.openxmlformats.org/officeDocument/2006/relationships/slide" Target="slides/slide18.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Master" Target="slideMasters/slideMaster1.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tags" Target="tags/tag1.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6-18T08:53:33.094" idx="3">
    <p:pos x="146" y="146"/>
    <p:text>add another slide to show:
The pulse is the heart beating, pumping blood around the body.
Work in pairs to think about answers to: 
There are many places where blood vessels can be seen, such as on the palm of the hand.  Why can no pulse be felt there?
When you’re feeling your pulse, you should use your finger tips and not your thumb.  Why?
Why is the heart pumping blood around your body?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2" name="Rectangle 6"/>
          <p:cNvSpPr>
            <a:spLocks noChangeArrowheads="1"/>
          </p:cNvSpPr>
          <p:nvPr/>
        </p:nvSpPr>
        <p:spPr bwMode="auto">
          <a:xfrm>
            <a:off x="0" y="0"/>
            <a:ext cx="7099300" cy="698500"/>
          </a:xfrm>
          <a:prstGeom prst="rect">
            <a:avLst/>
          </a:prstGeom>
          <a:solidFill>
            <a:srgbClr val="879BAA"/>
          </a:solidFill>
          <a:ln w="9525" algn="ctr">
            <a:noFill/>
            <a:miter lim="800000"/>
            <a:headEnd/>
            <a:tailEnd/>
          </a:ln>
          <a:effectLst/>
        </p:spPr>
        <p:txBody>
          <a:bodyPr wrap="none" anchor="ctr"/>
          <a:lstStyle/>
          <a:p>
            <a:endParaRPr lang="de-DE"/>
          </a:p>
        </p:txBody>
      </p:sp>
      <p:sp>
        <p:nvSpPr>
          <p:cNvPr id="173058" name="Rectangle 2"/>
          <p:cNvSpPr>
            <a:spLocks noGrp="1" noChangeArrowheads="1"/>
          </p:cNvSpPr>
          <p:nvPr>
            <p:ph type="hdr" sz="quarter"/>
          </p:nvPr>
        </p:nvSpPr>
        <p:spPr bwMode="auto">
          <a:xfrm>
            <a:off x="0" y="0"/>
            <a:ext cx="3249613"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defTabSz="942975">
              <a:spcBef>
                <a:spcPct val="0"/>
              </a:spcBef>
              <a:defRPr sz="1200">
                <a:solidFill>
                  <a:schemeClr val="bg1"/>
                </a:solidFill>
                <a:latin typeface="Siemens Sans" pitchFamily="2" charset="0"/>
              </a:defRPr>
            </a:lvl1pPr>
          </a:lstStyle>
          <a:p>
            <a:endParaRPr lang="en-US" dirty="0">
              <a:latin typeface="Arial" pitchFamily="34" charset="0"/>
            </a:endParaRPr>
          </a:p>
        </p:txBody>
      </p:sp>
      <p:sp>
        <p:nvSpPr>
          <p:cNvPr id="173059" name="Rectangle 3"/>
          <p:cNvSpPr>
            <a:spLocks noGrp="1" noChangeArrowheads="1"/>
          </p:cNvSpPr>
          <p:nvPr>
            <p:ph type="dt" sz="quarter" idx="1"/>
          </p:nvPr>
        </p:nvSpPr>
        <p:spPr bwMode="auto">
          <a:xfrm>
            <a:off x="3849688" y="0"/>
            <a:ext cx="3249612"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algn="r" defTabSz="942975">
              <a:spcBef>
                <a:spcPct val="0"/>
              </a:spcBef>
              <a:defRPr sz="1200">
                <a:solidFill>
                  <a:schemeClr val="bg1"/>
                </a:solidFill>
                <a:latin typeface="Siemens Sans" pitchFamily="2" charset="0"/>
              </a:defRPr>
            </a:lvl1pPr>
          </a:lstStyle>
          <a:p>
            <a:endParaRPr lang="en-US" dirty="0">
              <a:latin typeface="Arial" pitchFamily="34" charset="0"/>
            </a:endParaRPr>
          </a:p>
        </p:txBody>
      </p:sp>
      <p:sp>
        <p:nvSpPr>
          <p:cNvPr id="173060" name="Rectangle 4"/>
          <p:cNvSpPr>
            <a:spLocks noGrp="1" noChangeArrowheads="1"/>
          </p:cNvSpPr>
          <p:nvPr>
            <p:ph type="ftr" sz="quarter" idx="2"/>
          </p:nvPr>
        </p:nvSpPr>
        <p:spPr bwMode="auto">
          <a:xfrm>
            <a:off x="0" y="9682163"/>
            <a:ext cx="3249613" cy="552450"/>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defTabSz="942975">
              <a:spcBef>
                <a:spcPct val="0"/>
              </a:spcBef>
              <a:defRPr sz="1200">
                <a:solidFill>
                  <a:schemeClr val="tx1"/>
                </a:solidFill>
                <a:latin typeface="Siemens Sans" pitchFamily="2" charset="0"/>
              </a:defRPr>
            </a:lvl1pPr>
          </a:lstStyle>
          <a:p>
            <a:endParaRPr lang="en-US" dirty="0">
              <a:latin typeface="Arial" pitchFamily="34" charset="0"/>
            </a:endParaRPr>
          </a:p>
        </p:txBody>
      </p:sp>
      <p:sp>
        <p:nvSpPr>
          <p:cNvPr id="173061" name="Rectangle 5"/>
          <p:cNvSpPr>
            <a:spLocks noGrp="1" noChangeArrowheads="1"/>
          </p:cNvSpPr>
          <p:nvPr>
            <p:ph type="sldNum" sz="quarter" idx="3"/>
          </p:nvPr>
        </p:nvSpPr>
        <p:spPr bwMode="auto">
          <a:xfrm>
            <a:off x="3849688" y="9682163"/>
            <a:ext cx="3249612" cy="552450"/>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algn="r" defTabSz="942975">
              <a:spcBef>
                <a:spcPct val="0"/>
              </a:spcBef>
              <a:defRPr sz="1200">
                <a:solidFill>
                  <a:schemeClr val="tx1"/>
                </a:solidFill>
                <a:latin typeface="Siemens Sans" pitchFamily="2" charset="0"/>
              </a:defRPr>
            </a:lvl1pPr>
          </a:lstStyle>
          <a:p>
            <a:r>
              <a:rPr lang="de-DE" dirty="0">
                <a:latin typeface="Arial" pitchFamily="34" charset="0"/>
              </a:rPr>
              <a:t>Handzettel </a:t>
            </a:r>
            <a:fld id="{BFC713D8-7968-482B-A79F-9C586FE5053A}" type="slidenum">
              <a:rPr lang="de-DE">
                <a:latin typeface="Arial" pitchFamily="34" charset="0"/>
              </a:rPr>
              <a:pPr/>
              <a:t>‹#›</a:t>
            </a:fld>
            <a:endParaRPr lang="de-DE" dirty="0">
              <a:latin typeface="Arial" pitchFamily="34" charset="0"/>
            </a:endParaRPr>
          </a:p>
        </p:txBody>
      </p:sp>
    </p:spTree>
    <p:extLst>
      <p:ext uri="{BB962C8B-B14F-4D97-AF65-F5344CB8AC3E}">
        <p14:creationId xmlns:p14="http://schemas.microsoft.com/office/powerpoint/2010/main" val="2371850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249613"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defTabSz="942975">
              <a:spcBef>
                <a:spcPct val="0"/>
              </a:spcBef>
              <a:defRPr sz="1200">
                <a:solidFill>
                  <a:schemeClr val="tx1"/>
                </a:solidFill>
                <a:latin typeface="Arial" pitchFamily="34" charset="0"/>
              </a:defRPr>
            </a:lvl1pPr>
          </a:lstStyle>
          <a:p>
            <a:endParaRPr lang="en-US" dirty="0"/>
          </a:p>
        </p:txBody>
      </p:sp>
      <p:sp>
        <p:nvSpPr>
          <p:cNvPr id="77827" name="Rectangle 3"/>
          <p:cNvSpPr>
            <a:spLocks noGrp="1" noChangeArrowheads="1"/>
          </p:cNvSpPr>
          <p:nvPr>
            <p:ph type="dt" idx="1"/>
          </p:nvPr>
        </p:nvSpPr>
        <p:spPr bwMode="auto">
          <a:xfrm>
            <a:off x="3849688" y="0"/>
            <a:ext cx="3248025"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algn="r" defTabSz="942975">
              <a:spcBef>
                <a:spcPct val="0"/>
              </a:spcBef>
              <a:defRPr sz="1200">
                <a:solidFill>
                  <a:schemeClr val="tx1"/>
                </a:solidFill>
                <a:latin typeface="Arial" pitchFamily="34" charset="0"/>
              </a:defRPr>
            </a:lvl1pPr>
          </a:lstStyle>
          <a:p>
            <a:endParaRPr lang="en-US" dirty="0"/>
          </a:p>
        </p:txBody>
      </p:sp>
      <p:sp>
        <p:nvSpPr>
          <p:cNvPr id="77828"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238125" y="4822825"/>
            <a:ext cx="6623050" cy="45656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77830" name="Rectangle 6"/>
          <p:cNvSpPr>
            <a:spLocks noGrp="1" noChangeArrowheads="1"/>
          </p:cNvSpPr>
          <p:nvPr>
            <p:ph type="ftr" sz="quarter" idx="4"/>
          </p:nvPr>
        </p:nvSpPr>
        <p:spPr bwMode="auto">
          <a:xfrm>
            <a:off x="0" y="9682163"/>
            <a:ext cx="3249613" cy="550862"/>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defTabSz="942975">
              <a:spcBef>
                <a:spcPct val="0"/>
              </a:spcBef>
              <a:defRPr sz="1200">
                <a:solidFill>
                  <a:schemeClr val="tx1"/>
                </a:solidFill>
                <a:latin typeface="Arial" pitchFamily="34" charset="0"/>
              </a:defRPr>
            </a:lvl1pPr>
          </a:lstStyle>
          <a:p>
            <a:endParaRPr lang="en-US" dirty="0"/>
          </a:p>
        </p:txBody>
      </p:sp>
      <p:sp>
        <p:nvSpPr>
          <p:cNvPr id="77831" name="Rectangle 7"/>
          <p:cNvSpPr>
            <a:spLocks noGrp="1" noChangeArrowheads="1"/>
          </p:cNvSpPr>
          <p:nvPr>
            <p:ph type="sldNum" sz="quarter" idx="5"/>
          </p:nvPr>
        </p:nvSpPr>
        <p:spPr bwMode="auto">
          <a:xfrm>
            <a:off x="3849688" y="9682163"/>
            <a:ext cx="3248025" cy="550862"/>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algn="r" defTabSz="942975">
              <a:spcBef>
                <a:spcPct val="0"/>
              </a:spcBef>
              <a:defRPr sz="1200">
                <a:solidFill>
                  <a:schemeClr val="tx1"/>
                </a:solidFill>
                <a:latin typeface="Siemens Sans" pitchFamily="2" charset="0"/>
              </a:defRPr>
            </a:lvl1pPr>
          </a:lstStyle>
          <a:p>
            <a:r>
              <a:rPr lang="de-DE" dirty="0" smtClean="0">
                <a:latin typeface="Arial" pitchFamily="34" charset="0"/>
              </a:rPr>
              <a:t>Notizen </a:t>
            </a:r>
            <a:fld id="{AD141568-5488-4AC9-B82D-9F5CE1225E2A}" type="slidenum">
              <a:rPr lang="de-DE" smtClean="0">
                <a:latin typeface="Arial" pitchFamily="34" charset="0"/>
              </a:rPr>
              <a:pPr/>
              <a:t>‹#›</a:t>
            </a:fld>
            <a:endParaRPr lang="de-DE" dirty="0">
              <a:latin typeface="Arial" pitchFamily="34" charset="0"/>
            </a:endParaRPr>
          </a:p>
        </p:txBody>
      </p:sp>
    </p:spTree>
    <p:extLst>
      <p:ext uri="{BB962C8B-B14F-4D97-AF65-F5344CB8AC3E}">
        <p14:creationId xmlns:p14="http://schemas.microsoft.com/office/powerpoint/2010/main" val="3834219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noFill/>
        </p:spPr>
      </p:sp>
      <p:sp>
        <p:nvSpPr>
          <p:cNvPr id="73731"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187" y="4822825"/>
            <a:ext cx="5116513" cy="4565650"/>
          </a:xfrm>
        </p:spPr>
        <p:txBody>
          <a:bodyPr/>
          <a:lstStyle/>
          <a:p>
            <a:r>
              <a:rPr lang="en-GB" dirty="0" smtClean="0"/>
              <a:t>Ask pupils to consider humans</a:t>
            </a:r>
            <a:r>
              <a:rPr lang="en-GB" baseline="0" dirty="0" smtClean="0"/>
              <a:t> walking on all fours.</a:t>
            </a:r>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11</a:t>
            </a:fld>
            <a:endParaRPr lang="de-DE" dirty="0">
              <a:latin typeface="Arial" pitchFamily="34" charset="0"/>
            </a:endParaRPr>
          </a:p>
        </p:txBody>
      </p:sp>
    </p:spTree>
    <p:extLst>
      <p:ext uri="{BB962C8B-B14F-4D97-AF65-F5344CB8AC3E}">
        <p14:creationId xmlns:p14="http://schemas.microsoft.com/office/powerpoint/2010/main" val="2781949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187" y="4822825"/>
            <a:ext cx="5116513" cy="4565650"/>
          </a:xfrm>
        </p:spPr>
        <p:txBody>
          <a:bodyPr/>
          <a:lstStyle/>
          <a:p>
            <a:r>
              <a:rPr lang="en-GB" sz="1200" b="1" kern="1200" dirty="0" smtClean="0">
                <a:solidFill>
                  <a:schemeClr val="tx1"/>
                </a:solidFill>
                <a:effectLst/>
                <a:latin typeface="Arial" pitchFamily="34" charset="0"/>
                <a:ea typeface="ＭＳ Ｐゴシック" charset="-128"/>
                <a:cs typeface="+mn-cs"/>
              </a:rPr>
              <a:t>Resources required:</a:t>
            </a:r>
          </a:p>
          <a:p>
            <a:endParaRPr lang="en-GB" sz="1200" b="1" kern="1200" dirty="0" smtClean="0">
              <a:solidFill>
                <a:schemeClr val="tx1"/>
              </a:solidFill>
              <a:effectLst/>
              <a:latin typeface="Arial" pitchFamily="34" charset="0"/>
              <a:ea typeface="ＭＳ Ｐゴシック" charset="-128"/>
              <a:cs typeface="+mn-cs"/>
            </a:endParaRP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Egg box</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Paper</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Card</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Drinking straws </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Sellotape</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Jiffy bag, moulded packaging containers </a:t>
            </a:r>
          </a:p>
          <a:p>
            <a:endParaRPr lang="en-GB" sz="1200" b="1" kern="1200" dirty="0" smtClean="0">
              <a:solidFill>
                <a:schemeClr val="tx1"/>
              </a:solidFill>
              <a:effectLst/>
              <a:latin typeface="Arial" pitchFamily="34" charset="0"/>
              <a:ea typeface="ＭＳ Ｐゴシック" charset="-128"/>
              <a:cs typeface="+mn-cs"/>
            </a:endParaRPr>
          </a:p>
          <a:p>
            <a:r>
              <a:rPr lang="en-GB" sz="1200" b="1" kern="1200" dirty="0" smtClean="0">
                <a:solidFill>
                  <a:schemeClr val="tx1"/>
                </a:solidFill>
                <a:effectLst/>
                <a:latin typeface="Arial" pitchFamily="34" charset="0"/>
                <a:ea typeface="ＭＳ Ｐゴシック" charset="-128"/>
                <a:cs typeface="+mn-cs"/>
              </a:rPr>
              <a:t>Starter: </a:t>
            </a:r>
            <a:r>
              <a:rPr lang="en-GB" sz="1200" kern="1200" dirty="0" smtClean="0">
                <a:solidFill>
                  <a:schemeClr val="tx1"/>
                </a:solidFill>
                <a:effectLst/>
                <a:latin typeface="Arial" pitchFamily="34" charset="0"/>
                <a:ea typeface="ＭＳ Ｐゴシック" charset="-128"/>
                <a:cs typeface="+mn-cs"/>
              </a:rPr>
              <a:t>show pupils an egg box and ask what it is for.  Follow up with asking how it protects eggs.  Then provide pupils with a number of packaging materials and containers, such as boxes with expanded polystyrene in, jiffy bags, moulded plastic containers etc.  Note that the focus should be upon the shape of the container rather than just the material, so several (or all) of the items should be boxes or packets.  Ask pupils to identify how those packets protect the contents.</a:t>
            </a:r>
          </a:p>
          <a:p>
            <a:endParaRPr lang="en-GB" sz="1200" kern="1200" dirty="0" smtClean="0">
              <a:solidFill>
                <a:schemeClr val="tx1"/>
              </a:solidFill>
              <a:effectLst/>
              <a:latin typeface="Arial" pitchFamily="34" charset="0"/>
              <a:ea typeface="ＭＳ Ｐゴシック" charset="-128"/>
              <a:cs typeface="+mn-cs"/>
            </a:endParaRPr>
          </a:p>
          <a:p>
            <a:r>
              <a:rPr lang="en-GB" sz="1200" b="1" kern="1200" dirty="0" smtClean="0">
                <a:solidFill>
                  <a:schemeClr val="tx1"/>
                </a:solidFill>
                <a:effectLst/>
                <a:latin typeface="Arial" pitchFamily="34" charset="0"/>
                <a:ea typeface="ＭＳ Ｐゴシック" charset="-128"/>
                <a:cs typeface="+mn-cs"/>
              </a:rPr>
              <a:t>Development: </a:t>
            </a:r>
            <a:r>
              <a:rPr lang="en-GB" sz="1200" kern="1200" dirty="0" smtClean="0">
                <a:solidFill>
                  <a:schemeClr val="tx1"/>
                </a:solidFill>
                <a:effectLst/>
                <a:latin typeface="Arial" pitchFamily="34" charset="0"/>
                <a:ea typeface="ＭＳ Ｐゴシック" charset="-128"/>
                <a:cs typeface="+mn-cs"/>
              </a:rPr>
              <a:t>now use the resource to show pupils the skeleton and ask them to suggest which bones are there to protect.  Pupils are likely to identify the skull, rib cage and pelvis. Add that the spinal cord also protects some important nerves.</a:t>
            </a:r>
          </a:p>
          <a:p>
            <a:endParaRPr lang="en-GB" sz="1200" kern="1200" dirty="0" smtClean="0">
              <a:solidFill>
                <a:schemeClr val="tx1"/>
              </a:solidFill>
              <a:effectLst/>
              <a:latin typeface="Arial" pitchFamily="34" charset="0"/>
              <a:ea typeface="ＭＳ Ｐゴシック" charset="-128"/>
              <a:cs typeface="+mn-cs"/>
            </a:endParaRPr>
          </a:p>
          <a:p>
            <a:r>
              <a:rPr lang="en-GB" sz="1200" b="1" kern="1200" dirty="0" smtClean="0">
                <a:solidFill>
                  <a:schemeClr val="tx1"/>
                </a:solidFill>
                <a:effectLst/>
                <a:latin typeface="Arial" pitchFamily="34" charset="0"/>
                <a:ea typeface="ＭＳ Ｐゴシック" charset="-128"/>
                <a:cs typeface="+mn-cs"/>
              </a:rPr>
              <a:t>Exploration: </a:t>
            </a:r>
            <a:r>
              <a:rPr lang="en-GB" sz="1200" kern="1200" dirty="0" smtClean="0">
                <a:solidFill>
                  <a:schemeClr val="tx1"/>
                </a:solidFill>
                <a:effectLst/>
                <a:latin typeface="Arial" pitchFamily="34" charset="0"/>
                <a:ea typeface="ＭＳ Ｐゴシック" charset="-128"/>
                <a:cs typeface="+mn-cs"/>
              </a:rPr>
              <a:t>provide teams of pupils with materials such as paper, card, drinking straws and sellotape (each team having the same quantity).  Ask them to design and construct something that will protect the chocolate covering on a chocolate teacake from cracking if dropped.  The teacake cannot be attached to the structure; the structure will be dropped from, say, 0.5m above the floor.  This is supported by Activity sheet 2.</a:t>
            </a:r>
          </a:p>
          <a:p>
            <a:endParaRPr lang="en-GB" sz="1200" kern="1200" dirty="0" smtClean="0">
              <a:solidFill>
                <a:schemeClr val="tx1"/>
              </a:solidFill>
              <a:effectLst/>
              <a:latin typeface="Arial" pitchFamily="34" charset="0"/>
              <a:ea typeface="ＭＳ Ｐゴシック" charset="-128"/>
              <a:cs typeface="+mn-cs"/>
            </a:endParaRPr>
          </a:p>
          <a:p>
            <a:r>
              <a:rPr lang="en-GB" sz="1200" kern="1200" dirty="0" smtClean="0">
                <a:solidFill>
                  <a:schemeClr val="tx1"/>
                </a:solidFill>
                <a:effectLst/>
                <a:latin typeface="Arial" pitchFamily="34" charset="0"/>
                <a:ea typeface="ＭＳ Ｐゴシック" charset="-128"/>
                <a:cs typeface="+mn-cs"/>
              </a:rPr>
              <a:t>Test and compare the devices, encouraging pupils to identify key features of effective designs.  Draw out various features, including protecting the teacake (as far as possible) from all angles and also that effective designs aren’t necessarily rigid.</a:t>
            </a:r>
          </a:p>
          <a:p>
            <a:endParaRPr lang="en-GB" sz="1200" kern="1200" dirty="0" smtClean="0">
              <a:solidFill>
                <a:schemeClr val="tx1"/>
              </a:solidFill>
              <a:effectLst/>
              <a:latin typeface="Arial" pitchFamily="34" charset="0"/>
              <a:ea typeface="ＭＳ Ｐゴシック" charset="-128"/>
              <a:cs typeface="+mn-cs"/>
            </a:endParaRPr>
          </a:p>
          <a:p>
            <a:r>
              <a:rPr lang="en-GB" sz="1200" b="1" kern="1200" dirty="0" smtClean="0">
                <a:solidFill>
                  <a:schemeClr val="tx1"/>
                </a:solidFill>
                <a:effectLst/>
                <a:latin typeface="Arial" pitchFamily="34" charset="0"/>
                <a:ea typeface="ＭＳ Ｐゴシック" charset="-128"/>
                <a:cs typeface="+mn-cs"/>
              </a:rPr>
              <a:t>Consolidation: </a:t>
            </a:r>
            <a:r>
              <a:rPr lang="en-GB" sz="1200" kern="1200" dirty="0" smtClean="0">
                <a:solidFill>
                  <a:schemeClr val="tx1"/>
                </a:solidFill>
                <a:effectLst/>
                <a:latin typeface="Arial" pitchFamily="34" charset="0"/>
                <a:ea typeface="ＭＳ Ｐゴシック" charset="-128"/>
                <a:cs typeface="+mn-cs"/>
              </a:rPr>
              <a:t>now go back to the resource and draw attention to the images and information around protective structures, drawing attention to features in common with pupils’ designs, possibly including: </a:t>
            </a:r>
          </a:p>
          <a:p>
            <a:endParaRPr lang="en-GB" sz="1200" kern="1200" dirty="0" smtClean="0">
              <a:solidFill>
                <a:schemeClr val="tx1"/>
              </a:solidFill>
              <a:effectLst/>
              <a:latin typeface="Arial" pitchFamily="34" charset="0"/>
              <a:ea typeface="ＭＳ Ｐゴシック" charset="-128"/>
              <a:cs typeface="+mn-cs"/>
            </a:endParaRPr>
          </a:p>
          <a:p>
            <a:pPr lvl="0"/>
            <a:r>
              <a:rPr lang="en-GB" sz="1200" kern="1200" dirty="0" smtClean="0">
                <a:solidFill>
                  <a:schemeClr val="tx1"/>
                </a:solidFill>
                <a:effectLst/>
                <a:latin typeface="Arial" pitchFamily="34" charset="0"/>
                <a:ea typeface="ＭＳ Ｐゴシック" charset="-128"/>
                <a:cs typeface="+mn-cs"/>
              </a:rPr>
              <a:t>All round protection (e.g. skull)</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Flexibility (e.g. rib cage and backbone)</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Lightweight structure (e.g. rib cage)</a:t>
            </a:r>
          </a:p>
          <a:p>
            <a:pPr marL="171450" lvl="0" indent="-171450">
              <a:buFont typeface="Arial" panose="020B0604020202020204" pitchFamily="34" charset="0"/>
              <a:buChar char="•"/>
            </a:pPr>
            <a:endParaRPr lang="en-GB" sz="1200" kern="1200" dirty="0" smtClean="0">
              <a:solidFill>
                <a:schemeClr val="tx1"/>
              </a:solidFill>
              <a:effectLst/>
              <a:latin typeface="Arial" pitchFamily="34" charset="0"/>
              <a:ea typeface="ＭＳ Ｐゴシック" charset="-128"/>
              <a:cs typeface="+mn-cs"/>
            </a:endParaRPr>
          </a:p>
          <a:p>
            <a:r>
              <a:rPr lang="en-GB" sz="1200" b="1" kern="1200" dirty="0" smtClean="0">
                <a:solidFill>
                  <a:schemeClr val="tx1"/>
                </a:solidFill>
                <a:effectLst/>
                <a:latin typeface="Arial" pitchFamily="34" charset="0"/>
                <a:ea typeface="ＭＳ Ｐゴシック" charset="-128"/>
                <a:cs typeface="+mn-cs"/>
              </a:rPr>
              <a:t>Plenary: </a:t>
            </a:r>
            <a:r>
              <a:rPr lang="en-GB" sz="1200" kern="1200" dirty="0" smtClean="0">
                <a:solidFill>
                  <a:schemeClr val="tx1"/>
                </a:solidFill>
                <a:effectLst/>
                <a:latin typeface="Arial" pitchFamily="34" charset="0"/>
                <a:ea typeface="ＭＳ Ｐゴシック" charset="-128"/>
                <a:cs typeface="+mn-cs"/>
              </a:rPr>
              <a:t>ask pupils to compare the skeleton with a suit of armour and identify what is similar, what is different and why.  Draw out that movement is important as well as protection.</a:t>
            </a:r>
          </a:p>
          <a:p>
            <a:endParaRPr lang="en-GB" sz="1200" kern="1200" dirty="0" smtClean="0">
              <a:solidFill>
                <a:schemeClr val="tx1"/>
              </a:solidFill>
              <a:effectLst/>
              <a:latin typeface="Arial" pitchFamily="34" charset="0"/>
              <a:ea typeface="ＭＳ Ｐゴシック" charset="-128"/>
              <a:cs typeface="+mn-cs"/>
            </a:endParaRPr>
          </a:p>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12</a:t>
            </a:fld>
            <a:endParaRPr lang="de-DE" dirty="0">
              <a:latin typeface="Arial" pitchFamily="34" charset="0"/>
            </a:endParaRPr>
          </a:p>
        </p:txBody>
      </p:sp>
    </p:spTree>
    <p:extLst>
      <p:ext uri="{BB962C8B-B14F-4D97-AF65-F5344CB8AC3E}">
        <p14:creationId xmlns:p14="http://schemas.microsoft.com/office/powerpoint/2010/main" val="1482527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Arial" pitchFamily="34" charset="0"/>
                <a:ea typeface="ＭＳ Ｐゴシック" charset="-128"/>
                <a:cs typeface="+mn-cs"/>
              </a:rPr>
              <a:t>Resources required:</a:t>
            </a:r>
          </a:p>
          <a:p>
            <a:endParaRPr lang="en-GB" sz="1200" b="1" kern="1200" dirty="0" smtClean="0">
              <a:solidFill>
                <a:schemeClr val="tx1"/>
              </a:solidFill>
              <a:effectLst/>
              <a:latin typeface="Arial" pitchFamily="34" charset="0"/>
              <a:ea typeface="ＭＳ Ｐゴシック" charset="-128"/>
              <a:cs typeface="+mn-cs"/>
            </a:endParaRP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Stout card</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Elastic</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Paper fastener </a:t>
            </a:r>
          </a:p>
          <a:p>
            <a:endParaRPr lang="en-GB" baseline="0" dirty="0" smtClean="0">
              <a:solidFill>
                <a:srgbClr val="FF0000"/>
              </a:solidFill>
            </a:endParaRPr>
          </a:p>
          <a:p>
            <a:r>
              <a:rPr lang="en-GB" sz="1200" b="1" kern="1200" dirty="0" smtClean="0">
                <a:solidFill>
                  <a:schemeClr val="tx1"/>
                </a:solidFill>
                <a:effectLst/>
                <a:latin typeface="Arial" pitchFamily="34" charset="0"/>
                <a:ea typeface="ＭＳ Ｐゴシック" charset="-128"/>
                <a:cs typeface="+mn-cs"/>
              </a:rPr>
              <a:t>Starter: </a:t>
            </a:r>
            <a:r>
              <a:rPr lang="en-GB" sz="1200" kern="1200" dirty="0" smtClean="0">
                <a:solidFill>
                  <a:schemeClr val="tx1"/>
                </a:solidFill>
                <a:effectLst/>
                <a:latin typeface="Arial" pitchFamily="34" charset="0"/>
                <a:ea typeface="ＭＳ Ｐゴシック" charset="-128"/>
                <a:cs typeface="+mn-cs"/>
              </a:rPr>
              <a:t>commence by asking pupils how a skeleton made of rigid bones can move.  Draw out that there are joints and that joints need muscles.</a:t>
            </a:r>
          </a:p>
          <a:p>
            <a:endParaRPr lang="en-GB" sz="1200" kern="1200" dirty="0" smtClean="0">
              <a:solidFill>
                <a:schemeClr val="tx1"/>
              </a:solidFill>
              <a:effectLst/>
              <a:latin typeface="Arial" pitchFamily="34" charset="0"/>
              <a:ea typeface="ＭＳ Ｐゴシック" charset="-128"/>
              <a:cs typeface="+mn-cs"/>
            </a:endParaRPr>
          </a:p>
          <a:p>
            <a:r>
              <a:rPr lang="en-GB" sz="1200" b="1" kern="1200" dirty="0" smtClean="0">
                <a:solidFill>
                  <a:schemeClr val="tx1"/>
                </a:solidFill>
                <a:effectLst/>
                <a:latin typeface="Arial" pitchFamily="34" charset="0"/>
                <a:ea typeface="ＭＳ Ｐゴシック" charset="-128"/>
                <a:cs typeface="+mn-cs"/>
              </a:rPr>
              <a:t>Development: </a:t>
            </a:r>
            <a:r>
              <a:rPr lang="en-GB" sz="1200" kern="1200" dirty="0" smtClean="0">
                <a:solidFill>
                  <a:schemeClr val="tx1"/>
                </a:solidFill>
                <a:effectLst/>
                <a:latin typeface="Arial" pitchFamily="34" charset="0"/>
                <a:ea typeface="ＭＳ Ｐゴシック" charset="-128"/>
                <a:cs typeface="+mn-cs"/>
              </a:rPr>
              <a:t>show pupils the resource and the images of bones, muscles and joints. Explain that we have joints in many parts of our bodies and that they are essential for movement.</a:t>
            </a:r>
          </a:p>
          <a:p>
            <a:endParaRPr lang="en-GB" sz="1200" b="1" kern="1200" dirty="0" smtClean="0">
              <a:solidFill>
                <a:schemeClr val="tx1"/>
              </a:solidFill>
              <a:effectLst/>
              <a:latin typeface="Arial" pitchFamily="34" charset="0"/>
              <a:ea typeface="ＭＳ Ｐゴシック" charset="-128"/>
              <a:cs typeface="+mn-cs"/>
            </a:endParaRPr>
          </a:p>
          <a:p>
            <a:r>
              <a:rPr lang="en-GB" sz="1200" b="1" kern="1200" dirty="0" smtClean="0">
                <a:solidFill>
                  <a:schemeClr val="tx1"/>
                </a:solidFill>
                <a:effectLst/>
                <a:latin typeface="Arial" pitchFamily="34" charset="0"/>
                <a:ea typeface="ＭＳ Ｐゴシック" charset="-128"/>
                <a:cs typeface="+mn-cs"/>
              </a:rPr>
              <a:t>Exploration: </a:t>
            </a:r>
            <a:r>
              <a:rPr lang="en-GB" sz="1200" kern="1200" dirty="0" smtClean="0">
                <a:solidFill>
                  <a:schemeClr val="tx1"/>
                </a:solidFill>
                <a:effectLst/>
                <a:latin typeface="Arial" pitchFamily="34" charset="0"/>
                <a:ea typeface="ＭＳ Ｐゴシック" charset="-128"/>
                <a:cs typeface="+mn-cs"/>
              </a:rPr>
              <a:t>supply groups of pupils with two pieces of stout card, two pieces of elastic and a paper fastener.  Holes should be made in advance and assistance may be required in tying knots.</a:t>
            </a:r>
          </a:p>
          <a:p>
            <a:r>
              <a:rPr lang="en-GB" sz="1200" kern="1200" dirty="0" smtClean="0">
                <a:solidFill>
                  <a:schemeClr val="tx1"/>
                </a:solidFill>
                <a:effectLst/>
                <a:latin typeface="Arial" pitchFamily="34" charset="0"/>
                <a:ea typeface="ＭＳ Ｐゴシック" charset="-128"/>
                <a:cs typeface="+mn-cs"/>
              </a:rPr>
              <a:t> </a:t>
            </a:r>
          </a:p>
          <a:p>
            <a:r>
              <a:rPr lang="en-GB" sz="1200" kern="1200" dirty="0" smtClean="0">
                <a:solidFill>
                  <a:schemeClr val="tx1"/>
                </a:solidFill>
                <a:effectLst/>
                <a:latin typeface="Arial" pitchFamily="34" charset="0"/>
                <a:ea typeface="ＭＳ Ｐゴシック" charset="-128"/>
                <a:cs typeface="+mn-cs"/>
              </a:rPr>
              <a:t>The purpose of the model is to represent the arm, showing how it is jointed and how the lower arm is controlled by two sets of muscles. Ask pupils to construct the model and explore how it works.  They should then compare it to an image of the elbow joint and identify what they have made and how it compares with the actual joint.  This is supported by activity sheet 3.</a:t>
            </a:r>
          </a:p>
          <a:p>
            <a:endParaRPr lang="en-GB" sz="1200" kern="1200" dirty="0" smtClean="0">
              <a:solidFill>
                <a:schemeClr val="tx1"/>
              </a:solidFill>
              <a:effectLst/>
              <a:latin typeface="Arial" pitchFamily="34" charset="0"/>
              <a:ea typeface="ＭＳ Ｐゴシック" charset="-128"/>
              <a:cs typeface="+mn-cs"/>
            </a:endParaRPr>
          </a:p>
          <a:p>
            <a:r>
              <a:rPr lang="en-GB" sz="1200" b="1" kern="1200" dirty="0" smtClean="0">
                <a:solidFill>
                  <a:schemeClr val="tx1"/>
                </a:solidFill>
                <a:effectLst/>
                <a:latin typeface="Arial" pitchFamily="34" charset="0"/>
                <a:ea typeface="ＭＳ Ｐゴシック" charset="-128"/>
                <a:cs typeface="+mn-cs"/>
              </a:rPr>
              <a:t>Consolidation: </a:t>
            </a:r>
            <a:r>
              <a:rPr lang="en-GB" sz="1200" kern="1200" dirty="0" smtClean="0">
                <a:solidFill>
                  <a:schemeClr val="tx1"/>
                </a:solidFill>
                <a:effectLst/>
                <a:latin typeface="Arial" pitchFamily="34" charset="0"/>
                <a:ea typeface="ＭＳ Ｐゴシック" charset="-128"/>
                <a:cs typeface="+mn-cs"/>
              </a:rPr>
              <a:t>ask pupils to feel their upper arms and identify the bones and muscles in their own arms.  They should feel which muscles are tensed when they:</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Raise their lower arm</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Force their lower arm down</a:t>
            </a:r>
          </a:p>
          <a:p>
            <a:endParaRPr lang="en-GB" dirty="0" smtClean="0"/>
          </a:p>
          <a:p>
            <a:r>
              <a:rPr lang="en-GB" sz="1200" b="1" kern="1200" dirty="0" smtClean="0">
                <a:solidFill>
                  <a:schemeClr val="tx1"/>
                </a:solidFill>
                <a:effectLst/>
                <a:latin typeface="Arial" pitchFamily="34" charset="0"/>
                <a:ea typeface="ＭＳ Ｐゴシック" charset="-128"/>
                <a:cs typeface="+mn-cs"/>
              </a:rPr>
              <a:t>Plenary: </a:t>
            </a:r>
          </a:p>
          <a:p>
            <a:endParaRPr lang="en-GB" sz="1200" b="1" kern="1200" dirty="0" smtClean="0">
              <a:solidFill>
                <a:schemeClr val="tx1"/>
              </a:solidFill>
              <a:effectLst/>
              <a:latin typeface="Arial" pitchFamily="34" charset="0"/>
              <a:ea typeface="ＭＳ Ｐゴシック" charset="-128"/>
              <a:cs typeface="+mn-cs"/>
            </a:endParaRPr>
          </a:p>
          <a:p>
            <a:r>
              <a:rPr lang="en-GB" sz="1200" kern="1200" dirty="0" smtClean="0">
                <a:solidFill>
                  <a:schemeClr val="tx1"/>
                </a:solidFill>
                <a:effectLst/>
                <a:latin typeface="Arial" pitchFamily="34" charset="0"/>
                <a:ea typeface="ＭＳ Ｐゴシック" charset="-128"/>
                <a:cs typeface="+mn-cs"/>
              </a:rPr>
              <a:t>Ask pupils to comment on their model of the arm and discuss how good a model it is, using questions such as:</a:t>
            </a:r>
          </a:p>
          <a:p>
            <a:endParaRPr lang="en-GB" sz="1200" kern="1200" dirty="0" smtClean="0">
              <a:solidFill>
                <a:schemeClr val="tx1"/>
              </a:solidFill>
              <a:effectLst/>
              <a:latin typeface="Arial" pitchFamily="34" charset="0"/>
              <a:ea typeface="ＭＳ Ｐゴシック" charset="-128"/>
              <a:cs typeface="+mn-cs"/>
            </a:endParaRP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How well does cardboard represent bone?</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How well elastic represent muscle?</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How well does the paper fastener represent a joint?</a:t>
            </a:r>
          </a:p>
          <a:p>
            <a:endParaRPr lang="en-GB" baseline="0" dirty="0" smtClean="0">
              <a:solidFill>
                <a:srgbClr val="FF0000"/>
              </a:solidFill>
            </a:endParaRPr>
          </a:p>
          <a:p>
            <a:r>
              <a:rPr lang="en-GB" sz="1200" kern="1200" dirty="0" smtClean="0">
                <a:solidFill>
                  <a:schemeClr val="tx1"/>
                </a:solidFill>
                <a:effectLst/>
                <a:latin typeface="Arial" pitchFamily="34" charset="0"/>
                <a:ea typeface="ＭＳ Ｐゴシック" charset="-128"/>
                <a:cs typeface="+mn-cs"/>
              </a:rPr>
              <a:t>Key points about each of these functions can be reinforced either now or at a later stage by using the Inside the Human</a:t>
            </a:r>
            <a:r>
              <a:rPr lang="en-GB" sz="1200" kern="1200" baseline="0" dirty="0" smtClean="0">
                <a:solidFill>
                  <a:schemeClr val="tx1"/>
                </a:solidFill>
                <a:effectLst/>
                <a:latin typeface="Arial" pitchFamily="34" charset="0"/>
                <a:ea typeface="ＭＳ Ｐゴシック" charset="-128"/>
                <a:cs typeface="+mn-cs"/>
              </a:rPr>
              <a:t> Body interactive</a:t>
            </a:r>
            <a:r>
              <a:rPr lang="en-GB" sz="1200" kern="1200" dirty="0" smtClean="0">
                <a:solidFill>
                  <a:schemeClr val="tx1"/>
                </a:solidFill>
                <a:effectLst/>
                <a:latin typeface="Arial" pitchFamily="34" charset="0"/>
                <a:ea typeface="ＭＳ Ｐゴシック" charset="-128"/>
                <a:cs typeface="+mn-cs"/>
              </a:rPr>
              <a:t> resource.</a:t>
            </a:r>
          </a:p>
          <a:p>
            <a:r>
              <a:rPr lang="en-GB" sz="1200" kern="1200" dirty="0" smtClean="0">
                <a:solidFill>
                  <a:schemeClr val="tx1"/>
                </a:solidFill>
                <a:effectLst/>
                <a:latin typeface="Arial" pitchFamily="34" charset="0"/>
                <a:ea typeface="ＭＳ Ｐゴシック" charset="-128"/>
                <a:cs typeface="+mn-cs"/>
              </a:rPr>
              <a:t> </a:t>
            </a:r>
            <a:endParaRPr lang="en-GB" baseline="0" dirty="0" smtClean="0">
              <a:solidFill>
                <a:srgbClr val="FF0000"/>
              </a:solidFill>
            </a:endParaRPr>
          </a:p>
          <a:p>
            <a:endParaRPr lang="en-GB" dirty="0">
              <a:solidFill>
                <a:srgbClr val="FF0000"/>
              </a:solidFill>
            </a:endParaRPr>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13</a:t>
            </a:fld>
            <a:endParaRPr lang="de-DE" dirty="0">
              <a:latin typeface="Arial" pitchFamily="34" charset="0"/>
            </a:endParaRPr>
          </a:p>
        </p:txBody>
      </p:sp>
    </p:spTree>
    <p:extLst>
      <p:ext uri="{BB962C8B-B14F-4D97-AF65-F5344CB8AC3E}">
        <p14:creationId xmlns:p14="http://schemas.microsoft.com/office/powerpoint/2010/main" val="3810096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noFill/>
        </p:spPr>
      </p:sp>
      <p:sp>
        <p:nvSpPr>
          <p:cNvPr id="73731"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187" y="4822825"/>
            <a:ext cx="5116513" cy="4565650"/>
          </a:xfrm>
        </p:spPr>
        <p:txBody>
          <a:bodyPr/>
          <a:lstStyle/>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15</a:t>
            </a:fld>
            <a:endParaRPr lang="de-DE" dirty="0">
              <a:latin typeface="Arial" pitchFamily="34" charset="0"/>
            </a:endParaRPr>
          </a:p>
        </p:txBody>
      </p:sp>
    </p:spTree>
    <p:extLst>
      <p:ext uri="{BB962C8B-B14F-4D97-AF65-F5344CB8AC3E}">
        <p14:creationId xmlns:p14="http://schemas.microsoft.com/office/powerpoint/2010/main" val="2258506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34" charset="0"/>
                <a:ea typeface="ＭＳ Ｐゴシック" charset="-128"/>
                <a:cs typeface="+mn-cs"/>
              </a:rPr>
              <a:t>Provide pupils with an outline of the body and ask them to draw and annotate what they think happens to food when they’ve eaten it.  Monitor carefully the developing ideas and select pupils to share their ideas.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pitchFamily="34" charset="0"/>
              <a:ea typeface="ＭＳ Ｐゴシック"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34" charset="0"/>
                <a:ea typeface="ＭＳ Ｐゴシック" charset="-128"/>
                <a:cs typeface="+mn-cs"/>
              </a:rPr>
              <a:t>This might work well using a visualiser.</a:t>
            </a:r>
          </a:p>
          <a:p>
            <a:endParaRPr lang="en-GB" dirty="0"/>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16</a:t>
            </a:fld>
            <a:endParaRPr lang="de-DE" dirty="0">
              <a:latin typeface="Arial" pitchFamily="34" charset="0"/>
            </a:endParaRPr>
          </a:p>
        </p:txBody>
      </p:sp>
    </p:spTree>
    <p:extLst>
      <p:ext uri="{BB962C8B-B14F-4D97-AF65-F5344CB8AC3E}">
        <p14:creationId xmlns:p14="http://schemas.microsoft.com/office/powerpoint/2010/main" val="783363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187" y="4822825"/>
            <a:ext cx="5116513" cy="456565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34" charset="0"/>
                <a:ea typeface="ＭＳ Ｐゴシック" charset="-128"/>
                <a:cs typeface="+mn-cs"/>
              </a:rPr>
              <a:t>Tell pupils that they are going to make a model of the digestive system to show how it works.  This is supported by Activity sheet 4.</a:t>
            </a:r>
          </a:p>
          <a:p>
            <a:endParaRPr lang="en-GB" b="1" dirty="0" smtClean="0"/>
          </a:p>
          <a:p>
            <a:r>
              <a:rPr lang="en-GB" b="1" dirty="0" smtClean="0"/>
              <a:t>Resources needed:</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Prepare materials needed: </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Small banana</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Digestive biscuit or Weetabix</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Funnel</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Small container of water</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Small container with very small amount of food colouring in it (preferably green)</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Small cup of water</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Pipette or syringe</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Plastic bag rolled and taped to form a tube (with the bottom cut off)</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Plastic sealable bag</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Stocking or leg from tights</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Small plastic bag with a small hole cut in the bottom </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Kitchen towels, plastic bin bags, scissors.</a:t>
            </a:r>
          </a:p>
          <a:p>
            <a:pPr marL="0" indent="0">
              <a:buFont typeface="+mj-lt"/>
              <a:buNone/>
            </a:pPr>
            <a:endParaRPr lang="en-GB" sz="1200" kern="1200" dirty="0" smtClean="0">
              <a:solidFill>
                <a:schemeClr val="tx1"/>
              </a:solidFill>
              <a:effectLst/>
              <a:latin typeface="Arial" pitchFamily="34" charset="0"/>
              <a:ea typeface="ＭＳ Ｐゴシック" charset="-128"/>
              <a:cs typeface="+mn-cs"/>
            </a:endParaRPr>
          </a:p>
          <a:p>
            <a:pPr marL="0" indent="0">
              <a:buFont typeface="+mj-lt"/>
              <a:buNone/>
            </a:pPr>
            <a:r>
              <a:rPr lang="en-GB" sz="1200" kern="1200" dirty="0" smtClean="0">
                <a:solidFill>
                  <a:schemeClr val="tx1"/>
                </a:solidFill>
                <a:effectLst/>
                <a:latin typeface="Arial" pitchFamily="34" charset="0"/>
                <a:ea typeface="ＭＳ Ｐゴシック" charset="-128"/>
                <a:cs typeface="+mn-cs"/>
              </a:rPr>
              <a:t>Refer</a:t>
            </a:r>
            <a:r>
              <a:rPr lang="en-GB" sz="1200" kern="1200" baseline="0" dirty="0" smtClean="0">
                <a:solidFill>
                  <a:schemeClr val="tx1"/>
                </a:solidFill>
                <a:effectLst/>
                <a:latin typeface="Arial" pitchFamily="34" charset="0"/>
                <a:ea typeface="ＭＳ Ｐゴシック" charset="-128"/>
                <a:cs typeface="+mn-cs"/>
              </a:rPr>
              <a:t> to Activity sheet 4 for step-by-step instructions.</a:t>
            </a:r>
            <a:endParaRPr lang="en-GB" sz="1200" kern="1200" dirty="0" smtClean="0">
              <a:solidFill>
                <a:schemeClr val="tx1"/>
              </a:solidFill>
              <a:effectLst/>
              <a:latin typeface="Arial" pitchFamily="34" charset="0"/>
              <a:ea typeface="ＭＳ Ｐゴシック" charset="-128"/>
              <a:cs typeface="+mn-cs"/>
            </a:endParaRPr>
          </a:p>
          <a:p>
            <a:pPr marL="0" indent="0">
              <a:buFont typeface="+mj-lt"/>
              <a:buNone/>
            </a:pPr>
            <a:endParaRPr lang="en-GB" sz="1200" kern="1200" dirty="0" smtClean="0">
              <a:solidFill>
                <a:schemeClr val="tx1"/>
              </a:solidFill>
              <a:effectLst/>
              <a:latin typeface="Arial" pitchFamily="34" charset="0"/>
              <a:ea typeface="ＭＳ Ｐゴシック" charset="-128"/>
              <a:cs typeface="+mn-cs"/>
            </a:endParaRPr>
          </a:p>
          <a:p>
            <a:pPr marL="0" indent="0">
              <a:buFont typeface="+mj-lt"/>
              <a:buNone/>
            </a:pPr>
            <a:r>
              <a:rPr lang="en-GB" sz="1200" kern="1200" dirty="0" smtClean="0">
                <a:solidFill>
                  <a:schemeClr val="tx1"/>
                </a:solidFill>
                <a:effectLst/>
                <a:latin typeface="Arial" pitchFamily="34" charset="0"/>
                <a:ea typeface="ＭＳ Ｐゴシック" charset="-128"/>
                <a:cs typeface="+mn-cs"/>
              </a:rPr>
              <a:t>Afterwards, go through the digestive system using a diagram again.  Key points about the function of organs can be reinforced either now or at a later stage by using the Human</a:t>
            </a:r>
            <a:r>
              <a:rPr lang="en-GB" sz="1200" kern="1200" baseline="0" dirty="0" smtClean="0">
                <a:solidFill>
                  <a:schemeClr val="tx1"/>
                </a:solidFill>
                <a:effectLst/>
                <a:latin typeface="Arial" pitchFamily="34" charset="0"/>
                <a:ea typeface="ＭＳ Ｐゴシック" charset="-128"/>
                <a:cs typeface="+mn-cs"/>
              </a:rPr>
              <a:t> Body Interactive </a:t>
            </a:r>
            <a:r>
              <a:rPr lang="en-GB" sz="1200" kern="1200" dirty="0" smtClean="0">
                <a:solidFill>
                  <a:schemeClr val="tx1"/>
                </a:solidFill>
                <a:effectLst/>
                <a:latin typeface="Arial" pitchFamily="34" charset="0"/>
                <a:ea typeface="ＭＳ Ｐゴシック" charset="-128"/>
                <a:cs typeface="+mn-cs"/>
              </a:rPr>
              <a:t>resource.</a:t>
            </a:r>
          </a:p>
          <a:p>
            <a:endParaRPr lang="en-GB" dirty="0" smtClean="0"/>
          </a:p>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17</a:t>
            </a:fld>
            <a:endParaRPr lang="de-DE" dirty="0">
              <a:latin typeface="Arial" pitchFamily="34" charset="0"/>
            </a:endParaRPr>
          </a:p>
        </p:txBody>
      </p:sp>
    </p:spTree>
    <p:extLst>
      <p:ext uri="{BB962C8B-B14F-4D97-AF65-F5344CB8AC3E}">
        <p14:creationId xmlns:p14="http://schemas.microsoft.com/office/powerpoint/2010/main" val="3231180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noFill/>
        </p:spPr>
      </p:sp>
      <p:sp>
        <p:nvSpPr>
          <p:cNvPr id="73731"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187" y="4822825"/>
            <a:ext cx="5116513" cy="4565650"/>
          </a:xfrm>
        </p:spPr>
        <p:txBody>
          <a:bodyPr/>
          <a:lstStyle/>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19</a:t>
            </a:fld>
            <a:endParaRPr lang="de-DE" dirty="0">
              <a:latin typeface="Arial" pitchFamily="34" charset="0"/>
            </a:endParaRPr>
          </a:p>
        </p:txBody>
      </p:sp>
    </p:spTree>
    <p:extLst>
      <p:ext uri="{BB962C8B-B14F-4D97-AF65-F5344CB8AC3E}">
        <p14:creationId xmlns:p14="http://schemas.microsoft.com/office/powerpoint/2010/main" val="3409780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187" y="4822825"/>
            <a:ext cx="5116513" cy="4565650"/>
          </a:xfrm>
        </p:spPr>
        <p:txBody>
          <a:bodyPr/>
          <a:lstStyle/>
          <a:p>
            <a:r>
              <a:rPr lang="en-GB" sz="1200" kern="1200" dirty="0" smtClean="0">
                <a:solidFill>
                  <a:schemeClr val="tx1"/>
                </a:solidFill>
                <a:effectLst/>
                <a:latin typeface="Arial" pitchFamily="34" charset="0"/>
                <a:ea typeface="ＭＳ Ｐゴシック" charset="-128"/>
                <a:cs typeface="+mn-cs"/>
              </a:rPr>
              <a:t>Ask pupils to suggest what they already know about the blood system.   </a:t>
            </a:r>
          </a:p>
          <a:p>
            <a:endParaRPr lang="en-GB" sz="1200" kern="1200" dirty="0" smtClean="0">
              <a:solidFill>
                <a:schemeClr val="tx1"/>
              </a:solidFill>
              <a:effectLst/>
              <a:latin typeface="Arial" pitchFamily="34" charset="0"/>
              <a:ea typeface="ＭＳ Ｐゴシック"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34" charset="0"/>
                <a:ea typeface="ＭＳ Ｐゴシック" charset="-128"/>
                <a:cs typeface="+mn-cs"/>
              </a:rPr>
              <a:t>Use these to gather ideas and see what pupils are aware of already. </a:t>
            </a:r>
          </a:p>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20</a:t>
            </a:fld>
            <a:endParaRPr lang="de-DE" dirty="0">
              <a:latin typeface="Arial" pitchFamily="34" charset="0"/>
            </a:endParaRPr>
          </a:p>
        </p:txBody>
      </p:sp>
    </p:spTree>
    <p:extLst>
      <p:ext uri="{BB962C8B-B14F-4D97-AF65-F5344CB8AC3E}">
        <p14:creationId xmlns:p14="http://schemas.microsoft.com/office/powerpoint/2010/main" val="227730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Arial" pitchFamily="34" charset="0"/>
              <a:ea typeface="ＭＳ Ｐゴシック" charset="-128"/>
              <a:cs typeface="+mn-cs"/>
            </a:endParaRPr>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3</a:t>
            </a:fld>
            <a:endParaRPr lang="de-DE" dirty="0">
              <a:latin typeface="Arial" pitchFamily="34" charset="0"/>
            </a:endParaRPr>
          </a:p>
        </p:txBody>
      </p:sp>
    </p:spTree>
    <p:extLst>
      <p:ext uri="{BB962C8B-B14F-4D97-AF65-F5344CB8AC3E}">
        <p14:creationId xmlns:p14="http://schemas.microsoft.com/office/powerpoint/2010/main" val="163800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187" y="4822825"/>
            <a:ext cx="5116513" cy="4565650"/>
          </a:xfrm>
        </p:spPr>
        <p:txBody>
          <a:bodyPr/>
          <a:lstStyle/>
          <a:p>
            <a:r>
              <a:rPr lang="en-GB" sz="1200" kern="1200" dirty="0" smtClean="0">
                <a:solidFill>
                  <a:schemeClr val="tx1"/>
                </a:solidFill>
                <a:effectLst/>
                <a:latin typeface="Arial" pitchFamily="34" charset="0"/>
                <a:ea typeface="ＭＳ Ｐゴシック" charset="-128"/>
                <a:cs typeface="+mn-cs"/>
              </a:rPr>
              <a:t>Show pupils a diagram of the body (use could be made of The</a:t>
            </a:r>
            <a:r>
              <a:rPr lang="en-GB" sz="1200" kern="1200" baseline="0" dirty="0" smtClean="0">
                <a:solidFill>
                  <a:schemeClr val="tx1"/>
                </a:solidFill>
                <a:effectLst/>
                <a:latin typeface="Arial" pitchFamily="34" charset="0"/>
                <a:ea typeface="ＭＳ Ｐゴシック" charset="-128"/>
                <a:cs typeface="+mn-cs"/>
              </a:rPr>
              <a:t> Human Body </a:t>
            </a:r>
            <a:r>
              <a:rPr lang="en-GB" sz="1200" kern="1200" dirty="0" smtClean="0">
                <a:solidFill>
                  <a:schemeClr val="tx1"/>
                </a:solidFill>
                <a:effectLst/>
                <a:latin typeface="Arial" pitchFamily="34" charset="0"/>
                <a:ea typeface="ＭＳ Ｐゴシック" charset="-128"/>
                <a:cs typeface="+mn-cs"/>
              </a:rPr>
              <a:t>interactive tool) and ask them where the heart is.  Ask them to translate this into its position on their own body.</a:t>
            </a:r>
          </a:p>
          <a:p>
            <a:endParaRPr lang="en-GB" sz="1200" kern="1200" dirty="0" smtClean="0">
              <a:solidFill>
                <a:schemeClr val="tx1"/>
              </a:solidFill>
              <a:effectLst/>
              <a:latin typeface="Arial" pitchFamily="34" charset="0"/>
              <a:ea typeface="ＭＳ Ｐゴシック" charset="-128"/>
              <a:cs typeface="+mn-cs"/>
            </a:endParaRPr>
          </a:p>
          <a:p>
            <a:r>
              <a:rPr lang="en-GB" sz="1200" kern="1200" dirty="0" smtClean="0">
                <a:solidFill>
                  <a:schemeClr val="tx1"/>
                </a:solidFill>
                <a:effectLst/>
                <a:latin typeface="Arial" pitchFamily="34" charset="0"/>
                <a:ea typeface="ＭＳ Ｐゴシック" charset="-128"/>
                <a:cs typeface="+mn-cs"/>
              </a:rPr>
              <a:t>Click the image to go to the Human Body</a:t>
            </a:r>
            <a:r>
              <a:rPr lang="en-GB" sz="1200" kern="1200" baseline="0" dirty="0" smtClean="0">
                <a:solidFill>
                  <a:schemeClr val="tx1"/>
                </a:solidFill>
                <a:effectLst/>
                <a:latin typeface="Arial" pitchFamily="34" charset="0"/>
                <a:ea typeface="ＭＳ Ｐゴシック" charset="-128"/>
                <a:cs typeface="+mn-cs"/>
              </a:rPr>
              <a:t> interactive.</a:t>
            </a:r>
            <a:endParaRPr lang="en-GB" sz="1200" kern="1200" dirty="0" smtClean="0">
              <a:solidFill>
                <a:schemeClr val="tx1"/>
              </a:solidFill>
              <a:effectLst/>
              <a:latin typeface="Arial" pitchFamily="34" charset="0"/>
              <a:ea typeface="ＭＳ Ｐゴシック" charset="-128"/>
              <a:cs typeface="+mn-cs"/>
            </a:endParaRPr>
          </a:p>
          <a:p>
            <a:endParaRPr lang="en-GB" sz="1200" kern="1200" dirty="0" smtClean="0">
              <a:solidFill>
                <a:schemeClr val="tx1"/>
              </a:solidFill>
              <a:effectLst/>
              <a:latin typeface="Arial" pitchFamily="34" charset="0"/>
              <a:ea typeface="ＭＳ Ｐゴシック" charset="-128"/>
              <a:cs typeface="+mn-cs"/>
            </a:endParaRPr>
          </a:p>
          <a:p>
            <a:r>
              <a:rPr lang="en-GB" sz="1200" kern="1200" dirty="0" smtClean="0">
                <a:solidFill>
                  <a:schemeClr val="tx1"/>
                </a:solidFill>
                <a:effectLst/>
                <a:latin typeface="Arial" pitchFamily="34" charset="0"/>
                <a:ea typeface="ＭＳ Ｐゴシック" charset="-128"/>
                <a:cs typeface="+mn-cs"/>
              </a:rPr>
              <a:t>Then ask where they can feel a pulse and take suggestions.  There are, in fact, several places:</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Side of the neck</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Side of the wrist</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Inside of the foot</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Ankle</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Behind the knee</a:t>
            </a:r>
          </a:p>
          <a:p>
            <a:pPr lvl="0"/>
            <a:endParaRPr lang="en-GB" sz="1200" kern="1200" dirty="0" smtClean="0">
              <a:solidFill>
                <a:schemeClr val="tx1"/>
              </a:solidFill>
              <a:effectLst/>
              <a:latin typeface="Arial" pitchFamily="34" charset="0"/>
              <a:ea typeface="ＭＳ Ｐゴシック" charset="-128"/>
              <a:cs typeface="+mn-cs"/>
            </a:endParaRPr>
          </a:p>
          <a:p>
            <a:r>
              <a:rPr lang="en-GB" sz="1200" kern="1200" dirty="0" smtClean="0">
                <a:solidFill>
                  <a:schemeClr val="tx1"/>
                </a:solidFill>
                <a:effectLst/>
                <a:latin typeface="Arial" pitchFamily="34" charset="0"/>
                <a:ea typeface="ＭＳ Ｐゴシック" charset="-128"/>
                <a:cs typeface="+mn-cs"/>
              </a:rPr>
              <a:t>Ask what the pulse is and draw out that it is the heart beating, pumping blood around the body.</a:t>
            </a:r>
          </a:p>
          <a:p>
            <a:endParaRPr lang="en-GB" sz="1200" kern="1200" dirty="0" smtClean="0">
              <a:solidFill>
                <a:schemeClr val="tx1"/>
              </a:solidFill>
              <a:effectLst/>
              <a:latin typeface="Arial" pitchFamily="34" charset="0"/>
              <a:ea typeface="ＭＳ Ｐゴシック" charset="-128"/>
              <a:cs typeface="+mn-cs"/>
            </a:endParaRPr>
          </a:p>
          <a:p>
            <a:pPr marL="228600" indent="-228600">
              <a:buFont typeface="+mj-lt"/>
              <a:buAutoNum type="arabicPeriod"/>
            </a:pPr>
            <a:r>
              <a:rPr lang="en-GB" sz="1200" kern="1200" dirty="0" smtClean="0">
                <a:solidFill>
                  <a:schemeClr val="tx1"/>
                </a:solidFill>
                <a:effectLst/>
                <a:latin typeface="Arial" pitchFamily="34" charset="0"/>
                <a:ea typeface="ＭＳ Ｐゴシック" charset="-128"/>
                <a:cs typeface="+mn-cs"/>
              </a:rPr>
              <a:t>Then ask pupils to work in pairs to explore these questions and suggest answers:</a:t>
            </a:r>
          </a:p>
          <a:p>
            <a:pPr marL="228600" lvl="0" indent="-228600">
              <a:buFont typeface="+mj-lt"/>
              <a:buAutoNum type="arabicPeriod"/>
            </a:pPr>
            <a:r>
              <a:rPr lang="en-GB" sz="1200" kern="1200" dirty="0" smtClean="0">
                <a:solidFill>
                  <a:schemeClr val="tx1"/>
                </a:solidFill>
                <a:effectLst/>
                <a:latin typeface="Arial" pitchFamily="34" charset="0"/>
                <a:ea typeface="ＭＳ Ｐゴシック" charset="-128"/>
                <a:cs typeface="+mn-cs"/>
              </a:rPr>
              <a:t>There are many places where blood vessels can be seen, such as on the palm of the hand.  Why can no pulse be felt there?</a:t>
            </a:r>
          </a:p>
          <a:p>
            <a:pPr marL="228600" lvl="0" indent="-228600">
              <a:buFont typeface="+mj-lt"/>
              <a:buAutoNum type="arabicPeriod"/>
            </a:pPr>
            <a:r>
              <a:rPr lang="en-GB" sz="1200" kern="1200" dirty="0" smtClean="0">
                <a:solidFill>
                  <a:schemeClr val="tx1"/>
                </a:solidFill>
                <a:effectLst/>
                <a:latin typeface="Arial" pitchFamily="34" charset="0"/>
                <a:ea typeface="ＭＳ Ｐゴシック" charset="-128"/>
                <a:cs typeface="+mn-cs"/>
              </a:rPr>
              <a:t>When you’re feeling your pulse, you should use your finger tips and not your thumb.  Why?</a:t>
            </a:r>
          </a:p>
          <a:p>
            <a:pPr marL="228600" lvl="0" indent="-228600">
              <a:buFont typeface="+mj-lt"/>
              <a:buAutoNum type="arabicPeriod"/>
            </a:pPr>
            <a:r>
              <a:rPr lang="en-GB" sz="1200" kern="1200" dirty="0" smtClean="0">
                <a:solidFill>
                  <a:schemeClr val="tx1"/>
                </a:solidFill>
                <a:effectLst/>
                <a:latin typeface="Arial" pitchFamily="34" charset="0"/>
                <a:ea typeface="ＭＳ Ｐゴシック" charset="-128"/>
                <a:cs typeface="+mn-cs"/>
              </a:rPr>
              <a:t>Why is the heart pumping blood around your body?</a:t>
            </a:r>
          </a:p>
          <a:p>
            <a:endParaRPr lang="en-GB" sz="1200" kern="1200" dirty="0" smtClean="0">
              <a:solidFill>
                <a:schemeClr val="tx1"/>
              </a:solidFill>
              <a:effectLst/>
              <a:latin typeface="Arial" pitchFamily="34" charset="0"/>
              <a:ea typeface="ＭＳ Ｐゴシック" charset="-128"/>
              <a:cs typeface="+mn-cs"/>
            </a:endParaRPr>
          </a:p>
          <a:p>
            <a:r>
              <a:rPr lang="en-GB" sz="1200" kern="1200" dirty="0" smtClean="0">
                <a:solidFill>
                  <a:schemeClr val="tx1"/>
                </a:solidFill>
                <a:effectLst/>
                <a:latin typeface="Arial" pitchFamily="34" charset="0"/>
                <a:ea typeface="ＭＳ Ｐゴシック" charset="-128"/>
                <a:cs typeface="+mn-cs"/>
              </a:rPr>
              <a:t>Take ideas and establish that blood flows out from the heart and then back again.  A pulse is felt on the outward journey, where the pressure is higher.  This is where the blood flows in veins and they tend to run deeper (away from the likelihood of damage).  The thumb has its own pulse, which is why fingers should be used to find a pulse.</a:t>
            </a:r>
          </a:p>
          <a:p>
            <a:endParaRPr lang="en-GB" sz="1200" kern="1200" dirty="0" smtClean="0">
              <a:solidFill>
                <a:schemeClr val="tx1"/>
              </a:solidFill>
              <a:effectLst/>
              <a:latin typeface="Arial" pitchFamily="34" charset="0"/>
              <a:ea typeface="ＭＳ Ｐゴシック" charset="-128"/>
              <a:cs typeface="+mn-cs"/>
            </a:endParaRPr>
          </a:p>
          <a:p>
            <a:r>
              <a:rPr lang="en-GB" sz="1200" kern="1200" dirty="0" smtClean="0">
                <a:solidFill>
                  <a:schemeClr val="tx1"/>
                </a:solidFill>
                <a:effectLst/>
                <a:latin typeface="Arial" pitchFamily="34" charset="0"/>
                <a:ea typeface="ＭＳ Ｐゴシック" charset="-128"/>
                <a:cs typeface="+mn-cs"/>
              </a:rPr>
              <a:t>Blood has a number of functions and there may be several suggestions that can be accepted at this stage.  This includes:</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Carrying oxygen to where it is needed</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Removing carbon dioxide</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Carrying warmth around the body</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Fighting infection</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Sealing gaps and cuts.</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Carrying nutrients</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Getting rid of waste chemicals</a:t>
            </a:r>
          </a:p>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21</a:t>
            </a:fld>
            <a:endParaRPr lang="de-DE" dirty="0">
              <a:latin typeface="Arial" pitchFamily="34" charset="0"/>
            </a:endParaRPr>
          </a:p>
        </p:txBody>
      </p:sp>
    </p:spTree>
    <p:extLst>
      <p:ext uri="{BB962C8B-B14F-4D97-AF65-F5344CB8AC3E}">
        <p14:creationId xmlns:p14="http://schemas.microsoft.com/office/powerpoint/2010/main" val="3234416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187" y="4822825"/>
            <a:ext cx="5116513" cy="4565650"/>
          </a:xfrm>
        </p:spPr>
        <p:txBody>
          <a:bodyPr/>
          <a:lstStyle/>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22</a:t>
            </a:fld>
            <a:endParaRPr lang="de-DE" dirty="0">
              <a:latin typeface="Arial" pitchFamily="34" charset="0"/>
            </a:endParaRPr>
          </a:p>
        </p:txBody>
      </p:sp>
    </p:spTree>
    <p:extLst>
      <p:ext uri="{BB962C8B-B14F-4D97-AF65-F5344CB8AC3E}">
        <p14:creationId xmlns:p14="http://schemas.microsoft.com/office/powerpoint/2010/main" val="3234416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187" y="4822825"/>
            <a:ext cx="5116513" cy="456565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34" charset="0"/>
                <a:ea typeface="ＭＳ Ｐゴシック" charset="-128"/>
                <a:cs typeface="+mn-cs"/>
              </a:rPr>
              <a:t>Show a diagram which represents the double circulatory system that humans have (use could be made of the</a:t>
            </a:r>
            <a:r>
              <a:rPr lang="en-GB" sz="1200" kern="1200" baseline="0" dirty="0" smtClean="0">
                <a:solidFill>
                  <a:schemeClr val="tx1"/>
                </a:solidFill>
                <a:effectLst/>
                <a:latin typeface="Arial" pitchFamily="34" charset="0"/>
                <a:ea typeface="ＭＳ Ｐゴシック" charset="-128"/>
                <a:cs typeface="+mn-cs"/>
              </a:rPr>
              <a:t> Human Body interactive</a:t>
            </a:r>
            <a:r>
              <a:rPr lang="en-GB" sz="1200" kern="1200" dirty="0" smtClean="0">
                <a:solidFill>
                  <a:schemeClr val="tx1"/>
                </a:solidFill>
                <a:effectLst/>
                <a:latin typeface="Arial" pitchFamily="34" charset="0"/>
                <a:ea typeface="ＭＳ Ｐゴシック" charset="-128"/>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pitchFamily="34" charset="0"/>
              <a:ea typeface="ＭＳ Ｐゴシック"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34" charset="0"/>
                <a:ea typeface="ＭＳ Ｐゴシック" charset="-128"/>
                <a:cs typeface="+mn-cs"/>
              </a:rPr>
              <a:t>Trace around with your finger, showing how blood is pumped to the lungs where oxygen is collected and carbon dioxide released, and then returns to the heart.  It then goes to other parts of the body, carrying oxygen and nutrients, and collecting carbon dioxide and waste.</a:t>
            </a:r>
          </a:p>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23</a:t>
            </a:fld>
            <a:endParaRPr lang="de-DE" dirty="0">
              <a:latin typeface="Arial" pitchFamily="34" charset="0"/>
            </a:endParaRPr>
          </a:p>
        </p:txBody>
      </p:sp>
    </p:spTree>
    <p:extLst>
      <p:ext uri="{BB962C8B-B14F-4D97-AF65-F5344CB8AC3E}">
        <p14:creationId xmlns:p14="http://schemas.microsoft.com/office/powerpoint/2010/main" val="3482819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187" y="4822825"/>
            <a:ext cx="5116513" cy="456565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34" charset="0"/>
                <a:ea typeface="ＭＳ Ｐゴシック" charset="-128"/>
                <a:cs typeface="+mn-cs"/>
              </a:rPr>
              <a:t>Show a diagram that indicates how blood flows from arteries (at high pressure), through capillaries (very narrow) and back via the veins (lower pressure) to the heart again (use could be made of the</a:t>
            </a:r>
            <a:r>
              <a:rPr lang="en-GB" sz="1200" kern="1200" baseline="0" dirty="0" smtClean="0">
                <a:solidFill>
                  <a:schemeClr val="tx1"/>
                </a:solidFill>
                <a:effectLst/>
                <a:latin typeface="Arial" pitchFamily="34" charset="0"/>
                <a:ea typeface="ＭＳ Ｐゴシック" charset="-128"/>
                <a:cs typeface="+mn-cs"/>
              </a:rPr>
              <a:t> Human Body </a:t>
            </a:r>
            <a:r>
              <a:rPr lang="en-GB" sz="1200" kern="1200" dirty="0" smtClean="0">
                <a:solidFill>
                  <a:schemeClr val="tx1"/>
                </a:solidFill>
                <a:effectLst/>
                <a:latin typeface="Arial" pitchFamily="34" charset="0"/>
                <a:ea typeface="ＭＳ Ｐゴシック" charset="-128"/>
                <a:cs typeface="+mn-cs"/>
              </a:rPr>
              <a:t>interactive tool).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pitchFamily="34" charset="0"/>
              <a:ea typeface="ＭＳ Ｐゴシック"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34" charset="0"/>
                <a:ea typeface="ＭＳ Ｐゴシック" charset="-128"/>
                <a:cs typeface="+mn-cs"/>
              </a:rPr>
              <a:t>Explain that it is in the capillaries where the transfers take place.  There is then a consolidation activity, supported by Activity sheet 5, which revisits these ideas and enables learning to be embedded.</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34" charset="0"/>
                <a:ea typeface="ＭＳ Ｐゴシック" charset="-128"/>
                <a:cs typeface="+mn-cs"/>
              </a:rPr>
              <a:t>Key points about the form and function of the circulatory system can be reinforced either now or at a later stage by using the </a:t>
            </a:r>
            <a:r>
              <a:rPr lang="en-GB" sz="1200" kern="1200" baseline="0" dirty="0" smtClean="0">
                <a:solidFill>
                  <a:schemeClr val="tx1"/>
                </a:solidFill>
                <a:effectLst/>
                <a:latin typeface="Arial" pitchFamily="34" charset="0"/>
                <a:ea typeface="ＭＳ Ｐゴシック" charset="-128"/>
                <a:cs typeface="+mn-cs"/>
              </a:rPr>
              <a:t>Human Body interactive.</a:t>
            </a:r>
            <a:endParaRPr lang="en-GB" dirty="0"/>
          </a:p>
        </p:txBody>
      </p:sp>
      <p:sp>
        <p:nvSpPr>
          <p:cNvPr id="4" name="Slide Number Placeholder 3"/>
          <p:cNvSpPr>
            <a:spLocks noGrp="1"/>
          </p:cNvSpPr>
          <p:nvPr>
            <p:ph type="sldNum" sz="quarter" idx="10"/>
          </p:nvPr>
        </p:nvSpPr>
        <p:spPr/>
        <p:txBody>
          <a:bodyPr/>
          <a:lstStyle/>
          <a:p>
            <a:r>
              <a:rPr lang="de-DE" smtClean="0">
                <a:latin typeface="Arial" pitchFamily="34" charset="0"/>
              </a:rPr>
              <a:t>Page </a:t>
            </a:r>
            <a:fld id="{AD141568-5488-4AC9-B82D-9F5CE1225E2A}" type="slidenum">
              <a:rPr lang="de-DE" smtClean="0">
                <a:latin typeface="Arial" pitchFamily="34" charset="0"/>
              </a:rPr>
              <a:pPr/>
              <a:t>24</a:t>
            </a:fld>
            <a:endParaRPr lang="de-DE" dirty="0">
              <a:latin typeface="Arial" pitchFamily="34" charset="0"/>
            </a:endParaRPr>
          </a:p>
        </p:txBody>
      </p:sp>
    </p:spTree>
    <p:extLst>
      <p:ext uri="{BB962C8B-B14F-4D97-AF65-F5344CB8AC3E}">
        <p14:creationId xmlns:p14="http://schemas.microsoft.com/office/powerpoint/2010/main" val="1368203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187" y="4822825"/>
            <a:ext cx="5116513" cy="4565650"/>
          </a:xfrm>
        </p:spPr>
        <p:txBody>
          <a:bodyPr/>
          <a:lstStyle/>
          <a:p>
            <a:r>
              <a:rPr lang="en-GB" sz="1200" b="1" kern="1200" dirty="0" smtClean="0">
                <a:solidFill>
                  <a:schemeClr val="tx1"/>
                </a:solidFill>
                <a:effectLst/>
                <a:latin typeface="Arial" pitchFamily="34" charset="0"/>
                <a:ea typeface="ＭＳ Ｐゴシック" charset="-128"/>
                <a:cs typeface="+mn-cs"/>
              </a:rPr>
              <a:t>Plenary: </a:t>
            </a:r>
          </a:p>
          <a:p>
            <a:endParaRPr lang="en-GB" sz="1200" b="1" kern="1200" dirty="0" smtClean="0">
              <a:solidFill>
                <a:schemeClr val="tx1"/>
              </a:solidFill>
              <a:effectLst/>
              <a:latin typeface="Arial" pitchFamily="34" charset="0"/>
              <a:ea typeface="ＭＳ Ｐゴシック" charset="-128"/>
              <a:cs typeface="+mn-cs"/>
            </a:endParaRPr>
          </a:p>
          <a:p>
            <a:r>
              <a:rPr lang="en-GB" sz="1200" kern="1200" dirty="0" smtClean="0">
                <a:solidFill>
                  <a:schemeClr val="tx1"/>
                </a:solidFill>
                <a:effectLst/>
                <a:latin typeface="Arial" pitchFamily="34" charset="0"/>
                <a:ea typeface="ＭＳ Ｐゴシック" charset="-128"/>
                <a:cs typeface="+mn-cs"/>
              </a:rPr>
              <a:t>Revisit the initial activity, in which students shared their ideas about blood and the circulatory system.  See if there are any ideas that pupils now decide aren’t right, or that they want to develop.  Ask for other ideas to add.</a:t>
            </a:r>
          </a:p>
          <a:p>
            <a:endParaRPr lang="en-GB" dirty="0" smtClean="0"/>
          </a:p>
        </p:txBody>
      </p:sp>
      <p:sp>
        <p:nvSpPr>
          <p:cNvPr id="4" name="Slide Number Placeholder 3"/>
          <p:cNvSpPr>
            <a:spLocks noGrp="1"/>
          </p:cNvSpPr>
          <p:nvPr>
            <p:ph type="sldNum" sz="quarter" idx="10"/>
          </p:nvPr>
        </p:nvSpPr>
        <p:spPr/>
        <p:txBody>
          <a:bodyPr/>
          <a:lstStyle/>
          <a:p>
            <a:r>
              <a:rPr lang="de-DE" smtClean="0">
                <a:latin typeface="Arial" pitchFamily="34" charset="0"/>
              </a:rPr>
              <a:t>Page </a:t>
            </a:r>
            <a:fld id="{AD141568-5488-4AC9-B82D-9F5CE1225E2A}" type="slidenum">
              <a:rPr lang="de-DE" smtClean="0">
                <a:latin typeface="Arial" pitchFamily="34" charset="0"/>
              </a:rPr>
              <a:pPr/>
              <a:t>25</a:t>
            </a:fld>
            <a:endParaRPr lang="de-DE" dirty="0">
              <a:latin typeface="Arial" pitchFamily="34" charset="0"/>
            </a:endParaRPr>
          </a:p>
        </p:txBody>
      </p:sp>
    </p:spTree>
    <p:extLst>
      <p:ext uri="{BB962C8B-B14F-4D97-AF65-F5344CB8AC3E}">
        <p14:creationId xmlns:p14="http://schemas.microsoft.com/office/powerpoint/2010/main" val="1368203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4" charset="0"/>
                <a:ea typeface="ＭＳ Ｐゴシック" charset="-128"/>
                <a:cs typeface="+mn-cs"/>
              </a:rPr>
              <a:t>Start off by displaying a picture of a</a:t>
            </a:r>
            <a:r>
              <a:rPr lang="en-GB" sz="1200" kern="1200" baseline="0" dirty="0" smtClean="0">
                <a:solidFill>
                  <a:schemeClr val="tx1"/>
                </a:solidFill>
                <a:effectLst/>
                <a:latin typeface="Arial" pitchFamily="34" charset="0"/>
                <a:ea typeface="ＭＳ Ｐゴシック" charset="-128"/>
                <a:cs typeface="+mn-cs"/>
              </a:rPr>
              <a:t> human skeleton. Use the Inside the Human Body</a:t>
            </a:r>
            <a:r>
              <a:rPr lang="en-GB" sz="1200" kern="1200" dirty="0" smtClean="0">
                <a:solidFill>
                  <a:schemeClr val="tx1"/>
                </a:solidFill>
                <a:effectLst/>
                <a:latin typeface="Arial" pitchFamily="34" charset="0"/>
                <a:ea typeface="ＭＳ Ｐゴシック" charset="-128"/>
                <a:cs typeface="+mn-cs"/>
              </a:rPr>
              <a:t> interactive to support this and invite pupils to suggest what it is.   </a:t>
            </a:r>
          </a:p>
          <a:p>
            <a:endParaRPr lang="en-GB" sz="1200" kern="1200" dirty="0" smtClean="0">
              <a:solidFill>
                <a:schemeClr val="tx1"/>
              </a:solidFill>
              <a:effectLst/>
              <a:latin typeface="Arial" pitchFamily="34" charset="0"/>
              <a:ea typeface="ＭＳ Ｐゴシック" charset="-128"/>
              <a:cs typeface="+mn-cs"/>
            </a:endParaRPr>
          </a:p>
          <a:p>
            <a:r>
              <a:rPr lang="en-GB" sz="1200" kern="1200" dirty="0" smtClean="0">
                <a:solidFill>
                  <a:schemeClr val="tx1"/>
                </a:solidFill>
                <a:effectLst/>
                <a:latin typeface="Arial" pitchFamily="34" charset="0"/>
                <a:ea typeface="ＭＳ Ｐゴシック" charset="-128"/>
                <a:cs typeface="+mn-cs"/>
              </a:rPr>
              <a:t>Ask pupils if they have ever seen a real one.  </a:t>
            </a:r>
          </a:p>
          <a:p>
            <a:endParaRPr lang="en-GB" sz="1200" kern="1200" dirty="0" smtClean="0">
              <a:solidFill>
                <a:schemeClr val="tx1"/>
              </a:solidFill>
              <a:effectLst/>
              <a:latin typeface="Arial" pitchFamily="34" charset="0"/>
              <a:ea typeface="ＭＳ Ｐゴシック" charset="-128"/>
              <a:cs typeface="+mn-cs"/>
            </a:endParaRPr>
          </a:p>
          <a:p>
            <a:r>
              <a:rPr lang="en-GB" sz="1200" kern="1200" dirty="0" smtClean="0">
                <a:solidFill>
                  <a:schemeClr val="tx1"/>
                </a:solidFill>
                <a:effectLst/>
                <a:latin typeface="Arial" pitchFamily="34" charset="0"/>
                <a:ea typeface="ＭＳ Ｐゴシック" charset="-128"/>
                <a:cs typeface="+mn-cs"/>
              </a:rPr>
              <a:t>Ask them if they have one.  </a:t>
            </a:r>
          </a:p>
          <a:p>
            <a:endParaRPr lang="en-GB" sz="1200" kern="1200" dirty="0" smtClean="0">
              <a:solidFill>
                <a:schemeClr val="tx1"/>
              </a:solidFill>
              <a:effectLst/>
              <a:latin typeface="Arial" pitchFamily="34" charset="0"/>
              <a:ea typeface="ＭＳ Ｐゴシック" charset="-128"/>
              <a:cs typeface="+mn-cs"/>
            </a:endParaRPr>
          </a:p>
          <a:p>
            <a:r>
              <a:rPr lang="en-GB" sz="1200" kern="1200" dirty="0" smtClean="0">
                <a:solidFill>
                  <a:schemeClr val="tx1"/>
                </a:solidFill>
                <a:effectLst/>
                <a:latin typeface="Arial" pitchFamily="34" charset="0"/>
                <a:ea typeface="ＭＳ Ｐゴシック" charset="-128"/>
                <a:cs typeface="+mn-cs"/>
              </a:rPr>
              <a:t>Ask them how they know they have one.  </a:t>
            </a:r>
          </a:p>
          <a:p>
            <a:endParaRPr lang="en-GB" sz="1200" kern="1200" dirty="0" smtClean="0">
              <a:solidFill>
                <a:schemeClr val="tx1"/>
              </a:solidFill>
              <a:effectLst/>
              <a:latin typeface="Arial" pitchFamily="34" charset="0"/>
              <a:ea typeface="ＭＳ Ｐゴシック"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34" charset="0"/>
                <a:ea typeface="ＭＳ Ｐゴシック" charset="-128"/>
                <a:cs typeface="+mn-cs"/>
              </a:rPr>
              <a:t>Ask for suggestions as to what evidence they have – what can they do to show you that they have bones?  Take ideas and recognise that there are parts of the body where the bones can be felt quite easily.  You might need to indicate that some parts, such as the nose, are not bones (but cartilage) but that nevertheless we can tell a lot about the shape of the bones by gently feeling.</a:t>
            </a:r>
          </a:p>
          <a:p>
            <a:endParaRPr lang="en-GB" dirty="0" smtClean="0"/>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4</a:t>
            </a:fld>
            <a:endParaRPr lang="de-DE" dirty="0">
              <a:latin typeface="Arial" pitchFamily="34" charset="0"/>
            </a:endParaRPr>
          </a:p>
        </p:txBody>
      </p:sp>
    </p:spTree>
    <p:extLst>
      <p:ext uri="{BB962C8B-B14F-4D97-AF65-F5344CB8AC3E}">
        <p14:creationId xmlns:p14="http://schemas.microsoft.com/office/powerpoint/2010/main" val="36011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34" charset="0"/>
                <a:ea typeface="ＭＳ Ｐゴシック" charset="-128"/>
                <a:cs typeface="+mn-cs"/>
              </a:rPr>
              <a:t>Ask what would happen if we didn’t have bones.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pitchFamily="34" charset="0"/>
              <a:ea typeface="ＭＳ Ｐゴシック"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34" charset="0"/>
                <a:ea typeface="ＭＳ Ｐゴシック" charset="-128"/>
                <a:cs typeface="+mn-cs"/>
              </a:rPr>
              <a:t>Most pupils will probably realise that without support we couldn’t stand or walk, but they should also be encouraged to think about other aspects, such as protection for organs such as the brain or lungs.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pitchFamily="34" charset="0"/>
              <a:ea typeface="ＭＳ Ｐゴシック"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34" charset="0"/>
                <a:ea typeface="ＭＳ Ｐゴシック" charset="-128"/>
                <a:cs typeface="+mn-cs"/>
              </a:rPr>
              <a:t>Draw</a:t>
            </a:r>
            <a:r>
              <a:rPr lang="en-GB" sz="1200" kern="1200" baseline="0" dirty="0" smtClean="0">
                <a:solidFill>
                  <a:schemeClr val="tx1"/>
                </a:solidFill>
                <a:effectLst/>
                <a:latin typeface="Arial" pitchFamily="34" charset="0"/>
                <a:ea typeface="ＭＳ Ｐゴシック" charset="-128"/>
                <a:cs typeface="+mn-cs"/>
              </a:rPr>
              <a:t> out the point that m</a:t>
            </a:r>
            <a:r>
              <a:rPr lang="en-GB" sz="1200" kern="1200" dirty="0" smtClean="0">
                <a:solidFill>
                  <a:schemeClr val="tx1"/>
                </a:solidFill>
                <a:effectLst/>
                <a:latin typeface="Arial" pitchFamily="34" charset="0"/>
                <a:ea typeface="ＭＳ Ｐゴシック" charset="-128"/>
                <a:cs typeface="+mn-cs"/>
              </a:rPr>
              <a:t>ovement depends upon bones as well as muscles.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r>
              <a:rPr lang="en-GB" dirty="0" smtClean="0"/>
              <a:t>Using the “Inside</a:t>
            </a:r>
            <a:r>
              <a:rPr lang="en-GB" baseline="0" dirty="0" smtClean="0"/>
              <a:t> the Human Body” interactive and images of bones, muscles and joints, explain to pupils that we have joints in many parts of our bodies and that they are essential for movement. </a:t>
            </a:r>
          </a:p>
          <a:p>
            <a:endParaRPr lang="en-GB" baseline="0" dirty="0" smtClean="0"/>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5</a:t>
            </a:fld>
            <a:endParaRPr lang="de-DE" dirty="0">
              <a:latin typeface="Arial" pitchFamily="34" charset="0"/>
            </a:endParaRPr>
          </a:p>
        </p:txBody>
      </p:sp>
    </p:spTree>
    <p:extLst>
      <p:ext uri="{BB962C8B-B14F-4D97-AF65-F5344CB8AC3E}">
        <p14:creationId xmlns:p14="http://schemas.microsoft.com/office/powerpoint/2010/main" val="2489861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4" charset="0"/>
                <a:ea typeface="ＭＳ Ｐゴシック" charset="-128"/>
                <a:cs typeface="+mn-cs"/>
              </a:rPr>
              <a:t>Ask pupils what other animals do – whether they have skeletons.  Draw out that some do, and show some images.  </a:t>
            </a:r>
          </a:p>
          <a:p>
            <a:endParaRPr lang="en-GB" sz="1200" kern="1200" baseline="0" dirty="0" smtClean="0">
              <a:solidFill>
                <a:schemeClr val="tx1"/>
              </a:solidFill>
              <a:effectLst/>
              <a:latin typeface="Arial" pitchFamily="34" charset="0"/>
              <a:ea typeface="ＭＳ Ｐゴシック"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34" charset="0"/>
                <a:ea typeface="ＭＳ Ｐゴシック" charset="-128"/>
                <a:cs typeface="+mn-cs"/>
              </a:rPr>
              <a:t>Ask pupils to compare images of different skeletons and identify similarities.  Draw out that even though the shape and size varies, a common feature is the backbone.  This is why scientists use the presence (or absence) of a backbone as an important way of grouping animals.  Animals with backbones are vertebrates.</a:t>
            </a:r>
          </a:p>
          <a:p>
            <a:endParaRPr lang="en-GB" sz="1200" kern="1200" baseline="0" dirty="0" smtClean="0">
              <a:solidFill>
                <a:schemeClr val="tx1"/>
              </a:solidFill>
              <a:effectLst/>
              <a:latin typeface="Arial" pitchFamily="34" charset="0"/>
              <a:ea typeface="ＭＳ Ｐゴシック" charset="-128"/>
              <a:cs typeface="+mn-cs"/>
            </a:endParaRPr>
          </a:p>
          <a:p>
            <a:endParaRPr lang="en-GB" sz="1200" kern="1200" dirty="0" smtClean="0">
              <a:solidFill>
                <a:schemeClr val="tx1"/>
              </a:solidFill>
              <a:effectLst/>
              <a:latin typeface="Arial" pitchFamily="34" charset="0"/>
              <a:ea typeface="ＭＳ Ｐゴシック" charset="-128"/>
              <a:cs typeface="+mn-cs"/>
            </a:endParaRPr>
          </a:p>
          <a:p>
            <a:endParaRPr lang="en-GB" baseline="0" dirty="0" smtClean="0"/>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6</a:t>
            </a:fld>
            <a:endParaRPr lang="de-DE" dirty="0">
              <a:latin typeface="Arial" pitchFamily="34" charset="0"/>
            </a:endParaRPr>
          </a:p>
        </p:txBody>
      </p:sp>
    </p:spTree>
    <p:extLst>
      <p:ext uri="{BB962C8B-B14F-4D97-AF65-F5344CB8AC3E}">
        <p14:creationId xmlns:p14="http://schemas.microsoft.com/office/powerpoint/2010/main" val="2489861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4" charset="0"/>
                <a:ea typeface="ＭＳ Ｐゴシック" charset="-128"/>
                <a:cs typeface="+mn-cs"/>
              </a:rPr>
              <a:t>Draw out that many (indeed, most) animals don’t have skeletons, or at least, not skeletons made of bones.  Show pictures of invertebrates, such as:</a:t>
            </a:r>
          </a:p>
          <a:p>
            <a:endParaRPr lang="en-GB" sz="1200" kern="1200" dirty="0" smtClean="0">
              <a:solidFill>
                <a:schemeClr val="tx1"/>
              </a:solidFill>
              <a:effectLst/>
              <a:latin typeface="Arial" pitchFamily="34" charset="0"/>
              <a:ea typeface="ＭＳ Ｐゴシック" charset="-128"/>
              <a:cs typeface="+mn-cs"/>
            </a:endParaRP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Beetles (exoskeleton – instead of our endoskeleton)</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Snails (no skeleton but a shell)</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Octopus (no skeleton)</a:t>
            </a:r>
          </a:p>
          <a:p>
            <a:endParaRPr lang="en-GB" baseline="0" dirty="0" smtClean="0"/>
          </a:p>
          <a:p>
            <a:endParaRPr lang="en-GB" sz="1200" kern="1200" dirty="0" smtClean="0">
              <a:solidFill>
                <a:schemeClr val="tx1"/>
              </a:solidFill>
              <a:effectLst/>
              <a:latin typeface="Arial" pitchFamily="34" charset="0"/>
              <a:ea typeface="ＭＳ Ｐゴシック" charset="-128"/>
              <a:cs typeface="+mn-cs"/>
            </a:endParaRPr>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7</a:t>
            </a:fld>
            <a:endParaRPr lang="de-DE" dirty="0">
              <a:latin typeface="Arial" pitchFamily="34" charset="0"/>
            </a:endParaRPr>
          </a:p>
        </p:txBody>
      </p:sp>
    </p:spTree>
    <p:extLst>
      <p:ext uri="{BB962C8B-B14F-4D97-AF65-F5344CB8AC3E}">
        <p14:creationId xmlns:p14="http://schemas.microsoft.com/office/powerpoint/2010/main" val="248986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4" charset="0"/>
                <a:ea typeface="ＭＳ Ｐゴシック" charset="-128"/>
                <a:cs typeface="+mn-cs"/>
              </a:rPr>
              <a:t>Ask pupils to identify the reasons why we have a skeleton.  </a:t>
            </a:r>
          </a:p>
          <a:p>
            <a:endParaRPr lang="en-GB" sz="1200" kern="1200" dirty="0" smtClean="0">
              <a:solidFill>
                <a:schemeClr val="tx1"/>
              </a:solidFill>
              <a:effectLst/>
              <a:latin typeface="Arial" pitchFamily="34" charset="0"/>
              <a:ea typeface="ＭＳ Ｐゴシック" charset="-128"/>
              <a:cs typeface="+mn-cs"/>
            </a:endParaRPr>
          </a:p>
          <a:p>
            <a:r>
              <a:rPr lang="en-GB" sz="1200" kern="1200" dirty="0" smtClean="0">
                <a:solidFill>
                  <a:schemeClr val="tx1"/>
                </a:solidFill>
                <a:effectLst/>
                <a:latin typeface="Arial" pitchFamily="34" charset="0"/>
                <a:ea typeface="ＭＳ Ｐゴシック" charset="-128"/>
                <a:cs typeface="+mn-cs"/>
              </a:rPr>
              <a:t>Group the ideas and develop these points:</a:t>
            </a:r>
          </a:p>
          <a:p>
            <a:endParaRPr lang="en-GB" sz="1200" kern="1200" dirty="0" smtClean="0">
              <a:solidFill>
                <a:schemeClr val="tx1"/>
              </a:solidFill>
              <a:effectLst/>
              <a:latin typeface="Arial" pitchFamily="34" charset="0"/>
              <a:ea typeface="ＭＳ Ｐゴシック" charset="-128"/>
              <a:cs typeface="+mn-cs"/>
            </a:endParaRP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A skeleton provides protection, e.g. skull and ribs </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A skeleton provides support, e.g. legs and backbone</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A skeleton enables movement in conjunction with muscles, e.g. arms and legs</a:t>
            </a:r>
          </a:p>
          <a:p>
            <a:pPr marL="0" indent="0">
              <a:buFont typeface="Arial" panose="020B0604020202020204" pitchFamily="34" charset="0"/>
              <a:buNone/>
            </a:pPr>
            <a:endParaRPr lang="en-GB" sz="1200" kern="1200" dirty="0" smtClean="0">
              <a:solidFill>
                <a:schemeClr val="tx1"/>
              </a:solidFill>
              <a:effectLst/>
              <a:latin typeface="Arial" pitchFamily="34" charset="0"/>
              <a:ea typeface="ＭＳ Ｐゴシック" charset="-128"/>
              <a:cs typeface="+mn-cs"/>
            </a:endParaRPr>
          </a:p>
          <a:p>
            <a:pPr marL="0" indent="0">
              <a:buFont typeface="Arial" panose="020B0604020202020204" pitchFamily="34" charset="0"/>
              <a:buNone/>
            </a:pPr>
            <a:r>
              <a:rPr lang="en-GB" sz="1200" kern="1200" dirty="0" smtClean="0">
                <a:solidFill>
                  <a:schemeClr val="tx1"/>
                </a:solidFill>
                <a:effectLst/>
                <a:latin typeface="Arial" pitchFamily="34" charset="0"/>
                <a:ea typeface="ＭＳ Ｐゴシック" charset="-128"/>
                <a:cs typeface="+mn-cs"/>
              </a:rPr>
              <a:t>At this stage use could be made of the Inside</a:t>
            </a:r>
            <a:r>
              <a:rPr lang="en-GB" sz="1200" kern="1200" baseline="0" dirty="0" smtClean="0">
                <a:solidFill>
                  <a:schemeClr val="tx1"/>
                </a:solidFill>
                <a:effectLst/>
                <a:latin typeface="Arial" pitchFamily="34" charset="0"/>
                <a:ea typeface="ＭＳ Ｐゴシック" charset="-128"/>
                <a:cs typeface="+mn-cs"/>
              </a:rPr>
              <a:t> the Human Body Interactive </a:t>
            </a:r>
            <a:r>
              <a:rPr lang="en-GB" sz="1200" kern="1200" dirty="0" smtClean="0">
                <a:solidFill>
                  <a:schemeClr val="tx1"/>
                </a:solidFill>
                <a:effectLst/>
                <a:latin typeface="Arial" pitchFamily="34" charset="0"/>
                <a:ea typeface="ＭＳ Ｐゴシック" charset="-128"/>
                <a:cs typeface="+mn-cs"/>
              </a:rPr>
              <a:t>resource to consolidate ideas about the functions of the parts of the skeleton, images of bones and supporting information. </a:t>
            </a:r>
          </a:p>
          <a:p>
            <a:endParaRPr lang="en-GB" baseline="0" dirty="0" smtClean="0"/>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8</a:t>
            </a:fld>
            <a:endParaRPr lang="de-DE" dirty="0">
              <a:latin typeface="Arial" pitchFamily="34" charset="0"/>
            </a:endParaRPr>
          </a:p>
        </p:txBody>
      </p:sp>
    </p:spTree>
    <p:extLst>
      <p:ext uri="{BB962C8B-B14F-4D97-AF65-F5344CB8AC3E}">
        <p14:creationId xmlns:p14="http://schemas.microsoft.com/office/powerpoint/2010/main" val="2489861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187" y="4822825"/>
            <a:ext cx="5116513" cy="4565650"/>
          </a:xfrm>
        </p:spPr>
        <p:txBody>
          <a:bodyPr/>
          <a:lstStyle/>
          <a:p>
            <a:r>
              <a:rPr lang="en-GB" sz="1200" kern="1200" dirty="0" smtClean="0">
                <a:solidFill>
                  <a:schemeClr val="tx1"/>
                </a:solidFill>
                <a:effectLst/>
                <a:latin typeface="Arial" pitchFamily="34" charset="0"/>
                <a:ea typeface="ＭＳ Ｐゴシック" charset="-128"/>
                <a:cs typeface="+mn-cs"/>
              </a:rPr>
              <a:t>Ask pupils to imagine what a human body without bones would be like.  </a:t>
            </a:r>
          </a:p>
          <a:p>
            <a:endParaRPr lang="en-GB" sz="1200" kern="1200" dirty="0" smtClean="0">
              <a:solidFill>
                <a:schemeClr val="tx1"/>
              </a:solidFill>
              <a:effectLst/>
              <a:latin typeface="Arial" pitchFamily="34" charset="0"/>
              <a:ea typeface="ＭＳ Ｐゴシック"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34" charset="0"/>
                <a:ea typeface="ＭＳ Ｐゴシック" charset="-128"/>
                <a:cs typeface="+mn-cs"/>
              </a:rPr>
              <a:t>Draw out that we depend on bones to give our bodies support and enable us to stand and walk.  Bones aren’t essential for life but without them it limits the size an animal can be.  Our muscles are attached to our bones and work with them to provide support.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pitchFamily="34" charset="0"/>
              <a:ea typeface="ＭＳ Ｐゴシック" charset="-128"/>
              <a:cs typeface="+mn-cs"/>
            </a:endParaRPr>
          </a:p>
          <a:p>
            <a:r>
              <a:rPr lang="en-GB" sz="1200" b="1" kern="1200" dirty="0" smtClean="0">
                <a:solidFill>
                  <a:schemeClr val="tx1"/>
                </a:solidFill>
                <a:effectLst/>
                <a:latin typeface="Arial" pitchFamily="34" charset="0"/>
                <a:ea typeface="ＭＳ Ｐゴシック" charset="-128"/>
                <a:cs typeface="+mn-cs"/>
              </a:rPr>
              <a:t>Development: </a:t>
            </a:r>
            <a:r>
              <a:rPr lang="en-GB" sz="1200" kern="1200" dirty="0" smtClean="0">
                <a:solidFill>
                  <a:schemeClr val="tx1"/>
                </a:solidFill>
                <a:effectLst/>
                <a:latin typeface="Arial" pitchFamily="34" charset="0"/>
                <a:ea typeface="ＭＳ Ｐゴシック" charset="-128"/>
                <a:cs typeface="+mn-cs"/>
              </a:rPr>
              <a:t>ask pupils to suggest the names of bones in the body.  Make it clear you’re not looking for the scientific names but accept common terms such as ‘skull’ and ‘pelvis’.  Assemble a list on the board.  Use the ‘whole skeleton’ image on the resource and help pupils to navigate around firstly the resource and secondly the skeleton.  If resources allow, provide pupils with the opportunity to use the ‘build a body’ function.  </a:t>
            </a:r>
          </a:p>
          <a:p>
            <a:endParaRPr lang="en-GB" sz="1200" kern="1200" dirty="0" smtClean="0">
              <a:solidFill>
                <a:schemeClr val="tx1"/>
              </a:solidFill>
              <a:effectLst/>
              <a:latin typeface="Arial" pitchFamily="34" charset="0"/>
              <a:ea typeface="ＭＳ Ｐゴシック" charset="-128"/>
              <a:cs typeface="+mn-cs"/>
            </a:endParaRPr>
          </a:p>
          <a:p>
            <a:r>
              <a:rPr lang="en-GB" sz="1200" kern="1200" dirty="0" smtClean="0">
                <a:solidFill>
                  <a:schemeClr val="tx1"/>
                </a:solidFill>
                <a:effectLst/>
                <a:latin typeface="Arial" pitchFamily="34" charset="0"/>
                <a:ea typeface="ＭＳ Ｐゴシック" charset="-128"/>
                <a:cs typeface="+mn-cs"/>
              </a:rPr>
              <a:t>Ask pupils to suggest which bones help to support us.  Encourage pupils to go beyond ‘legs’ and identify other bones, which should include pelvis, backbone and arms.  Take responses and discuss.</a:t>
            </a:r>
          </a:p>
          <a:p>
            <a:endParaRPr lang="en-GB" sz="1200" kern="1200" dirty="0" smtClean="0">
              <a:solidFill>
                <a:schemeClr val="tx1"/>
              </a:solidFill>
              <a:effectLst/>
              <a:latin typeface="Arial" pitchFamily="34" charset="0"/>
              <a:ea typeface="ＭＳ Ｐゴシック" charset="-128"/>
              <a:cs typeface="+mn-cs"/>
            </a:endParaRPr>
          </a:p>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9</a:t>
            </a:fld>
            <a:endParaRPr lang="de-DE" dirty="0">
              <a:latin typeface="Arial" pitchFamily="34" charset="0"/>
            </a:endParaRPr>
          </a:p>
        </p:txBody>
      </p:sp>
    </p:spTree>
    <p:extLst>
      <p:ext uri="{BB962C8B-B14F-4D97-AF65-F5344CB8AC3E}">
        <p14:creationId xmlns:p14="http://schemas.microsoft.com/office/powerpoint/2010/main" val="2781949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187" y="4822825"/>
            <a:ext cx="5116513" cy="4565650"/>
          </a:xfrm>
        </p:spPr>
        <p:txBody>
          <a:bodyPr/>
          <a:lstStyle/>
          <a:p>
            <a:r>
              <a:rPr lang="en-GB" sz="1200" b="1" kern="1200" dirty="0" smtClean="0">
                <a:solidFill>
                  <a:schemeClr val="tx1"/>
                </a:solidFill>
                <a:effectLst/>
                <a:latin typeface="Arial" pitchFamily="34" charset="0"/>
                <a:ea typeface="ＭＳ Ｐゴシック" charset="-128"/>
                <a:cs typeface="+mn-cs"/>
              </a:rPr>
              <a:t>Resources required:</a:t>
            </a:r>
          </a:p>
          <a:p>
            <a:pPr marL="17145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Tennis ball</a:t>
            </a:r>
            <a:r>
              <a:rPr lang="en-GB" sz="1200" kern="1200" baseline="0" dirty="0" smtClean="0">
                <a:solidFill>
                  <a:schemeClr val="tx1"/>
                </a:solidFill>
                <a:effectLst/>
                <a:latin typeface="Arial" pitchFamily="34" charset="0"/>
                <a:ea typeface="ＭＳ Ｐゴシック" charset="-128"/>
                <a:cs typeface="+mn-cs"/>
              </a:rPr>
              <a:t> (one for each team)</a:t>
            </a:r>
          </a:p>
          <a:p>
            <a:pPr marL="171450" indent="-171450">
              <a:buFont typeface="Arial" panose="020B0604020202020204" pitchFamily="34" charset="0"/>
              <a:buChar char="•"/>
            </a:pPr>
            <a:r>
              <a:rPr lang="en-GB" sz="1200" kern="1200" baseline="0" dirty="0" smtClean="0">
                <a:solidFill>
                  <a:schemeClr val="tx1"/>
                </a:solidFill>
                <a:effectLst/>
                <a:latin typeface="Arial" pitchFamily="34" charset="0"/>
                <a:ea typeface="ＭＳ Ｐゴシック" charset="-128"/>
                <a:cs typeface="+mn-cs"/>
              </a:rPr>
              <a:t>Ten sheets of A4 paper</a:t>
            </a:r>
          </a:p>
          <a:p>
            <a:pPr marL="171450" indent="-171450">
              <a:buFont typeface="Arial" panose="020B0604020202020204" pitchFamily="34" charset="0"/>
              <a:buChar char="•"/>
            </a:pPr>
            <a:r>
              <a:rPr lang="en-GB" sz="1200" kern="1200" baseline="0" dirty="0" smtClean="0">
                <a:solidFill>
                  <a:schemeClr val="tx1"/>
                </a:solidFill>
                <a:effectLst/>
                <a:latin typeface="Arial" pitchFamily="34" charset="0"/>
                <a:ea typeface="ＭＳ Ｐゴシック" charset="-128"/>
                <a:cs typeface="+mn-cs"/>
              </a:rPr>
              <a:t>Metre of sellotape</a:t>
            </a:r>
            <a:endParaRPr lang="en-GB" sz="1200" kern="1200" dirty="0" smtClean="0">
              <a:solidFill>
                <a:schemeClr val="tx1"/>
              </a:solidFill>
              <a:effectLst/>
              <a:latin typeface="Arial" pitchFamily="34" charset="0"/>
              <a:ea typeface="ＭＳ Ｐゴシック" charset="-128"/>
              <a:cs typeface="+mn-cs"/>
            </a:endParaRPr>
          </a:p>
          <a:p>
            <a:endParaRPr lang="en-GB" sz="1200" kern="1200" dirty="0" smtClean="0">
              <a:solidFill>
                <a:schemeClr val="tx1"/>
              </a:solidFill>
              <a:effectLst/>
              <a:latin typeface="Arial" pitchFamily="34" charset="0"/>
              <a:ea typeface="ＭＳ Ｐゴシック" charset="-128"/>
              <a:cs typeface="+mn-cs"/>
            </a:endParaRPr>
          </a:p>
          <a:p>
            <a:r>
              <a:rPr lang="en-GB" sz="1200" kern="1200" dirty="0" smtClean="0">
                <a:solidFill>
                  <a:schemeClr val="tx1"/>
                </a:solidFill>
                <a:effectLst/>
                <a:latin typeface="Arial" pitchFamily="34" charset="0"/>
                <a:ea typeface="ＭＳ Ｐゴシック" charset="-128"/>
                <a:cs typeface="+mn-cs"/>
              </a:rPr>
              <a:t>Ask pupils to suggest the names of bones in the body.  </a:t>
            </a:r>
          </a:p>
          <a:p>
            <a:endParaRPr lang="en-GB" sz="1200" kern="1200" dirty="0" smtClean="0">
              <a:solidFill>
                <a:schemeClr val="tx1"/>
              </a:solidFill>
              <a:effectLst/>
              <a:latin typeface="Arial" pitchFamily="34" charset="0"/>
              <a:ea typeface="ＭＳ Ｐゴシック" charset="-128"/>
              <a:cs typeface="+mn-cs"/>
            </a:endParaRPr>
          </a:p>
          <a:p>
            <a:r>
              <a:rPr lang="en-GB" sz="1200" kern="1200" dirty="0" smtClean="0">
                <a:solidFill>
                  <a:schemeClr val="tx1"/>
                </a:solidFill>
                <a:effectLst/>
                <a:latin typeface="Arial" pitchFamily="34" charset="0"/>
                <a:ea typeface="ＭＳ Ｐゴシック" charset="-128"/>
                <a:cs typeface="+mn-cs"/>
              </a:rPr>
              <a:t>Make it clear you’re not looking for the scientific names but accept common terms such as ‘skull’ and ‘pelvis’.  </a:t>
            </a:r>
          </a:p>
          <a:p>
            <a:endParaRPr lang="en-GB" sz="1200" kern="1200" dirty="0" smtClean="0">
              <a:solidFill>
                <a:schemeClr val="tx1"/>
              </a:solidFill>
              <a:effectLst/>
              <a:latin typeface="Arial" pitchFamily="34" charset="0"/>
              <a:ea typeface="ＭＳ Ｐゴシック" charset="-128"/>
              <a:cs typeface="+mn-cs"/>
            </a:endParaRPr>
          </a:p>
          <a:p>
            <a:r>
              <a:rPr lang="en-GB" sz="1200" kern="1200" dirty="0" smtClean="0">
                <a:solidFill>
                  <a:schemeClr val="tx1"/>
                </a:solidFill>
                <a:effectLst/>
                <a:latin typeface="Arial" pitchFamily="34" charset="0"/>
                <a:ea typeface="ＭＳ Ｐゴシック" charset="-128"/>
                <a:cs typeface="+mn-cs"/>
              </a:rPr>
              <a:t>Assemble a list on the board.  </a:t>
            </a:r>
          </a:p>
          <a:p>
            <a:endParaRPr lang="en-GB" sz="1200" kern="1200" dirty="0" smtClean="0">
              <a:solidFill>
                <a:schemeClr val="tx1"/>
              </a:solidFill>
              <a:effectLst/>
              <a:latin typeface="Arial" pitchFamily="34" charset="0"/>
              <a:ea typeface="ＭＳ Ｐゴシック" charset="-128"/>
              <a:cs typeface="+mn-cs"/>
            </a:endParaRPr>
          </a:p>
          <a:p>
            <a:r>
              <a:rPr lang="en-GB" sz="1200" kern="1200" dirty="0" smtClean="0">
                <a:solidFill>
                  <a:schemeClr val="tx1"/>
                </a:solidFill>
                <a:effectLst/>
                <a:latin typeface="Arial" pitchFamily="34" charset="0"/>
                <a:ea typeface="ＭＳ Ｐゴシック" charset="-128"/>
                <a:cs typeface="+mn-cs"/>
              </a:rPr>
              <a:t>Use the ‘whole skeleton’ image on the resource and help pupils to navigate around firstly the resource and secondly the skeleton.  If resources allow, provide pupils with the opportunity to use the ‘build a body’ function.  </a:t>
            </a:r>
          </a:p>
          <a:p>
            <a:endParaRPr lang="en-GB" sz="1200" kern="1200" dirty="0" smtClean="0">
              <a:solidFill>
                <a:schemeClr val="tx1"/>
              </a:solidFill>
              <a:effectLst/>
              <a:latin typeface="Arial" pitchFamily="34" charset="0"/>
              <a:ea typeface="ＭＳ Ｐゴシック" charset="-128"/>
              <a:cs typeface="+mn-cs"/>
            </a:endParaRPr>
          </a:p>
          <a:p>
            <a:r>
              <a:rPr lang="en-GB" sz="1200" kern="1200" dirty="0" smtClean="0">
                <a:solidFill>
                  <a:schemeClr val="tx1"/>
                </a:solidFill>
                <a:effectLst/>
                <a:latin typeface="Arial" pitchFamily="34" charset="0"/>
                <a:ea typeface="ＭＳ Ｐゴシック" charset="-128"/>
                <a:cs typeface="+mn-cs"/>
              </a:rPr>
              <a:t>Ask pupils to suggest which bones help to support us.  Encourage pupils to go beyond ‘legs’ and identify other bones, which should include pelvis, backbone and arms.  Take responses and discuss.</a:t>
            </a:r>
          </a:p>
          <a:p>
            <a:endParaRPr lang="en-GB" dirty="0" smtClean="0"/>
          </a:p>
          <a:p>
            <a:r>
              <a:rPr lang="en-GB" sz="1200" b="1" kern="1200" dirty="0" smtClean="0">
                <a:solidFill>
                  <a:schemeClr val="tx1"/>
                </a:solidFill>
                <a:effectLst/>
                <a:latin typeface="Arial" pitchFamily="34" charset="0"/>
                <a:ea typeface="ＭＳ Ｐゴシック" charset="-128"/>
                <a:cs typeface="+mn-cs"/>
              </a:rPr>
              <a:t>Exploration: </a:t>
            </a:r>
            <a:r>
              <a:rPr lang="en-GB" sz="1200" kern="1200" dirty="0" smtClean="0">
                <a:solidFill>
                  <a:schemeClr val="tx1"/>
                </a:solidFill>
                <a:effectLst/>
                <a:latin typeface="Arial" pitchFamily="34" charset="0"/>
                <a:ea typeface="ＭＳ Ｐゴシック" charset="-128"/>
                <a:cs typeface="+mn-cs"/>
              </a:rPr>
              <a:t>ask pupils to work in teams to compete in a challenge.  Provide each team with a tennis ball (or similar), ten sheets of A4 paper (recycled is fine) and a metre of sellotape (these can be varied but should be the same for all teams). Ask each team to design and construct a structure that will support the ball as high above the table top as possible.  The structure should be stable and may not be fixed to the table.  </a:t>
            </a:r>
          </a:p>
          <a:p>
            <a:endParaRPr lang="en-GB" sz="1200" kern="1200" dirty="0" smtClean="0">
              <a:solidFill>
                <a:schemeClr val="tx1"/>
              </a:solidFill>
              <a:effectLst/>
              <a:latin typeface="Arial" pitchFamily="34" charset="0"/>
              <a:ea typeface="ＭＳ Ｐゴシック" charset="-128"/>
              <a:cs typeface="+mn-cs"/>
            </a:endParaRPr>
          </a:p>
          <a:p>
            <a:r>
              <a:rPr lang="en-GB" sz="1200" kern="1200" dirty="0" smtClean="0">
                <a:solidFill>
                  <a:schemeClr val="tx1"/>
                </a:solidFill>
                <a:effectLst/>
                <a:latin typeface="Arial" pitchFamily="34" charset="0"/>
                <a:ea typeface="ＭＳ Ｐゴシック" charset="-128"/>
                <a:cs typeface="+mn-cs"/>
              </a:rPr>
              <a:t>This is supported by Activity sheet 1.</a:t>
            </a:r>
          </a:p>
          <a:p>
            <a:endParaRPr lang="en-GB" sz="1200" kern="1200" dirty="0" smtClean="0">
              <a:solidFill>
                <a:schemeClr val="tx1"/>
              </a:solidFill>
              <a:effectLst/>
              <a:latin typeface="Arial" pitchFamily="34" charset="0"/>
              <a:ea typeface="ＭＳ Ｐゴシック" charset="-128"/>
              <a:cs typeface="+mn-cs"/>
            </a:endParaRPr>
          </a:p>
          <a:p>
            <a:r>
              <a:rPr lang="en-GB" sz="1200" kern="1200" dirty="0" smtClean="0">
                <a:solidFill>
                  <a:schemeClr val="tx1"/>
                </a:solidFill>
                <a:effectLst/>
                <a:latin typeface="Arial" pitchFamily="34" charset="0"/>
                <a:ea typeface="ＭＳ Ｐゴシック" charset="-128"/>
                <a:cs typeface="+mn-cs"/>
              </a:rPr>
              <a:t>Allow pupils to develop responses and construct structures; then test and compare the structures.  Encourage students to identify key features of effective solutions, which might include the use of tubes and the structure being broader at the top where it supports the ball.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pitchFamily="34" charset="0"/>
              <a:ea typeface="ＭＳ Ｐゴシック" charset="-128"/>
              <a:cs typeface="+mn-cs"/>
            </a:endParaRPr>
          </a:p>
          <a:p>
            <a:r>
              <a:rPr lang="en-GB" sz="1200" b="1" kern="1200" dirty="0" smtClean="0">
                <a:solidFill>
                  <a:schemeClr val="tx1"/>
                </a:solidFill>
                <a:effectLst/>
                <a:latin typeface="Arial" pitchFamily="34" charset="0"/>
                <a:ea typeface="ＭＳ Ｐゴシック" charset="-128"/>
                <a:cs typeface="+mn-cs"/>
              </a:rPr>
              <a:t>Consolidation: </a:t>
            </a:r>
            <a:r>
              <a:rPr lang="en-GB" sz="1200" kern="1200" dirty="0" smtClean="0">
                <a:solidFill>
                  <a:schemeClr val="tx1"/>
                </a:solidFill>
                <a:effectLst/>
                <a:latin typeface="Arial" pitchFamily="34" charset="0"/>
                <a:ea typeface="ＭＳ Ｐゴシック" charset="-128"/>
                <a:cs typeface="+mn-cs"/>
              </a:rPr>
              <a:t>now go back to images of the skeleton and ask pupils to identify what makes bones such as the legs, pelvis and backbone effective at support.  </a:t>
            </a:r>
          </a:p>
          <a:p>
            <a:endParaRPr lang="en-GB" sz="1200" kern="1200" dirty="0" smtClean="0">
              <a:solidFill>
                <a:schemeClr val="tx1"/>
              </a:solidFill>
              <a:effectLst/>
              <a:latin typeface="Arial" pitchFamily="34" charset="0"/>
              <a:ea typeface="ＭＳ Ｐゴシック" charset="-128"/>
              <a:cs typeface="+mn-cs"/>
            </a:endParaRPr>
          </a:p>
          <a:p>
            <a:r>
              <a:rPr lang="en-GB" sz="1200" b="1" kern="1200" dirty="0" smtClean="0">
                <a:solidFill>
                  <a:schemeClr val="tx1"/>
                </a:solidFill>
                <a:effectLst/>
                <a:latin typeface="Arial" pitchFamily="34" charset="0"/>
                <a:ea typeface="ＭＳ Ｐゴシック" charset="-128"/>
                <a:cs typeface="+mn-cs"/>
              </a:rPr>
              <a:t>Draw out points such as:</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Tubular structure (such as legs and backbone) being light and strong</a:t>
            </a: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charset="-128"/>
                <a:cs typeface="+mn-cs"/>
              </a:rPr>
              <a:t>Broader structure (such as pelvis and feet) providing stability</a:t>
            </a:r>
          </a:p>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10</a:t>
            </a:fld>
            <a:endParaRPr lang="de-DE" dirty="0">
              <a:latin typeface="Arial" pitchFamily="34" charset="0"/>
            </a:endParaRPr>
          </a:p>
        </p:txBody>
      </p:sp>
    </p:spTree>
    <p:extLst>
      <p:ext uri="{BB962C8B-B14F-4D97-AF65-F5344CB8AC3E}">
        <p14:creationId xmlns:p14="http://schemas.microsoft.com/office/powerpoint/2010/main" val="27819498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customXml" Target="../../customXml/item16.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wmf"/><Relationship Id="rId4" Type="http://schemas.openxmlformats.org/officeDocument/2006/relationships/tags" Target="../tags/tag31.xml"/><Relationship Id="rId9"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customXml" Target="../../customXml/item10.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customXml" Target="../../customXml/item4.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customXml" Target="../../customXml/item11.xml"/><Relationship Id="rId5" Type="http://schemas.openxmlformats.org/officeDocument/2006/relationships/slideMaster" Target="../slideMasters/slideMaster1.xml"/><Relationship Id="rId4" Type="http://schemas.openxmlformats.org/officeDocument/2006/relationships/tags" Target="../tags/tag8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customXml" Target="../../customXml/item17.xml"/><Relationship Id="rId5" Type="http://schemas.openxmlformats.org/officeDocument/2006/relationships/slideMaster" Target="../slideMasters/slideMaster1.xml"/><Relationship Id="rId4" Type="http://schemas.openxmlformats.org/officeDocument/2006/relationships/tags" Target="../tags/tag9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customXml" Target="../../customXml/item20.xml"/><Relationship Id="rId6" Type="http://schemas.openxmlformats.org/officeDocument/2006/relationships/slideMaster" Target="../slideMasters/slideMaster1.xml"/><Relationship Id="rId5" Type="http://schemas.openxmlformats.org/officeDocument/2006/relationships/tags" Target="../tags/tag94.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customXml" Target="../../customXml/item1.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customXml" Target="../../customXml/item18.xml"/><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customXml" Target="../../customXml/item19.xml"/><Relationship Id="rId5" Type="http://schemas.openxmlformats.org/officeDocument/2006/relationships/slideMaster" Target="../slideMasters/slideMaster1.xml"/><Relationship Id="rId4" Type="http://schemas.openxmlformats.org/officeDocument/2006/relationships/tags" Target="../tags/tag10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customXml" Target="../../customXml/item14.xml"/><Relationship Id="rId6" Type="http://schemas.openxmlformats.org/officeDocument/2006/relationships/slideMaster" Target="../slideMasters/slideMaster1.xml"/><Relationship Id="rId5" Type="http://schemas.openxmlformats.org/officeDocument/2006/relationships/tags" Target="../tags/tag108.xml"/><Relationship Id="rId4" Type="http://schemas.openxmlformats.org/officeDocument/2006/relationships/tags" Target="../tags/tag10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customXml" Target="../../customXml/item6.xml"/><Relationship Id="rId6" Type="http://schemas.openxmlformats.org/officeDocument/2006/relationships/slideMaster" Target="../slideMasters/slideMaster1.xml"/><Relationship Id="rId5" Type="http://schemas.openxmlformats.org/officeDocument/2006/relationships/tags" Target="../tags/tag112.xml"/><Relationship Id="rId4" Type="http://schemas.openxmlformats.org/officeDocument/2006/relationships/tags" Target="../tags/tag11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1.wmf"/><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3.jpeg"/><Relationship Id="rId2" Type="http://schemas.openxmlformats.org/officeDocument/2006/relationships/tags" Target="../tags/tag35.xml"/><Relationship Id="rId1" Type="http://schemas.openxmlformats.org/officeDocument/2006/relationships/customXml" Target="../../customXml/item2.xml"/><Relationship Id="rId6" Type="http://schemas.openxmlformats.org/officeDocument/2006/relationships/tags" Target="../tags/tag39.xml"/><Relationship Id="rId11" Type="http://schemas.openxmlformats.org/officeDocument/2006/relationships/slideMaster" Target="../slideMasters/slideMaster1.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customXml" Target="../../customXml/item15.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image" Target="../media/image1.wmf"/><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3.jpeg"/><Relationship Id="rId2" Type="http://schemas.openxmlformats.org/officeDocument/2006/relationships/tags" Target="../tags/tag44.xml"/><Relationship Id="rId1" Type="http://schemas.openxmlformats.org/officeDocument/2006/relationships/customXml" Target="../../customXml/item3.xml"/><Relationship Id="rId6" Type="http://schemas.openxmlformats.org/officeDocument/2006/relationships/tags" Target="../tags/tag48.xml"/><Relationship Id="rId11" Type="http://schemas.openxmlformats.org/officeDocument/2006/relationships/slideMaster" Target="../slideMasters/slideMaster1.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1.wmf"/><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3.jpeg"/><Relationship Id="rId2" Type="http://schemas.openxmlformats.org/officeDocument/2006/relationships/tags" Target="../tags/tag53.xml"/><Relationship Id="rId1" Type="http://schemas.openxmlformats.org/officeDocument/2006/relationships/customXml" Target="../../customXml/item13.xml"/><Relationship Id="rId6" Type="http://schemas.openxmlformats.org/officeDocument/2006/relationships/tags" Target="../tags/tag57.xml"/><Relationship Id="rId11" Type="http://schemas.openxmlformats.org/officeDocument/2006/relationships/slideMaster" Target="../slideMasters/slideMaster1.xml"/><Relationship Id="rId5" Type="http://schemas.openxmlformats.org/officeDocument/2006/relationships/tags" Target="../tags/tag56.xml"/><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3.xml"/><Relationship Id="rId7"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customXml" Target="../../customXml/item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8.xml"/><Relationship Id="rId7"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customXml" Target="../../customXml/item21.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73.xml"/><Relationship Id="rId7"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customXml" Target="../../customXml/item12.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customXml" Target="../../customXml/item5.xml"/><Relationship Id="rId5" Type="http://schemas.openxmlformats.org/officeDocument/2006/relationships/slideMaster" Target="../slideMasters/slideMaster1.xml"/><Relationship Id="rId4" Type="http://schemas.openxmlformats.org/officeDocument/2006/relationships/tags" Target="../tags/tag7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customXml" Target="../../customXml/item2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big bar down)" type="title" preserve="1">
  <p:cSld name="Title (big bar dow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232" y="-132290"/>
            <a:ext cx="9162231" cy="4281379"/>
          </a:xfrm>
          <a:prstGeom prst="rect">
            <a:avLst/>
          </a:prstGeom>
        </p:spPr>
      </p:pic>
      <p:sp>
        <p:nvSpPr>
          <p:cNvPr id="57350" name="cdtRectangle 115 Id57350"/>
          <p:cNvSpPr>
            <a:spLocks noGrp="1" noChangeArrowheads="1"/>
          </p:cNvSpPr>
          <p:nvPr>
            <p:ph type="ctrTitle"/>
            <p:custDataLst>
              <p:tags r:id="rId2"/>
            </p:custDataLst>
          </p:nvPr>
        </p:nvSpPr>
        <p:spPr bwMode="gray">
          <a:xfrm>
            <a:off x="250825" y="4149090"/>
            <a:ext cx="8893175" cy="1485567"/>
          </a:xfrm>
          <a:solidFill>
            <a:srgbClr val="AF235F"/>
          </a:solidFill>
        </p:spPr>
        <p:txBody>
          <a:bodyPr wrap="square" lIns="270000" tIns="144000" rIns="396000" bIns="108000" anchor="t">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57351" name="cdtRectangle 116 Id57351"/>
          <p:cNvSpPr>
            <a:spLocks noGrp="1" noChangeArrowheads="1"/>
          </p:cNvSpPr>
          <p:nvPr>
            <p:ph type="subTitle" idx="1"/>
            <p:custDataLst>
              <p:tags r:id="rId3"/>
            </p:custDataLst>
          </p:nvPr>
        </p:nvSpPr>
        <p:spPr bwMode="gray">
          <a:xfrm>
            <a:off x="250825" y="3756008"/>
            <a:ext cx="8893175" cy="393082"/>
          </a:xfrm>
          <a:solidFill>
            <a:srgbClr val="233746">
              <a:alpha val="65000"/>
            </a:srgbClr>
          </a:solidFill>
        </p:spPr>
        <p:txBody>
          <a:bodyPr wrap="square" lIns="270000" tIns="18000" rIns="396000" bIns="36000" anchor="b">
            <a:noAutofit/>
          </a:bodyPr>
          <a:lstStyle>
            <a:lvl1pPr marL="0" marR="0" indent="0" algn="l" defTabSz="914400" rtl="0" eaLnBrk="1" fontAlgn="base" latinLnBrk="0" hangingPunct="1">
              <a:lnSpc>
                <a:spcPct val="110000"/>
              </a:lnSpc>
              <a:spcBef>
                <a:spcPct val="0"/>
              </a:spcBef>
              <a:spcAft>
                <a:spcPct val="0"/>
              </a:spcAft>
              <a:buClr>
                <a:schemeClr val="accent1"/>
              </a:buClr>
              <a:buSzTx/>
              <a:buFont typeface="Arial" pitchFamily="34" charset="0"/>
              <a:buNone/>
              <a:tabLst/>
              <a:defRPr sz="2000" smtClean="0">
                <a:solidFill>
                  <a:schemeClr val="bg1"/>
                </a:solidFill>
                <a:latin typeface="Arial" pitchFamily="34" charset="0"/>
              </a:defRPr>
            </a:lvl1pPr>
          </a:lstStyle>
          <a:p>
            <a:r>
              <a:rPr lang="en-US" smtClean="0"/>
              <a:t>Formatvorlage des Untertitelmasters durch Klicken bearbeiten</a:t>
            </a:r>
            <a:endParaRPr lang="en-US" dirty="0" smtClean="0"/>
          </a:p>
        </p:txBody>
      </p:sp>
      <p:pic>
        <p:nvPicPr>
          <p:cNvPr id="11" name="cdtPicture 10 Id11" descr="SIE_Logo_Layer_Petrol_RGB_A3_76mm.wmf"/>
          <p:cNvPicPr>
            <a:picLocks noChangeAspect="1"/>
          </p:cNvPicPr>
          <p:nvPr userDrawn="1">
            <p:custDataLst>
              <p:tags r:id="rId4"/>
            </p:custDataLst>
          </p:nvPr>
        </p:nvPicPr>
        <p:blipFill>
          <a:blip r:embed="rId10"/>
          <a:stretch>
            <a:fillRect/>
          </a:stretch>
        </p:blipFill>
        <p:spPr>
          <a:xfrm>
            <a:off x="539750" y="0"/>
            <a:ext cx="1728000" cy="967833"/>
          </a:xfrm>
          <a:prstGeom prst="rect">
            <a:avLst/>
          </a:prstGeom>
        </p:spPr>
      </p:pic>
      <p:sp>
        <p:nvSpPr>
          <p:cNvPr id="10" name="cdtText Box 133 Id10"/>
          <p:cNvSpPr txBox="1">
            <a:spLocks noChangeArrowheads="1"/>
          </p:cNvSpPr>
          <p:nvPr userDrawn="1">
            <p:custDataLst>
              <p:tags r:id="rId5"/>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AF235F"/>
                </a:solidFill>
              </a:rPr>
              <a:t>Restricted © Siemens AG 2014 All rights reserved.</a:t>
            </a:r>
            <a:endParaRPr lang="en-US" sz="1000" b="1" dirty="0">
              <a:solidFill>
                <a:srgbClr val="AF235F"/>
              </a:solidFill>
            </a:endParaRPr>
          </a:p>
        </p:txBody>
      </p:sp>
      <p:sp>
        <p:nvSpPr>
          <p:cNvPr id="2" name="cdtText Box 133 Id2"/>
          <p:cNvSpPr txBox="1">
            <a:spLocks noChangeArrowheads="1"/>
          </p:cNvSpPr>
          <p:nvPr userDrawn="1">
            <p:custDataLst>
              <p:tags r:id="rId6"/>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dirty="0" smtClean="0">
                <a:solidFill>
                  <a:srgbClr val="000000"/>
                </a:solidFill>
              </a:rPr>
              <a:t>siemens.co.uk/education</a:t>
            </a:r>
            <a:endParaRPr lang="en-US" sz="1000" b="1" dirty="0">
              <a:solidFill>
                <a:srgbClr val="000000"/>
              </a:solidFill>
            </a:endParaRPr>
          </a:p>
        </p:txBody>
      </p:sp>
      <p:sp>
        <p:nvSpPr>
          <p:cNvPr id="15" name="cdtText Box 101 Id15"/>
          <p:cNvSpPr txBox="1">
            <a:spLocks noChangeArrowheads="1"/>
          </p:cNvSpPr>
          <p:nvPr userDrawn="1">
            <p:custDataLst>
              <p:tags r:id="rId7"/>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Tree>
    <p:custDataLst>
      <p:custData r:id="rId1"/>
    </p:custData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8881533"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1" y="1412875"/>
            <a:ext cx="8208963"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custData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object (small)" type="obj" preserve="1">
  <p:cSld name="One object (small)">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8932333"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5"/>
            <a:ext cx="676910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custData r:id="rId1"/>
    </p:custData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s" type="twoObj" preserve="1">
  <p:cSld name="Two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a:noFill/>
          <a:ln w="9525">
            <a:noFill/>
            <a:miter lim="800000"/>
            <a:headEnd/>
            <a:tailEnd/>
          </a:ln>
        </p:spPr>
        <p:txBody>
          <a:bodyPr vert="horz" wrap="square" lIns="5400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half" idx="1"/>
            <p:custDataLst>
              <p:tags r:id="rId3"/>
            </p:custDataLst>
          </p:nvPr>
        </p:nvSpPr>
        <p:spPr>
          <a:xfrm>
            <a:off x="539750" y="1412875"/>
            <a:ext cx="403225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lang="de-DE" noProof="0" dirty="0" smtClean="0">
                <a:solidFill>
                  <a:schemeClr val="tx1"/>
                </a:solidFill>
              </a:defRPr>
            </a:lvl2pPr>
            <a:lvl3pPr>
              <a:defRPr lang="de-DE" noProof="0" dirty="0" smtClean="0"/>
            </a:lvl3pPr>
            <a:lvl4pPr>
              <a:defRPr lang="de-DE" noProof="0" dirty="0" smtClean="0">
                <a:solidFill>
                  <a:schemeClr val="tx1"/>
                </a:solidFill>
              </a:defRPr>
            </a:lvl4pPr>
            <a:lvl5pPr>
              <a:defRPr lang="de-DE" noProof="0" dirty="0">
                <a:solidFill>
                  <a:schemeClr val="tx1"/>
                </a:solidFill>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cdtContent Placeholder 3 Id4"/>
          <p:cNvSpPr>
            <a:spLocks noGrp="1"/>
          </p:cNvSpPr>
          <p:nvPr>
            <p:ph sz="half" idx="2"/>
            <p:custDataLst>
              <p:tags r:id="rId4"/>
            </p:custDataLst>
          </p:nvPr>
        </p:nvSpPr>
        <p:spPr>
          <a:xfrm>
            <a:off x="4716463" y="1412875"/>
            <a:ext cx="403225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noProof="0" dirty="0" smtClean="0">
                <a:solidFill>
                  <a:schemeClr val="tx1"/>
                </a:solidFill>
              </a:defRPr>
            </a:lvl2pPr>
            <a:lvl3pPr>
              <a:defRPr lang="de-DE" noProof="0" dirty="0" smtClean="0">
                <a:solidFill>
                  <a:schemeClr val="tx1"/>
                </a:solidFill>
              </a:defRPr>
            </a:lvl3pPr>
            <a:lvl4pPr>
              <a:defRPr lang="de-DE" noProof="0" dirty="0" smtClean="0">
                <a:solidFill>
                  <a:schemeClr val="tx1"/>
                </a:solidFill>
              </a:defRPr>
            </a:lvl4pPr>
            <a:lvl5pPr>
              <a:defRPr lang="de-DE" noProof="0" dirty="0">
                <a:solidFill>
                  <a:schemeClr val="tx1"/>
                </a:solidFill>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custDataLst>
      <p:custData r:id="rId1"/>
    </p:custDataLst>
    <p:extLst>
      <p:ext uri="{BB962C8B-B14F-4D97-AF65-F5344CB8AC3E}">
        <p14:creationId xmlns:p14="http://schemas.microsoft.com/office/powerpoint/2010/main" val="66143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rows" preserve="1" userDrawn="1">
  <p:cSld name="Two row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6"/>
            <a:ext cx="8208963"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dtContent Placeholder 12 Id13"/>
          <p:cNvSpPr>
            <a:spLocks noGrp="1"/>
          </p:cNvSpPr>
          <p:nvPr>
            <p:ph sz="quarter" idx="13"/>
            <p:custDataLst>
              <p:tags r:id="rId4"/>
            </p:custDataLst>
          </p:nvPr>
        </p:nvSpPr>
        <p:spPr>
          <a:xfrm>
            <a:off x="539750" y="3860800"/>
            <a:ext cx="8208963"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custData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preserve="1" userDrawn="1">
  <p:cSld name="Three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5"/>
            <a:ext cx="259200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dtContent Placeholder 12 Id13"/>
          <p:cNvSpPr>
            <a:spLocks noGrp="1"/>
          </p:cNvSpPr>
          <p:nvPr>
            <p:ph sz="quarter" idx="13"/>
            <p:custDataLst>
              <p:tags r:id="rId4"/>
            </p:custDataLst>
          </p:nvPr>
        </p:nvSpPr>
        <p:spPr>
          <a:xfrm>
            <a:off x="3276000" y="1412875"/>
            <a:ext cx="2735862"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dtContent Placeholder 11 Id12"/>
          <p:cNvSpPr>
            <a:spLocks noGrp="1"/>
          </p:cNvSpPr>
          <p:nvPr>
            <p:ph sz="quarter" idx="14"/>
            <p:custDataLst>
              <p:tags r:id="rId5"/>
            </p:custDataLst>
          </p:nvPr>
        </p:nvSpPr>
        <p:spPr>
          <a:xfrm>
            <a:off x="6156325" y="1412875"/>
            <a:ext cx="2592388"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custData r:id="rId1"/>
    </p:custData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objects" type="fourObj" preserve="1">
  <p:cSld name="Four objects">
    <p:spTree>
      <p:nvGrpSpPr>
        <p:cNvPr id="1" name=""/>
        <p:cNvGrpSpPr/>
        <p:nvPr/>
      </p:nvGrpSpPr>
      <p:grpSpPr>
        <a:xfrm>
          <a:off x="0" y="0"/>
          <a:ext cx="0" cy="0"/>
          <a:chOff x="0" y="0"/>
          <a:chExt cx="0" cy="0"/>
        </a:xfrm>
      </p:grpSpPr>
      <p:sp>
        <p:nvSpPr>
          <p:cNvPr id="2" name="cdtTitle 1 Id2"/>
          <p:cNvSpPr>
            <a:spLocks noGrp="1"/>
          </p:cNvSpPr>
          <p:nvPr>
            <p:ph type="title" sz="quarter"/>
            <p:custDataLst>
              <p:tags r:id="rId2"/>
            </p:custDataLst>
          </p:nvPr>
        </p:nvSpPr>
        <p:spPr>
          <a:xfrm>
            <a:off x="0" y="0"/>
            <a:ext cx="9144000" cy="1268413"/>
          </a:xfrm>
          <a:noFill/>
          <a:ln w="9525">
            <a:noFill/>
            <a:miter lim="800000"/>
            <a:headEnd/>
            <a:tailEnd/>
          </a:ln>
        </p:spPr>
        <p:txBody>
          <a:bodyPr vert="horz" wrap="square" lIns="5400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quarter" idx="1"/>
            <p:custDataLst>
              <p:tags r:id="rId3"/>
            </p:custDataLst>
          </p:nvPr>
        </p:nvSpPr>
        <p:spPr>
          <a:xfrm>
            <a:off x="539750" y="1412876"/>
            <a:ext cx="4032250"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lang="de-DE" noProof="0" dirty="0" smtClean="0">
                <a:solidFill>
                  <a:schemeClr val="tx1"/>
                </a:solidFill>
              </a:defRPr>
            </a:lvl2pPr>
            <a:lvl3pPr>
              <a:defRPr lang="de-DE" noProof="0" dirty="0" smtClean="0">
                <a:solidFill>
                  <a:schemeClr val="tx1"/>
                </a:solidFill>
              </a:defRPr>
            </a:lvl3pPr>
            <a:lvl4pPr>
              <a:defRPr lang="de-DE" noProof="0" dirty="0" smtClean="0">
                <a:solidFill>
                  <a:schemeClr val="tx1"/>
                </a:solidFill>
              </a:defRPr>
            </a:lvl4pPr>
            <a:lvl5pPr>
              <a:defRPr lang="de-DE" noProof="0" dirty="0">
                <a:solidFill>
                  <a:schemeClr val="tx1"/>
                </a:solidFill>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cdtContent Placeholder 3 Id4"/>
          <p:cNvSpPr>
            <a:spLocks noGrp="1"/>
          </p:cNvSpPr>
          <p:nvPr>
            <p:ph sz="quarter" idx="2"/>
            <p:custDataLst>
              <p:tags r:id="rId4"/>
            </p:custDataLst>
          </p:nvPr>
        </p:nvSpPr>
        <p:spPr>
          <a:xfrm>
            <a:off x="4716463" y="1412875"/>
            <a:ext cx="4032250"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kumimoji="0" lang="de-DE" sz="1800" b="0" i="0" u="none" strike="noStrike" kern="0" cap="none" spc="0" normalizeH="0" baseline="0" noProof="0" dirty="0" smtClean="0">
                <a:ln>
                  <a:noFill/>
                </a:ln>
                <a:solidFill>
                  <a:schemeClr val="tx1"/>
                </a:solidFill>
                <a:effectLst/>
                <a:uLnTx/>
                <a:uFillTx/>
              </a:defRPr>
            </a:lvl2pPr>
            <a:lvl3pPr>
              <a:defRPr kumimoji="0" lang="de-DE" sz="1800" b="0" i="0" u="none" strike="noStrike" kern="0" cap="none" spc="0" normalizeH="0" baseline="0" noProof="0" dirty="0" smtClean="0">
                <a:ln>
                  <a:noFill/>
                </a:ln>
                <a:solidFill>
                  <a:schemeClr val="tx1"/>
                </a:solidFill>
                <a:effectLst/>
                <a:uLnTx/>
                <a:uFillTx/>
              </a:defRPr>
            </a:lvl3pPr>
            <a:lvl4pPr>
              <a:defRPr kumimoji="0" lang="de-DE" sz="1800" b="0" i="0" u="none" strike="noStrike" kern="0" cap="none" spc="0" normalizeH="0" baseline="0" noProof="0" dirty="0" smtClean="0">
                <a:ln>
                  <a:noFill/>
                </a:ln>
                <a:solidFill>
                  <a:schemeClr val="tx1"/>
                </a:solidFill>
                <a:effectLst/>
                <a:uLnTx/>
                <a:uFillTx/>
              </a:defRPr>
            </a:lvl4pPr>
            <a:lvl5pPr>
              <a:defRPr kumimoji="0" lang="de-DE" sz="1800" b="0" i="0" u="none" strike="noStrike" kern="0" cap="none" spc="0" normalizeH="0" baseline="0" noProof="0" dirty="0">
                <a:ln>
                  <a:noFill/>
                </a:ln>
                <a:solidFill>
                  <a:schemeClr val="tx1"/>
                </a:solidFill>
                <a:effectLst/>
                <a:uLnTx/>
                <a:uFillTx/>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 name="cdtContent Placeholder 4 Id5"/>
          <p:cNvSpPr>
            <a:spLocks noGrp="1"/>
          </p:cNvSpPr>
          <p:nvPr>
            <p:ph sz="quarter" idx="3"/>
            <p:custDataLst>
              <p:tags r:id="rId5"/>
            </p:custDataLst>
          </p:nvPr>
        </p:nvSpPr>
        <p:spPr>
          <a:xfrm>
            <a:off x="539750" y="3860800"/>
            <a:ext cx="4032250"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kumimoji="0" lang="de-DE" sz="1800" b="0" i="0" u="none" strike="noStrike" kern="0" cap="none" spc="0" normalizeH="0" baseline="0" noProof="0" dirty="0" smtClean="0">
                <a:ln>
                  <a:noFill/>
                </a:ln>
                <a:solidFill>
                  <a:schemeClr val="tx1"/>
                </a:solidFill>
                <a:effectLst/>
                <a:uLnTx/>
                <a:uFillTx/>
              </a:defRPr>
            </a:lvl2pPr>
            <a:lvl3pPr>
              <a:defRPr kumimoji="0" lang="de-DE" sz="1800" b="0" i="0" u="none" strike="noStrike" kern="0" cap="none" spc="0" normalizeH="0" baseline="0" noProof="0" dirty="0" smtClean="0">
                <a:ln>
                  <a:noFill/>
                </a:ln>
                <a:solidFill>
                  <a:schemeClr val="tx1"/>
                </a:solidFill>
                <a:effectLst/>
                <a:uLnTx/>
                <a:uFillTx/>
              </a:defRPr>
            </a:lvl3pPr>
            <a:lvl4pPr>
              <a:defRPr kumimoji="0" lang="de-DE" sz="1800" b="0" i="0" u="none" strike="noStrike" kern="0" cap="none" spc="0" normalizeH="0" baseline="0" noProof="0" dirty="0" smtClean="0">
                <a:ln>
                  <a:noFill/>
                </a:ln>
                <a:solidFill>
                  <a:schemeClr val="tx1"/>
                </a:solidFill>
                <a:effectLst/>
                <a:uLnTx/>
                <a:uFillTx/>
              </a:defRPr>
            </a:lvl4pPr>
            <a:lvl5pPr>
              <a:defRPr kumimoji="0" lang="de-DE" sz="1800" b="0" i="0" u="none" strike="noStrike" kern="0" cap="none" spc="0" normalizeH="0" baseline="0" noProof="0" dirty="0">
                <a:ln>
                  <a:noFill/>
                </a:ln>
                <a:solidFill>
                  <a:schemeClr val="tx1"/>
                </a:solidFill>
                <a:effectLst/>
                <a:uLnTx/>
                <a:uFillTx/>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cdtContent Placeholder 5 Id6"/>
          <p:cNvSpPr>
            <a:spLocks noGrp="1"/>
          </p:cNvSpPr>
          <p:nvPr>
            <p:ph sz="quarter" idx="4"/>
            <p:custDataLst>
              <p:tags r:id="rId6"/>
            </p:custDataLst>
          </p:nvPr>
        </p:nvSpPr>
        <p:spPr>
          <a:xfrm>
            <a:off x="4716463" y="3860800"/>
            <a:ext cx="4032250"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kumimoji="0" lang="de-DE" sz="1800" b="0" i="0" u="none" strike="noStrike" kern="0" cap="none" spc="0" normalizeH="0" baseline="0" noProof="0" dirty="0" smtClean="0">
                <a:ln>
                  <a:noFill/>
                </a:ln>
                <a:solidFill>
                  <a:schemeClr val="tx1"/>
                </a:solidFill>
                <a:effectLst/>
                <a:uLnTx/>
                <a:uFillTx/>
              </a:defRPr>
            </a:lvl2pPr>
            <a:lvl3pPr>
              <a:defRPr kumimoji="0" lang="de-DE" sz="1800" b="0" i="0" u="none" strike="noStrike" kern="0" cap="none" spc="0" normalizeH="0" baseline="0" noProof="0" dirty="0" smtClean="0">
                <a:ln>
                  <a:noFill/>
                </a:ln>
                <a:solidFill>
                  <a:schemeClr val="tx1"/>
                </a:solidFill>
                <a:effectLst/>
                <a:uLnTx/>
                <a:uFillTx/>
              </a:defRPr>
            </a:lvl3pPr>
            <a:lvl4pPr>
              <a:defRPr kumimoji="0" lang="de-DE" sz="1800" b="0" i="0" u="none" strike="noStrike" kern="0" cap="none" spc="0" normalizeH="0" baseline="0" noProof="0" dirty="0" smtClean="0">
                <a:ln>
                  <a:noFill/>
                </a:ln>
                <a:solidFill>
                  <a:schemeClr val="tx1"/>
                </a:solidFill>
                <a:effectLst/>
                <a:uLnTx/>
                <a:uFillTx/>
              </a:defRPr>
            </a:lvl4pPr>
            <a:lvl5pPr>
              <a:defRPr kumimoji="0" lang="de-DE" sz="1800" b="0" i="0" u="none" strike="noStrike" kern="0" cap="none" spc="0" normalizeH="0" baseline="0" noProof="0" dirty="0">
                <a:ln>
                  <a:noFill/>
                </a:ln>
                <a:solidFill>
                  <a:schemeClr val="tx1"/>
                </a:solidFill>
                <a:effectLst/>
                <a:uLnTx/>
                <a:uFillTx/>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custDataLst>
      <p:custData r:id="rId1"/>
    </p:custDataLst>
    <p:extLst>
      <p:ext uri="{BB962C8B-B14F-4D97-AF65-F5344CB8AC3E}">
        <p14:creationId xmlns:p14="http://schemas.microsoft.com/office/powerpoint/2010/main" val="3351069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ree Content + Navigation" preserve="1" userDrawn="1">
  <p:cSld name="Free Content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4" name="cdtTextplatzhalter 13 Id4"/>
          <p:cNvSpPr>
            <a:spLocks noGrp="1"/>
          </p:cNvSpPr>
          <p:nvPr>
            <p:ph type="body" sz="quarter" idx="13" hasCustomPrompt="1"/>
            <p:custDataLst>
              <p:tags r:id="rId3"/>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object (small) + Navigation" preserve="1" userDrawn="1">
  <p:cSld name="One object (small)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5"/>
            <a:ext cx="676910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dtTextplatzhalter 13 Id5"/>
          <p:cNvSpPr>
            <a:spLocks noGrp="1"/>
          </p:cNvSpPr>
          <p:nvPr>
            <p:ph type="body" sz="quarter" idx="13" hasCustomPrompt="1"/>
            <p:custDataLst>
              <p:tags r:id="rId4"/>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 Navigation" preserve="1" userDrawn="1">
  <p:cSld name="Two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5"/>
            <a:ext cx="3309936"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dtContent Placeholder 12 Id13"/>
          <p:cNvSpPr>
            <a:spLocks noGrp="1"/>
          </p:cNvSpPr>
          <p:nvPr>
            <p:ph sz="quarter" idx="13"/>
            <p:custDataLst>
              <p:tags r:id="rId4"/>
            </p:custDataLst>
          </p:nvPr>
        </p:nvSpPr>
        <p:spPr>
          <a:xfrm>
            <a:off x="3994149" y="1412875"/>
            <a:ext cx="3314701"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dtTextplatzhalter 13 Id7"/>
          <p:cNvSpPr>
            <a:spLocks noGrp="1"/>
          </p:cNvSpPr>
          <p:nvPr>
            <p:ph type="body" sz="quarter" idx="14" hasCustomPrompt="1"/>
            <p:custDataLst>
              <p:tags r:id="rId5"/>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rows + Navigation" preserve="1" userDrawn="1">
  <p:cSld name="Two row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6"/>
            <a:ext cx="6769100"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dtContent Placeholder 12 Id13"/>
          <p:cNvSpPr>
            <a:spLocks noGrp="1"/>
          </p:cNvSpPr>
          <p:nvPr>
            <p:ph sz="quarter" idx="13"/>
            <p:custDataLst>
              <p:tags r:id="rId4"/>
            </p:custDataLst>
          </p:nvPr>
        </p:nvSpPr>
        <p:spPr>
          <a:xfrm>
            <a:off x="539750" y="3860800"/>
            <a:ext cx="6769100"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dtTextplatzhalter 13 Id7"/>
          <p:cNvSpPr>
            <a:spLocks noGrp="1"/>
          </p:cNvSpPr>
          <p:nvPr>
            <p:ph type="body" sz="quarter" idx="14" hasCustomPrompt="1"/>
            <p:custDataLst>
              <p:tags r:id="rId5"/>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big bar up)" type="title" preserve="1">
  <p:cSld name="Title (big bar up)">
    <p:spTree>
      <p:nvGrpSpPr>
        <p:cNvPr id="1" name=""/>
        <p:cNvGrpSpPr/>
        <p:nvPr/>
      </p:nvGrpSpPr>
      <p:grpSpPr>
        <a:xfrm>
          <a:off x="0" y="0"/>
          <a:ext cx="0" cy="0"/>
          <a:chOff x="0" y="0"/>
          <a:chExt cx="0" cy="0"/>
        </a:xfrm>
      </p:grpSpPr>
      <p:sp>
        <p:nvSpPr>
          <p:cNvPr id="9" name="cdtRectangle 15 Id9"/>
          <p:cNvSpPr>
            <a:spLocks noChangeArrowheads="1"/>
          </p:cNvSpPr>
          <p:nvPr userDrawn="1">
            <p:custDataLst>
              <p:tags r:id="rId2"/>
            </p:custDataLst>
          </p:nvPr>
        </p:nvSpPr>
        <p:spPr bwMode="auto">
          <a:xfrm>
            <a:off x="0" y="0"/>
            <a:ext cx="9144000" cy="5157216"/>
          </a:xfrm>
          <a:prstGeom prst="rect">
            <a:avLst/>
          </a:prstGeom>
          <a:solidFill>
            <a:srgbClr val="D7D7CD"/>
          </a:solidFill>
          <a:ln w="9525">
            <a:noFill/>
            <a:miter lim="800000"/>
            <a:headEnd/>
            <a:tailEnd/>
          </a:ln>
          <a:effectLst/>
        </p:spPr>
        <p:txBody>
          <a:bodyPr wrap="none" anchor="ctr">
            <a:noAutofit/>
          </a:bodyPr>
          <a:lstStyle/>
          <a:p>
            <a:endParaRPr lang="en-US" dirty="0"/>
          </a:p>
        </p:txBody>
      </p:sp>
      <p:sp>
        <p:nvSpPr>
          <p:cNvPr id="12" name="cdtRectangle 1 Id12"/>
          <p:cNvSpPr/>
          <p:nvPr userDrawn="1">
            <p:custDataLst>
              <p:tags r:id="rId3"/>
            </p:custDataLst>
          </p:nvPr>
        </p:nvSpPr>
        <p:spPr bwMode="auto">
          <a:xfrm>
            <a:off x="0" y="0"/>
            <a:ext cx="9144000" cy="5157216"/>
          </a:xfrm>
          <a:prstGeom prst="rect">
            <a:avLst/>
          </a:prstGeom>
          <a:solidFill>
            <a:srgbClr val="FFFFFF">
              <a:alpha val="0"/>
            </a:srgb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smtClean="0">
              <a:solidFill>
                <a:schemeClr val="tx1"/>
              </a:solidFill>
            </a:endParaRPr>
          </a:p>
        </p:txBody>
      </p:sp>
      <p:pic>
        <p:nvPicPr>
          <p:cNvPr id="13" name="cdtPicture 13 Id14" descr="Image_Titel.jpg"/>
          <p:cNvPicPr>
            <a:picLocks noChangeAspect="1"/>
          </p:cNvPicPr>
          <p:nvPr userDrawn="1">
            <p:custDataLst>
              <p:tags r:id="rId4"/>
            </p:custDataLst>
          </p:nvPr>
        </p:nvPicPr>
        <p:blipFill>
          <a:blip r:embed="rId12"/>
          <a:srcRect b="24722"/>
          <a:stretch>
            <a:fillRect/>
          </a:stretch>
        </p:blipFill>
        <p:spPr bwMode="ltGray">
          <a:xfrm>
            <a:off x="0" y="0"/>
            <a:ext cx="9144000" cy="5157216"/>
          </a:xfrm>
          <a:prstGeom prst="rect">
            <a:avLst/>
          </a:prstGeom>
        </p:spPr>
      </p:pic>
      <p:sp>
        <p:nvSpPr>
          <p:cNvPr id="57350" name="cdtRectangle 115 Id57350"/>
          <p:cNvSpPr>
            <a:spLocks noGrp="1" noChangeArrowheads="1"/>
          </p:cNvSpPr>
          <p:nvPr>
            <p:ph type="ctrTitle"/>
            <p:custDataLst>
              <p:tags r:id="rId5"/>
            </p:custDataLst>
          </p:nvPr>
        </p:nvSpPr>
        <p:spPr bwMode="gray">
          <a:xfrm>
            <a:off x="250825" y="3671649"/>
            <a:ext cx="8893175" cy="1485567"/>
          </a:xfrm>
          <a:solidFill>
            <a:srgbClr val="233746">
              <a:alpha val="65000"/>
            </a:srgbClr>
          </a:solidFill>
        </p:spPr>
        <p:txBody>
          <a:bodyPr wrap="square" lIns="270000" tIns="144000" rIns="396000" bIns="108000" anchor="b" anchorCtr="0">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57351" name="cdtRectangle 116 Id57351"/>
          <p:cNvSpPr>
            <a:spLocks noGrp="1" noChangeArrowheads="1"/>
          </p:cNvSpPr>
          <p:nvPr>
            <p:ph type="subTitle" idx="1"/>
            <p:custDataLst>
              <p:tags r:id="rId6"/>
            </p:custDataLst>
          </p:nvPr>
        </p:nvSpPr>
        <p:spPr bwMode="gray">
          <a:xfrm>
            <a:off x="250825" y="5157216"/>
            <a:ext cx="8893175" cy="393082"/>
          </a:xfrm>
          <a:solidFill>
            <a:srgbClr val="879BAA"/>
          </a:solidFill>
        </p:spPr>
        <p:txBody>
          <a:bodyPr wrap="square" lIns="270000" tIns="18000" rIns="396000" bIns="36000" anchor="t" anchorCtr="0">
            <a:noAutofit/>
          </a:bodyPr>
          <a:lstStyle>
            <a:lvl1pPr marL="0" marR="0" indent="0" algn="l" defTabSz="914400" rtl="0" eaLnBrk="1" fontAlgn="base" latinLnBrk="0" hangingPunct="1">
              <a:lnSpc>
                <a:spcPct val="110000"/>
              </a:lnSpc>
              <a:spcBef>
                <a:spcPct val="0"/>
              </a:spcBef>
              <a:spcAft>
                <a:spcPct val="0"/>
              </a:spcAft>
              <a:buClr>
                <a:schemeClr val="accent1"/>
              </a:buClr>
              <a:buSzTx/>
              <a:buFont typeface="Arial" pitchFamily="34" charset="0"/>
              <a:buNone/>
              <a:tabLst/>
              <a:defRPr sz="2000" smtClean="0">
                <a:solidFill>
                  <a:schemeClr val="bg1"/>
                </a:solidFill>
                <a:latin typeface="Arial" pitchFamily="34" charset="0"/>
              </a:defRPr>
            </a:lvl1pPr>
          </a:lstStyle>
          <a:p>
            <a:r>
              <a:rPr lang="en-US" smtClean="0"/>
              <a:t>Formatvorlage des Untertitelmasters durch Klicken bearbeiten</a:t>
            </a:r>
            <a:endParaRPr lang="en-US" dirty="0" smtClean="0"/>
          </a:p>
        </p:txBody>
      </p:sp>
      <p:pic>
        <p:nvPicPr>
          <p:cNvPr id="11" name="cdtPicture 10 Id11" descr="SIE_Logo_Layer_Petrol_RGB_A3_76mm.wmf"/>
          <p:cNvPicPr>
            <a:picLocks noChangeAspect="1"/>
          </p:cNvPicPr>
          <p:nvPr userDrawn="1">
            <p:custDataLst>
              <p:tags r:id="rId7"/>
            </p:custDataLst>
          </p:nvPr>
        </p:nvPicPr>
        <p:blipFill>
          <a:blip r:embed="rId13"/>
          <a:stretch>
            <a:fillRect/>
          </a:stretch>
        </p:blipFill>
        <p:spPr>
          <a:xfrm>
            <a:off x="539750" y="0"/>
            <a:ext cx="1728000" cy="967833"/>
          </a:xfrm>
          <a:prstGeom prst="rect">
            <a:avLst/>
          </a:prstGeom>
        </p:spPr>
      </p:pic>
      <p:sp>
        <p:nvSpPr>
          <p:cNvPr id="16" name="cdtText Box 101 Id16"/>
          <p:cNvSpPr txBox="1">
            <a:spLocks noChangeArrowheads="1"/>
          </p:cNvSpPr>
          <p:nvPr userDrawn="1">
            <p:custDataLst>
              <p:tags r:id="rId8"/>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10" name="cdtText Box 133 Id10"/>
          <p:cNvSpPr txBox="1">
            <a:spLocks noChangeArrowheads="1"/>
          </p:cNvSpPr>
          <p:nvPr userDrawn="1">
            <p:custDataLst>
              <p:tags r:id="rId9"/>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879BAA"/>
                </a:solidFill>
              </a:rPr>
              <a:t>Restricted © Siemens AG 20XX All rights reserved.</a:t>
            </a:r>
            <a:endParaRPr lang="en-US" sz="1000" b="1" dirty="0">
              <a:solidFill>
                <a:srgbClr val="879BAA"/>
              </a:solidFill>
            </a:endParaRPr>
          </a:p>
        </p:txBody>
      </p:sp>
      <p:sp>
        <p:nvSpPr>
          <p:cNvPr id="15" name="cdtText Box 133 Id15"/>
          <p:cNvSpPr txBox="1">
            <a:spLocks noChangeArrowheads="1"/>
          </p:cNvSpPr>
          <p:nvPr userDrawn="1">
            <p:custDataLst>
              <p:tags r:id="rId10"/>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dirty="0" smtClean="0">
                <a:solidFill>
                  <a:srgbClr val="000000"/>
                </a:solidFill>
              </a:rPr>
              <a:t>siemens.com/answers</a:t>
            </a:r>
            <a:endParaRPr lang="en-US" sz="1000" b="1" dirty="0">
              <a:solidFill>
                <a:srgbClr val="000000"/>
              </a:solidFill>
            </a:endParaRPr>
          </a:p>
        </p:txBody>
      </p:sp>
    </p:spTree>
    <p:custDataLst>
      <p:custData r:id="rId1"/>
    </p:custData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objects + Navigation" preserve="1" userDrawn="1">
  <p:cSld name="Four object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6"/>
            <a:ext cx="3309936"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dtContent Placeholder 12 Id13"/>
          <p:cNvSpPr>
            <a:spLocks noGrp="1"/>
          </p:cNvSpPr>
          <p:nvPr>
            <p:ph sz="quarter" idx="13"/>
            <p:custDataLst>
              <p:tags r:id="rId4"/>
            </p:custDataLst>
          </p:nvPr>
        </p:nvSpPr>
        <p:spPr>
          <a:xfrm>
            <a:off x="3994150" y="1412876"/>
            <a:ext cx="3314700"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dtContent Placeholder 11 Id12"/>
          <p:cNvSpPr>
            <a:spLocks noGrp="1"/>
          </p:cNvSpPr>
          <p:nvPr>
            <p:ph sz="quarter" idx="14"/>
            <p:custDataLst>
              <p:tags r:id="rId5"/>
            </p:custDataLst>
          </p:nvPr>
        </p:nvSpPr>
        <p:spPr>
          <a:xfrm>
            <a:off x="539750" y="3860800"/>
            <a:ext cx="3309936"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dtContent Placeholder 14 Id15"/>
          <p:cNvSpPr>
            <a:spLocks noGrp="1"/>
          </p:cNvSpPr>
          <p:nvPr>
            <p:ph sz="quarter" idx="15"/>
            <p:custDataLst>
              <p:tags r:id="rId6"/>
            </p:custDataLst>
          </p:nvPr>
        </p:nvSpPr>
        <p:spPr>
          <a:xfrm>
            <a:off x="3994149" y="3860800"/>
            <a:ext cx="3314701"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dtTextplatzhalter 13 Id9"/>
          <p:cNvSpPr>
            <a:spLocks noGrp="1"/>
          </p:cNvSpPr>
          <p:nvPr>
            <p:ph type="body" sz="quarter" idx="16" hasCustomPrompt="1"/>
            <p:custDataLst>
              <p:tags r:id="rId7"/>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fullscreen (big bar down)" type="title" preserve="1">
  <p:cSld name="Title fullscreen (big bar down)">
    <p:spTree>
      <p:nvGrpSpPr>
        <p:cNvPr id="1" name=""/>
        <p:cNvGrpSpPr/>
        <p:nvPr/>
      </p:nvGrpSpPr>
      <p:grpSpPr>
        <a:xfrm>
          <a:off x="0" y="0"/>
          <a:ext cx="0" cy="0"/>
          <a:chOff x="0" y="0"/>
          <a:chExt cx="0" cy="0"/>
        </a:xfrm>
      </p:grpSpPr>
      <p:sp>
        <p:nvSpPr>
          <p:cNvPr id="9" name="cdtRectangle 15 Id9"/>
          <p:cNvSpPr>
            <a:spLocks noChangeArrowheads="1"/>
          </p:cNvSpPr>
          <p:nvPr userDrawn="1">
            <p:custDataLst>
              <p:tags r:id="rId2"/>
            </p:custDataLst>
          </p:nvPr>
        </p:nvSpPr>
        <p:spPr bwMode="auto">
          <a:xfrm>
            <a:off x="0" y="0"/>
            <a:ext cx="9144000" cy="6858000"/>
          </a:xfrm>
          <a:prstGeom prst="rect">
            <a:avLst/>
          </a:prstGeom>
          <a:solidFill>
            <a:srgbClr val="D7D7CD"/>
          </a:solidFill>
          <a:ln w="9525">
            <a:noFill/>
            <a:miter lim="800000"/>
            <a:headEnd/>
            <a:tailEnd/>
          </a:ln>
          <a:effectLst/>
        </p:spPr>
        <p:txBody>
          <a:bodyPr wrap="none" anchor="ctr">
            <a:noAutofit/>
          </a:bodyPr>
          <a:lstStyle/>
          <a:p>
            <a:endParaRPr lang="en-US" dirty="0"/>
          </a:p>
        </p:txBody>
      </p:sp>
      <p:sp>
        <p:nvSpPr>
          <p:cNvPr id="12" name="cdtRectangle 1 Id12"/>
          <p:cNvSpPr/>
          <p:nvPr userDrawn="1">
            <p:custDataLst>
              <p:tags r:id="rId3"/>
            </p:custDataLst>
          </p:nvPr>
        </p:nvSpPr>
        <p:spPr bwMode="auto">
          <a:xfrm>
            <a:off x="0" y="0"/>
            <a:ext cx="9144000" cy="6858000"/>
          </a:xfrm>
          <a:prstGeom prst="rect">
            <a:avLst/>
          </a:prstGeom>
          <a:solidFill>
            <a:srgbClr val="FFFFFF">
              <a:alpha val="0"/>
            </a:srgb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smtClean="0">
              <a:solidFill>
                <a:schemeClr val="tx1"/>
              </a:solidFill>
            </a:endParaRPr>
          </a:p>
        </p:txBody>
      </p:sp>
      <p:pic>
        <p:nvPicPr>
          <p:cNvPr id="13" name="cdtPicture 14 Id15" descr="Image_Titel.jpg"/>
          <p:cNvPicPr>
            <a:picLocks noChangeAspect="1"/>
          </p:cNvPicPr>
          <p:nvPr userDrawn="1">
            <p:custDataLst>
              <p:tags r:id="rId4"/>
            </p:custDataLst>
          </p:nvPr>
        </p:nvPicPr>
        <p:blipFill>
          <a:blip r:embed="rId12"/>
          <a:stretch>
            <a:fillRect/>
          </a:stretch>
        </p:blipFill>
        <p:spPr bwMode="ltGray">
          <a:xfrm>
            <a:off x="0" y="0"/>
            <a:ext cx="9144000" cy="6858000"/>
          </a:xfrm>
          <a:prstGeom prst="rect">
            <a:avLst/>
          </a:prstGeom>
        </p:spPr>
      </p:pic>
      <p:sp>
        <p:nvSpPr>
          <p:cNvPr id="57350" name="cdtRectangle 115 Id57350"/>
          <p:cNvSpPr>
            <a:spLocks noGrp="1" noChangeArrowheads="1"/>
          </p:cNvSpPr>
          <p:nvPr>
            <p:ph type="ctrTitle"/>
            <p:custDataLst>
              <p:tags r:id="rId5"/>
            </p:custDataLst>
          </p:nvPr>
        </p:nvSpPr>
        <p:spPr bwMode="ltGray">
          <a:xfrm>
            <a:off x="250825" y="2420873"/>
            <a:ext cx="8893175" cy="1881800"/>
          </a:xfrm>
          <a:solidFill>
            <a:srgbClr val="233746">
              <a:alpha val="65000"/>
            </a:srgbClr>
          </a:solidFill>
        </p:spPr>
        <p:txBody>
          <a:bodyPr wrap="square" lIns="270000" tIns="536400" rIns="396000" bIns="108000" anchor="t" anchorCtr="0">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pic>
        <p:nvPicPr>
          <p:cNvPr id="11" name="cdtPicture 10 Id11" descr="SIE_Logo_Layer_Petrol_RGB_A3_76mm.wmf"/>
          <p:cNvPicPr>
            <a:picLocks noChangeAspect="1"/>
          </p:cNvPicPr>
          <p:nvPr userDrawn="1">
            <p:custDataLst>
              <p:tags r:id="rId6"/>
            </p:custDataLst>
          </p:nvPr>
        </p:nvPicPr>
        <p:blipFill>
          <a:blip r:embed="rId13"/>
          <a:stretch>
            <a:fillRect/>
          </a:stretch>
        </p:blipFill>
        <p:spPr>
          <a:xfrm>
            <a:off x="539750" y="0"/>
            <a:ext cx="1728000" cy="967833"/>
          </a:xfrm>
          <a:prstGeom prst="rect">
            <a:avLst/>
          </a:prstGeom>
        </p:spPr>
      </p:pic>
      <p:sp>
        <p:nvSpPr>
          <p:cNvPr id="16" name="cdtText Box 101 Id16"/>
          <p:cNvSpPr txBox="1">
            <a:spLocks noChangeArrowheads="1"/>
          </p:cNvSpPr>
          <p:nvPr userDrawn="1">
            <p:custDataLst>
              <p:tags r:id="rId7"/>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10" name="cdtText Box 133 Id10"/>
          <p:cNvSpPr txBox="1">
            <a:spLocks noChangeArrowheads="1"/>
          </p:cNvSpPr>
          <p:nvPr userDrawn="1">
            <p:custDataLst>
              <p:tags r:id="rId8"/>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000000"/>
                </a:solidFill>
              </a:rPr>
              <a:t>Restricted © Siemens AG 20XX All rights reserved.</a:t>
            </a:r>
          </a:p>
        </p:txBody>
      </p:sp>
      <p:sp>
        <p:nvSpPr>
          <p:cNvPr id="14" name="cdtText Box 133 Id14"/>
          <p:cNvSpPr txBox="1">
            <a:spLocks noChangeArrowheads="1"/>
          </p:cNvSpPr>
          <p:nvPr userDrawn="1">
            <p:custDataLst>
              <p:tags r:id="rId9"/>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dirty="0" smtClean="0">
                <a:solidFill>
                  <a:srgbClr val="000000"/>
                </a:solidFill>
              </a:rPr>
              <a:t>siemens.com/answers</a:t>
            </a:r>
            <a:endParaRPr lang="en-US" sz="1000" b="1" dirty="0">
              <a:solidFill>
                <a:srgbClr val="000000"/>
              </a:solidFill>
            </a:endParaRPr>
          </a:p>
        </p:txBody>
      </p:sp>
      <p:sp>
        <p:nvSpPr>
          <p:cNvPr id="57351" name="cdtRectangle 116 Id57351"/>
          <p:cNvSpPr>
            <a:spLocks noGrp="1" noChangeArrowheads="1"/>
          </p:cNvSpPr>
          <p:nvPr>
            <p:ph type="subTitle" idx="1"/>
            <p:custDataLst>
              <p:tags r:id="rId10"/>
            </p:custDataLst>
          </p:nvPr>
        </p:nvSpPr>
        <p:spPr bwMode="ltGray">
          <a:xfrm>
            <a:off x="250825" y="2420874"/>
            <a:ext cx="8893175" cy="393082"/>
          </a:xfrm>
          <a:noFill/>
          <a:extLst>
            <a:ext uri="{909E8E84-426E-40DD-AFC4-6F175D3DCCD1}">
              <a14:hiddenFill xmlns:a14="http://schemas.microsoft.com/office/drawing/2010/main">
                <a:solidFill>
                  <a:srgbClr val="233746">
                    <a:alpha val="65000"/>
                  </a:srgbClr>
                </a:solidFill>
              </a14:hiddenFill>
            </a:ext>
          </a:extLst>
        </p:spPr>
        <p:txBody>
          <a:bodyPr wrap="square" lIns="270000" tIns="18000" rIns="396000" bIns="36000" anchor="b" anchorCtr="0">
            <a:noAutofit/>
          </a:bodyPr>
          <a:lstStyle>
            <a:lvl1pPr>
              <a:defRPr sz="2000" smtClean="0">
                <a:solidFill>
                  <a:srgbClr val="FFFFFF"/>
                </a:solidFill>
                <a:latin typeface="Arial" pitchFamily="34" charset="0"/>
              </a:defRPr>
            </a:lvl1pPr>
          </a:lstStyle>
          <a:p>
            <a:r>
              <a:rPr lang="en-US" smtClean="0"/>
              <a:t>Formatvorlage des Untertitelmasters durch Klicken bearbeiten</a:t>
            </a:r>
            <a:endParaRPr lang="en-US" dirty="0" smtClean="0"/>
          </a:p>
        </p:txBody>
      </p:sp>
    </p:spTree>
    <p:custDataLst>
      <p:custData r:id="rId1"/>
    </p:custData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fullscreen (big bar up)" type="title" preserve="1">
  <p:cSld name="Title fullscreen (big bar up)">
    <p:spTree>
      <p:nvGrpSpPr>
        <p:cNvPr id="1" name=""/>
        <p:cNvGrpSpPr/>
        <p:nvPr/>
      </p:nvGrpSpPr>
      <p:grpSpPr>
        <a:xfrm>
          <a:off x="0" y="0"/>
          <a:ext cx="0" cy="0"/>
          <a:chOff x="0" y="0"/>
          <a:chExt cx="0" cy="0"/>
        </a:xfrm>
      </p:grpSpPr>
      <p:sp>
        <p:nvSpPr>
          <p:cNvPr id="9" name="cdtRectangle 15 Id9"/>
          <p:cNvSpPr>
            <a:spLocks noChangeArrowheads="1"/>
          </p:cNvSpPr>
          <p:nvPr userDrawn="1">
            <p:custDataLst>
              <p:tags r:id="rId2"/>
            </p:custDataLst>
          </p:nvPr>
        </p:nvSpPr>
        <p:spPr bwMode="auto">
          <a:xfrm>
            <a:off x="0" y="0"/>
            <a:ext cx="9144000" cy="6858000"/>
          </a:xfrm>
          <a:prstGeom prst="rect">
            <a:avLst/>
          </a:prstGeom>
          <a:solidFill>
            <a:srgbClr val="D7D7CD"/>
          </a:solidFill>
          <a:ln w="9525">
            <a:noFill/>
            <a:miter lim="800000"/>
            <a:headEnd/>
            <a:tailEnd/>
          </a:ln>
          <a:effectLst/>
        </p:spPr>
        <p:txBody>
          <a:bodyPr wrap="none" anchor="ctr">
            <a:noAutofit/>
          </a:bodyPr>
          <a:lstStyle/>
          <a:p>
            <a:endParaRPr lang="en-US" dirty="0"/>
          </a:p>
        </p:txBody>
      </p:sp>
      <p:sp>
        <p:nvSpPr>
          <p:cNvPr id="12" name="cdtRectangle 1 Id12"/>
          <p:cNvSpPr/>
          <p:nvPr userDrawn="1">
            <p:custDataLst>
              <p:tags r:id="rId3"/>
            </p:custDataLst>
          </p:nvPr>
        </p:nvSpPr>
        <p:spPr bwMode="auto">
          <a:xfrm>
            <a:off x="0" y="0"/>
            <a:ext cx="9144000" cy="6858000"/>
          </a:xfrm>
          <a:prstGeom prst="rect">
            <a:avLst/>
          </a:prstGeom>
          <a:solidFill>
            <a:srgbClr val="FFFFFF">
              <a:alpha val="0"/>
            </a:srgb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smtClean="0">
              <a:solidFill>
                <a:schemeClr val="tx1"/>
              </a:solidFill>
            </a:endParaRPr>
          </a:p>
        </p:txBody>
      </p:sp>
      <p:pic>
        <p:nvPicPr>
          <p:cNvPr id="13" name="cdtPicture 14 Id15" descr="Image_Titel.jpg"/>
          <p:cNvPicPr>
            <a:picLocks noChangeAspect="1"/>
          </p:cNvPicPr>
          <p:nvPr userDrawn="1">
            <p:custDataLst>
              <p:tags r:id="rId4"/>
            </p:custDataLst>
          </p:nvPr>
        </p:nvPicPr>
        <p:blipFill>
          <a:blip r:embed="rId12"/>
          <a:stretch>
            <a:fillRect/>
          </a:stretch>
        </p:blipFill>
        <p:spPr bwMode="ltGray">
          <a:xfrm>
            <a:off x="0" y="0"/>
            <a:ext cx="9144000" cy="6858000"/>
          </a:xfrm>
          <a:prstGeom prst="rect">
            <a:avLst/>
          </a:prstGeom>
        </p:spPr>
      </p:pic>
      <p:sp>
        <p:nvSpPr>
          <p:cNvPr id="57350" name="cdtRectangle 115 Id57350"/>
          <p:cNvSpPr>
            <a:spLocks noGrp="1" noChangeArrowheads="1"/>
          </p:cNvSpPr>
          <p:nvPr>
            <p:ph type="ctrTitle"/>
            <p:custDataLst>
              <p:tags r:id="rId5"/>
            </p:custDataLst>
          </p:nvPr>
        </p:nvSpPr>
        <p:spPr bwMode="ltGray">
          <a:xfrm>
            <a:off x="250825" y="2372335"/>
            <a:ext cx="8893175" cy="1881800"/>
          </a:xfrm>
          <a:solidFill>
            <a:srgbClr val="233746">
              <a:alpha val="65000"/>
            </a:srgbClr>
          </a:solidFill>
        </p:spPr>
        <p:txBody>
          <a:bodyPr wrap="square" lIns="270000" tIns="144000" rIns="396000" bIns="500400" anchor="b" anchorCtr="0">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pic>
        <p:nvPicPr>
          <p:cNvPr id="11" name="cdtPicture 10 Id11" descr="SIE_Logo_Layer_Petrol_RGB_A3_76mm.wmf"/>
          <p:cNvPicPr>
            <a:picLocks noChangeAspect="1"/>
          </p:cNvPicPr>
          <p:nvPr userDrawn="1">
            <p:custDataLst>
              <p:tags r:id="rId6"/>
            </p:custDataLst>
          </p:nvPr>
        </p:nvPicPr>
        <p:blipFill>
          <a:blip r:embed="rId13"/>
          <a:stretch>
            <a:fillRect/>
          </a:stretch>
        </p:blipFill>
        <p:spPr>
          <a:xfrm>
            <a:off x="539750" y="0"/>
            <a:ext cx="1728000" cy="967833"/>
          </a:xfrm>
          <a:prstGeom prst="rect">
            <a:avLst/>
          </a:prstGeom>
        </p:spPr>
      </p:pic>
      <p:sp>
        <p:nvSpPr>
          <p:cNvPr id="16" name="cdtText Box 101 Id16"/>
          <p:cNvSpPr txBox="1">
            <a:spLocks noChangeArrowheads="1"/>
          </p:cNvSpPr>
          <p:nvPr userDrawn="1">
            <p:custDataLst>
              <p:tags r:id="rId7"/>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14" name="cdtText Box 133 Id14"/>
          <p:cNvSpPr txBox="1">
            <a:spLocks noChangeArrowheads="1"/>
          </p:cNvSpPr>
          <p:nvPr userDrawn="1">
            <p:custDataLst>
              <p:tags r:id="rId8"/>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000000"/>
                </a:solidFill>
              </a:rPr>
              <a:t>Restricted © Siemens AG 20XX All rights reserved.</a:t>
            </a:r>
          </a:p>
        </p:txBody>
      </p:sp>
      <p:sp>
        <p:nvSpPr>
          <p:cNvPr id="15" name="cdtText Box 133 Id15"/>
          <p:cNvSpPr txBox="1">
            <a:spLocks noChangeArrowheads="1"/>
          </p:cNvSpPr>
          <p:nvPr userDrawn="1">
            <p:custDataLst>
              <p:tags r:id="rId9"/>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dirty="0" smtClean="0">
                <a:solidFill>
                  <a:srgbClr val="000000"/>
                </a:solidFill>
              </a:rPr>
              <a:t>siemens.com/answers</a:t>
            </a:r>
            <a:endParaRPr lang="en-US" sz="1000" b="1" dirty="0">
              <a:solidFill>
                <a:srgbClr val="000000"/>
              </a:solidFill>
            </a:endParaRPr>
          </a:p>
        </p:txBody>
      </p:sp>
      <p:sp>
        <p:nvSpPr>
          <p:cNvPr id="57351" name="cdtRectangle 116 Id57351"/>
          <p:cNvSpPr>
            <a:spLocks noGrp="1" noChangeArrowheads="1"/>
          </p:cNvSpPr>
          <p:nvPr>
            <p:ph type="subTitle" idx="1"/>
            <p:custDataLst>
              <p:tags r:id="rId10"/>
            </p:custDataLst>
          </p:nvPr>
        </p:nvSpPr>
        <p:spPr bwMode="ltGray">
          <a:xfrm>
            <a:off x="250825" y="3860800"/>
            <a:ext cx="8893175" cy="393082"/>
          </a:xfrm>
          <a:noFill/>
          <a:extLst>
            <a:ext uri="{909E8E84-426E-40DD-AFC4-6F175D3DCCD1}">
              <a14:hiddenFill xmlns:a14="http://schemas.microsoft.com/office/drawing/2010/main">
                <a:solidFill>
                  <a:srgbClr val="233746">
                    <a:alpha val="65000"/>
                  </a:srgbClr>
                </a:solidFill>
              </a14:hiddenFill>
            </a:ext>
          </a:extLst>
        </p:spPr>
        <p:txBody>
          <a:bodyPr wrap="square" lIns="270000" tIns="18000" rIns="396000" bIns="36000" anchor="t" anchorCtr="0">
            <a:noAutofit/>
          </a:bodyPr>
          <a:lstStyle>
            <a:lvl1pPr>
              <a:defRPr sz="2000" smtClean="0">
                <a:solidFill>
                  <a:srgbClr val="FFFFFF"/>
                </a:solidFill>
                <a:latin typeface="Arial" pitchFamily="34" charset="0"/>
              </a:defRPr>
            </a:lvl1pPr>
          </a:lstStyle>
          <a:p>
            <a:r>
              <a:rPr lang="en-US" smtClean="0"/>
              <a:t>Formatvorlage des Untertitelmasters durch Klicken bearbeiten</a:t>
            </a:r>
            <a:endParaRPr lang="en-US" dirty="0" smtClean="0"/>
          </a:p>
        </p:txBody>
      </p:sp>
    </p:spTree>
    <p:custDataLst>
      <p:custData r:id="rId1"/>
    </p:custData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title (big bar down)" type="title" preserve="1">
  <p:cSld name="Chapter title (big bar down)">
    <p:spTree>
      <p:nvGrpSpPr>
        <p:cNvPr id="1" name=""/>
        <p:cNvGrpSpPr/>
        <p:nvPr/>
      </p:nvGrpSpPr>
      <p:grpSpPr>
        <a:xfrm>
          <a:off x="0" y="0"/>
          <a:ext cx="0" cy="0"/>
          <a:chOff x="0" y="0"/>
          <a:chExt cx="0" cy="0"/>
        </a:xfrm>
      </p:grpSpPr>
      <p:sp>
        <p:nvSpPr>
          <p:cNvPr id="57359" name="cdtRectangle 15 Id57359"/>
          <p:cNvSpPr>
            <a:spLocks noChangeArrowheads="1"/>
          </p:cNvSpPr>
          <p:nvPr userDrawn="1">
            <p:custDataLst>
              <p:tags r:id="rId2"/>
            </p:custDataLst>
          </p:nvPr>
        </p:nvSpPr>
        <p:spPr bwMode="gray">
          <a:xfrm>
            <a:off x="0" y="0"/>
            <a:ext cx="9144000" cy="4149725"/>
          </a:xfrm>
          <a:prstGeom prst="rect">
            <a:avLst/>
          </a:prstGeom>
          <a:solidFill>
            <a:srgbClr val="D7D7CD"/>
          </a:solidFill>
          <a:ln w="9525">
            <a:noFill/>
            <a:miter lim="800000"/>
            <a:headEnd/>
            <a:tailEnd/>
          </a:ln>
          <a:effectLst/>
        </p:spPr>
        <p:txBody>
          <a:bodyPr wrap="none" anchor="ctr">
            <a:noAutofit/>
          </a:bodyPr>
          <a:lstStyle/>
          <a:p>
            <a:endParaRPr lang="en-US" dirty="0"/>
          </a:p>
        </p:txBody>
      </p:sp>
      <p:sp>
        <p:nvSpPr>
          <p:cNvPr id="57350" name="cdtRectangle 115 Id57350"/>
          <p:cNvSpPr>
            <a:spLocks noGrp="1" noChangeArrowheads="1"/>
          </p:cNvSpPr>
          <p:nvPr>
            <p:ph type="ctrTitle"/>
            <p:custDataLst>
              <p:tags r:id="rId3"/>
            </p:custDataLst>
          </p:nvPr>
        </p:nvSpPr>
        <p:spPr bwMode="gray">
          <a:xfrm>
            <a:off x="250825" y="4149726"/>
            <a:ext cx="8893175" cy="1485567"/>
          </a:xfrm>
          <a:solidFill>
            <a:srgbClr val="879BAA"/>
          </a:solidFill>
        </p:spPr>
        <p:txBody>
          <a:bodyPr wrap="square" lIns="270000" tIns="144000" rIns="396000" bIns="108000" anchor="t">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57351" name="cdtRectangle 116 Id57351"/>
          <p:cNvSpPr>
            <a:spLocks noGrp="1" noChangeArrowheads="1"/>
          </p:cNvSpPr>
          <p:nvPr>
            <p:ph type="subTitle" idx="1"/>
            <p:custDataLst>
              <p:tags r:id="rId4"/>
            </p:custDataLst>
          </p:nvPr>
        </p:nvSpPr>
        <p:spPr bwMode="gray">
          <a:xfrm>
            <a:off x="250825" y="3756644"/>
            <a:ext cx="8893175" cy="393082"/>
          </a:xfrm>
          <a:solidFill>
            <a:srgbClr val="233746">
              <a:alpha val="65000"/>
            </a:srgbClr>
          </a:solidFill>
        </p:spPr>
        <p:txBody>
          <a:bodyPr wrap="square" lIns="270000" tIns="18000" rIns="396000" bIns="36000" anchor="b">
            <a:noAutofit/>
          </a:bodyPr>
          <a:lstStyle>
            <a:lvl1pPr>
              <a:defRPr sz="2000" smtClean="0">
                <a:solidFill>
                  <a:schemeClr val="bg1"/>
                </a:solidFill>
                <a:latin typeface="Arial" pitchFamily="34" charset="0"/>
              </a:defRPr>
            </a:lvl1pPr>
          </a:lstStyle>
          <a:p>
            <a:r>
              <a:rPr lang="en-US" smtClean="0"/>
              <a:t>Formatvorlage des Untertitelmasters durch Klicken bearbeiten</a:t>
            </a:r>
            <a:endParaRPr lang="en-US" dirty="0" smtClean="0"/>
          </a:p>
        </p:txBody>
      </p:sp>
      <p:pic>
        <p:nvPicPr>
          <p:cNvPr id="8" name="cdtPicture 7 Id8" descr="sie_logo_layer_petrol_rgb"/>
          <p:cNvPicPr>
            <a:picLocks noChangeAspect="1" noChangeArrowheads="1"/>
          </p:cNvPicPr>
          <p:nvPr userDrawn="1">
            <p:custDataLst>
              <p:tags r:id="rId5"/>
            </p:custDataLst>
          </p:nvPr>
        </p:nvPicPr>
        <p:blipFill>
          <a:blip r:embed="rId8"/>
          <a:srcRect/>
          <a:stretch>
            <a:fillRect/>
          </a:stretch>
        </p:blipFill>
        <p:spPr bwMode="auto">
          <a:xfrm>
            <a:off x="7308850" y="0"/>
            <a:ext cx="1439863" cy="804863"/>
          </a:xfrm>
          <a:prstGeom prst="rect">
            <a:avLst/>
          </a:prstGeom>
          <a:noFill/>
        </p:spPr>
      </p:pic>
      <p:sp>
        <p:nvSpPr>
          <p:cNvPr id="9" name="cdtText Box 101 Id9"/>
          <p:cNvSpPr txBox="1">
            <a:spLocks noChangeArrowheads="1"/>
          </p:cNvSpPr>
          <p:nvPr userDrawn="1">
            <p:custDataLst>
              <p:tags r:id="rId6"/>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Tree>
    <p:custDataLst>
      <p:custData r:id="rId1"/>
    </p:custData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title (big bar up)" type="title" preserve="1">
  <p:cSld name="Chapter title (big bar up)">
    <p:spTree>
      <p:nvGrpSpPr>
        <p:cNvPr id="1" name=""/>
        <p:cNvGrpSpPr/>
        <p:nvPr/>
      </p:nvGrpSpPr>
      <p:grpSpPr>
        <a:xfrm>
          <a:off x="0" y="0"/>
          <a:ext cx="0" cy="0"/>
          <a:chOff x="0" y="0"/>
          <a:chExt cx="0" cy="0"/>
        </a:xfrm>
      </p:grpSpPr>
      <p:sp>
        <p:nvSpPr>
          <p:cNvPr id="8" name="cdtRectangle 15 Id8"/>
          <p:cNvSpPr>
            <a:spLocks noChangeArrowheads="1"/>
          </p:cNvSpPr>
          <p:nvPr userDrawn="1">
            <p:custDataLst>
              <p:tags r:id="rId2"/>
            </p:custDataLst>
          </p:nvPr>
        </p:nvSpPr>
        <p:spPr bwMode="gray">
          <a:xfrm>
            <a:off x="0" y="0"/>
            <a:ext cx="9144000" cy="5162556"/>
          </a:xfrm>
          <a:prstGeom prst="rect">
            <a:avLst/>
          </a:prstGeom>
          <a:solidFill>
            <a:srgbClr val="D7D7CD"/>
          </a:solidFill>
          <a:ln w="9525">
            <a:noFill/>
            <a:miter lim="800000"/>
            <a:headEnd/>
            <a:tailEnd/>
          </a:ln>
          <a:effectLst/>
        </p:spPr>
        <p:txBody>
          <a:bodyPr wrap="none" anchor="ctr">
            <a:noAutofit/>
          </a:bodyPr>
          <a:lstStyle/>
          <a:p>
            <a:endParaRPr lang="en-US" dirty="0"/>
          </a:p>
        </p:txBody>
      </p:sp>
      <p:sp>
        <p:nvSpPr>
          <p:cNvPr id="57350" name="cdtRectangle 115 Id57350"/>
          <p:cNvSpPr>
            <a:spLocks noGrp="1" noChangeArrowheads="1"/>
          </p:cNvSpPr>
          <p:nvPr>
            <p:ph type="ctrTitle"/>
            <p:custDataLst>
              <p:tags r:id="rId3"/>
            </p:custDataLst>
          </p:nvPr>
        </p:nvSpPr>
        <p:spPr bwMode="gray">
          <a:xfrm>
            <a:off x="250825" y="3676990"/>
            <a:ext cx="8893175" cy="1485567"/>
          </a:xfrm>
          <a:solidFill>
            <a:srgbClr val="233746">
              <a:alpha val="65000"/>
            </a:srgbClr>
          </a:solidFill>
        </p:spPr>
        <p:txBody>
          <a:bodyPr wrap="square" lIns="270000" tIns="144000" rIns="396000" bIns="108000" anchor="b" anchorCtr="0">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57351" name="cdtRectangle 116 Id57351"/>
          <p:cNvSpPr>
            <a:spLocks noGrp="1" noChangeArrowheads="1"/>
          </p:cNvSpPr>
          <p:nvPr>
            <p:ph type="subTitle" idx="1"/>
            <p:custDataLst>
              <p:tags r:id="rId4"/>
            </p:custDataLst>
          </p:nvPr>
        </p:nvSpPr>
        <p:spPr bwMode="gray">
          <a:xfrm>
            <a:off x="250825" y="5162556"/>
            <a:ext cx="8893175" cy="393082"/>
          </a:xfrm>
          <a:solidFill>
            <a:srgbClr val="879BAA"/>
          </a:solidFill>
        </p:spPr>
        <p:txBody>
          <a:bodyPr wrap="square" lIns="270000" tIns="18000" rIns="396000" bIns="36000" anchor="t" anchorCtr="0">
            <a:noAutofit/>
          </a:bodyPr>
          <a:lstStyle>
            <a:lvl1pPr>
              <a:defRPr sz="2000" smtClean="0">
                <a:solidFill>
                  <a:schemeClr val="bg1"/>
                </a:solidFill>
                <a:latin typeface="Arial" pitchFamily="34" charset="0"/>
              </a:defRPr>
            </a:lvl1pPr>
          </a:lstStyle>
          <a:p>
            <a:r>
              <a:rPr lang="en-US" smtClean="0"/>
              <a:t>Formatvorlage des Untertitelmasters durch Klicken bearbeiten</a:t>
            </a:r>
            <a:endParaRPr lang="en-US" dirty="0" smtClean="0"/>
          </a:p>
        </p:txBody>
      </p:sp>
      <p:pic>
        <p:nvPicPr>
          <p:cNvPr id="12" name="cdtPicture 7 Id12" descr="sie_logo_layer_petrol_rgb"/>
          <p:cNvPicPr>
            <a:picLocks noChangeAspect="1" noChangeArrowheads="1"/>
          </p:cNvPicPr>
          <p:nvPr userDrawn="1">
            <p:custDataLst>
              <p:tags r:id="rId5"/>
            </p:custDataLst>
          </p:nvPr>
        </p:nvPicPr>
        <p:blipFill>
          <a:blip r:embed="rId8"/>
          <a:srcRect/>
          <a:stretch>
            <a:fillRect/>
          </a:stretch>
        </p:blipFill>
        <p:spPr bwMode="auto">
          <a:xfrm>
            <a:off x="7308850" y="0"/>
            <a:ext cx="1439863" cy="804863"/>
          </a:xfrm>
          <a:prstGeom prst="rect">
            <a:avLst/>
          </a:prstGeom>
          <a:noFill/>
        </p:spPr>
      </p:pic>
      <p:sp>
        <p:nvSpPr>
          <p:cNvPr id="9" name="cdtText Box 101 Id9"/>
          <p:cNvSpPr txBox="1">
            <a:spLocks noChangeArrowheads="1"/>
          </p:cNvSpPr>
          <p:nvPr userDrawn="1">
            <p:custDataLst>
              <p:tags r:id="rId6"/>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Tree>
    <p:custDataLst>
      <p:custData r:id="rId1"/>
    </p:custData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 Index/Contact" preserve="1" userDrawn="1">
  <p:cSld name="Image + Index/Contact">
    <p:spTree>
      <p:nvGrpSpPr>
        <p:cNvPr id="1" name=""/>
        <p:cNvGrpSpPr/>
        <p:nvPr/>
      </p:nvGrpSpPr>
      <p:grpSpPr>
        <a:xfrm>
          <a:off x="0" y="0"/>
          <a:ext cx="0" cy="0"/>
          <a:chOff x="0" y="0"/>
          <a:chExt cx="0" cy="0"/>
        </a:xfrm>
      </p:grpSpPr>
      <p:sp>
        <p:nvSpPr>
          <p:cNvPr id="3" name="cdtRectangle 2 Id3"/>
          <p:cNvSpPr/>
          <p:nvPr userDrawn="1">
            <p:custDataLst>
              <p:tags r:id="rId2"/>
            </p:custDataLst>
          </p:nvPr>
        </p:nvSpPr>
        <p:spPr bwMode="auto">
          <a:xfrm>
            <a:off x="4716464" y="1412875"/>
            <a:ext cx="4427537" cy="4752975"/>
          </a:xfrm>
          <a:prstGeom prst="rect">
            <a:avLst/>
          </a:prstGeom>
          <a:solidFill>
            <a:srgbClr val="D7D7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smtClean="0">
              <a:solidFill>
                <a:schemeClr val="tx1"/>
              </a:solidFill>
            </a:endParaRPr>
          </a:p>
        </p:txBody>
      </p:sp>
      <p:sp>
        <p:nvSpPr>
          <p:cNvPr id="2" name="cdtTitle 1 Id2"/>
          <p:cNvSpPr>
            <a:spLocks noGrp="1"/>
          </p:cNvSpPr>
          <p:nvPr>
            <p:ph type="title"/>
            <p:custDataLst>
              <p:tags r:id="rId3"/>
            </p:custDataLst>
          </p:nvPr>
        </p:nvSpPr>
        <p:spPr>
          <a:xfrm>
            <a:off x="0" y="0"/>
            <a:ext cx="9144000" cy="1268413"/>
          </a:xfrm>
        </p:spPr>
        <p:txBody>
          <a:bodyPr/>
          <a:lstStyle/>
          <a:p>
            <a:r>
              <a:rPr lang="en-US" smtClean="0"/>
              <a:t>Titelmasterformat durch Klicken bearbeiten</a:t>
            </a:r>
            <a:endParaRPr lang="en-US" dirty="0"/>
          </a:p>
        </p:txBody>
      </p:sp>
      <p:sp>
        <p:nvSpPr>
          <p:cNvPr id="11" name="cdtPicture Placeholder 10 Id11"/>
          <p:cNvSpPr>
            <a:spLocks noGrp="1"/>
          </p:cNvSpPr>
          <p:nvPr>
            <p:ph type="pic" sz="quarter" idx="13" hasCustomPrompt="1"/>
            <p:custDataLst>
              <p:tags r:id="rId4"/>
            </p:custDataLst>
          </p:nvPr>
        </p:nvSpPr>
        <p:spPr>
          <a:xfrm>
            <a:off x="0" y="1412875"/>
            <a:ext cx="4572000" cy="4752975"/>
          </a:xfrm>
        </p:spPr>
        <p:txBody>
          <a:bodyPr/>
          <a:lstStyle>
            <a:lvl1pPr>
              <a:defRPr/>
            </a:lvl1pPr>
          </a:lstStyle>
          <a:p>
            <a:r>
              <a:rPr lang="de-DE" dirty="0" smtClean="0"/>
              <a:t> </a:t>
            </a:r>
            <a:endParaRPr lang="de-DE" dirty="0"/>
          </a:p>
        </p:txBody>
      </p:sp>
      <p:sp>
        <p:nvSpPr>
          <p:cNvPr id="13" name="cdtText Placeholder 12 Id13"/>
          <p:cNvSpPr>
            <a:spLocks noGrp="1"/>
          </p:cNvSpPr>
          <p:nvPr>
            <p:ph type="body" sz="quarter" idx="14" hasCustomPrompt="1"/>
            <p:custDataLst>
              <p:tags r:id="rId5"/>
            </p:custDataLst>
          </p:nvPr>
        </p:nvSpPr>
        <p:spPr bwMode="auto">
          <a:xfrm>
            <a:off x="4716464" y="1412875"/>
            <a:ext cx="4427537" cy="4752975"/>
          </a:xfrm>
          <a:solidFill>
            <a:srgbClr val="D7D7CD"/>
          </a:solidFill>
        </p:spPr>
        <p:txBody>
          <a:bodyPr lIns="252000" tIns="144000" rIns="396000" bIns="144000"/>
          <a:lstStyle>
            <a:lvl1pPr marL="0" indent="0">
              <a:lnSpc>
                <a:spcPct val="100000"/>
              </a:lnSpc>
              <a:spcBef>
                <a:spcPts val="500"/>
              </a:spcBef>
              <a:spcAft>
                <a:spcPts val="500"/>
              </a:spcAft>
              <a:buClr>
                <a:schemeClr val="bg2"/>
              </a:buClr>
              <a:buFont typeface="Arial" pitchFamily="34" charset="0"/>
              <a:buNone/>
              <a:tabLst>
                <a:tab pos="3773488" algn="r"/>
              </a:tabLst>
              <a:defRPr>
                <a:solidFill>
                  <a:srgbClr val="000000"/>
                </a:solidFill>
              </a:defRPr>
            </a:lvl1pPr>
            <a:lvl2pPr marL="179388" indent="-177800">
              <a:lnSpc>
                <a:spcPct val="100000"/>
              </a:lnSpc>
              <a:spcBef>
                <a:spcPts val="500"/>
              </a:spcBef>
              <a:spcAft>
                <a:spcPts val="500"/>
              </a:spcAft>
              <a:buClr>
                <a:schemeClr val="accent1"/>
              </a:buClr>
              <a:buFont typeface="Arial" pitchFamily="34" charset="0"/>
              <a:buChar char="•"/>
              <a:tabLst>
                <a:tab pos="3773488" algn="r"/>
              </a:tabLst>
              <a:defRPr b="0">
                <a:solidFill>
                  <a:srgbClr val="000000"/>
                </a:solidFill>
              </a:defRPr>
            </a:lvl2pPr>
            <a:lvl3pPr marL="177800" indent="-177800">
              <a:lnSpc>
                <a:spcPct val="100000"/>
              </a:lnSpc>
              <a:spcBef>
                <a:spcPts val="500"/>
              </a:spcBef>
              <a:spcAft>
                <a:spcPts val="500"/>
              </a:spcAft>
              <a:buClr>
                <a:schemeClr val="accent1"/>
              </a:buClr>
              <a:buFont typeface="Arial" pitchFamily="34" charset="0"/>
              <a:buChar char="•"/>
              <a:tabLst>
                <a:tab pos="3773488" algn="r"/>
              </a:tabLst>
              <a:defRPr b="1">
                <a:solidFill>
                  <a:srgbClr val="000000"/>
                </a:solidFill>
              </a:defRPr>
            </a:lvl3pPr>
            <a:lvl4pPr marL="358775" indent="-177800">
              <a:lnSpc>
                <a:spcPct val="100000"/>
              </a:lnSpc>
              <a:spcBef>
                <a:spcPts val="500"/>
              </a:spcBef>
              <a:spcAft>
                <a:spcPts val="500"/>
              </a:spcAft>
              <a:buClr>
                <a:schemeClr val="accent1"/>
              </a:buClr>
              <a:buFont typeface="Arial" pitchFamily="34" charset="0"/>
              <a:buChar char="•"/>
              <a:tabLst>
                <a:tab pos="3773488" algn="r"/>
              </a:tabLst>
              <a:defRPr b="0" baseline="0">
                <a:solidFill>
                  <a:srgbClr val="000000"/>
                </a:solidFill>
              </a:defRPr>
            </a:lvl4pPr>
            <a:lvl5pPr marL="357188" indent="-177800">
              <a:lnSpc>
                <a:spcPct val="100000"/>
              </a:lnSpc>
              <a:spcBef>
                <a:spcPts val="500"/>
              </a:spcBef>
              <a:spcAft>
                <a:spcPts val="500"/>
              </a:spcAft>
              <a:buClr>
                <a:schemeClr val="accent1"/>
              </a:buClr>
              <a:buFont typeface="Arial" pitchFamily="34" charset="0"/>
              <a:buChar char="•"/>
              <a:tabLst>
                <a:tab pos="3773488"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3773488"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fr-FR" dirty="0" smtClean="0"/>
              <a:t>active </a:t>
            </a:r>
            <a:r>
              <a:rPr lang="fr-FR" dirty="0" err="1" smtClean="0"/>
              <a:t>chapter</a:t>
            </a:r>
            <a:endParaRPr lang="fr-FR" dirty="0" smtClean="0"/>
          </a:p>
          <a:p>
            <a:pPr lvl="3"/>
            <a:r>
              <a:rPr lang="fr-FR" dirty="0" err="1" smtClean="0"/>
              <a:t>subchapter</a:t>
            </a:r>
            <a:endParaRPr lang="fr-FR" dirty="0" smtClean="0"/>
          </a:p>
          <a:p>
            <a:pPr lvl="4"/>
            <a:r>
              <a:rPr lang="fr-FR" dirty="0" smtClean="0"/>
              <a:t>active </a:t>
            </a:r>
            <a:r>
              <a:rPr lang="fr-FR" dirty="0" err="1" smtClean="0"/>
              <a:t>subchapter</a:t>
            </a:r>
            <a:endParaRPr lang="fr-FR" dirty="0" smtClean="0"/>
          </a:p>
        </p:txBody>
      </p:sp>
      <p:pic>
        <p:nvPicPr>
          <p:cNvPr id="6" name="Bildplatzhalter 12" descr="Image_IHV_Kontakt.jpg"/>
          <p:cNvPicPr>
            <a:picLocks noChangeAspect="1"/>
          </p:cNvPicPr>
          <p:nvPr userDrawn="1">
            <p:custDataLst>
              <p:tags r:id="rId6"/>
            </p:custDataLst>
          </p:nvPr>
        </p:nvPicPr>
        <p:blipFill>
          <a:blip r:embed="rId8"/>
          <a:srcRect l="24" r="24"/>
          <a:stretch>
            <a:fillRect/>
          </a:stretch>
        </p:blipFill>
        <p:spPr bwMode="ltGray">
          <a:xfrm>
            <a:off x="0" y="1412875"/>
            <a:ext cx="4572000" cy="4752975"/>
          </a:xfrm>
          <a:prstGeom prst="rect">
            <a:avLst/>
          </a:prstGeom>
          <a:noFill/>
          <a:ln w="9525">
            <a:noFill/>
            <a:miter lim="800000"/>
            <a:headEnd/>
            <a:tailEnd/>
          </a:ln>
        </p:spPr>
      </p:pic>
    </p:spTree>
    <p:custDataLst>
      <p:custData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 Index" preserve="1" userDrawn="1">
  <p:cSld name="Text + Index">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13" name="cdtText Placeholder 12 Id13"/>
          <p:cNvSpPr>
            <a:spLocks noGrp="1"/>
          </p:cNvSpPr>
          <p:nvPr>
            <p:ph type="body" sz="quarter" idx="13"/>
            <p:custDataLst>
              <p:tags r:id="rId3"/>
            </p:custDataLst>
          </p:nvPr>
        </p:nvSpPr>
        <p:spPr>
          <a:xfrm>
            <a:off x="539750" y="1412875"/>
            <a:ext cx="403225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dtText Placeholder 12 Id5"/>
          <p:cNvSpPr>
            <a:spLocks noGrp="1"/>
          </p:cNvSpPr>
          <p:nvPr>
            <p:ph type="body" sz="quarter" idx="14" hasCustomPrompt="1"/>
            <p:custDataLst>
              <p:tags r:id="rId4"/>
            </p:custDataLst>
          </p:nvPr>
        </p:nvSpPr>
        <p:spPr bwMode="auto">
          <a:xfrm>
            <a:off x="4716464" y="1412875"/>
            <a:ext cx="4427537" cy="4752975"/>
          </a:xfrm>
          <a:solidFill>
            <a:srgbClr val="D7D7CD"/>
          </a:solidFill>
        </p:spPr>
        <p:txBody>
          <a:bodyPr lIns="252000" tIns="144000" rIns="396000" bIns="144000"/>
          <a:lstStyle>
            <a:lvl1pPr marL="0" indent="0">
              <a:lnSpc>
                <a:spcPct val="100000"/>
              </a:lnSpc>
              <a:spcBef>
                <a:spcPts val="500"/>
              </a:spcBef>
              <a:spcAft>
                <a:spcPts val="500"/>
              </a:spcAft>
              <a:buClr>
                <a:schemeClr val="bg2"/>
              </a:buClr>
              <a:buFont typeface="Arial" pitchFamily="34" charset="0"/>
              <a:buNone/>
              <a:tabLst>
                <a:tab pos="3773488" algn="r"/>
              </a:tabLst>
              <a:defRPr>
                <a:solidFill>
                  <a:srgbClr val="000000"/>
                </a:solidFill>
              </a:defRPr>
            </a:lvl1pPr>
            <a:lvl2pPr marL="179388" indent="-177800">
              <a:lnSpc>
                <a:spcPct val="100000"/>
              </a:lnSpc>
              <a:spcBef>
                <a:spcPts val="500"/>
              </a:spcBef>
              <a:spcAft>
                <a:spcPts val="500"/>
              </a:spcAft>
              <a:buClr>
                <a:schemeClr val="accent1"/>
              </a:buClr>
              <a:buFont typeface="Arial" pitchFamily="34" charset="0"/>
              <a:buChar char="•"/>
              <a:tabLst>
                <a:tab pos="3773488" algn="r"/>
              </a:tabLst>
              <a:defRPr b="0">
                <a:solidFill>
                  <a:srgbClr val="000000"/>
                </a:solidFill>
              </a:defRPr>
            </a:lvl2pPr>
            <a:lvl3pPr marL="177800" indent="-177800">
              <a:lnSpc>
                <a:spcPct val="100000"/>
              </a:lnSpc>
              <a:spcBef>
                <a:spcPts val="500"/>
              </a:spcBef>
              <a:spcAft>
                <a:spcPts val="500"/>
              </a:spcAft>
              <a:buClr>
                <a:schemeClr val="accent1"/>
              </a:buClr>
              <a:buFont typeface="Arial" pitchFamily="34" charset="0"/>
              <a:buChar char="•"/>
              <a:tabLst>
                <a:tab pos="3773488" algn="r"/>
              </a:tabLst>
              <a:defRPr b="1">
                <a:solidFill>
                  <a:srgbClr val="000000"/>
                </a:solidFill>
              </a:defRPr>
            </a:lvl3pPr>
            <a:lvl4pPr marL="358775" indent="-177800">
              <a:lnSpc>
                <a:spcPct val="100000"/>
              </a:lnSpc>
              <a:spcBef>
                <a:spcPts val="500"/>
              </a:spcBef>
              <a:spcAft>
                <a:spcPts val="500"/>
              </a:spcAft>
              <a:buClr>
                <a:schemeClr val="accent1"/>
              </a:buClr>
              <a:buFont typeface="Arial" pitchFamily="34" charset="0"/>
              <a:buChar char="•"/>
              <a:tabLst>
                <a:tab pos="3773488" algn="r"/>
              </a:tabLst>
              <a:defRPr b="0" baseline="0">
                <a:solidFill>
                  <a:srgbClr val="000000"/>
                </a:solidFill>
              </a:defRPr>
            </a:lvl4pPr>
            <a:lvl5pPr marL="357188" indent="-177800">
              <a:lnSpc>
                <a:spcPct val="100000"/>
              </a:lnSpc>
              <a:spcBef>
                <a:spcPts val="500"/>
              </a:spcBef>
              <a:spcAft>
                <a:spcPts val="500"/>
              </a:spcAft>
              <a:buClr>
                <a:schemeClr val="accent1"/>
              </a:buClr>
              <a:buFont typeface="Arial" pitchFamily="34" charset="0"/>
              <a:buChar char="•"/>
              <a:tabLst>
                <a:tab pos="3773488"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3773488"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en-US" dirty="0" smtClean="0"/>
              <a:t>active chapter</a:t>
            </a:r>
          </a:p>
          <a:p>
            <a:pPr lvl="3"/>
            <a:r>
              <a:rPr lang="en-US" dirty="0" smtClean="0"/>
              <a:t>subchapter</a:t>
            </a:r>
          </a:p>
          <a:p>
            <a:pPr lvl="4"/>
            <a:r>
              <a:rPr lang="en-US" dirty="0" smtClean="0"/>
              <a:t>active subchapter</a:t>
            </a:r>
            <a:endParaRPr lang="en-US" dirty="0"/>
          </a:p>
        </p:txBody>
      </p:sp>
    </p:spTree>
    <p:custDataLst>
      <p:custData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ree Content" type="titleOnly" preserve="1">
  <p:cSld name="Free Content">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8966200" cy="1268413"/>
          </a:xfrm>
          <a:noFill/>
          <a:ln w="9525">
            <a:noFill/>
            <a:miter lim="800000"/>
            <a:headEnd/>
            <a:tailEnd/>
          </a:ln>
        </p:spPr>
        <p:txBody>
          <a:bodyPr vert="horz" wrap="square" lIns="540000" tIns="396000" rIns="2124000" bIns="234000" numCol="1" anchor="b" anchorCtr="0" compatLnSpc="1">
            <a:prstTxWarp prst="textNoShape">
              <a:avLst/>
            </a:prstTxWarp>
          </a:bodyPr>
          <a:lstStyle>
            <a:lvl1pPr>
              <a:defRPr lang="de-DE" noProof="0" dirty="0"/>
            </a:lvl1pPr>
          </a:lstStyle>
          <a:p>
            <a:pPr lvl="0"/>
            <a:r>
              <a:rPr lang="en-US" dirty="0" err="1" smtClean="0"/>
              <a:t>Titelmasterformat</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Tree>
    <p:custDataLst>
      <p:custData r:id="rId1"/>
    </p:custDataLst>
    <p:extLst>
      <p:ext uri="{BB962C8B-B14F-4D97-AF65-F5344CB8AC3E}">
        <p14:creationId xmlns:p14="http://schemas.microsoft.com/office/powerpoint/2010/main" val="33709844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9" Type="http://schemas.openxmlformats.org/officeDocument/2006/relationships/tags" Target="../tags/tag19.xml"/><Relationship Id="rId3" Type="http://schemas.openxmlformats.org/officeDocument/2006/relationships/slideLayout" Target="../slideLayouts/slideLayout3.xml"/><Relationship Id="rId21" Type="http://schemas.openxmlformats.org/officeDocument/2006/relationships/theme" Target="../theme/theme1.xml"/><Relationship Id="rId34" Type="http://schemas.openxmlformats.org/officeDocument/2006/relationships/tags" Target="../tags/tag14.xml"/><Relationship Id="rId42" Type="http://schemas.openxmlformats.org/officeDocument/2006/relationships/tags" Target="../tags/tag22.xml"/><Relationship Id="rId47" Type="http://schemas.openxmlformats.org/officeDocument/2006/relationships/tags" Target="../tags/tag2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 Id="rId46" Type="http://schemas.openxmlformats.org/officeDocument/2006/relationships/tags" Target="../tags/tag2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9.xml"/><Relationship Id="rId41" Type="http://schemas.openxmlformats.org/officeDocument/2006/relationships/tags" Target="../tags/tag2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tags" Target="../tags/tag20.xml"/><Relationship Id="rId45" Type="http://schemas.openxmlformats.org/officeDocument/2006/relationships/tags" Target="../tags/tag2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28" Type="http://schemas.openxmlformats.org/officeDocument/2006/relationships/tags" Target="../tags/tag8.xml"/><Relationship Id="rId36" Type="http://schemas.openxmlformats.org/officeDocument/2006/relationships/tags" Target="../tags/tag16.xml"/><Relationship Id="rId49" Type="http://schemas.openxmlformats.org/officeDocument/2006/relationships/image" Target="../media/image1.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1.xml"/><Relationship Id="rId44" Type="http://schemas.openxmlformats.org/officeDocument/2006/relationships/tags" Target="../tags/tag2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43" Type="http://schemas.openxmlformats.org/officeDocument/2006/relationships/tags" Target="../tags/tag23.xml"/><Relationship Id="rId48" Type="http://schemas.openxmlformats.org/officeDocument/2006/relationships/tags" Target="../tags/tag2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7" name="cdtRectangle 12 Id7"/>
          <p:cNvSpPr>
            <a:spLocks noChangeArrowheads="1"/>
          </p:cNvSpPr>
          <p:nvPr userDrawn="1">
            <p:custDataLst>
              <p:tags r:id="rId22"/>
            </p:custDataLst>
          </p:nvPr>
        </p:nvSpPr>
        <p:spPr bwMode="gray">
          <a:xfrm>
            <a:off x="0" y="0"/>
            <a:ext cx="9144000" cy="1268413"/>
          </a:xfrm>
          <a:prstGeom prst="rect">
            <a:avLst/>
          </a:prstGeom>
          <a:solidFill>
            <a:srgbClr val="AF235F"/>
          </a:solidFill>
          <a:ln w="9525">
            <a:noFill/>
            <a:miter lim="800000"/>
            <a:headEnd/>
            <a:tailEnd/>
          </a:ln>
          <a:effectLst/>
        </p:spPr>
        <p:txBody>
          <a:bodyPr wrap="none" anchor="ctr">
            <a:noAutofit/>
          </a:bodyPr>
          <a:lstStyle/>
          <a:p>
            <a:endParaRPr lang="en-US" dirty="0"/>
          </a:p>
        </p:txBody>
      </p:sp>
      <p:sp>
        <p:nvSpPr>
          <p:cNvPr id="9" name="cdtText Box 133 Id9"/>
          <p:cNvSpPr txBox="1">
            <a:spLocks noChangeArrowheads="1"/>
          </p:cNvSpPr>
          <p:nvPr userDrawn="1">
            <p:custDataLst>
              <p:tags r:id="rId23"/>
            </p:custDataLst>
          </p:nvPr>
        </p:nvSpPr>
        <p:spPr bwMode="auto">
          <a:xfrm>
            <a:off x="0" y="6360591"/>
            <a:ext cx="914400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AF235F"/>
                </a:solidFill>
              </a:rPr>
              <a:t>Restricted © Siemens AG 2014 All rights reserved.</a:t>
            </a:r>
            <a:endParaRPr lang="en-US" sz="1000" b="1" dirty="0">
              <a:solidFill>
                <a:srgbClr val="AF235F"/>
              </a:solidFill>
            </a:endParaRPr>
          </a:p>
        </p:txBody>
      </p:sp>
      <p:sp>
        <p:nvSpPr>
          <p:cNvPr id="3079" name="cdtRectangle 116 Id3079"/>
          <p:cNvSpPr>
            <a:spLocks noGrp="1" noChangeArrowheads="1"/>
          </p:cNvSpPr>
          <p:nvPr>
            <p:ph type="body" idx="1"/>
            <p:custDataLst>
              <p:tags r:id="rId24"/>
            </p:custDataLst>
          </p:nvPr>
        </p:nvSpPr>
        <p:spPr bwMode="auto">
          <a:xfrm>
            <a:off x="539751" y="1412875"/>
            <a:ext cx="8208963" cy="4752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1" name="cdtPicture 10 Id11" descr="SIE_Logo_Layer_Petrol_RGB_A3_76mm.wmf"/>
          <p:cNvPicPr>
            <a:picLocks noChangeAspect="1"/>
          </p:cNvPicPr>
          <p:nvPr userDrawn="1">
            <p:custDataLst>
              <p:tags r:id="rId25"/>
            </p:custDataLst>
          </p:nvPr>
        </p:nvPicPr>
        <p:blipFill>
          <a:blip r:embed="rId49"/>
          <a:stretch>
            <a:fillRect/>
          </a:stretch>
        </p:blipFill>
        <p:spPr>
          <a:xfrm>
            <a:off x="7308851" y="0"/>
            <a:ext cx="1439863" cy="806452"/>
          </a:xfrm>
          <a:prstGeom prst="rect">
            <a:avLst/>
          </a:prstGeom>
        </p:spPr>
      </p:pic>
      <p:sp>
        <p:nvSpPr>
          <p:cNvPr id="3078" name="cdtRectangle 115 Id3078"/>
          <p:cNvSpPr>
            <a:spLocks noGrp="1" noChangeArrowheads="1"/>
          </p:cNvSpPr>
          <p:nvPr>
            <p:ph type="title"/>
            <p:custDataLst>
              <p:tags r:id="rId26"/>
            </p:custDataLst>
          </p:nvPr>
        </p:nvSpPr>
        <p:spPr bwMode="auto">
          <a:xfrm>
            <a:off x="0" y="0"/>
            <a:ext cx="8949267" cy="1268413"/>
          </a:xfrm>
          <a:prstGeom prst="rect">
            <a:avLst/>
          </a:prstGeom>
          <a:noFill/>
          <a:ln w="9525">
            <a:noFill/>
            <a:miter lim="800000"/>
            <a:headEnd/>
            <a:tailEnd/>
          </a:ln>
        </p:spPr>
        <p:txBody>
          <a:bodyPr vert="horz" wrap="square" lIns="540000" tIns="396000" rIns="2124000" bIns="234000" numCol="1" anchor="b" anchorCtr="0" compatLnSpc="1">
            <a:prstTxWarp prst="textNoShape">
              <a:avLst/>
            </a:prstTxWarp>
          </a:bodyPr>
          <a:lstStyle/>
          <a:p>
            <a:pPr lvl="0"/>
            <a:r>
              <a:rPr lang="en-US" dirty="0" err="1" smtClean="0"/>
              <a:t>Titelmasterformat</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p:txBody>
      </p:sp>
      <p:sp>
        <p:nvSpPr>
          <p:cNvPr id="31" name="cdtText Box 101 Id31"/>
          <p:cNvSpPr txBox="1">
            <a:spLocks noChangeArrowheads="1"/>
          </p:cNvSpPr>
          <p:nvPr userDrawn="1">
            <p:custDataLst>
              <p:tags r:id="rId27"/>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cxnSp>
        <p:nvCxnSpPr>
          <p:cNvPr id="2" name="cdtMasterTags_CL1 Id2"/>
          <p:cNvCxnSpPr/>
          <p:nvPr userDrawn="1">
            <p:custDataLst>
              <p:tags r:id="rId2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 name="cdtMasterTags_CL2 Id3"/>
          <p:cNvCxnSpPr/>
          <p:nvPr userDrawn="1">
            <p:custDataLst>
              <p:tags r:id="rId2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 name="cdtMasterTags_CL3 Id4"/>
          <p:cNvCxnSpPr/>
          <p:nvPr userDrawn="1">
            <p:custDataLst>
              <p:tags r:id="rId3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 name="cdtMasterTags_CL4 Id5"/>
          <p:cNvCxnSpPr/>
          <p:nvPr userDrawn="1">
            <p:custDataLst>
              <p:tags r:id="rId3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 name="cdtMasterTags_CL5 Id6"/>
          <p:cNvCxnSpPr/>
          <p:nvPr userDrawn="1">
            <p:custDataLst>
              <p:tags r:id="rId3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 name="cdtMasterTags_CL6 Id8"/>
          <p:cNvCxnSpPr/>
          <p:nvPr userDrawn="1">
            <p:custDataLst>
              <p:tags r:id="rId3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cdtMasterTags_CL7 Id10"/>
          <p:cNvCxnSpPr/>
          <p:nvPr userDrawn="1">
            <p:custDataLst>
              <p:tags r:id="rId3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cdtMasterTags_CL8 Id15"/>
          <p:cNvCxnSpPr/>
          <p:nvPr userDrawn="1">
            <p:custDataLst>
              <p:tags r:id="rId3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cdtMasterTags_CL9 Id16"/>
          <p:cNvCxnSpPr/>
          <p:nvPr userDrawn="1">
            <p:custDataLst>
              <p:tags r:id="rId3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cdtMasterTags_CL10 Id17"/>
          <p:cNvCxnSpPr/>
          <p:nvPr userDrawn="1">
            <p:custDataLst>
              <p:tags r:id="rId3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cdtMasterTags_CL11 Id18"/>
          <p:cNvCxnSpPr/>
          <p:nvPr userDrawn="1">
            <p:custDataLst>
              <p:tags r:id="rId3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cdtMasterTags_CL12 Id19"/>
          <p:cNvCxnSpPr/>
          <p:nvPr userDrawn="1">
            <p:custDataLst>
              <p:tags r:id="rId3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cdtMasterTags_CL13 Id20"/>
          <p:cNvCxnSpPr/>
          <p:nvPr userDrawn="1">
            <p:custDataLst>
              <p:tags r:id="rId4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cdtMasterTags_CL14 Id21"/>
          <p:cNvCxnSpPr/>
          <p:nvPr userDrawn="1">
            <p:custDataLst>
              <p:tags r:id="rId4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cdtMasterTags_CL15 Id22"/>
          <p:cNvCxnSpPr/>
          <p:nvPr userDrawn="1">
            <p:custDataLst>
              <p:tags r:id="rId4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cdtMasterTags_CL16 Id23"/>
          <p:cNvCxnSpPr/>
          <p:nvPr userDrawn="1">
            <p:custDataLst>
              <p:tags r:id="rId4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cdtMasterTags_CL17 Id24"/>
          <p:cNvCxnSpPr/>
          <p:nvPr userDrawn="1">
            <p:custDataLst>
              <p:tags r:id="rId4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cdtMasterTags_CL18 Id25"/>
          <p:cNvCxnSpPr/>
          <p:nvPr userDrawn="1">
            <p:custDataLst>
              <p:tags r:id="rId4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cdtMasterTags_CL19 Id26"/>
          <p:cNvCxnSpPr/>
          <p:nvPr userDrawn="1">
            <p:custDataLst>
              <p:tags r:id="rId4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cdtMasterTags_CL20 Id27"/>
          <p:cNvCxnSpPr/>
          <p:nvPr userDrawn="1">
            <p:custDataLst>
              <p:tags r:id="rId4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cdtMasterTags"/>
          <p:cNvCxnSpPr/>
          <p:nvPr userDrawn="1">
            <p:custDataLst>
              <p:tags r:id="rId4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71" r:id="rId1"/>
    <p:sldLayoutId id="2147483672" r:id="rId2"/>
    <p:sldLayoutId id="2147483690" r:id="rId3"/>
    <p:sldLayoutId id="2147483674" r:id="rId4"/>
    <p:sldLayoutId id="2147483676" r:id="rId5"/>
    <p:sldLayoutId id="2147483677" r:id="rId6"/>
    <p:sldLayoutId id="2147483678" r:id="rId7"/>
    <p:sldLayoutId id="2147483679" r:id="rId8"/>
    <p:sldLayoutId id="2147483693" r:id="rId9"/>
    <p:sldLayoutId id="2147483670" r:id="rId10"/>
    <p:sldLayoutId id="2147483692" r:id="rId11"/>
    <p:sldLayoutId id="2147483694" r:id="rId12"/>
    <p:sldLayoutId id="2147483683" r:id="rId13"/>
    <p:sldLayoutId id="2147483681" r:id="rId14"/>
    <p:sldLayoutId id="2147483695" r:id="rId15"/>
    <p:sldLayoutId id="2147483691" r:id="rId16"/>
    <p:sldLayoutId id="2147483684" r:id="rId17"/>
    <p:sldLayoutId id="2147483685" r:id="rId18"/>
    <p:sldLayoutId id="2147483686" r:id="rId19"/>
    <p:sldLayoutId id="2147483688" r:id="rId20"/>
  </p:sldLayoutIdLst>
  <p:hf sldNum="0" hdr="0" ftr="0" dt="0"/>
  <p:txStyles>
    <p:titleStyle>
      <a:lvl1pPr algn="l" rtl="0" fontAlgn="base">
        <a:spcBef>
          <a:spcPct val="0"/>
        </a:spcBef>
        <a:spcAft>
          <a:spcPct val="0"/>
        </a:spcAft>
        <a:defRPr sz="2000" b="1">
          <a:solidFill>
            <a:schemeClr val="bg1"/>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charset="-128"/>
        </a:defRPr>
      </a:lvl2pPr>
      <a:lvl3pPr algn="l" rtl="0" fontAlgn="base">
        <a:spcBef>
          <a:spcPct val="0"/>
        </a:spcBef>
        <a:spcAft>
          <a:spcPct val="0"/>
        </a:spcAft>
        <a:defRPr sz="2000" b="1">
          <a:solidFill>
            <a:schemeClr val="tx1"/>
          </a:solidFill>
          <a:latin typeface="Arial" charset="0"/>
          <a:ea typeface="ＭＳ Ｐゴシック" charset="-128"/>
        </a:defRPr>
      </a:lvl3pPr>
      <a:lvl4pPr algn="l" rtl="0" fontAlgn="base">
        <a:spcBef>
          <a:spcPct val="0"/>
        </a:spcBef>
        <a:spcAft>
          <a:spcPct val="0"/>
        </a:spcAft>
        <a:defRPr sz="2000" b="1">
          <a:solidFill>
            <a:schemeClr val="tx1"/>
          </a:solidFill>
          <a:latin typeface="Arial" charset="0"/>
          <a:ea typeface="ＭＳ Ｐゴシック" charset="-128"/>
        </a:defRPr>
      </a:lvl4pPr>
      <a:lvl5pPr algn="l" rtl="0" fontAlgn="base">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fontAlgn="base">
        <a:lnSpc>
          <a:spcPct val="110000"/>
        </a:lnSpc>
        <a:spcBef>
          <a:spcPct val="0"/>
        </a:spcBef>
        <a:spcAft>
          <a:spcPct val="0"/>
        </a:spcAft>
        <a:buClr>
          <a:schemeClr val="accent1"/>
        </a:buClr>
        <a:buFont typeface="Arial" pitchFamily="34" charset="0"/>
        <a:buNone/>
        <a:tabLst/>
        <a:defRPr>
          <a:solidFill>
            <a:schemeClr val="dk1"/>
          </a:solidFill>
          <a:latin typeface="Arial" pitchFamily="34" charset="0"/>
          <a:ea typeface="+mn-ea"/>
          <a:cs typeface="Arial" pitchFamily="34" charset="0"/>
        </a:defRPr>
      </a:lvl1pPr>
      <a:lvl2pPr marL="179388"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2pPr>
      <a:lvl3pPr marL="358775"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3pPr>
      <a:lvl4pPr marL="538163"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4pPr>
      <a:lvl5pPr marL="717550"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www.dbda.co.uk/clients/siemens/humanbody/"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comments" Target="../comments/commen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2" name="cdtRectangle 12 Id20492"/>
          <p:cNvSpPr>
            <a:spLocks noGrp="1" noChangeArrowheads="1"/>
          </p:cNvSpPr>
          <p:nvPr>
            <p:ph type="ctrTitle"/>
          </p:nvPr>
        </p:nvSpPr>
        <p:spPr>
          <a:xfrm>
            <a:off x="250825" y="4149090"/>
            <a:ext cx="8893175" cy="1485567"/>
          </a:xfrm>
          <a:solidFill>
            <a:srgbClr val="AF235F"/>
          </a:solidFill>
        </p:spPr>
        <p:txBody>
          <a:bodyPr/>
          <a:lstStyle/>
          <a:p>
            <a:r>
              <a:rPr lang="en-GB" dirty="0" smtClean="0"/>
              <a:t>The Human Body </a:t>
            </a:r>
            <a:br>
              <a:rPr lang="en-GB" dirty="0" smtClean="0"/>
            </a:br>
            <a:r>
              <a:rPr lang="en-GB" dirty="0" smtClean="0"/>
              <a:t>Part 1: Skeleton-Muscular System</a:t>
            </a:r>
            <a:endParaRPr lang="en-US" dirty="0"/>
          </a:p>
        </p:txBody>
      </p:sp>
      <p:sp>
        <p:nvSpPr>
          <p:cNvPr id="20493" name="cdtRectangle 13 Id20493"/>
          <p:cNvSpPr>
            <a:spLocks noGrp="1" noChangeArrowheads="1"/>
          </p:cNvSpPr>
          <p:nvPr>
            <p:ph type="subTitle" idx="1"/>
          </p:nvPr>
        </p:nvSpPr>
        <p:spPr>
          <a:xfrm>
            <a:off x="250825" y="3756008"/>
            <a:ext cx="8893175" cy="393082"/>
          </a:xfrm>
        </p:spPr>
        <p:txBody>
          <a:bodyPr/>
          <a:lstStyle/>
          <a:p>
            <a:r>
              <a:rPr lang="en-US" dirty="0" smtClean="0"/>
              <a:t>Siemens Education</a:t>
            </a:r>
            <a:endParaRPr lang="en-US" dirty="0"/>
          </a:p>
        </p:txBody>
      </p:sp>
    </p:spTree>
    <p:custDataLst>
      <p:tags r:id="rId1"/>
    </p:custDataLst>
    <p:extLst>
      <p:ext uri="{BB962C8B-B14F-4D97-AF65-F5344CB8AC3E}">
        <p14:creationId xmlns:p14="http://schemas.microsoft.com/office/powerpoint/2010/main" val="1987836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Body</a:t>
            </a:r>
            <a:endParaRPr lang="en-GB" dirty="0"/>
          </a:p>
        </p:txBody>
      </p:sp>
      <p:sp>
        <p:nvSpPr>
          <p:cNvPr id="4" name="Content Placeholder 2"/>
          <p:cNvSpPr>
            <a:spLocks noGrp="1"/>
          </p:cNvSpPr>
          <p:nvPr>
            <p:ph idx="1"/>
          </p:nvPr>
        </p:nvSpPr>
        <p:spPr>
          <a:xfrm>
            <a:off x="539752" y="1412875"/>
            <a:ext cx="4741932" cy="2463089"/>
          </a:xfrm>
        </p:spPr>
        <p:txBody>
          <a:bodyPr/>
          <a:lstStyle/>
          <a:p>
            <a:pPr>
              <a:lnSpc>
                <a:spcPct val="100000"/>
              </a:lnSpc>
            </a:pPr>
            <a:r>
              <a:rPr lang="en-GB" sz="2000" b="1" dirty="0" smtClean="0"/>
              <a:t>What are the names of the bones in the body?</a:t>
            </a:r>
          </a:p>
          <a:p>
            <a:pPr>
              <a:lnSpc>
                <a:spcPct val="200000"/>
              </a:lnSpc>
            </a:pPr>
            <a:endParaRPr lang="en-GB" dirty="0" smtClean="0"/>
          </a:p>
        </p:txBody>
      </p:sp>
      <p:pic>
        <p:nvPicPr>
          <p:cNvPr id="5" name="Picture 2" descr="http://www.kidport.com/reflib/science/humanbody/skeletalsystem/images/SkeletonAnteri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0151" y="1412875"/>
            <a:ext cx="2538254" cy="523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030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Body</a:t>
            </a:r>
            <a:endParaRPr lang="en-GB" dirty="0"/>
          </a:p>
        </p:txBody>
      </p:sp>
      <p:sp>
        <p:nvSpPr>
          <p:cNvPr id="4" name="Content Placeholder 2"/>
          <p:cNvSpPr>
            <a:spLocks noGrp="1"/>
          </p:cNvSpPr>
          <p:nvPr>
            <p:ph idx="1"/>
          </p:nvPr>
        </p:nvSpPr>
        <p:spPr>
          <a:xfrm>
            <a:off x="539752" y="1412875"/>
            <a:ext cx="4741932" cy="2463089"/>
          </a:xfrm>
        </p:spPr>
        <p:txBody>
          <a:bodyPr/>
          <a:lstStyle/>
          <a:p>
            <a:pPr>
              <a:lnSpc>
                <a:spcPct val="150000"/>
              </a:lnSpc>
            </a:pPr>
            <a:r>
              <a:rPr lang="en-GB" sz="2000" b="1" dirty="0" smtClean="0"/>
              <a:t>What if we walked on ‘all fours’?</a:t>
            </a:r>
          </a:p>
          <a:p>
            <a:pPr marL="285750" indent="-285750">
              <a:lnSpc>
                <a:spcPct val="100000"/>
              </a:lnSpc>
              <a:buFont typeface="Arial" panose="020B0604020202020204" pitchFamily="34" charset="0"/>
              <a:buChar char="•"/>
            </a:pPr>
            <a:r>
              <a:rPr lang="en-GB" dirty="0" smtClean="0"/>
              <a:t>Would that make us more or less stable?</a:t>
            </a:r>
          </a:p>
          <a:p>
            <a:pPr marL="285750" indent="-285750">
              <a:lnSpc>
                <a:spcPct val="100000"/>
              </a:lnSpc>
              <a:buFont typeface="Arial" panose="020B0604020202020204" pitchFamily="34" charset="0"/>
              <a:buChar char="•"/>
            </a:pPr>
            <a:endParaRPr lang="en-GB" dirty="0" smtClean="0"/>
          </a:p>
          <a:p>
            <a:pPr marL="285750" indent="-285750">
              <a:lnSpc>
                <a:spcPct val="100000"/>
              </a:lnSpc>
              <a:buFont typeface="Arial" panose="020B0604020202020204" pitchFamily="34" charset="0"/>
              <a:buChar char="•"/>
            </a:pPr>
            <a:r>
              <a:rPr lang="en-GB" dirty="0" smtClean="0"/>
              <a:t>What is it about our arms that might make us more stable?</a:t>
            </a:r>
          </a:p>
          <a:p>
            <a:pPr marL="285750" indent="-285750">
              <a:lnSpc>
                <a:spcPct val="100000"/>
              </a:lnSpc>
              <a:buFont typeface="Arial" panose="020B0604020202020204" pitchFamily="34" charset="0"/>
              <a:buChar char="•"/>
            </a:pPr>
            <a:endParaRPr lang="en-GB" dirty="0" smtClean="0"/>
          </a:p>
          <a:p>
            <a:pPr marL="285750" indent="-285750">
              <a:lnSpc>
                <a:spcPct val="100000"/>
              </a:lnSpc>
              <a:buFont typeface="Arial" panose="020B0604020202020204" pitchFamily="34" charset="0"/>
              <a:buChar char="•"/>
            </a:pPr>
            <a:r>
              <a:rPr lang="en-GB" dirty="0" smtClean="0"/>
              <a:t>Why don’t we walk on ‘all fours’?</a:t>
            </a:r>
          </a:p>
          <a:p>
            <a:pPr>
              <a:lnSpc>
                <a:spcPct val="200000"/>
              </a:lnSpc>
            </a:pPr>
            <a:endParaRPr lang="en-GB"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185" y="3236225"/>
            <a:ext cx="2172982" cy="29172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322" y="3776675"/>
            <a:ext cx="2196625" cy="2564882"/>
          </a:xfrm>
          <a:prstGeom prst="rect">
            <a:avLst/>
          </a:prstGeom>
        </p:spPr>
      </p:pic>
    </p:spTree>
    <p:extLst>
      <p:ext uri="{BB962C8B-B14F-4D97-AF65-F5344CB8AC3E}">
        <p14:creationId xmlns:p14="http://schemas.microsoft.com/office/powerpoint/2010/main" val="393557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Body</a:t>
            </a:r>
            <a:endParaRPr lang="en-GB" dirty="0"/>
          </a:p>
        </p:txBody>
      </p:sp>
      <p:sp>
        <p:nvSpPr>
          <p:cNvPr id="8" name="Rectangle 5"/>
          <p:cNvSpPr>
            <a:spLocks noChangeArrowheads="1"/>
          </p:cNvSpPr>
          <p:nvPr/>
        </p:nvSpPr>
        <p:spPr bwMode="auto">
          <a:xfrm flipV="1">
            <a:off x="5698746" y="5949280"/>
            <a:ext cx="3459814" cy="641972"/>
          </a:xfrm>
          <a:prstGeom prst="rect">
            <a:avLst/>
          </a:prstGeom>
          <a:solidFill>
            <a:srgbClr val="AF235F">
              <a:alpha val="71000"/>
            </a:srgbClr>
          </a:solidFill>
          <a:ln>
            <a:noFill/>
          </a:ln>
          <a:effectLst/>
          <a:extLst/>
        </p:spPr>
        <p:txBody>
          <a:bodyPr wrap="none" anchor="ctr"/>
          <a:lstStyle/>
          <a:p>
            <a:endParaRPr lang="en-US" dirty="0">
              <a:solidFill>
                <a:schemeClr val="bg1"/>
              </a:solidFill>
            </a:endParaRPr>
          </a:p>
        </p:txBody>
      </p:sp>
      <p:sp>
        <p:nvSpPr>
          <p:cNvPr id="9" name="Rectangle 3"/>
          <p:cNvSpPr txBox="1">
            <a:spLocks noChangeArrowheads="1"/>
          </p:cNvSpPr>
          <p:nvPr/>
        </p:nvSpPr>
        <p:spPr bwMode="auto">
          <a:xfrm>
            <a:off x="6084168" y="6119807"/>
            <a:ext cx="3001776"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1"/>
                </a:solidFill>
              </a:rPr>
              <a:t>Protection</a:t>
            </a:r>
          </a:p>
        </p:txBody>
      </p:sp>
      <p:sp>
        <p:nvSpPr>
          <p:cNvPr id="4" name="TextBox 3"/>
          <p:cNvSpPr txBox="1"/>
          <p:nvPr/>
        </p:nvSpPr>
        <p:spPr>
          <a:xfrm>
            <a:off x="354842" y="1610436"/>
            <a:ext cx="4844955" cy="585801"/>
          </a:xfrm>
          <a:prstGeom prst="rect">
            <a:avLst/>
          </a:prstGeom>
          <a:noFill/>
        </p:spPr>
        <p:txBody>
          <a:bodyPr wrap="square" lIns="0" tIns="0" rIns="0" bIns="0" rtlCol="0">
            <a:spAutoFit/>
          </a:bodyPr>
          <a:lstStyle/>
          <a:p>
            <a:pPr>
              <a:lnSpc>
                <a:spcPct val="110000"/>
              </a:lnSpc>
              <a:spcBef>
                <a:spcPts val="0"/>
              </a:spcBef>
            </a:pPr>
            <a:r>
              <a:rPr lang="en-GB" b="1" dirty="0" smtClean="0">
                <a:solidFill>
                  <a:schemeClr val="tx1"/>
                </a:solidFill>
              </a:rPr>
              <a:t>How do these packets protect their contents?</a:t>
            </a:r>
          </a:p>
        </p:txBody>
      </p:sp>
      <p:pic>
        <p:nvPicPr>
          <p:cNvPr id="7" name="Picture 4" descr="http://raja.scene7.com/is/image/Raja/M_JL00G_R_S4_035_U?$defa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309" y="1810770"/>
            <a:ext cx="2219515" cy="22195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6" descr="http://www.ryman.co.uk/Catalogue/Ryman/large/global/images/main/05/05120150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134" y="3833877"/>
            <a:ext cx="2597864" cy="21154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http://img.thesun.co.uk/aidemitlum/archive/00688/egg_682_688855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1776" y="3393957"/>
            <a:ext cx="2466560" cy="144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259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Body</a:t>
            </a:r>
            <a:endParaRPr lang="en-GB" dirty="0"/>
          </a:p>
        </p:txBody>
      </p:sp>
      <p:sp>
        <p:nvSpPr>
          <p:cNvPr id="3" name="Content Placeholder 2"/>
          <p:cNvSpPr>
            <a:spLocks noGrp="1"/>
          </p:cNvSpPr>
          <p:nvPr>
            <p:ph idx="1"/>
          </p:nvPr>
        </p:nvSpPr>
        <p:spPr>
          <a:xfrm>
            <a:off x="539751" y="1412875"/>
            <a:ext cx="3909419" cy="4752975"/>
          </a:xfrm>
        </p:spPr>
        <p:txBody>
          <a:bodyPr/>
          <a:lstStyle/>
          <a:p>
            <a:pPr>
              <a:lnSpc>
                <a:spcPct val="150000"/>
              </a:lnSpc>
            </a:pPr>
            <a:r>
              <a:rPr lang="en-GB" sz="2000" b="1" dirty="0" smtClean="0"/>
              <a:t>How can a skeleton of rigid bones move?</a:t>
            </a:r>
          </a:p>
          <a:p>
            <a:pPr>
              <a:lnSpc>
                <a:spcPct val="150000"/>
              </a:lnSpc>
              <a:buClrTx/>
            </a:pPr>
            <a:r>
              <a:rPr lang="en-GB" sz="2000" b="1" dirty="0" smtClean="0"/>
              <a:t>Construct a model arm to see how bone and muscle work</a:t>
            </a:r>
          </a:p>
          <a:p>
            <a:pPr>
              <a:lnSpc>
                <a:spcPct val="150000"/>
              </a:lnSpc>
              <a:buClrTx/>
            </a:pPr>
            <a:endParaRPr lang="en-GB" sz="2000" b="1" dirty="0" smtClean="0"/>
          </a:p>
          <a:p>
            <a:pPr marL="342900" lvl="0" indent="-342900">
              <a:buFont typeface="Arial" panose="020B0604020202020204" pitchFamily="34" charset="0"/>
              <a:buChar char="•"/>
            </a:pPr>
            <a:r>
              <a:rPr lang="en-GB" sz="2000" kern="1200" dirty="0">
                <a:solidFill>
                  <a:schemeClr val="tx1"/>
                </a:solidFill>
                <a:ea typeface="ＭＳ Ｐゴシック" charset="-128"/>
              </a:rPr>
              <a:t>How well does cardboard represent bone?</a:t>
            </a:r>
          </a:p>
          <a:p>
            <a:pPr marL="342900" lvl="0" indent="-342900">
              <a:buFont typeface="Arial" panose="020B0604020202020204" pitchFamily="34" charset="0"/>
              <a:buChar char="•"/>
            </a:pPr>
            <a:r>
              <a:rPr lang="en-GB" sz="2000" kern="1200" dirty="0">
                <a:solidFill>
                  <a:schemeClr val="tx1"/>
                </a:solidFill>
                <a:ea typeface="ＭＳ Ｐゴシック" charset="-128"/>
              </a:rPr>
              <a:t>How well elastic represent muscle?</a:t>
            </a:r>
          </a:p>
          <a:p>
            <a:pPr marL="342900" lvl="0" indent="-342900">
              <a:buFont typeface="Arial" panose="020B0604020202020204" pitchFamily="34" charset="0"/>
              <a:buChar char="•"/>
            </a:pPr>
            <a:r>
              <a:rPr lang="en-GB" sz="2000" kern="1200" dirty="0">
                <a:solidFill>
                  <a:schemeClr val="tx1"/>
                </a:solidFill>
                <a:ea typeface="ＭＳ Ｐゴシック" charset="-128"/>
              </a:rPr>
              <a:t>How well does the paper fastener represent a joint?</a:t>
            </a:r>
          </a:p>
          <a:p>
            <a:pPr>
              <a:lnSpc>
                <a:spcPct val="200000"/>
              </a:lnSpc>
              <a:buClrTx/>
            </a:pPr>
            <a:endParaRPr lang="en-GB" sz="2000" b="1" dirty="0" smtClean="0"/>
          </a:p>
        </p:txBody>
      </p:sp>
      <p:pic>
        <p:nvPicPr>
          <p:cNvPr id="1026" name="Picture 2" descr="http://cdn.instructables.com/FBI/TCJC/H6MEVMP1/FBITCJCH6MEVMP1.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170" y="2039297"/>
            <a:ext cx="4432363" cy="33242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993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2" name="cdtRectangle 12 Id20492"/>
          <p:cNvSpPr>
            <a:spLocks noGrp="1" noChangeArrowheads="1"/>
          </p:cNvSpPr>
          <p:nvPr>
            <p:ph type="ctrTitle"/>
          </p:nvPr>
        </p:nvSpPr>
        <p:spPr>
          <a:xfrm>
            <a:off x="250825" y="4149090"/>
            <a:ext cx="8893175" cy="1485567"/>
          </a:xfrm>
          <a:solidFill>
            <a:srgbClr val="AF235F"/>
          </a:solidFill>
        </p:spPr>
        <p:txBody>
          <a:bodyPr/>
          <a:lstStyle/>
          <a:p>
            <a:r>
              <a:rPr lang="en-GB" dirty="0" smtClean="0"/>
              <a:t>The Human Body </a:t>
            </a:r>
            <a:br>
              <a:rPr lang="en-GB" dirty="0" smtClean="0"/>
            </a:br>
            <a:r>
              <a:rPr lang="en-GB" dirty="0" smtClean="0"/>
              <a:t>Part 2: The Digestive System</a:t>
            </a:r>
            <a:endParaRPr lang="en-US" dirty="0"/>
          </a:p>
        </p:txBody>
      </p:sp>
      <p:sp>
        <p:nvSpPr>
          <p:cNvPr id="20493" name="cdtRectangle 13 Id20493"/>
          <p:cNvSpPr>
            <a:spLocks noGrp="1" noChangeArrowheads="1"/>
          </p:cNvSpPr>
          <p:nvPr>
            <p:ph type="subTitle" idx="1"/>
          </p:nvPr>
        </p:nvSpPr>
        <p:spPr>
          <a:xfrm>
            <a:off x="250825" y="3756008"/>
            <a:ext cx="8893175" cy="393082"/>
          </a:xfrm>
        </p:spPr>
        <p:txBody>
          <a:bodyPr/>
          <a:lstStyle/>
          <a:p>
            <a:r>
              <a:rPr lang="en-US" dirty="0" smtClean="0"/>
              <a:t>Siemens Education</a:t>
            </a:r>
            <a:endParaRPr lang="en-US" dirty="0"/>
          </a:p>
        </p:txBody>
      </p:sp>
    </p:spTree>
    <p:custDataLst>
      <p:tags r:id="rId1"/>
    </p:custDataLst>
    <p:extLst>
      <p:ext uri="{BB962C8B-B14F-4D97-AF65-F5344CB8AC3E}">
        <p14:creationId xmlns:p14="http://schemas.microsoft.com/office/powerpoint/2010/main" val="4045606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Body</a:t>
            </a:r>
            <a:endParaRPr lang="en-GB" dirty="0"/>
          </a:p>
        </p:txBody>
      </p:sp>
      <p:sp>
        <p:nvSpPr>
          <p:cNvPr id="3" name="Rectangle 2"/>
          <p:cNvSpPr/>
          <p:nvPr/>
        </p:nvSpPr>
        <p:spPr>
          <a:xfrm>
            <a:off x="473403" y="1699054"/>
            <a:ext cx="6500497" cy="3554819"/>
          </a:xfrm>
          <a:prstGeom prst="rect">
            <a:avLst/>
          </a:prstGeom>
        </p:spPr>
        <p:txBody>
          <a:bodyPr wrap="none">
            <a:spAutoFit/>
          </a:bodyPr>
          <a:lstStyle/>
          <a:p>
            <a:pPr>
              <a:lnSpc>
                <a:spcPct val="200000"/>
              </a:lnSpc>
            </a:pPr>
            <a:r>
              <a:rPr lang="en-GB" b="1" dirty="0">
                <a:solidFill>
                  <a:schemeClr val="tx1"/>
                </a:solidFill>
              </a:rPr>
              <a:t>Overall learning </a:t>
            </a:r>
            <a:r>
              <a:rPr lang="en-GB" b="1" dirty="0" smtClean="0">
                <a:solidFill>
                  <a:schemeClr val="tx1"/>
                </a:solidFill>
              </a:rPr>
              <a:t>objectives:</a:t>
            </a:r>
          </a:p>
          <a:p>
            <a:pPr marL="285750" lvl="0" indent="-285750">
              <a:buFont typeface="Wingdings" panose="05000000000000000000" pitchFamily="2" charset="2"/>
              <a:buChar char="§"/>
            </a:pPr>
            <a:r>
              <a:rPr lang="en-GB" dirty="0">
                <a:solidFill>
                  <a:schemeClr val="tx1"/>
                </a:solidFill>
              </a:rPr>
              <a:t>Identify parts of the digestive system</a:t>
            </a:r>
          </a:p>
          <a:p>
            <a:pPr marL="285750" lvl="0" indent="-285750">
              <a:buFont typeface="Wingdings" panose="05000000000000000000" pitchFamily="2" charset="2"/>
              <a:buChar char="§"/>
            </a:pPr>
            <a:r>
              <a:rPr lang="en-GB" dirty="0">
                <a:solidFill>
                  <a:schemeClr val="tx1"/>
                </a:solidFill>
              </a:rPr>
              <a:t>Describe their function</a:t>
            </a:r>
          </a:p>
          <a:p>
            <a:pPr>
              <a:lnSpc>
                <a:spcPct val="200000"/>
              </a:lnSpc>
            </a:pPr>
            <a:r>
              <a:rPr lang="en-GB" b="1" dirty="0">
                <a:solidFill>
                  <a:schemeClr val="tx1"/>
                </a:solidFill>
              </a:rPr>
              <a:t>Overall learning </a:t>
            </a:r>
            <a:r>
              <a:rPr lang="en-GB" b="1" dirty="0" smtClean="0">
                <a:solidFill>
                  <a:schemeClr val="tx1"/>
                </a:solidFill>
              </a:rPr>
              <a:t>outcomes</a:t>
            </a:r>
            <a:r>
              <a:rPr lang="en-GB" b="1" dirty="0">
                <a:solidFill>
                  <a:schemeClr val="tx1"/>
                </a:solidFill>
              </a:rPr>
              <a:t>:</a:t>
            </a:r>
          </a:p>
          <a:p>
            <a:pPr marL="285750" lvl="0" indent="-285750">
              <a:lnSpc>
                <a:spcPct val="200000"/>
              </a:lnSpc>
              <a:buFont typeface="Wingdings" panose="05000000000000000000" pitchFamily="2" charset="2"/>
              <a:buChar char="§"/>
            </a:pPr>
            <a:r>
              <a:rPr lang="en-GB" dirty="0">
                <a:solidFill>
                  <a:schemeClr val="tx1"/>
                </a:solidFill>
              </a:rPr>
              <a:t>Describe what happens to food as it goes through the body</a:t>
            </a:r>
          </a:p>
          <a:p>
            <a:pPr>
              <a:lnSpc>
                <a:spcPct val="200000"/>
              </a:lnSpc>
            </a:pPr>
            <a:endParaRPr lang="en-GB" b="1" dirty="0">
              <a:solidFill>
                <a:schemeClr val="tx1"/>
              </a:solidFill>
            </a:endParaRPr>
          </a:p>
        </p:txBody>
      </p:sp>
    </p:spTree>
    <p:extLst>
      <p:ext uri="{BB962C8B-B14F-4D97-AF65-F5344CB8AC3E}">
        <p14:creationId xmlns:p14="http://schemas.microsoft.com/office/powerpoint/2010/main" val="3274236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Body</a:t>
            </a:r>
            <a:endParaRPr lang="en-GB" dirty="0"/>
          </a:p>
        </p:txBody>
      </p:sp>
      <p:sp>
        <p:nvSpPr>
          <p:cNvPr id="4" name="Content Placeholder 2"/>
          <p:cNvSpPr>
            <a:spLocks noGrp="1"/>
          </p:cNvSpPr>
          <p:nvPr>
            <p:ph idx="1"/>
          </p:nvPr>
        </p:nvSpPr>
        <p:spPr>
          <a:xfrm>
            <a:off x="539751" y="1412875"/>
            <a:ext cx="8208963" cy="4752975"/>
          </a:xfrm>
        </p:spPr>
        <p:txBody>
          <a:bodyPr/>
          <a:lstStyle/>
          <a:p>
            <a:pPr>
              <a:lnSpc>
                <a:spcPct val="200000"/>
              </a:lnSpc>
              <a:buClrTx/>
            </a:pPr>
            <a:endParaRPr lang="en-GB" dirty="0" smtClean="0"/>
          </a:p>
          <a:p>
            <a:pPr>
              <a:lnSpc>
                <a:spcPct val="200000"/>
              </a:lnSpc>
              <a:buClrTx/>
            </a:pPr>
            <a:endParaRPr lang="en-GB" dirty="0"/>
          </a:p>
        </p:txBody>
      </p:sp>
      <p:sp>
        <p:nvSpPr>
          <p:cNvPr id="3" name="TextBox 2"/>
          <p:cNvSpPr txBox="1"/>
          <p:nvPr/>
        </p:nvSpPr>
        <p:spPr>
          <a:xfrm>
            <a:off x="539751" y="1555845"/>
            <a:ext cx="4632750" cy="609398"/>
          </a:xfrm>
          <a:prstGeom prst="rect">
            <a:avLst/>
          </a:prstGeom>
          <a:noFill/>
        </p:spPr>
        <p:txBody>
          <a:bodyPr wrap="square" lIns="0" tIns="0" rIns="0" bIns="0" rtlCol="0">
            <a:spAutoFit/>
          </a:bodyPr>
          <a:lstStyle/>
          <a:p>
            <a:pPr>
              <a:lnSpc>
                <a:spcPct val="110000"/>
              </a:lnSpc>
              <a:spcBef>
                <a:spcPts val="0"/>
              </a:spcBef>
            </a:pPr>
            <a:r>
              <a:rPr lang="en-GB" b="1" dirty="0" smtClean="0">
                <a:solidFill>
                  <a:schemeClr val="tx1"/>
                </a:solidFill>
              </a:rPr>
              <a:t>Draw and annotate what you think happens to food when you eat it</a:t>
            </a:r>
          </a:p>
        </p:txBody>
      </p:sp>
      <p:pic>
        <p:nvPicPr>
          <p:cNvPr id="5" name="Picture 4"/>
          <p:cNvPicPr>
            <a:picLocks noChangeAspect="1"/>
          </p:cNvPicPr>
          <p:nvPr/>
        </p:nvPicPr>
        <p:blipFill rotWithShape="1">
          <a:blip r:embed="rId3"/>
          <a:srcRect l="73577" t="20877" r="14891" b="19005"/>
          <a:stretch/>
        </p:blipFill>
        <p:spPr>
          <a:xfrm>
            <a:off x="5561921" y="1309357"/>
            <a:ext cx="3134934" cy="5371185"/>
          </a:xfrm>
          <a:prstGeom prst="rect">
            <a:avLst/>
          </a:prstGeom>
        </p:spPr>
      </p:pic>
    </p:spTree>
    <p:extLst>
      <p:ext uri="{BB962C8B-B14F-4D97-AF65-F5344CB8AC3E}">
        <p14:creationId xmlns:p14="http://schemas.microsoft.com/office/powerpoint/2010/main" val="4010467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Body</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53349589"/>
              </p:ext>
            </p:extLst>
          </p:nvPr>
        </p:nvGraphicFramePr>
        <p:xfrm>
          <a:off x="259307" y="1433016"/>
          <a:ext cx="8622226" cy="5090615"/>
        </p:xfrm>
        <a:graphic>
          <a:graphicData uri="http://schemas.openxmlformats.org/drawingml/2006/table">
            <a:tbl>
              <a:tblPr firstRow="1" firstCol="1" bandRow="1">
                <a:tableStyleId>{5C22544A-7EE6-4342-B048-85BDC9FD1C3A}</a:tableStyleId>
              </a:tblPr>
              <a:tblGrid>
                <a:gridCol w="1346506"/>
                <a:gridCol w="3528839"/>
                <a:gridCol w="3746881"/>
              </a:tblGrid>
              <a:tr h="449800">
                <a:tc>
                  <a:txBody>
                    <a:bodyPr/>
                    <a:lstStyle/>
                    <a:p>
                      <a:pPr>
                        <a:lnSpc>
                          <a:spcPct val="107000"/>
                        </a:lnSpc>
                        <a:spcAft>
                          <a:spcPts val="0"/>
                        </a:spcAft>
                      </a:pPr>
                      <a:r>
                        <a:rPr lang="en-GB" sz="2000" dirty="0">
                          <a:effectLst/>
                        </a:rPr>
                        <a:t>Organ</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dirty="0">
                          <a:effectLst/>
                        </a:rPr>
                        <a:t>What happens</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dirty="0">
                          <a:effectLst/>
                        </a:rPr>
                        <a:t>Why</a:t>
                      </a:r>
                      <a:endParaRPr lang="en-GB" sz="2000" dirty="0">
                        <a:effectLst/>
                        <a:latin typeface="Calibri"/>
                        <a:ea typeface="Calibri"/>
                        <a:cs typeface="Times New Roman"/>
                      </a:endParaRPr>
                    </a:p>
                  </a:txBody>
                  <a:tcPr marL="68580" marR="68580" marT="0" marB="0"/>
                </a:tc>
              </a:tr>
              <a:tr h="923402">
                <a:tc>
                  <a:txBody>
                    <a:bodyPr/>
                    <a:lstStyle/>
                    <a:p>
                      <a:pPr>
                        <a:lnSpc>
                          <a:spcPct val="107000"/>
                        </a:lnSpc>
                        <a:spcAft>
                          <a:spcPts val="0"/>
                        </a:spcAft>
                      </a:pPr>
                      <a:r>
                        <a:rPr lang="en-GB" sz="1100" dirty="0">
                          <a:effectLst/>
                        </a:rPr>
                        <a:t>Mouth</a:t>
                      </a:r>
                      <a:endParaRPr lang="en-GB" sz="11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dirty="0">
                          <a:effectLst/>
                        </a:rPr>
                        <a:t>Food is chewed up and mixed with saliva</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dirty="0">
                          <a:effectLst/>
                        </a:rPr>
                        <a:t>Breaking it down into smaller pieces</a:t>
                      </a:r>
                      <a:endParaRPr lang="en-GB" sz="2000" dirty="0">
                        <a:effectLst/>
                        <a:latin typeface="Calibri"/>
                        <a:ea typeface="Calibri"/>
                        <a:cs typeface="Times New Roman"/>
                      </a:endParaRPr>
                    </a:p>
                  </a:txBody>
                  <a:tcPr marL="68580" marR="68580" marT="0" marB="0"/>
                </a:tc>
              </a:tr>
              <a:tr h="923402">
                <a:tc>
                  <a:txBody>
                    <a:bodyPr/>
                    <a:lstStyle/>
                    <a:p>
                      <a:pPr>
                        <a:lnSpc>
                          <a:spcPct val="107000"/>
                        </a:lnSpc>
                        <a:spcAft>
                          <a:spcPts val="0"/>
                        </a:spcAft>
                      </a:pPr>
                      <a:r>
                        <a:rPr lang="en-GB" sz="1100" dirty="0">
                          <a:effectLst/>
                        </a:rPr>
                        <a:t>Stomach</a:t>
                      </a:r>
                      <a:endParaRPr lang="en-GB" sz="11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dirty="0">
                          <a:effectLst/>
                        </a:rPr>
                        <a:t>Food is mixed with chemicals and churned up</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dirty="0">
                          <a:effectLst/>
                        </a:rPr>
                        <a:t>Continuing to break it down</a:t>
                      </a:r>
                      <a:endParaRPr lang="en-GB" sz="2000" dirty="0">
                        <a:effectLst/>
                        <a:latin typeface="Calibri"/>
                        <a:ea typeface="Calibri"/>
                        <a:cs typeface="Times New Roman"/>
                      </a:endParaRPr>
                    </a:p>
                  </a:txBody>
                  <a:tcPr marL="68580" marR="68580" marT="0" marB="0"/>
                </a:tc>
              </a:tr>
              <a:tr h="1870609">
                <a:tc>
                  <a:txBody>
                    <a:bodyPr/>
                    <a:lstStyle/>
                    <a:p>
                      <a:pPr>
                        <a:lnSpc>
                          <a:spcPct val="107000"/>
                        </a:lnSpc>
                        <a:spcAft>
                          <a:spcPts val="0"/>
                        </a:spcAft>
                      </a:pPr>
                      <a:r>
                        <a:rPr lang="en-GB" sz="1100" dirty="0">
                          <a:effectLst/>
                        </a:rPr>
                        <a:t>Small intestine</a:t>
                      </a:r>
                      <a:endParaRPr lang="en-GB" sz="11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dirty="0">
                          <a:effectLst/>
                        </a:rPr>
                        <a:t>Some chemicals are absorbed into the blood.</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dirty="0">
                          <a:effectLst/>
                        </a:rPr>
                        <a:t>Those nutrients can then be used to supply parts of the body with energy and what they need to stay alive and grow.</a:t>
                      </a:r>
                      <a:endParaRPr lang="en-GB" sz="2000" dirty="0">
                        <a:effectLst/>
                        <a:latin typeface="Calibri"/>
                        <a:ea typeface="Calibri"/>
                        <a:cs typeface="Times New Roman"/>
                      </a:endParaRPr>
                    </a:p>
                  </a:txBody>
                  <a:tcPr marL="68580" marR="68580" marT="0" marB="0"/>
                </a:tc>
              </a:tr>
              <a:tr h="923402">
                <a:tc>
                  <a:txBody>
                    <a:bodyPr/>
                    <a:lstStyle/>
                    <a:p>
                      <a:pPr>
                        <a:lnSpc>
                          <a:spcPct val="107000"/>
                        </a:lnSpc>
                        <a:spcAft>
                          <a:spcPts val="0"/>
                        </a:spcAft>
                      </a:pPr>
                      <a:r>
                        <a:rPr lang="en-GB" sz="1100" dirty="0">
                          <a:effectLst/>
                        </a:rPr>
                        <a:t>Large intestine</a:t>
                      </a:r>
                      <a:endParaRPr lang="en-GB" sz="11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dirty="0">
                          <a:effectLst/>
                        </a:rPr>
                        <a:t>Absorbing water.</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dirty="0">
                          <a:effectLst/>
                        </a:rPr>
                        <a:t>Water is re-used by the body.</a:t>
                      </a:r>
                      <a:endParaRPr lang="en-GB"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389967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2" name="cdtRectangle 12 Id20492"/>
          <p:cNvSpPr>
            <a:spLocks noGrp="1" noChangeArrowheads="1"/>
          </p:cNvSpPr>
          <p:nvPr>
            <p:ph type="ctrTitle"/>
          </p:nvPr>
        </p:nvSpPr>
        <p:spPr>
          <a:xfrm>
            <a:off x="250825" y="4149090"/>
            <a:ext cx="8893175" cy="1485567"/>
          </a:xfrm>
          <a:solidFill>
            <a:srgbClr val="AF235F"/>
          </a:solidFill>
        </p:spPr>
        <p:txBody>
          <a:bodyPr/>
          <a:lstStyle/>
          <a:p>
            <a:r>
              <a:rPr lang="en-GB" dirty="0" smtClean="0"/>
              <a:t>The Human Body </a:t>
            </a:r>
            <a:br>
              <a:rPr lang="en-GB" dirty="0" smtClean="0"/>
            </a:br>
            <a:r>
              <a:rPr lang="en-GB" dirty="0" smtClean="0"/>
              <a:t>Part </a:t>
            </a:r>
            <a:r>
              <a:rPr lang="en-GB" dirty="0"/>
              <a:t>3</a:t>
            </a:r>
            <a:r>
              <a:rPr lang="en-GB" dirty="0" smtClean="0"/>
              <a:t>: The Circulatory System</a:t>
            </a:r>
            <a:endParaRPr lang="en-US" dirty="0"/>
          </a:p>
        </p:txBody>
      </p:sp>
      <p:sp>
        <p:nvSpPr>
          <p:cNvPr id="20493" name="cdtRectangle 13 Id20493"/>
          <p:cNvSpPr>
            <a:spLocks noGrp="1" noChangeArrowheads="1"/>
          </p:cNvSpPr>
          <p:nvPr>
            <p:ph type="subTitle" idx="1"/>
          </p:nvPr>
        </p:nvSpPr>
        <p:spPr>
          <a:xfrm>
            <a:off x="250825" y="3756008"/>
            <a:ext cx="8893175" cy="393082"/>
          </a:xfrm>
        </p:spPr>
        <p:txBody>
          <a:bodyPr/>
          <a:lstStyle/>
          <a:p>
            <a:r>
              <a:rPr lang="en-US" dirty="0" smtClean="0"/>
              <a:t>Siemens Education</a:t>
            </a:r>
            <a:endParaRPr lang="en-US" dirty="0"/>
          </a:p>
        </p:txBody>
      </p:sp>
    </p:spTree>
    <p:custDataLst>
      <p:tags r:id="rId1"/>
    </p:custDataLst>
    <p:extLst>
      <p:ext uri="{BB962C8B-B14F-4D97-AF65-F5344CB8AC3E}">
        <p14:creationId xmlns:p14="http://schemas.microsoft.com/office/powerpoint/2010/main" val="507345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Body</a:t>
            </a:r>
            <a:endParaRPr lang="en-GB" dirty="0"/>
          </a:p>
        </p:txBody>
      </p:sp>
      <p:sp>
        <p:nvSpPr>
          <p:cNvPr id="6" name="Rectangle 5"/>
          <p:cNvSpPr/>
          <p:nvPr/>
        </p:nvSpPr>
        <p:spPr>
          <a:xfrm>
            <a:off x="309468" y="1706772"/>
            <a:ext cx="5591908" cy="3139321"/>
          </a:xfrm>
          <a:prstGeom prst="rect">
            <a:avLst/>
          </a:prstGeom>
        </p:spPr>
        <p:txBody>
          <a:bodyPr wrap="square">
            <a:spAutoFit/>
          </a:bodyPr>
          <a:lstStyle/>
          <a:p>
            <a:pPr>
              <a:lnSpc>
                <a:spcPct val="200000"/>
              </a:lnSpc>
            </a:pPr>
            <a:r>
              <a:rPr lang="en-GB" b="1" dirty="0">
                <a:solidFill>
                  <a:schemeClr val="tx1"/>
                </a:solidFill>
              </a:rPr>
              <a:t>Overall learning objectives:</a:t>
            </a:r>
          </a:p>
          <a:p>
            <a:pPr marL="285750" lvl="0" indent="-285750">
              <a:buFont typeface="Wingdings" panose="05000000000000000000" pitchFamily="2" charset="2"/>
              <a:buChar char="§"/>
            </a:pPr>
            <a:r>
              <a:rPr lang="en-GB" dirty="0">
                <a:solidFill>
                  <a:schemeClr val="tx1"/>
                </a:solidFill>
              </a:rPr>
              <a:t>To describe how the circulatory system works</a:t>
            </a:r>
          </a:p>
          <a:p>
            <a:pPr marL="285750" lvl="0" indent="-285750">
              <a:buFont typeface="Wingdings" panose="05000000000000000000" pitchFamily="2" charset="2"/>
              <a:buChar char="§"/>
            </a:pPr>
            <a:r>
              <a:rPr lang="en-GB" dirty="0">
                <a:solidFill>
                  <a:schemeClr val="tx1"/>
                </a:solidFill>
              </a:rPr>
              <a:t>To describe to purpose of the main parts of the circulatory system</a:t>
            </a:r>
          </a:p>
          <a:p>
            <a:pPr>
              <a:lnSpc>
                <a:spcPct val="200000"/>
              </a:lnSpc>
            </a:pPr>
            <a:r>
              <a:rPr lang="en-GB" b="1" dirty="0" smtClean="0">
                <a:solidFill>
                  <a:schemeClr val="tx1"/>
                </a:solidFill>
              </a:rPr>
              <a:t>Overall </a:t>
            </a:r>
            <a:r>
              <a:rPr lang="en-GB" b="1" dirty="0">
                <a:solidFill>
                  <a:schemeClr val="tx1"/>
                </a:solidFill>
              </a:rPr>
              <a:t>learning outcomes:</a:t>
            </a:r>
          </a:p>
          <a:p>
            <a:pPr marL="285750" lvl="0" indent="-285750">
              <a:buFont typeface="Wingdings" panose="05000000000000000000" pitchFamily="2" charset="2"/>
              <a:buChar char="§"/>
            </a:pPr>
            <a:r>
              <a:rPr lang="en-GB" dirty="0">
                <a:solidFill>
                  <a:schemeClr val="tx1"/>
                </a:solidFill>
              </a:rPr>
              <a:t>To be able to explain what the circulatory system does and how</a:t>
            </a:r>
          </a:p>
        </p:txBody>
      </p:sp>
    </p:spTree>
    <p:extLst>
      <p:ext uri="{BB962C8B-B14F-4D97-AF65-F5344CB8AC3E}">
        <p14:creationId xmlns:p14="http://schemas.microsoft.com/office/powerpoint/2010/main" val="3875462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8" y="0"/>
            <a:ext cx="8881533" cy="1268413"/>
          </a:xfrm>
        </p:spPr>
        <p:txBody>
          <a:bodyPr/>
          <a:lstStyle/>
          <a:p>
            <a:r>
              <a:rPr lang="en-GB" dirty="0" smtClean="0"/>
              <a:t>The Human Body</a:t>
            </a:r>
            <a:endParaRPr lang="en-GB" dirty="0"/>
          </a:p>
        </p:txBody>
      </p:sp>
      <p:sp>
        <p:nvSpPr>
          <p:cNvPr id="3" name="Content Placeholder 2"/>
          <p:cNvSpPr>
            <a:spLocks noGrp="1"/>
          </p:cNvSpPr>
          <p:nvPr>
            <p:ph idx="1"/>
          </p:nvPr>
        </p:nvSpPr>
        <p:spPr/>
        <p:txBody>
          <a:bodyPr/>
          <a:lstStyle/>
          <a:p>
            <a:pPr>
              <a:lnSpc>
                <a:spcPct val="200000"/>
              </a:lnSpc>
            </a:pPr>
            <a:r>
              <a:rPr lang="en-GB" sz="2000" b="1" dirty="0" smtClean="0"/>
              <a:t>Overall learning objectives</a:t>
            </a:r>
          </a:p>
          <a:p>
            <a:pPr marL="285750" indent="-285750">
              <a:lnSpc>
                <a:spcPct val="200000"/>
              </a:lnSpc>
              <a:buClrTx/>
              <a:buFont typeface="Wingdings" panose="05000000000000000000" pitchFamily="2" charset="2"/>
              <a:buChar char="§"/>
            </a:pPr>
            <a:endParaRPr lang="en-GB" dirty="0" smtClean="0"/>
          </a:p>
          <a:p>
            <a:pPr marL="285750" indent="-285750">
              <a:lnSpc>
                <a:spcPct val="200000"/>
              </a:lnSpc>
              <a:buClrTx/>
              <a:buFont typeface="Wingdings" panose="05000000000000000000" pitchFamily="2" charset="2"/>
              <a:buChar char="§"/>
            </a:pPr>
            <a:r>
              <a:rPr lang="en-GB" dirty="0" smtClean="0"/>
              <a:t>To understand the functions of the skeleton</a:t>
            </a:r>
          </a:p>
          <a:p>
            <a:pPr marL="285750" indent="-285750">
              <a:lnSpc>
                <a:spcPct val="200000"/>
              </a:lnSpc>
              <a:buClrTx/>
              <a:buFont typeface="Wingdings" panose="05000000000000000000" pitchFamily="2" charset="2"/>
              <a:buChar char="§"/>
            </a:pPr>
            <a:r>
              <a:rPr lang="en-GB" dirty="0" smtClean="0"/>
              <a:t>To be able to explain various features of the skeleton</a:t>
            </a:r>
          </a:p>
          <a:p>
            <a:pPr marL="285750" indent="-285750">
              <a:lnSpc>
                <a:spcPct val="200000"/>
              </a:lnSpc>
              <a:buClrTx/>
              <a:buFont typeface="Wingdings" panose="05000000000000000000" pitchFamily="2" charset="2"/>
              <a:buChar char="§"/>
            </a:pPr>
            <a:r>
              <a:rPr lang="en-GB" dirty="0" smtClean="0"/>
              <a:t>To relate images of bones, muscles and joints to diagrams and the body</a:t>
            </a:r>
            <a:endParaRPr lang="en-GB" dirty="0"/>
          </a:p>
        </p:txBody>
      </p:sp>
    </p:spTree>
    <p:extLst>
      <p:ext uri="{BB962C8B-B14F-4D97-AF65-F5344CB8AC3E}">
        <p14:creationId xmlns:p14="http://schemas.microsoft.com/office/powerpoint/2010/main" val="11439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Body</a:t>
            </a:r>
            <a:endParaRPr lang="en-GB" dirty="0"/>
          </a:p>
        </p:txBody>
      </p:sp>
      <p:sp>
        <p:nvSpPr>
          <p:cNvPr id="3" name="Rectangle 2"/>
          <p:cNvSpPr/>
          <p:nvPr/>
        </p:nvSpPr>
        <p:spPr>
          <a:xfrm>
            <a:off x="569740" y="1674674"/>
            <a:ext cx="5831059" cy="1477328"/>
          </a:xfrm>
          <a:prstGeom prst="rect">
            <a:avLst/>
          </a:prstGeom>
        </p:spPr>
        <p:txBody>
          <a:bodyPr wrap="square">
            <a:spAutoFit/>
          </a:bodyPr>
          <a:lstStyle/>
          <a:p>
            <a:pPr marL="285750" lvl="0" indent="-285750">
              <a:buFont typeface="Wingdings" panose="05000000000000000000" pitchFamily="2" charset="2"/>
              <a:buChar char="§"/>
            </a:pPr>
            <a:r>
              <a:rPr lang="en-GB" dirty="0">
                <a:solidFill>
                  <a:schemeClr val="tx1"/>
                </a:solidFill>
              </a:rPr>
              <a:t>Which parts of the body does the blood system include?</a:t>
            </a:r>
          </a:p>
          <a:p>
            <a:pPr marL="285750" lvl="0" indent="-285750">
              <a:buFont typeface="Wingdings" panose="05000000000000000000" pitchFamily="2" charset="2"/>
              <a:buChar char="§"/>
            </a:pPr>
            <a:r>
              <a:rPr lang="en-GB" dirty="0">
                <a:solidFill>
                  <a:schemeClr val="tx1"/>
                </a:solidFill>
              </a:rPr>
              <a:t>What does blood do?</a:t>
            </a:r>
          </a:p>
          <a:p>
            <a:pPr marL="285750" lvl="0" indent="-285750">
              <a:buFont typeface="Wingdings" panose="05000000000000000000" pitchFamily="2" charset="2"/>
              <a:buChar char="§"/>
            </a:pPr>
            <a:r>
              <a:rPr lang="en-GB" dirty="0">
                <a:solidFill>
                  <a:schemeClr val="tx1"/>
                </a:solidFill>
              </a:rPr>
              <a:t>What else do you know about the blood system?</a:t>
            </a:r>
          </a:p>
        </p:txBody>
      </p:sp>
    </p:spTree>
    <p:extLst>
      <p:ext uri="{BB962C8B-B14F-4D97-AF65-F5344CB8AC3E}">
        <p14:creationId xmlns:p14="http://schemas.microsoft.com/office/powerpoint/2010/main" val="3244394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p:cNvPr>
          <p:cNvPicPr>
            <a:picLocks noChangeAspect="1"/>
          </p:cNvPicPr>
          <p:nvPr/>
        </p:nvPicPr>
        <p:blipFill rotWithShape="1">
          <a:blip r:embed="rId4"/>
          <a:srcRect l="73577" t="20877" r="14891" b="19005"/>
          <a:stretch/>
        </p:blipFill>
        <p:spPr>
          <a:xfrm>
            <a:off x="5520977" y="1268413"/>
            <a:ext cx="3134934" cy="5371185"/>
          </a:xfrm>
          <a:prstGeom prst="rect">
            <a:avLst/>
          </a:prstGeom>
        </p:spPr>
      </p:pic>
      <p:sp>
        <p:nvSpPr>
          <p:cNvPr id="2" name="Title 1"/>
          <p:cNvSpPr>
            <a:spLocks noGrp="1"/>
          </p:cNvSpPr>
          <p:nvPr>
            <p:ph type="title"/>
          </p:nvPr>
        </p:nvSpPr>
        <p:spPr/>
        <p:txBody>
          <a:bodyPr/>
          <a:lstStyle/>
          <a:p>
            <a:r>
              <a:rPr lang="en-GB" dirty="0" smtClean="0"/>
              <a:t>The Human Body</a:t>
            </a:r>
            <a:endParaRPr lang="en-GB" dirty="0"/>
          </a:p>
        </p:txBody>
      </p:sp>
      <p:sp>
        <p:nvSpPr>
          <p:cNvPr id="6" name="Rectangle 5"/>
          <p:cNvSpPr>
            <a:spLocks noChangeArrowheads="1"/>
          </p:cNvSpPr>
          <p:nvPr/>
        </p:nvSpPr>
        <p:spPr bwMode="auto">
          <a:xfrm flipV="1">
            <a:off x="5698746" y="5949280"/>
            <a:ext cx="3459814" cy="641972"/>
          </a:xfrm>
          <a:prstGeom prst="rect">
            <a:avLst/>
          </a:prstGeom>
          <a:solidFill>
            <a:srgbClr val="AF235F">
              <a:alpha val="71000"/>
            </a:srgbClr>
          </a:solidFill>
          <a:ln>
            <a:noFill/>
          </a:ln>
          <a:effectLst/>
          <a:extLst/>
        </p:spPr>
        <p:txBody>
          <a:bodyPr wrap="none" anchor="ctr"/>
          <a:lstStyle/>
          <a:p>
            <a:endParaRPr lang="en-US" dirty="0">
              <a:solidFill>
                <a:schemeClr val="bg1"/>
              </a:solidFill>
            </a:endParaRPr>
          </a:p>
        </p:txBody>
      </p:sp>
      <p:sp>
        <p:nvSpPr>
          <p:cNvPr id="7" name="Rectangle 3"/>
          <p:cNvSpPr txBox="1">
            <a:spLocks noChangeArrowheads="1"/>
          </p:cNvSpPr>
          <p:nvPr/>
        </p:nvSpPr>
        <p:spPr bwMode="auto">
          <a:xfrm>
            <a:off x="6084168" y="6119807"/>
            <a:ext cx="3001776"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b="1" dirty="0" smtClean="0">
                <a:solidFill>
                  <a:schemeClr val="bg1"/>
                </a:solidFill>
              </a:rPr>
              <a:t>Body diagram </a:t>
            </a:r>
            <a:endParaRPr lang="en-US" sz="1800" b="1" dirty="0" smtClean="0">
              <a:solidFill>
                <a:schemeClr val="bg1"/>
              </a:solidFill>
            </a:endParaRPr>
          </a:p>
        </p:txBody>
      </p:sp>
      <p:sp>
        <p:nvSpPr>
          <p:cNvPr id="3" name="TextBox 2"/>
          <p:cNvSpPr txBox="1"/>
          <p:nvPr/>
        </p:nvSpPr>
        <p:spPr>
          <a:xfrm>
            <a:off x="259307" y="1528549"/>
            <a:ext cx="6209732" cy="338554"/>
          </a:xfrm>
          <a:prstGeom prst="rect">
            <a:avLst/>
          </a:prstGeom>
          <a:noFill/>
        </p:spPr>
        <p:txBody>
          <a:bodyPr wrap="square" lIns="0" tIns="0" rIns="0" bIns="0" rtlCol="0">
            <a:spAutoFit/>
          </a:bodyPr>
          <a:lstStyle/>
          <a:p>
            <a:pPr>
              <a:lnSpc>
                <a:spcPct val="110000"/>
              </a:lnSpc>
              <a:spcBef>
                <a:spcPts val="0"/>
              </a:spcBef>
            </a:pPr>
            <a:r>
              <a:rPr lang="en-GB" sz="2000" b="1" dirty="0" smtClean="0">
                <a:solidFill>
                  <a:schemeClr val="tx1"/>
                </a:solidFill>
              </a:rPr>
              <a:t>Where is the heart?</a:t>
            </a:r>
          </a:p>
        </p:txBody>
      </p:sp>
    </p:spTree>
    <p:extLst>
      <p:ext uri="{BB962C8B-B14F-4D97-AF65-F5344CB8AC3E}">
        <p14:creationId xmlns:p14="http://schemas.microsoft.com/office/powerpoint/2010/main" val="1503243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Body</a:t>
            </a:r>
            <a:endParaRPr lang="en-GB" dirty="0"/>
          </a:p>
        </p:txBody>
      </p:sp>
      <p:sp>
        <p:nvSpPr>
          <p:cNvPr id="3" name="TextBox 2"/>
          <p:cNvSpPr txBox="1"/>
          <p:nvPr/>
        </p:nvSpPr>
        <p:spPr>
          <a:xfrm>
            <a:off x="259307" y="1528549"/>
            <a:ext cx="6209732" cy="4096506"/>
          </a:xfrm>
          <a:prstGeom prst="rect">
            <a:avLst/>
          </a:prstGeom>
          <a:noFill/>
        </p:spPr>
        <p:txBody>
          <a:bodyPr wrap="square" lIns="0" tIns="0" rIns="0" bIns="0" rtlCol="0">
            <a:spAutoFit/>
          </a:bodyPr>
          <a:lstStyle/>
          <a:p>
            <a:pPr>
              <a:lnSpc>
                <a:spcPct val="110000"/>
              </a:lnSpc>
              <a:spcBef>
                <a:spcPts val="0"/>
              </a:spcBef>
            </a:pPr>
            <a:r>
              <a:rPr lang="en-GB" sz="2000" b="1" dirty="0" smtClean="0">
                <a:solidFill>
                  <a:schemeClr val="tx1"/>
                </a:solidFill>
              </a:rPr>
              <a:t>The pulse is the heart beating, pumping  blood around the body</a:t>
            </a:r>
          </a:p>
          <a:p>
            <a:pPr>
              <a:lnSpc>
                <a:spcPct val="110000"/>
              </a:lnSpc>
              <a:spcBef>
                <a:spcPts val="0"/>
              </a:spcBef>
            </a:pPr>
            <a:endParaRPr lang="en-GB" b="1" dirty="0">
              <a:solidFill>
                <a:schemeClr val="tx1"/>
              </a:solidFill>
            </a:endParaRPr>
          </a:p>
          <a:p>
            <a:pPr>
              <a:lnSpc>
                <a:spcPct val="110000"/>
              </a:lnSpc>
              <a:spcBef>
                <a:spcPts val="0"/>
              </a:spcBef>
            </a:pPr>
            <a:r>
              <a:rPr lang="en-GB" sz="2000" b="1" dirty="0" smtClean="0">
                <a:solidFill>
                  <a:schemeClr val="tx1"/>
                </a:solidFill>
              </a:rPr>
              <a:t>Work in pairs to think about answers to:</a:t>
            </a:r>
          </a:p>
          <a:p>
            <a:pPr>
              <a:lnSpc>
                <a:spcPct val="110000"/>
              </a:lnSpc>
              <a:spcBef>
                <a:spcPts val="0"/>
              </a:spcBef>
            </a:pPr>
            <a:endParaRPr lang="en-GB" sz="2000" b="1" dirty="0">
              <a:solidFill>
                <a:schemeClr val="tx1"/>
              </a:solidFill>
            </a:endParaRPr>
          </a:p>
          <a:p>
            <a:pPr>
              <a:lnSpc>
                <a:spcPct val="110000"/>
              </a:lnSpc>
              <a:spcBef>
                <a:spcPts val="0"/>
              </a:spcBef>
            </a:pPr>
            <a:r>
              <a:rPr lang="en-GB" dirty="0" smtClean="0">
                <a:solidFill>
                  <a:schemeClr val="tx1"/>
                </a:solidFill>
              </a:rPr>
              <a:t>There are many places where blood vessels can be seen, such as on the palm of the hand. Why can no pulse be felt there?</a:t>
            </a:r>
          </a:p>
          <a:p>
            <a:pPr>
              <a:lnSpc>
                <a:spcPct val="110000"/>
              </a:lnSpc>
              <a:spcBef>
                <a:spcPts val="0"/>
              </a:spcBef>
            </a:pPr>
            <a:endParaRPr lang="en-GB" dirty="0">
              <a:solidFill>
                <a:schemeClr val="tx1"/>
              </a:solidFill>
            </a:endParaRPr>
          </a:p>
          <a:p>
            <a:pPr>
              <a:lnSpc>
                <a:spcPct val="110000"/>
              </a:lnSpc>
              <a:spcBef>
                <a:spcPts val="0"/>
              </a:spcBef>
            </a:pPr>
            <a:r>
              <a:rPr lang="en-GB" dirty="0" smtClean="0">
                <a:solidFill>
                  <a:schemeClr val="tx1"/>
                </a:solidFill>
              </a:rPr>
              <a:t>When you’re feeling your pulse, you should use your finger tips and not your thumb. Why?</a:t>
            </a:r>
          </a:p>
          <a:p>
            <a:pPr>
              <a:lnSpc>
                <a:spcPct val="110000"/>
              </a:lnSpc>
              <a:spcBef>
                <a:spcPts val="0"/>
              </a:spcBef>
            </a:pPr>
            <a:endParaRPr lang="en-GB" dirty="0">
              <a:solidFill>
                <a:schemeClr val="tx1"/>
              </a:solidFill>
            </a:endParaRPr>
          </a:p>
          <a:p>
            <a:pPr>
              <a:lnSpc>
                <a:spcPct val="110000"/>
              </a:lnSpc>
              <a:spcBef>
                <a:spcPts val="0"/>
              </a:spcBef>
            </a:pPr>
            <a:r>
              <a:rPr lang="en-GB" dirty="0" smtClean="0">
                <a:solidFill>
                  <a:schemeClr val="tx1"/>
                </a:solidFill>
              </a:rPr>
              <a:t>Why is the heart pumping blood around your body?</a:t>
            </a:r>
            <a:endParaRPr lang="en-GB" dirty="0">
              <a:solidFill>
                <a:schemeClr val="tx1"/>
              </a:solidFill>
            </a:endParaRPr>
          </a:p>
        </p:txBody>
      </p:sp>
    </p:spTree>
    <p:extLst>
      <p:ext uri="{BB962C8B-B14F-4D97-AF65-F5344CB8AC3E}">
        <p14:creationId xmlns:p14="http://schemas.microsoft.com/office/powerpoint/2010/main" val="69797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Body</a:t>
            </a:r>
            <a:endParaRPr lang="en-GB" dirty="0"/>
          </a:p>
        </p:txBody>
      </p:sp>
      <p:sp>
        <p:nvSpPr>
          <p:cNvPr id="4" name="TextBox 3"/>
          <p:cNvSpPr txBox="1"/>
          <p:nvPr/>
        </p:nvSpPr>
        <p:spPr>
          <a:xfrm>
            <a:off x="641445" y="1473958"/>
            <a:ext cx="6701051" cy="2031325"/>
          </a:xfrm>
          <a:prstGeom prst="rect">
            <a:avLst/>
          </a:prstGeom>
          <a:noFill/>
        </p:spPr>
        <p:txBody>
          <a:bodyPr wrap="square" lIns="0" tIns="0" rIns="0" bIns="0" rtlCol="0">
            <a:spAutoFit/>
          </a:bodyPr>
          <a:lstStyle/>
          <a:p>
            <a:pPr>
              <a:lnSpc>
                <a:spcPct val="110000"/>
              </a:lnSpc>
              <a:spcBef>
                <a:spcPts val="0"/>
              </a:spcBef>
            </a:pPr>
            <a:r>
              <a:rPr lang="en-GB" dirty="0" smtClean="0">
                <a:solidFill>
                  <a:schemeClr val="tx1"/>
                </a:solidFill>
              </a:rPr>
              <a:t>Trace </a:t>
            </a:r>
            <a:r>
              <a:rPr lang="en-GB" dirty="0">
                <a:solidFill>
                  <a:schemeClr val="tx1"/>
                </a:solidFill>
              </a:rPr>
              <a:t>around with your finger, showing how blood is pumped to the lungs where oxygen is collected and carbon dioxide released, and then returns to the heart.  </a:t>
            </a:r>
            <a:endParaRPr lang="en-GB" dirty="0" smtClean="0">
              <a:solidFill>
                <a:schemeClr val="tx1"/>
              </a:solidFill>
            </a:endParaRPr>
          </a:p>
          <a:p>
            <a:pPr>
              <a:lnSpc>
                <a:spcPct val="110000"/>
              </a:lnSpc>
              <a:spcBef>
                <a:spcPts val="0"/>
              </a:spcBef>
            </a:pPr>
            <a:endParaRPr lang="en-GB" dirty="0">
              <a:solidFill>
                <a:schemeClr val="tx1"/>
              </a:solidFill>
            </a:endParaRPr>
          </a:p>
          <a:p>
            <a:pPr>
              <a:lnSpc>
                <a:spcPct val="110000"/>
              </a:lnSpc>
              <a:spcBef>
                <a:spcPts val="0"/>
              </a:spcBef>
            </a:pPr>
            <a:r>
              <a:rPr lang="en-GB" dirty="0" smtClean="0">
                <a:solidFill>
                  <a:schemeClr val="tx1"/>
                </a:solidFill>
              </a:rPr>
              <a:t>It </a:t>
            </a:r>
            <a:r>
              <a:rPr lang="en-GB" dirty="0">
                <a:solidFill>
                  <a:schemeClr val="tx1"/>
                </a:solidFill>
              </a:rPr>
              <a:t>then goes to other parts of the body, carrying oxygen and nutrients, and collecting carbon dioxide and waste.</a:t>
            </a:r>
          </a:p>
          <a:p>
            <a:pPr>
              <a:lnSpc>
                <a:spcPct val="110000"/>
              </a:lnSpc>
              <a:spcBef>
                <a:spcPts val="0"/>
              </a:spcBef>
            </a:pPr>
            <a:endParaRPr lang="en-GB" sz="1200" dirty="0" smtClean="0">
              <a:solidFill>
                <a:schemeClr val="tx1"/>
              </a:solidFill>
            </a:endParaRPr>
          </a:p>
        </p:txBody>
      </p:sp>
    </p:spTree>
    <p:extLst>
      <p:ext uri="{BB962C8B-B14F-4D97-AF65-F5344CB8AC3E}">
        <p14:creationId xmlns:p14="http://schemas.microsoft.com/office/powerpoint/2010/main" val="2424330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Body</a:t>
            </a:r>
            <a:endParaRPr lang="en-GB" dirty="0"/>
          </a:p>
        </p:txBody>
      </p:sp>
      <p:sp>
        <p:nvSpPr>
          <p:cNvPr id="3" name="TextBox 2"/>
          <p:cNvSpPr txBox="1"/>
          <p:nvPr/>
        </p:nvSpPr>
        <p:spPr>
          <a:xfrm>
            <a:off x="641446" y="1637730"/>
            <a:ext cx="5472752" cy="1551194"/>
          </a:xfrm>
          <a:prstGeom prst="rect">
            <a:avLst/>
          </a:prstGeom>
          <a:noFill/>
        </p:spPr>
        <p:txBody>
          <a:bodyPr wrap="square" lIns="0" tIns="0" rIns="0" bIns="0" rtlCol="0">
            <a:spAutoFit/>
          </a:bodyPr>
          <a:lstStyle/>
          <a:p>
            <a:pPr eaLnBrk="0" hangingPunct="0">
              <a:spcBef>
                <a:spcPct val="30000"/>
              </a:spcBef>
              <a:defRPr/>
            </a:pPr>
            <a:r>
              <a:rPr lang="en-GB" dirty="0" smtClean="0">
                <a:solidFill>
                  <a:schemeClr val="tx1"/>
                </a:solidFill>
              </a:rPr>
              <a:t>Blood </a:t>
            </a:r>
            <a:r>
              <a:rPr lang="en-GB" dirty="0">
                <a:solidFill>
                  <a:schemeClr val="tx1"/>
                </a:solidFill>
              </a:rPr>
              <a:t>flows from arteries (at high pressure), through capillaries (very narrow) and back via the veins (lower pressure) to the heart </a:t>
            </a:r>
            <a:r>
              <a:rPr lang="en-GB" dirty="0" smtClean="0">
                <a:solidFill>
                  <a:schemeClr val="tx1"/>
                </a:solidFill>
              </a:rPr>
              <a:t>again.</a:t>
            </a:r>
            <a:endParaRPr lang="en-GB" dirty="0">
              <a:solidFill>
                <a:schemeClr val="tx1"/>
              </a:solidFill>
            </a:endParaRPr>
          </a:p>
          <a:p>
            <a:pPr eaLnBrk="0" hangingPunct="0">
              <a:spcBef>
                <a:spcPct val="30000"/>
              </a:spcBef>
              <a:defRPr/>
            </a:pPr>
            <a:endParaRPr lang="en-GB" dirty="0">
              <a:solidFill>
                <a:schemeClr val="tx1"/>
              </a:solidFill>
            </a:endParaRPr>
          </a:p>
          <a:p>
            <a:pPr eaLnBrk="0" hangingPunct="0">
              <a:spcBef>
                <a:spcPct val="30000"/>
              </a:spcBef>
              <a:defRPr/>
            </a:pPr>
            <a:r>
              <a:rPr lang="en-GB" dirty="0" smtClean="0">
                <a:solidFill>
                  <a:schemeClr val="tx1"/>
                </a:solidFill>
              </a:rPr>
              <a:t>Capillaries are where </a:t>
            </a:r>
            <a:r>
              <a:rPr lang="en-GB" dirty="0">
                <a:solidFill>
                  <a:schemeClr val="tx1"/>
                </a:solidFill>
              </a:rPr>
              <a:t>the transfers take place.  </a:t>
            </a:r>
            <a:endParaRPr lang="en-GB" sz="1200" dirty="0" smtClean="0">
              <a:solidFill>
                <a:schemeClr val="tx1"/>
              </a:solidFill>
            </a:endParaRPr>
          </a:p>
        </p:txBody>
      </p:sp>
    </p:spTree>
    <p:extLst>
      <p:ext uri="{BB962C8B-B14F-4D97-AF65-F5344CB8AC3E}">
        <p14:creationId xmlns:p14="http://schemas.microsoft.com/office/powerpoint/2010/main" val="384095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Body</a:t>
            </a:r>
            <a:endParaRPr lang="en-GB" dirty="0"/>
          </a:p>
        </p:txBody>
      </p:sp>
      <p:sp>
        <p:nvSpPr>
          <p:cNvPr id="3" name="TextBox 2"/>
          <p:cNvSpPr txBox="1"/>
          <p:nvPr/>
        </p:nvSpPr>
        <p:spPr>
          <a:xfrm>
            <a:off x="709684" y="1651379"/>
            <a:ext cx="5773003" cy="2320315"/>
          </a:xfrm>
          <a:prstGeom prst="rect">
            <a:avLst/>
          </a:prstGeom>
          <a:noFill/>
        </p:spPr>
        <p:txBody>
          <a:bodyPr wrap="square" lIns="0" tIns="0" rIns="0" bIns="0" rtlCol="0">
            <a:spAutoFit/>
          </a:bodyPr>
          <a:lstStyle/>
          <a:p>
            <a:pPr>
              <a:lnSpc>
                <a:spcPct val="110000"/>
              </a:lnSpc>
              <a:spcBef>
                <a:spcPts val="0"/>
              </a:spcBef>
            </a:pPr>
            <a:r>
              <a:rPr lang="en-GB" dirty="0" smtClean="0">
                <a:solidFill>
                  <a:schemeClr val="tx1"/>
                </a:solidFill>
              </a:rPr>
              <a:t>Think about your ideas bout blood and the circulatory system. </a:t>
            </a:r>
          </a:p>
          <a:p>
            <a:pPr>
              <a:lnSpc>
                <a:spcPct val="110000"/>
              </a:lnSpc>
              <a:spcBef>
                <a:spcPts val="0"/>
              </a:spcBef>
            </a:pPr>
            <a:endParaRPr lang="en-GB" dirty="0">
              <a:solidFill>
                <a:schemeClr val="tx1"/>
              </a:solidFill>
            </a:endParaRPr>
          </a:p>
          <a:p>
            <a:pPr>
              <a:lnSpc>
                <a:spcPct val="110000"/>
              </a:lnSpc>
              <a:spcBef>
                <a:spcPts val="0"/>
              </a:spcBef>
            </a:pPr>
            <a:r>
              <a:rPr lang="en-GB" dirty="0" smtClean="0">
                <a:solidFill>
                  <a:schemeClr val="tx1"/>
                </a:solidFill>
              </a:rPr>
              <a:t>Did you have any ideas that you now think were not correct?</a:t>
            </a:r>
          </a:p>
          <a:p>
            <a:pPr>
              <a:lnSpc>
                <a:spcPct val="110000"/>
              </a:lnSpc>
              <a:spcBef>
                <a:spcPts val="0"/>
              </a:spcBef>
            </a:pPr>
            <a:endParaRPr lang="en-GB" dirty="0">
              <a:solidFill>
                <a:schemeClr val="tx1"/>
              </a:solidFill>
            </a:endParaRPr>
          </a:p>
          <a:p>
            <a:pPr>
              <a:lnSpc>
                <a:spcPct val="110000"/>
              </a:lnSpc>
              <a:spcBef>
                <a:spcPts val="0"/>
              </a:spcBef>
            </a:pPr>
            <a:r>
              <a:rPr lang="en-GB" dirty="0" smtClean="0">
                <a:solidFill>
                  <a:schemeClr val="tx1"/>
                </a:solidFill>
              </a:rPr>
              <a:t>Do you have any new ideas?</a:t>
            </a:r>
          </a:p>
          <a:p>
            <a:pPr>
              <a:lnSpc>
                <a:spcPct val="110000"/>
              </a:lnSpc>
              <a:spcBef>
                <a:spcPts val="0"/>
              </a:spcBef>
            </a:pPr>
            <a:endParaRPr lang="en-GB" sz="1200" dirty="0" smtClean="0">
              <a:solidFill>
                <a:schemeClr val="tx1"/>
              </a:solidFill>
            </a:endParaRPr>
          </a:p>
        </p:txBody>
      </p:sp>
    </p:spTree>
    <p:extLst>
      <p:ext uri="{BB962C8B-B14F-4D97-AF65-F5344CB8AC3E}">
        <p14:creationId xmlns:p14="http://schemas.microsoft.com/office/powerpoint/2010/main" val="1904331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Body</a:t>
            </a:r>
            <a:endParaRPr lang="en-GB" dirty="0"/>
          </a:p>
        </p:txBody>
      </p:sp>
      <p:sp>
        <p:nvSpPr>
          <p:cNvPr id="3" name="Content Placeholder 2"/>
          <p:cNvSpPr>
            <a:spLocks noGrp="1"/>
          </p:cNvSpPr>
          <p:nvPr>
            <p:ph idx="1"/>
          </p:nvPr>
        </p:nvSpPr>
        <p:spPr/>
        <p:txBody>
          <a:bodyPr anchor="t"/>
          <a:lstStyle/>
          <a:p>
            <a:pPr>
              <a:lnSpc>
                <a:spcPct val="200000"/>
              </a:lnSpc>
              <a:buClrTx/>
            </a:pPr>
            <a:r>
              <a:rPr lang="en-GB" sz="2000" b="1" dirty="0" smtClean="0"/>
              <a:t>Learning Outcomes:</a:t>
            </a:r>
          </a:p>
          <a:p>
            <a:pPr>
              <a:lnSpc>
                <a:spcPct val="200000"/>
              </a:lnSpc>
              <a:buClrTx/>
            </a:pPr>
            <a:endParaRPr lang="en-GB" sz="2000" b="1" dirty="0" smtClean="0"/>
          </a:p>
          <a:p>
            <a:pPr marL="285750" indent="-285750">
              <a:lnSpc>
                <a:spcPct val="200000"/>
              </a:lnSpc>
              <a:buClrTx/>
              <a:buFont typeface="Wingdings" panose="05000000000000000000" pitchFamily="2" charset="2"/>
              <a:buChar char="§"/>
            </a:pPr>
            <a:r>
              <a:rPr lang="en-GB" dirty="0" smtClean="0"/>
              <a:t>Clear identifications of key features of the skeleton</a:t>
            </a:r>
          </a:p>
          <a:p>
            <a:pPr marL="285750" indent="-285750">
              <a:lnSpc>
                <a:spcPct val="200000"/>
              </a:lnSpc>
              <a:buClrTx/>
              <a:buFont typeface="Wingdings" panose="05000000000000000000" pitchFamily="2" charset="2"/>
              <a:buChar char="§"/>
            </a:pPr>
            <a:r>
              <a:rPr lang="en-GB" dirty="0" smtClean="0"/>
              <a:t>Explanation of form and function of parts of the skeleton</a:t>
            </a:r>
            <a:endParaRPr lang="en-GB" dirty="0"/>
          </a:p>
        </p:txBody>
      </p:sp>
    </p:spTree>
    <p:extLst>
      <p:ext uri="{BB962C8B-B14F-4D97-AF65-F5344CB8AC3E}">
        <p14:creationId xmlns:p14="http://schemas.microsoft.com/office/powerpoint/2010/main" val="2311762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Body</a:t>
            </a:r>
            <a:endParaRPr lang="en-GB" dirty="0"/>
          </a:p>
        </p:txBody>
      </p:sp>
      <p:sp>
        <p:nvSpPr>
          <p:cNvPr id="3" name="Content Placeholder 2"/>
          <p:cNvSpPr>
            <a:spLocks noGrp="1"/>
          </p:cNvSpPr>
          <p:nvPr>
            <p:ph idx="1"/>
          </p:nvPr>
        </p:nvSpPr>
        <p:spPr>
          <a:xfrm>
            <a:off x="539752" y="1412875"/>
            <a:ext cx="4045896" cy="4752975"/>
          </a:xfrm>
        </p:spPr>
        <p:txBody>
          <a:bodyPr/>
          <a:lstStyle/>
          <a:p>
            <a:pPr>
              <a:lnSpc>
                <a:spcPct val="200000"/>
              </a:lnSpc>
            </a:pPr>
            <a:r>
              <a:rPr lang="en-GB" sz="2000" b="1" dirty="0" smtClean="0"/>
              <a:t>Skeletons</a:t>
            </a:r>
          </a:p>
          <a:p>
            <a:pPr marL="285750" indent="-285750">
              <a:lnSpc>
                <a:spcPct val="200000"/>
              </a:lnSpc>
              <a:buClrTx/>
              <a:buFont typeface="Wingdings" panose="05000000000000000000" pitchFamily="2" charset="2"/>
              <a:buChar char="§"/>
            </a:pPr>
            <a:endParaRPr lang="en-GB" dirty="0" smtClean="0"/>
          </a:p>
          <a:p>
            <a:pPr marL="285750" indent="-285750">
              <a:lnSpc>
                <a:spcPct val="200000"/>
              </a:lnSpc>
              <a:buClrTx/>
              <a:buFont typeface="Wingdings" panose="05000000000000000000" pitchFamily="2" charset="2"/>
              <a:buChar char="§"/>
            </a:pPr>
            <a:r>
              <a:rPr lang="en-GB" dirty="0" smtClean="0"/>
              <a:t>Do you have a skeleton?</a:t>
            </a:r>
          </a:p>
          <a:p>
            <a:pPr marL="285750" indent="-285750">
              <a:lnSpc>
                <a:spcPct val="200000"/>
              </a:lnSpc>
              <a:buClrTx/>
              <a:buFont typeface="Wingdings" panose="05000000000000000000" pitchFamily="2" charset="2"/>
              <a:buChar char="§"/>
            </a:pPr>
            <a:r>
              <a:rPr lang="en-GB" dirty="0" smtClean="0"/>
              <a:t>How do you know?</a:t>
            </a:r>
            <a:endParaRPr lang="en-GB" dirty="0"/>
          </a:p>
        </p:txBody>
      </p:sp>
      <p:pic>
        <p:nvPicPr>
          <p:cNvPr id="7" name="Picture 2" descr="http://www.kidport.com/reflib/science/humanbody/skeletalsystem/images/SkeletonAnteri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0151" y="1412875"/>
            <a:ext cx="2538254" cy="523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347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Body	</a:t>
            </a:r>
            <a:endParaRPr lang="en-GB" dirty="0"/>
          </a:p>
        </p:txBody>
      </p:sp>
      <p:sp>
        <p:nvSpPr>
          <p:cNvPr id="3" name="Content Placeholder 2"/>
          <p:cNvSpPr>
            <a:spLocks noGrp="1"/>
          </p:cNvSpPr>
          <p:nvPr>
            <p:ph idx="1"/>
          </p:nvPr>
        </p:nvSpPr>
        <p:spPr>
          <a:xfrm>
            <a:off x="539752" y="1412875"/>
            <a:ext cx="3964009" cy="4752975"/>
          </a:xfrm>
        </p:spPr>
        <p:txBody>
          <a:bodyPr/>
          <a:lstStyle/>
          <a:p>
            <a:pPr>
              <a:lnSpc>
                <a:spcPct val="200000"/>
              </a:lnSpc>
            </a:pPr>
            <a:r>
              <a:rPr lang="en-GB" sz="2000" b="1" dirty="0" smtClean="0"/>
              <a:t>What makes your arm move?</a:t>
            </a:r>
          </a:p>
          <a:p>
            <a:pPr marL="285750" indent="-285750">
              <a:lnSpc>
                <a:spcPct val="200000"/>
              </a:lnSpc>
              <a:buClrTx/>
              <a:buFont typeface="Wingdings" panose="05000000000000000000" pitchFamily="2" charset="2"/>
              <a:buChar char="§"/>
            </a:pPr>
            <a:r>
              <a:rPr lang="en-GB" dirty="0" smtClean="0"/>
              <a:t>If you use the animation on the Siemens interactive you can see how the muscles in your upper arm make your lower arm move.</a:t>
            </a:r>
          </a:p>
          <a:p>
            <a:pPr marL="285750" indent="-285750">
              <a:lnSpc>
                <a:spcPct val="200000"/>
              </a:lnSpc>
              <a:buClrTx/>
              <a:buFont typeface="Wingdings" panose="05000000000000000000" pitchFamily="2" charset="2"/>
              <a:buChar char="§"/>
            </a:pPr>
            <a:r>
              <a:rPr lang="en-GB" dirty="0" smtClean="0"/>
              <a:t>Try it with your own arm – can you feel the muscles working?</a:t>
            </a:r>
          </a:p>
        </p:txBody>
      </p:sp>
      <p:pic>
        <p:nvPicPr>
          <p:cNvPr id="5" name="Picture 4"/>
          <p:cNvPicPr>
            <a:picLocks noChangeAspect="1"/>
          </p:cNvPicPr>
          <p:nvPr/>
        </p:nvPicPr>
        <p:blipFill>
          <a:blip r:embed="rId3"/>
          <a:stretch>
            <a:fillRect/>
          </a:stretch>
        </p:blipFill>
        <p:spPr>
          <a:xfrm>
            <a:off x="4671737" y="2316944"/>
            <a:ext cx="4348396" cy="2871964"/>
          </a:xfrm>
          <a:prstGeom prst="rect">
            <a:avLst/>
          </a:prstGeom>
          <a:ln>
            <a:solidFill>
              <a:schemeClr val="tx1"/>
            </a:solidFill>
          </a:ln>
        </p:spPr>
      </p:pic>
    </p:spTree>
    <p:extLst>
      <p:ext uri="{BB962C8B-B14F-4D97-AF65-F5344CB8AC3E}">
        <p14:creationId xmlns:p14="http://schemas.microsoft.com/office/powerpoint/2010/main" val="812433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811" y="1412875"/>
            <a:ext cx="1944806" cy="2917209"/>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83" y="4330084"/>
            <a:ext cx="1997710" cy="2085864"/>
          </a:xfrm>
          <a:prstGeom prst="rect">
            <a:avLst/>
          </a:prstGeom>
        </p:spPr>
      </p:pic>
      <p:sp>
        <p:nvSpPr>
          <p:cNvPr id="2" name="Title 1"/>
          <p:cNvSpPr>
            <a:spLocks noGrp="1"/>
          </p:cNvSpPr>
          <p:nvPr>
            <p:ph type="title"/>
          </p:nvPr>
        </p:nvSpPr>
        <p:spPr/>
        <p:txBody>
          <a:bodyPr/>
          <a:lstStyle/>
          <a:p>
            <a:r>
              <a:rPr lang="en-GB" dirty="0" smtClean="0"/>
              <a:t>The Human Body	</a:t>
            </a:r>
            <a:endParaRPr lang="en-GB" dirty="0"/>
          </a:p>
        </p:txBody>
      </p:sp>
      <p:sp>
        <p:nvSpPr>
          <p:cNvPr id="3" name="Content Placeholder 2"/>
          <p:cNvSpPr>
            <a:spLocks noGrp="1"/>
          </p:cNvSpPr>
          <p:nvPr>
            <p:ph idx="1"/>
          </p:nvPr>
        </p:nvSpPr>
        <p:spPr>
          <a:xfrm>
            <a:off x="539752" y="1412876"/>
            <a:ext cx="6652618" cy="1057370"/>
          </a:xfrm>
        </p:spPr>
        <p:txBody>
          <a:bodyPr/>
          <a:lstStyle/>
          <a:p>
            <a:pPr>
              <a:lnSpc>
                <a:spcPct val="200000"/>
              </a:lnSpc>
            </a:pPr>
            <a:r>
              <a:rPr lang="en-GB" sz="2000" b="1" dirty="0" smtClean="0"/>
              <a:t>What other animals have skeletons?</a:t>
            </a:r>
          </a:p>
          <a:p>
            <a:pPr>
              <a:lnSpc>
                <a:spcPct val="200000"/>
              </a:lnSpc>
            </a:pPr>
            <a:endParaRPr lang="en-GB" dirty="0" smtClean="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1811" y="4330083"/>
            <a:ext cx="4236780" cy="227583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310" y="2057057"/>
            <a:ext cx="2196625" cy="2564882"/>
          </a:xfrm>
          <a:prstGeom prst="rect">
            <a:avLst/>
          </a:prstGeom>
        </p:spPr>
      </p:pic>
    </p:spTree>
    <p:extLst>
      <p:ext uri="{BB962C8B-B14F-4D97-AF65-F5344CB8AC3E}">
        <p14:creationId xmlns:p14="http://schemas.microsoft.com/office/powerpoint/2010/main" val="96390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Body	</a:t>
            </a:r>
            <a:endParaRPr lang="en-GB" dirty="0"/>
          </a:p>
        </p:txBody>
      </p:sp>
      <p:sp>
        <p:nvSpPr>
          <p:cNvPr id="3" name="Content Placeholder 2"/>
          <p:cNvSpPr>
            <a:spLocks noGrp="1"/>
          </p:cNvSpPr>
          <p:nvPr>
            <p:ph idx="1"/>
          </p:nvPr>
        </p:nvSpPr>
        <p:spPr>
          <a:xfrm>
            <a:off x="539752" y="1412875"/>
            <a:ext cx="3964009" cy="4752975"/>
          </a:xfrm>
        </p:spPr>
        <p:txBody>
          <a:bodyPr/>
          <a:lstStyle/>
          <a:p>
            <a:pPr>
              <a:lnSpc>
                <a:spcPct val="200000"/>
              </a:lnSpc>
            </a:pPr>
            <a:r>
              <a:rPr lang="en-GB" sz="2000" b="1" dirty="0" smtClean="0"/>
              <a:t>Not all animals have skeletons.</a:t>
            </a:r>
          </a:p>
          <a:p>
            <a:pPr>
              <a:lnSpc>
                <a:spcPct val="200000"/>
              </a:lnSpc>
            </a:pPr>
            <a:r>
              <a:rPr lang="en-GB" sz="2000" b="1" dirty="0" smtClean="0"/>
              <a:t>Can you name some that don’t?</a:t>
            </a:r>
          </a:p>
          <a:p>
            <a:pPr>
              <a:lnSpc>
                <a:spcPct val="200000"/>
              </a:lnSpc>
            </a:pPr>
            <a:endParaRPr lang="en-GB"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108" y="1513809"/>
            <a:ext cx="3630305" cy="24214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52" y="3826927"/>
            <a:ext cx="3398293" cy="24535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7507" y="3935222"/>
            <a:ext cx="3728296" cy="2236978"/>
          </a:xfrm>
          <a:prstGeom prst="rect">
            <a:avLst/>
          </a:prstGeom>
        </p:spPr>
      </p:pic>
    </p:spTree>
    <p:extLst>
      <p:ext uri="{BB962C8B-B14F-4D97-AF65-F5344CB8AC3E}">
        <p14:creationId xmlns:p14="http://schemas.microsoft.com/office/powerpoint/2010/main" val="240490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Body	</a:t>
            </a:r>
            <a:endParaRPr lang="en-GB" dirty="0"/>
          </a:p>
        </p:txBody>
      </p:sp>
      <p:sp>
        <p:nvSpPr>
          <p:cNvPr id="3" name="Content Placeholder 2"/>
          <p:cNvSpPr>
            <a:spLocks noGrp="1"/>
          </p:cNvSpPr>
          <p:nvPr>
            <p:ph idx="1"/>
          </p:nvPr>
        </p:nvSpPr>
        <p:spPr>
          <a:xfrm>
            <a:off x="416922" y="1412876"/>
            <a:ext cx="6993812" cy="1289382"/>
          </a:xfrm>
        </p:spPr>
        <p:txBody>
          <a:bodyPr/>
          <a:lstStyle/>
          <a:p>
            <a:pPr>
              <a:lnSpc>
                <a:spcPct val="200000"/>
              </a:lnSpc>
            </a:pPr>
            <a:r>
              <a:rPr lang="en-GB" sz="2000" b="1" dirty="0" smtClean="0"/>
              <a:t>Why do we have a skeleton?</a:t>
            </a:r>
          </a:p>
          <a:p>
            <a:pPr>
              <a:lnSpc>
                <a:spcPct val="200000"/>
              </a:lnSpc>
            </a:pPr>
            <a:endParaRPr lang="en-GB" dirty="0" smtClean="0"/>
          </a:p>
        </p:txBody>
      </p:sp>
      <p:pic>
        <p:nvPicPr>
          <p:cNvPr id="4" name="Picture 2" descr="http://www.kidport.com/reflib/science/humanbody/skeletalsystem/images/SkeletonAnteri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0151" y="1412875"/>
            <a:ext cx="2538254" cy="523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443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Body</a:t>
            </a:r>
            <a:endParaRPr lang="en-GB" dirty="0"/>
          </a:p>
        </p:txBody>
      </p:sp>
      <p:sp>
        <p:nvSpPr>
          <p:cNvPr id="3" name="Rectangle 2"/>
          <p:cNvSpPr/>
          <p:nvPr/>
        </p:nvSpPr>
        <p:spPr>
          <a:xfrm>
            <a:off x="647113" y="2274838"/>
            <a:ext cx="8088923" cy="2031325"/>
          </a:xfrm>
          <a:prstGeom prst="rect">
            <a:avLst/>
          </a:prstGeom>
        </p:spPr>
        <p:txBody>
          <a:bodyPr wrap="square">
            <a:spAutoFit/>
          </a:bodyPr>
          <a:lstStyle/>
          <a:p>
            <a:pPr marL="285750" lvl="0" indent="-285750">
              <a:buFont typeface="Wingdings" panose="05000000000000000000" pitchFamily="2" charset="2"/>
              <a:buChar char="§"/>
            </a:pPr>
            <a:r>
              <a:rPr lang="en-GB" dirty="0">
                <a:solidFill>
                  <a:schemeClr val="tx1"/>
                </a:solidFill>
              </a:rPr>
              <a:t>What would our limbs feel like?</a:t>
            </a:r>
          </a:p>
          <a:p>
            <a:pPr marL="285750" lvl="0" indent="-285750">
              <a:buFont typeface="Wingdings" panose="05000000000000000000" pitchFamily="2" charset="2"/>
              <a:buChar char="§"/>
            </a:pPr>
            <a:r>
              <a:rPr lang="en-GB" dirty="0">
                <a:solidFill>
                  <a:schemeClr val="tx1"/>
                </a:solidFill>
              </a:rPr>
              <a:t>Could we move and, if so, how?</a:t>
            </a:r>
          </a:p>
          <a:p>
            <a:pPr marL="285750" lvl="0" indent="-285750">
              <a:buFont typeface="Wingdings" panose="05000000000000000000" pitchFamily="2" charset="2"/>
              <a:buChar char="§"/>
            </a:pPr>
            <a:r>
              <a:rPr lang="en-GB" dirty="0">
                <a:solidFill>
                  <a:schemeClr val="tx1"/>
                </a:solidFill>
              </a:rPr>
              <a:t>Could we stand?</a:t>
            </a:r>
          </a:p>
          <a:p>
            <a:pPr marL="285750" lvl="0" indent="-285750">
              <a:buFont typeface="Wingdings" panose="05000000000000000000" pitchFamily="2" charset="2"/>
              <a:buChar char="§"/>
            </a:pPr>
            <a:r>
              <a:rPr lang="en-GB" dirty="0">
                <a:solidFill>
                  <a:schemeClr val="tx1"/>
                </a:solidFill>
              </a:rPr>
              <a:t>Would our muscles still function?</a:t>
            </a:r>
          </a:p>
          <a:p>
            <a:pPr marL="285750" lvl="0" indent="-285750">
              <a:buFont typeface="Wingdings" panose="05000000000000000000" pitchFamily="2" charset="2"/>
              <a:buChar char="§"/>
            </a:pPr>
            <a:r>
              <a:rPr lang="en-GB" dirty="0">
                <a:solidFill>
                  <a:schemeClr val="tx1"/>
                </a:solidFill>
              </a:rPr>
              <a:t>How do animals that don’t have bones function (e.g. octopus, snail, spider)</a:t>
            </a:r>
          </a:p>
        </p:txBody>
      </p:sp>
      <p:sp>
        <p:nvSpPr>
          <p:cNvPr id="4" name="Content Placeholder 2"/>
          <p:cNvSpPr>
            <a:spLocks noGrp="1"/>
          </p:cNvSpPr>
          <p:nvPr>
            <p:ph idx="1"/>
          </p:nvPr>
        </p:nvSpPr>
        <p:spPr>
          <a:xfrm>
            <a:off x="539752" y="1412876"/>
            <a:ext cx="6652618" cy="1057370"/>
          </a:xfrm>
        </p:spPr>
        <p:txBody>
          <a:bodyPr/>
          <a:lstStyle/>
          <a:p>
            <a:pPr>
              <a:lnSpc>
                <a:spcPct val="200000"/>
              </a:lnSpc>
            </a:pPr>
            <a:r>
              <a:rPr lang="en-GB" sz="2000" b="1" dirty="0" smtClean="0"/>
              <a:t>Imagine if we didn’t have bones</a:t>
            </a:r>
          </a:p>
          <a:p>
            <a:pPr>
              <a:lnSpc>
                <a:spcPct val="200000"/>
              </a:lnSpc>
            </a:pPr>
            <a:endParaRPr lang="en-GB" dirty="0" smtClean="0"/>
          </a:p>
        </p:txBody>
      </p:sp>
    </p:spTree>
    <p:extLst>
      <p:ext uri="{BB962C8B-B14F-4D97-AF65-F5344CB8AC3E}">
        <p14:creationId xmlns:p14="http://schemas.microsoft.com/office/powerpoint/2010/main" val="21891665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DT_CUSTOMER" val="Siemens_I_2013"/>
  <p:tag name="CDT_CUSTOMER_NAME" val="Siemens AG, Industry Sector"/>
  <p:tag name="CDT_VERSION" val="4.1.2.0"/>
  <p:tag name="CDT_CREATORVERSION" val="4.1.2.0"/>
  <p:tag name="CDT_TEMPLATEVERSION" val="2.0.0"/>
  <p:tag name="CDT_LANGUAGE" val="1033"/>
  <p:tag name="CDT_FONTSET" val="Arial"/>
</p:tagLst>
</file>

<file path=ppt/tags/tag1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9:0-0-540-720"/>
  <p:tag name="CDT_MASTERSHAPE2" val="12:0-0-540-720"/>
  <p:tag name="CDT_MASTERSHAPE3" val="57350:190,6199-19,75-148,1732-700,25"/>
  <p:tag name="CDT_MASTERSHAPE4" val="11:0-42,5-76,20732-136,063"/>
  <p:tag name="CDT_MASTERSHAPE5" val="16:0-360-0,1250394-0,1250394"/>
  <p:tag name="CDT_MASTERSHAPE6" val="10:485,5-0-34-720"/>
  <p:tag name="CDT_MASTERSHAPE7" val="14:485,5-484,75-34-235,25"/>
  <p:tag name="CDT_MASTERSHAPE8" val="57351:190,62-19,75-30,95134-700,25"/>
</p:tagLst>
</file>

<file path=ppt/tags/tag10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0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02.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0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533"/>
  <p:tag name="CDT_PROT_HEIGHT" val="374,25"/>
</p:tagLst>
</file>

<file path=ppt/tags/tag10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0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0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260,6249"/>
  <p:tag name="CDT_PROT_HEIGHT" val="374,25"/>
</p:tagLst>
</file>

<file path=ppt/tags/tag10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14,4999"/>
  <p:tag name="CDT_PROT_WIDTH" val="261,0001"/>
  <p:tag name="CDT_PROT_HEIGHT" val="374,25"/>
</p:tagLst>
</file>

<file path=ppt/tags/tag10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0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9:0-0-540-720"/>
  <p:tag name="CDT_MASTERSHAPE2" val="12:0-0-540-720"/>
  <p:tag name="CDT_MASTERSHAPE3" val="57350:186,798-19,75-148,1732-700,25"/>
  <p:tag name="CDT_MASTERSHAPE4" val="11:0-42,5-76,20732-136,063"/>
  <p:tag name="CDT_MASTERSHAPE5" val="16:0-360-0,1250394-0,1250394"/>
  <p:tag name="CDT_MASTERSHAPE6" val="14:485,5-0-34-720"/>
  <p:tag name="CDT_MASTERSHAPE7" val="15:485,5-484,75-34-235,25"/>
  <p:tag name="CDT_MASTERSHAPE8" val="57351:304-19,75-30,95134-700,25"/>
</p:tagLst>
</file>

<file path=ppt/tags/tag110.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2,5"/>
  <p:tag name="CDT_PROT_WIDTH" val="533"/>
  <p:tag name="CDT_PROT_HEIGHT" val="181,375"/>
</p:tagLst>
</file>

<file path=ppt/tags/tag111.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2,5"/>
  <p:tag name="CDT_PROT_WIDTH" val="533"/>
  <p:tag name="CDT_PROT_HEIGHT" val="181,5"/>
</p:tagLst>
</file>

<file path=ppt/tags/tag11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1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14.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2,5"/>
  <p:tag name="CDT_PROT_WIDTH" val="260,6249"/>
  <p:tag name="CDT_PROT_HEIGHT" val="181,375"/>
</p:tagLst>
</file>

<file path=ppt/tags/tag115.xml><?xml version="1.0" encoding="utf-8"?>
<p:tagLst xmlns:a="http://schemas.openxmlformats.org/drawingml/2006/main" xmlns:r="http://schemas.openxmlformats.org/officeDocument/2006/relationships" xmlns:p="http://schemas.openxmlformats.org/presentationml/2006/main">
  <p:tag name="CDT_DELETE_ONEVENT_NEWPRES" val="False"/>
  <p:tag name="CDT_PROT" val="2"/>
  <p:tag name="CDT_PROT_TOP" val="111,2501"/>
  <p:tag name="CDT_PROT_LEFT" val="314,5"/>
  <p:tag name="CDT_PROT_WIDTH" val="261"/>
  <p:tag name="CDT_PROT_HEIGHT" val="181,375"/>
</p:tagLst>
</file>

<file path=ppt/tags/tag116.xml><?xml version="1.0" encoding="utf-8"?>
<p:tagLst xmlns:a="http://schemas.openxmlformats.org/drawingml/2006/main" xmlns:r="http://schemas.openxmlformats.org/officeDocument/2006/relationships" xmlns:p="http://schemas.openxmlformats.org/presentationml/2006/main">
  <p:tag name="CDT_DELETE_ONEVENT_NEWPRES" val="False"/>
  <p:tag name="CDT_PROT" val="2"/>
  <p:tag name="CDT_PROT_TOP" val="304"/>
  <p:tag name="CDT_PROT_LEFT" val="42,5"/>
  <p:tag name="CDT_PROT_WIDTH" val="260,6249"/>
  <p:tag name="CDT_PROT_HEIGHT" val="181,5"/>
</p:tagLst>
</file>

<file path=ppt/tags/tag117.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14,4999"/>
  <p:tag name="CDT_PROT_WIDTH" val="261,0001"/>
  <p:tag name="CDT_PROT_HEIGHT" val="181,5"/>
</p:tagLst>
</file>

<file path=ppt/tags/tag11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19.xml><?xml version="1.0" encoding="utf-8"?>
<p:tagLst xmlns:a="http://schemas.openxmlformats.org/drawingml/2006/main" xmlns:r="http://schemas.openxmlformats.org/officeDocument/2006/relationships" xmlns:p="http://schemas.openxmlformats.org/presentationml/2006/main">
  <p:tag name="CDT_INTERSECT_SLIDE" val="False"/>
  <p:tag name="CDT_NAVBARONTHISSLIDE" val="True"/>
  <p:tag name="CDT_DESIGNS_NAME" val="Siemens 2013 – 4:3"/>
  <p:tag name="CDT_MASTERS_NAME" val="Title (big bar down)"/>
  <p:tag name="CDT_LAYOUT_TYPE" val="1"/>
  <p:tag name="CDT_ORIGINAL_DESIGNS_NAME" val="Siemens 2013 – 4:3"/>
  <p:tag name="CDT_ORIGINAL_MASTERS_NAME" val="Title (big bar down)"/>
  <p:tag name="CDT_ORIGINAL_LAYOUT_TYPE" val="1"/>
</p:tagLst>
</file>

<file path=ppt/tags/tag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57359:0-0-326,75-720"/>
  <p:tag name="CDT_MASTERSHAPE2" val="57350:326,7501-19,75-116,9738-700,25"/>
  <p:tag name="CDT_MASTERSHAPE3" val="57351:295,7987-19,75-30,95134-700,25"/>
  <p:tag name="CDT_MASTERSHAPE4" val="8:0-575,5-63,37504-113,375"/>
  <p:tag name="CDT_MASTERSHAPE5" val="9:0-360-0,1250394-0,1250394"/>
</p:tagLst>
</file>

<file path=ppt/tags/tag120.xml><?xml version="1.0" encoding="utf-8"?>
<p:tagLst xmlns:a="http://schemas.openxmlformats.org/drawingml/2006/main" xmlns:r="http://schemas.openxmlformats.org/officeDocument/2006/relationships" xmlns:p="http://schemas.openxmlformats.org/presentationml/2006/main">
  <p:tag name="CDT_INTERSECT_SLIDE" val="False"/>
  <p:tag name="CDT_NAVBARONTHISSLIDE" val="True"/>
  <p:tag name="CDT_DESIGNS_NAME" val="Siemens 2013 – 4:3"/>
  <p:tag name="CDT_MASTERS_NAME" val="Title (big bar down)"/>
  <p:tag name="CDT_LAYOUT_TYPE" val="1"/>
  <p:tag name="CDT_ORIGINAL_DESIGNS_NAME" val="Siemens 2013 – 4:3"/>
  <p:tag name="CDT_ORIGINAL_MASTERS_NAME" val="Title (big bar down)"/>
  <p:tag name="CDT_ORIGINAL_LAYOUT_TYPE" val="1"/>
</p:tagLst>
</file>

<file path=ppt/tags/tag121.xml><?xml version="1.0" encoding="utf-8"?>
<p:tagLst xmlns:a="http://schemas.openxmlformats.org/drawingml/2006/main" xmlns:r="http://schemas.openxmlformats.org/officeDocument/2006/relationships" xmlns:p="http://schemas.openxmlformats.org/presentationml/2006/main">
  <p:tag name="CDT_INTERSECT_SLIDE" val="False"/>
  <p:tag name="CDT_NAVBARONTHISSLIDE" val="True"/>
  <p:tag name="CDT_DESIGNS_NAME" val="Siemens 2013 – 4:3"/>
  <p:tag name="CDT_MASTERS_NAME" val="Title (big bar down)"/>
  <p:tag name="CDT_LAYOUT_TYPE" val="1"/>
  <p:tag name="CDT_ORIGINAL_DESIGNS_NAME" val="Siemens 2013 – 4:3"/>
  <p:tag name="CDT_ORIGINAL_MASTERS_NAME" val="Title (big bar down)"/>
  <p:tag name="CDT_ORIGINAL_LAYOUT_TYPE" val="1"/>
</p:tagLst>
</file>

<file path=ppt/tags/tag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8:0-0-406,5005-720"/>
  <p:tag name="CDT_MASTERSHAPE2" val="57350:289,5268-19,75-116,9738-700,25"/>
  <p:tag name="CDT_MASTERSHAPE3" val="57351:406,5005-19,75-30,95134-700,25"/>
  <p:tag name="CDT_MASTERSHAPE4" val="12:0-575,5-63,37504-113,375"/>
  <p:tag name="CDT_MASTERSHAPE5" val="9:0-360-0,1250394-0,1250394"/>
</p:tagLst>
</file>

<file path=ppt/tags/tag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3:111,25-371,3751-374,25-348,625"/>
  <p:tag name="CDT_MASTERSHAPE2" val="2:0-0-99,87504-720"/>
  <p:tag name="CDT_MASTERSHAPE3" val="11:111,25-0-374,25-360"/>
  <p:tag name="CDT_MASTERSHAPE4" val="13:111,25-371,3751-374,25-348,625"/>
</p:tagLst>
</file>

<file path=ppt/tags/tag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13:111,25-42,5-374,25-317,5"/>
  <p:tag name="CDT_MASTERSHAPE3" val="5:111,25-371,3751-374,25-348,625"/>
</p:tagLst>
</file>

<file path=ppt/tags/tag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Lst>
</file>

<file path=ppt/tags/tag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0008-374,25-646,3751"/>
</p:tagLst>
</file>

<file path=ppt/tags/tag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533"/>
</p:tagLst>
</file>

<file path=ppt/tags/tag1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317,5"/>
  <p:tag name="CDT_MASTERSHAPE3" val="4:111,25-371,375-374,25-317,5"/>
</p:tagLst>
</file>

<file path=ppt/tags/tag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PROT" val="3"/>
  <p:tag name="CDT_PROT_TOP" val="0"/>
  <p:tag name="CDT_PROT_LEFT" val="0"/>
  <p:tag name="CDT_PROT_WIDTH" val="720"/>
  <p:tag name="CDT_PROT_HEIGHT" val="99,87504"/>
</p:tagLst>
</file>

<file path=ppt/tags/tag2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646,3751"/>
  <p:tag name="CDT_MASTERSHAPE3" val="13:304-42,5-181,5-646,3751"/>
</p:tagLst>
</file>

<file path=ppt/tags/tag2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204,0945"/>
  <p:tag name="CDT_MASTERSHAPE3" val="13:111,25-257,9528-374,25-215,4222"/>
  <p:tag name="CDT_MASTERSHAPE4" val="12:111,25-484,75-374,25-204,125"/>
</p:tagLst>
</file>

<file path=ppt/tags/tag2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317,5"/>
  <p:tag name="CDT_MASTERSHAPE3" val="4:111,25-371,375-181,375-317,5"/>
  <p:tag name="CDT_MASTERSHAPE4" val="5:304-42,5-181,5-317,5"/>
  <p:tag name="CDT_MASTERSHAPE5" val="6:304-371,375-181,5-317,5"/>
</p:tagLst>
</file>

<file path=ppt/tags/tag2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4:111,25-586,8279-374,25-102,0471"/>
</p:tagLst>
</file>

<file path=ppt/tags/tag2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533"/>
  <p:tag name="CDT_MASTERSHAPE3" val="5:111,25-586,8279-374,25-102,0471"/>
</p:tagLst>
</file>

<file path=ppt/tags/tag2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260,6249"/>
  <p:tag name="CDT_MASTERSHAPE3" val="13:111,25-314,4999-374,25-261,0001"/>
  <p:tag name="CDT_MASTERSHAPE4" val="7:111,25-586,8279-374,25-102,0471"/>
</p:tagLst>
</file>

<file path=ppt/tags/tag2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533"/>
  <p:tag name="CDT_MASTERSHAPE3" val="13:304-42,5-181,5-533"/>
  <p:tag name="CDT_MASTERSHAPE4" val="7:111,25-586,8279-374,25-102,0471"/>
</p:tagLst>
</file>

<file path=ppt/tags/tag2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260,6249"/>
  <p:tag name="CDT_MASTERSHAPE3" val="13:111,2501-314,5-181,375-261"/>
  <p:tag name="CDT_MASTERSHAPE4" val="12:304-42,5-181,5-260,6249"/>
  <p:tag name="CDT_MASTERSHAPE5" val="15:304-314,4999-181,5-261,0001"/>
  <p:tag name="CDT_MASTERSHAPE6" val="9:111,25-586,8279-374,25-102,0471"/>
</p:tagLst>
</file>

<file path=ppt/tags/tag2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7:0-0-99,87504-720"/>
  <p:tag name="CDT_MASTERSHAPE2" val="13:519,5906-0-20,40945-200,7495"/>
  <p:tag name="CDT_MASTERSHAPE3" val="9:485,5-0-34-720"/>
  <p:tag name="CDT_MASTERSHAPE4" val="3079:111,25-42,50008-374,25-646,3751"/>
  <p:tag name="CDT_MASTERSHAPE5" val="12:519,5906-0-20,40945-98,37409"/>
  <p:tag name="CDT_MASTERSHAPE6" val="14:519,5906-212,1243-20,40945-507,8756"/>
  <p:tag name="CDT_MASTERSHAPE7" val="11:0-575,5001-63,50016-113,375"/>
  <p:tag name="CDT_MASTERSHAPE8" val="3078:0-0-99,87504-720"/>
  <p:tag name="CDT_MASTERSHAPE9" val="31:0-360-0,1250394-0,1250394"/>
  <p:tag name="CDT_MASTERSHAPE10" val="2:0-0-0-0"/>
  <p:tag name="CDT_MASTERSHAPE11" val="3:0-0-0-0"/>
  <p:tag name="CDT_MASTERSHAPE12" val="4:0-0-0-0"/>
  <p:tag name="CDT_MASTERSHAPE13" val="5:0-0-0-0"/>
  <p:tag name="CDT_MASTERSHAPE14" val="6:0-0-0-0"/>
  <p:tag name="CDT_MASTERSHAPE15" val="8:0-0-0-0"/>
  <p:tag name="CDT_MASTERSHAPE16" val="10:0-0-0-0"/>
  <p:tag name="CDT_MASTERSHAPE17" val="15:0-0-0-0"/>
  <p:tag name="CDT_MASTERSHAPE18" val="16:0-0-0-0"/>
  <p:tag name="CDT_MASTERSHAPE19" val="17:0-0-0-0"/>
  <p:tag name="CDT_MASTERSHAPE20" val="18:0-0-0-0"/>
  <p:tag name="CDT_MASTERSHAPE21" val="19:0-0-0-0"/>
  <p:tag name="CDT_MASTERSHAPE22" val="20:0-0-0-0"/>
  <p:tag name="CDT_MASTERSHAPE23" val="21:0-0-0-0"/>
  <p:tag name="CDT_MASTERSHAPE24" val="22:0-0-0-0"/>
  <p:tag name="CDT_MASTERSHAPE25" val="23:0-0-0-0"/>
  <p:tag name="CDT_MASTERSHAPE26" val="24:0-0-0-0"/>
  <p:tag name="CDT_MASTERSHAPE27" val="25:0-0-0-0"/>
  <p:tag name="CDT_MASTERSHAPE28" val="26:0-0-0-0"/>
  <p:tag name="CDT_MASTERSHAPE29" val="27:0-0-0-0"/>
  <p:tag name="CDT_MASTERSHAPE30" val="28:0-0-0-0"/>
</p:tagLst>
</file>

<file path=ppt/tags/tag2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TARGETSHAPE_NEW" val="3"/>
  <p:tag name="CDT_PROT" val="5"/>
  <p:tag name="CDT_PROT_TOP" val="326,7"/>
  <p:tag name="CDT_PROT_LEFT" val="19,75"/>
  <p:tag name="CDT_PROT_WIDTH" val="700,25"/>
  <p:tag name="CDT_PROT_HEIGHT" val="116,9738"/>
</p:tagLst>
</file>

<file path=ppt/tags/tag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720"/>
  <p:tag name="CDT_PROT_HEIGHT" val="34"/>
</p:tagLst>
</file>

<file path=ppt/tags/tag3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PROT" val="2"/>
  <p:tag name="CDT_PROT_TOP" val="295,7487"/>
  <p:tag name="CDT_PROT_LEFT" val="19,75"/>
  <p:tag name="CDT_PROT_WIDTH" val="700,25"/>
  <p:tag name="CDT_PROT_HEIGHT" val="30,95134"/>
</p:tagLst>
</file>

<file path=ppt/tags/tag3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32.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4"/>
  <p:tag name="CDT_TARGETSHAPE_NEW" val="1"/>
  <p:tag name="CDT_PROT" val="3"/>
  <p:tag name="CDT_PROT_TOP" val="485,5"/>
  <p:tag name="CDT_PROT_LEFT" val="0"/>
  <p:tag name="CDT_PROT_WIDTH" val="720"/>
  <p:tag name="CDT_PROT_HEIGHT" val="34"/>
</p:tagLst>
</file>

<file path=ppt/tags/tag3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34.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3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406,08"/>
</p:tagLst>
</file>

<file path=ppt/tags/tag36.xml><?xml version="1.0" encoding="utf-8"?>
<p:tagLst xmlns:a="http://schemas.openxmlformats.org/drawingml/2006/main" xmlns:r="http://schemas.openxmlformats.org/officeDocument/2006/relationships" xmlns:p="http://schemas.openxmlformats.org/presentationml/2006/main">
  <p:tag name="CDT_DUMMYPICTURE" val="True"/>
  <p:tag name="CDT_AUTODIALOG" val="2"/>
  <p:tag name="CDT_FILLFIXED" val="True"/>
  <p:tag name="CDT_LINEFIXED" val="True"/>
  <p:tag name="CDT_FILLUNVISIBLE" val="False"/>
  <p:tag name="CDT_LINEUNVISIBLE" val="True"/>
  <p:tag name="CDT_TARGETSHAPE_NEW" val="14"/>
  <p:tag name="CDT_PROT" val="3"/>
  <p:tag name="CDT_PROT_TOP" val="0"/>
  <p:tag name="CDT_PROT_LEFT" val="0"/>
  <p:tag name="CDT_PROT_WIDTH" val="720"/>
  <p:tag name="CDT_PROT_HEIGHT" val="406,08"/>
</p:tagLst>
</file>

<file path=ppt/tags/tag37.xml><?xml version="1.0" encoding="utf-8"?>
<p:tagLst xmlns:a="http://schemas.openxmlformats.org/drawingml/2006/main" xmlns:r="http://schemas.openxmlformats.org/officeDocument/2006/relationships" xmlns:p="http://schemas.openxmlformats.org/presentationml/2006/main">
  <p:tag name="CDT_DELETE_ONEVENT_NEWPRES" val="True"/>
</p:tagLst>
</file>

<file path=ppt/tags/tag3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89,1062"/>
  <p:tag name="CDT_PROT_LEFT" val="19,75"/>
  <p:tag name="CDT_PROT_WIDTH" val="700,25"/>
  <p:tag name="CDT_PROT_HEIGHT" val="116,9738"/>
</p:tagLst>
</file>

<file path=ppt/tags/tag3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PROT" val="2"/>
  <p:tag name="CDT_PROT_TOP" val="406,08"/>
  <p:tag name="CDT_PROT_LEFT" val="19,75"/>
  <p:tag name="CDT_PROT_WIDTH" val="700,25"/>
  <p:tag name="CDT_PROT_HEIGHT" val="30,95134"/>
</p:tagLst>
</file>

<file path=ppt/tags/tag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2"/>
  <p:tag name="CDT_PROT_TOP" val="111,25"/>
  <p:tag name="CDT_PROT_LEFT" val="42,50008"/>
  <p:tag name="CDT_PROT_WIDTH" val="646,3751"/>
  <p:tag name="CDT_PROT_HEIGHT" val="374,25"/>
</p:tagLst>
</file>

<file path=ppt/tags/tag4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41.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42.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4"/>
  <p:tag name="CDT_TARGETSHAPE_NEW" val="1"/>
  <p:tag name="CDT_PROT" val="3"/>
  <p:tag name="CDT_PROT_TOP" val="485,5"/>
  <p:tag name="CDT_PROT_LEFT" val="0"/>
  <p:tag name="CDT_PROT_WIDTH" val="720"/>
  <p:tag name="CDT_PROT_HEIGHT" val="34"/>
</p:tagLst>
</file>

<file path=ppt/tags/tag4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4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540"/>
</p:tagLst>
</file>

<file path=ppt/tags/tag4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DUMMYPICTURE" val="True"/>
  <p:tag name="CDT_FILLUNVISIBLE" val="False"/>
  <p:tag name="CDT_LINEUNVISIBLE" val="True"/>
  <p:tag name="CDT_AUTODIALOG" val="2"/>
  <p:tag name="CDT_TARGETSHAPE_NEW" val="14"/>
  <p:tag name="CDT_PROT" val="3"/>
  <p:tag name="CDT_PROT_TOP" val="0"/>
  <p:tag name="CDT_PROT_LEFT" val="0"/>
  <p:tag name="CDT_PROT_WIDTH" val="720"/>
  <p:tag name="CDT_PROT_HEIGHT" val="540"/>
</p:tagLst>
</file>

<file path=ppt/tags/tag46.xml><?xml version="1.0" encoding="utf-8"?>
<p:tagLst xmlns:a="http://schemas.openxmlformats.org/drawingml/2006/main" xmlns:r="http://schemas.openxmlformats.org/officeDocument/2006/relationships" xmlns:p="http://schemas.openxmlformats.org/presentationml/2006/main">
  <p:tag name="CDT_DELETE_ONEVENT_NEWPRES" val="True"/>
</p:tagLst>
</file>

<file path=ppt/tags/tag4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5"/>
  <p:tag name="CDT_PROT_TOP" val="190,6199"/>
  <p:tag name="CDT_PROT_LEFT" val="19,75"/>
  <p:tag name="CDT_PROT_WIDTH" val="700,25"/>
  <p:tag name="CDT_PROT_HEIGHT" val="148,1732"/>
</p:tagLst>
</file>

<file path=ppt/tags/tag4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49.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575,5001"/>
  <p:tag name="CDT_PROT_WIDTH" val="113,375"/>
  <p:tag name="CDT_PROT_HEIGHT" val="63,50016"/>
</p:tagLst>
</file>

<file path=ppt/tags/tag50.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3"/>
  <p:tag name="CDT_TARGETSHAPE_NEW" val="1"/>
  <p:tag name="CDT_PROT" val="3"/>
  <p:tag name="CDT_PROT_TOP" val="485,5"/>
  <p:tag name="CDT_PROT_LEFT" val="0"/>
  <p:tag name="CDT_PROT_WIDTH" val="720"/>
  <p:tag name="CDT_PROT_HEIGHT" val="34"/>
</p:tagLst>
</file>

<file path=ppt/tags/tag5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5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EXTCOL" val="True"/>
  <p:tag name="CDT_COLTX_NEW" val="20"/>
  <p:tag name="CDT_PROT" val="2"/>
  <p:tag name="CDT_PROT_TOP" val="190,62"/>
  <p:tag name="CDT_PROT_LEFT" val="19,75"/>
  <p:tag name="CDT_PROT_WIDTH" val="700,25"/>
  <p:tag name="CDT_PROT_HEIGHT" val="30,95134"/>
</p:tagLst>
</file>

<file path=ppt/tags/tag5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540"/>
</p:tagLst>
</file>

<file path=ppt/tags/tag5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DUMMYPICTURE" val="True"/>
  <p:tag name="CDT_FILLUNVISIBLE" val="False"/>
  <p:tag name="CDT_LINEUNVISIBLE" val="True"/>
  <p:tag name="CDT_AUTODIALOG" val="2"/>
  <p:tag name="CDT_TARGETSHAPE_NEW" val="14"/>
  <p:tag name="CDT_PROT" val="3"/>
  <p:tag name="CDT_PROT_TOP" val="0"/>
  <p:tag name="CDT_PROT_LEFT" val="0"/>
  <p:tag name="CDT_PROT_WIDTH" val="720"/>
  <p:tag name="CDT_PROT_HEIGHT" val="540"/>
</p:tagLst>
</file>

<file path=ppt/tags/tag55.xml><?xml version="1.0" encoding="utf-8"?>
<p:tagLst xmlns:a="http://schemas.openxmlformats.org/drawingml/2006/main" xmlns:r="http://schemas.openxmlformats.org/officeDocument/2006/relationships" xmlns:p="http://schemas.openxmlformats.org/presentationml/2006/main">
  <p:tag name="CDT_DELETE_ONEVENT_NEWPRES" val="True"/>
</p:tagLst>
</file>

<file path=ppt/tags/tag5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186,798"/>
  <p:tag name="CDT_PROT_LEFT" val="19,75"/>
  <p:tag name="CDT_PROT_WIDTH" val="700,25"/>
  <p:tag name="CDT_PROT_HEIGHT" val="148,1732"/>
</p:tagLst>
</file>

<file path=ppt/tags/tag5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58.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59.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3"/>
  <p:tag name="CDT_TARGETSHAPE_NEW" val="1"/>
  <p:tag name="CDT_PROT" val="3"/>
  <p:tag name="CDT_PROT_TOP" val="485,5"/>
  <p:tag name="CDT_PROT_LEFT" val="0"/>
  <p:tag name="CDT_PROT_WIDTH" val="720"/>
  <p:tag name="CDT_PROT_HEIGHT" val="34"/>
</p:tagLst>
</file>

<file path=ppt/tags/tag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2"/>
  <p:tag name="CDT_PROT_TOP" val="0"/>
  <p:tag name="CDT_PROT_LEFT" val="0"/>
  <p:tag name="CDT_PROT_WIDTH" val="720"/>
  <p:tag name="CDT_PROT_HEIGHT" val="99,87504"/>
</p:tagLst>
</file>

<file path=ppt/tags/tag6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6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EXTCOL" val="True"/>
  <p:tag name="CDT_COLTX_NEW" val="20"/>
  <p:tag name="CDT_PROT" val="2"/>
  <p:tag name="CDT_PROT_TOP" val="304"/>
  <p:tag name="CDT_PROT_LEFT" val="19,75"/>
  <p:tag name="CDT_PROT_WIDTH" val="700,25"/>
  <p:tag name="CDT_PROT_HEIGHT" val="30,95134"/>
</p:tagLst>
</file>

<file path=ppt/tags/tag6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326,75"/>
</p:tagLst>
</file>

<file path=ppt/tags/tag6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PROT" val="5"/>
  <p:tag name="CDT_PROT_TOP" val="326,7501"/>
  <p:tag name="CDT_PROT_LEFT" val="19,75"/>
  <p:tag name="CDT_PROT_WIDTH" val="700,25"/>
  <p:tag name="CDT_PROT_HEIGHT" val="116,9738"/>
</p:tagLst>
</file>

<file path=ppt/tags/tag6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PROT" val="2"/>
  <p:tag name="CDT_PROT_TOP" val="295,7987"/>
  <p:tag name="CDT_PROT_LEFT" val="19,75"/>
  <p:tag name="CDT_PROT_WIDTH" val="700,25"/>
  <p:tag name="CDT_PROT_HEIGHT" val="30,95134"/>
</p:tagLst>
</file>

<file path=ppt/tags/tag6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575,5"/>
  <p:tag name="CDT_PROT_WIDTH" val="113,375"/>
  <p:tag name="CDT_PROT_HEIGHT" val="63,37504"/>
</p:tagLst>
</file>

<file path=ppt/tags/tag66.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6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406,5005"/>
</p:tagLst>
</file>

<file path=ppt/tags/tag6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PROT" val="4"/>
  <p:tag name="CDT_PROT_TOP" val="289,5268"/>
  <p:tag name="CDT_PROT_LEFT" val="19,75"/>
  <p:tag name="CDT_PROT_WIDTH" val="700,25"/>
  <p:tag name="CDT_PROT_HEIGHT" val="116,9738"/>
</p:tagLst>
</file>

<file path=ppt/tags/tag6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PROT" val="2"/>
  <p:tag name="CDT_PROT_TOP" val="406,5005"/>
  <p:tag name="CDT_PROT_LEFT" val="19,75"/>
  <p:tag name="CDT_PROT_WIDTH" val="700,25"/>
  <p:tag name="CDT_PROT_HEIGHT" val="30,95134"/>
</p:tagLst>
</file>

<file path=ppt/tags/tag7.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7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575,5"/>
  <p:tag name="CDT_PROT_WIDTH" val="113,375"/>
  <p:tag name="CDT_PROT_HEIGHT" val="63,37504"/>
</p:tagLst>
</file>

<file path=ppt/tags/tag71.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7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PROT" val="3"/>
  <p:tag name="CDT_PROT_TOP" val="111,25"/>
  <p:tag name="CDT_PROT_LEFT" val="371,3751"/>
  <p:tag name="CDT_PROT_WIDTH" val="348,625"/>
  <p:tag name="CDT_PROT_HEIGHT" val="374,25"/>
</p:tagLst>
</file>

<file path=ppt/tags/tag7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74.xml><?xml version="1.0" encoding="utf-8"?>
<p:tagLst xmlns:a="http://schemas.openxmlformats.org/drawingml/2006/main" xmlns:r="http://schemas.openxmlformats.org/officeDocument/2006/relationships" xmlns:p="http://schemas.openxmlformats.org/presentationml/2006/main">
  <p:tag name="CDT_AUTODIALOG" val="2"/>
  <p:tag name="CDT_TARGETSHAPE_NEW" val="13"/>
  <p:tag name="CDT_PROT" val="2"/>
  <p:tag name="CDT_PROT_TOP" val="111,25"/>
  <p:tag name="CDT_PROT_LEFT" val="0"/>
  <p:tag name="CDT_PROT_WIDTH" val="360"/>
  <p:tag name="CDT_PROT_HEIGHT" val="374,25"/>
</p:tagLst>
</file>

<file path=ppt/tags/tag7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PROT" val="2"/>
  <p:tag name="CDT_PROT_TOP" val="111,25"/>
  <p:tag name="CDT_PROT_LEFT" val="371,3751"/>
  <p:tag name="CDT_PROT_WIDTH" val="348,625"/>
  <p:tag name="CDT_PROT_HEIGHT" val="374,25"/>
</p:tagLst>
</file>

<file path=ppt/tags/tag76.xml><?xml version="1.0" encoding="utf-8"?>
<p:tagLst xmlns:a="http://schemas.openxmlformats.org/drawingml/2006/main" xmlns:r="http://schemas.openxmlformats.org/officeDocument/2006/relationships" xmlns:p="http://schemas.openxmlformats.org/presentationml/2006/main">
  <p:tag name="CDT_DELETE_ONEVENT_NEWPRES" val="True"/>
</p:tagLst>
</file>

<file path=ppt/tags/tag7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7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317,5"/>
  <p:tag name="CDT_PROT_HEIGHT" val="374,25"/>
</p:tagLst>
</file>

<file path=ppt/tags/tag7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PROT" val="2"/>
  <p:tag name="CDT_PROT_TOP" val="111,25"/>
  <p:tag name="CDT_PROT_LEFT" val="371,3751"/>
  <p:tag name="CDT_PROT_WIDTH" val="348,625"/>
  <p:tag name="CDT_PROT_HEIGHT" val="374,25"/>
</p:tagLst>
</file>

<file path=ppt/tags/tag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8:0-0-326,7-720"/>
  <p:tag name="CDT_MASTERSHAPE2" val="14:0-0-326,7-720"/>
  <p:tag name="CDT_MASTERSHAPE3" val="57350:326,7-19,75-116,9738-700,25"/>
  <p:tag name="CDT_MASTERSHAPE4" val="57351:295,7487-19,75-30,95134-700,25"/>
  <p:tag name="CDT_MASTERSHAPE5" val="11:0-42,5-76,20732-136,063"/>
  <p:tag name="CDT_MASTERSHAPE6" val="10:485,5-0-34-720"/>
  <p:tag name="CDT_MASTERSHAPE7" val="2:485,5-484,75-34-235,25"/>
  <p:tag name="CDT_MASTERSHAPE8" val="15:0-360-0,1250394-0,1250394"/>
</p:tagLst>
</file>

<file path=ppt/tags/tag8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0008"/>
  <p:tag name="CDT_PROT_WIDTH" val="646,3751"/>
  <p:tag name="CDT_PROT_HEIGHT" val="374,25"/>
</p:tagLst>
</file>

<file path=ppt/tags/tag8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533"/>
  <p:tag name="CDT_PROT_HEIGHT" val="374,25"/>
</p:tagLst>
</file>

<file path=ppt/tags/tag8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317,5"/>
  <p:tag name="CDT_PROT_HEIGHT" val="374,25"/>
</p:tagLst>
</file>

<file path=ppt/tags/tag8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1,375"/>
  <p:tag name="CDT_PROT_WIDTH" val="317,5"/>
  <p:tag name="CDT_PROT_HEIGHT" val="374,25"/>
</p:tagLst>
</file>

<file path=ppt/tags/tag88.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9.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2,5"/>
  <p:tag name="CDT_PROT_WIDTH" val="646,3751"/>
  <p:tag name="CDT_PROT_HEIGHT" val="181,375"/>
</p:tagLst>
</file>

<file path=ppt/tags/tag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9:0-0-406,08-720"/>
  <p:tag name="CDT_MASTERSHAPE2" val="12:0-0-406,08-720"/>
  <p:tag name="CDT_MASTERSHAPE3" val="57350:289,1062-19,75-116,9738-700,25"/>
  <p:tag name="CDT_MASTERSHAPE4" val="57351:406,08-19,75-30,95134-700,25"/>
  <p:tag name="CDT_MASTERSHAPE5" val="11:0-42,5-76,20732-136,063"/>
  <p:tag name="CDT_MASTERSHAPE6" val="16:0-360-0,1250394-0,1250394"/>
  <p:tag name="CDT_MASTERSHAPE7" val="10:485,5-0-34-720"/>
  <p:tag name="CDT_MASTERSHAPE8" val="15:485,5-484,75-34-235,25"/>
</p:tagLst>
</file>

<file path=ppt/tags/tag90.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2,5"/>
  <p:tag name="CDT_PROT_WIDTH" val="646,3751"/>
  <p:tag name="CDT_PROT_HEIGHT" val="181,5"/>
</p:tagLst>
</file>

<file path=ppt/tags/tag9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9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204,0945"/>
  <p:tag name="CDT_PROT_HEIGHT" val="374,25"/>
</p:tagLst>
</file>

<file path=ppt/tags/tag9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257,9528"/>
  <p:tag name="CDT_PROT_WIDTH" val="215,4222"/>
  <p:tag name="CDT_PROT_HEIGHT" val="374,25"/>
</p:tagLst>
</file>

<file path=ppt/tags/tag9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84,75"/>
  <p:tag name="CDT_PROT_WIDTH" val="204,125"/>
  <p:tag name="CDT_PROT_HEIGHT" val="374,25"/>
</p:tagLst>
</file>

<file path=ppt/tags/tag9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96.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2,5"/>
  <p:tag name="CDT_PROT_WIDTH" val="317,5"/>
  <p:tag name="CDT_PROT_HEIGHT" val="181,375"/>
</p:tagLst>
</file>

<file path=ppt/tags/tag9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1,375"/>
  <p:tag name="CDT_PROT_WIDTH" val="317,5"/>
  <p:tag name="CDT_PROT_HEIGHT" val="181,375"/>
</p:tagLst>
</file>

<file path=ppt/tags/tag98.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2,5"/>
  <p:tag name="CDT_PROT_WIDTH" val="317,5"/>
  <p:tag name="CDT_PROT_HEIGHT" val="181,5"/>
</p:tagLst>
</file>

<file path=ppt/tags/tag99.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71,375"/>
  <p:tag name="CDT_PROT_WIDTH" val="317,5"/>
  <p:tag name="CDT_PROT_HEIGHT" val="181,5"/>
</p:tagLst>
</file>

<file path=ppt/theme/theme1.xml><?xml version="1.0" encoding="utf-8"?>
<a:theme xmlns:a="http://schemas.openxmlformats.org/drawingml/2006/main" name="Siemens 2013 – 4:3">
  <a:themeElements>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641946"/>
      </a:folHlink>
    </a:clrScheme>
    <a:fontScheme name="Siemens PPT 2007 DEU">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b="1" dirty="0" smtClean="0">
            <a:solidFill>
              <a:schemeClr val="tx1"/>
            </a:solidFill>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spAutoFit/>
      </a:bodyPr>
      <a:lstStyle>
        <a:defPPr>
          <a:lnSpc>
            <a:spcPct val="110000"/>
          </a:lnSpc>
          <a:spcBef>
            <a:spcPts val="0"/>
          </a:spcBef>
          <a:defRPr sz="1200" dirty="0" smtClean="0">
            <a:solidFill>
              <a:schemeClr val="tx1"/>
            </a:solidFill>
          </a:defRPr>
        </a:defPPr>
      </a:lstStyle>
    </a:txDef>
  </a:objectDefaults>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4ppTags>
  <Name>Four objects</Name>
  <PpLayout>24</PpLayout>
  <Index>15</Index>
</p4ppTags>
</file>

<file path=customXml/item10.xml><?xml version="1.0" encoding="utf-8"?>
<p4ppTags>
  <Name>One object (large)</Name>
  <PpLayout>16</PpLayout>
  <Index>10</Index>
</p4ppTags>
</file>

<file path=customXml/item11.xml><?xml version="1.0" encoding="utf-8"?>
<p4ppTags>
  <Name>Two columns</Name>
  <PpLayout>29</PpLayout>
  <Index>12</Index>
</p4ppTags>
</file>

<file path=customXml/item12.xml><?xml version="1.0" encoding="utf-8"?>
<p4ppTags>
  <Name>Image + Index/Contact</Name>
  <PpLayout>32</PpLayout>
  <Index>7</Index>
</p4ppTags>
</file>

<file path=customXml/item13.xml><?xml version="1.0" encoding="utf-8"?>
<p4ppTags>
  <Name>Title fullscreen (big bar up)</Name>
  <PpLayout>1</PpLayout>
  <Index>4</Index>
</p4ppTags>
</file>

<file path=customXml/item14.xml><?xml version="1.0" encoding="utf-8"?>
<p4ppTags>
  <Name>Two columns + Navigation</Name>
  <PpLayout>32</PpLayout>
  <Index>18</Index>
</p4ppTags>
</file>

<file path=customXml/item15.xml><?xml version="1.0" encoding="utf-8"?>
<p4ppTags>
  <Name>Four objects + Navigation</Name>
  <PpLayout>32</PpLayout>
  <Index>20</Index>
</p4ppTags>
</file>

<file path=customXml/item16.xml><?xml version="1.0" encoding="utf-8"?>
<p4ppTags>
  <Name>Title (big bar down)</Name>
  <PpLayout>1</PpLayout>
  <Index>1</Index>
</p4ppTags>
</file>

<file path=customXml/item17.xml><?xml version="1.0" encoding="utf-8"?>
<p4ppTags>
  <Name>Two rows</Name>
  <PpLayout>32</PpLayout>
  <Index>13</Index>
</p4ppTags>
</file>

<file path=customXml/item18.xml><?xml version="1.0" encoding="utf-8"?>
<p4ppTags>
  <Name>Free Content + Navigation</Name>
  <PpLayout>32</PpLayout>
  <Index>16</Index>
</p4ppTags>
</file>

<file path=customXml/item19.xml><?xml version="1.0" encoding="utf-8"?>
<p4ppTags>
  <Name>One object (small) + Navigation</Name>
  <PpLayout>32</PpLayout>
  <Index>17</Index>
</p4ppTags>
</file>

<file path=customXml/item2.xml><?xml version="1.0" encoding="utf-8"?>
<p4ppTags>
  <Name>Title (big bar up)</Name>
  <PpLayout>1</PpLayout>
  <Index>2</Index>
</p4ppTags>
</file>

<file path=customXml/item20.xml><?xml version="1.0" encoding="utf-8"?>
<p4ppTags>
  <Name>Three columns</Name>
  <PpLayout>32</PpLayout>
  <Index>14</Index>
</p4ppTags>
</file>

<file path=customXml/item21.xml><?xml version="1.0" encoding="utf-8"?>
<p4ppTags>
  <Name>Chapter title (big bar up)</Name>
  <PpLayout>1</PpLayout>
  <Index>6</Index>
</p4ppTags>
</file>

<file path=customXml/item22.xml><?xml version="1.0" encoding="utf-8"?>
<p4ppTags>
  <Name>Free Content</Name>
  <PpLayout>11</PpLayout>
  <Index>9</Index>
</p4ppTags>
</file>

<file path=customXml/item3.xml><?xml version="1.0" encoding="utf-8"?>
<p4ppTags>
  <Name>Title fullscreen (big bar down)</Name>
  <PpLayout>1</PpLayout>
  <Index>3</Index>
</p4ppTags>
</file>

<file path=customXml/item4.xml><?xml version="1.0" encoding="utf-8"?>
<p4ppTags>
  <Name>One object (small)</Name>
  <PpLayout>16</PpLayout>
  <Index>11</Index>
</p4ppTags>
</file>

<file path=customXml/item5.xml><?xml version="1.0" encoding="utf-8"?>
<p4ppTags>
  <Name>Text + Index</Name>
  <PpLayout>32</PpLayout>
  <Index>8</Index>
</p4ppTags>
</file>

<file path=customXml/item6.xml><?xml version="1.0" encoding="utf-8"?>
<p4ppTags>
  <Name>Two rows + Navigation</Name>
  <PpLayout>32</PpLayout>
  <Index>19</Index>
</p4ppTags>
</file>

<file path=customXml/item7.xml><?xml version="1.0" encoding="utf-8"?>
<p4ppTags>
  <Name>Chapter title (big bar down)</Name>
  <PpLayout>1</PpLayout>
  <Index>5</Index>
</p4ppTags>
</file>

<file path=customXml/item8.xml><?xml version="1.0" encoding="utf-8"?>
<p4ppTags>
  <Name>1_Two rows</Name>
  <PpLayout>32</PpLayout>
  <Index>14</Index>
</p4ppTags>
</file>

<file path=customXml/item9.xml><?xml version="1.0" encoding="utf-8"?>
<p4ppTags/>
</file>

<file path=customXml/itemProps1.xml><?xml version="1.0" encoding="utf-8"?>
<ds:datastoreItem xmlns:ds="http://schemas.openxmlformats.org/officeDocument/2006/customXml" ds:itemID="{DF615B3B-0AA2-4A12-84A5-4A53F99B524E}">
  <ds:schemaRefs/>
</ds:datastoreItem>
</file>

<file path=customXml/itemProps10.xml><?xml version="1.0" encoding="utf-8"?>
<ds:datastoreItem xmlns:ds="http://schemas.openxmlformats.org/officeDocument/2006/customXml" ds:itemID="{AA004A45-EFAF-4A9B-8FAF-B6FACA8B75CE}">
  <ds:schemaRefs/>
</ds:datastoreItem>
</file>

<file path=customXml/itemProps11.xml><?xml version="1.0" encoding="utf-8"?>
<ds:datastoreItem xmlns:ds="http://schemas.openxmlformats.org/officeDocument/2006/customXml" ds:itemID="{5DED66E8-CCCD-4A02-996E-D5D9017C22E0}">
  <ds:schemaRefs/>
</ds:datastoreItem>
</file>

<file path=customXml/itemProps12.xml><?xml version="1.0" encoding="utf-8"?>
<ds:datastoreItem xmlns:ds="http://schemas.openxmlformats.org/officeDocument/2006/customXml" ds:itemID="{83EE303D-C4B5-487A-A4B6-FEFDCEB82565}">
  <ds:schemaRefs/>
</ds:datastoreItem>
</file>

<file path=customXml/itemProps13.xml><?xml version="1.0" encoding="utf-8"?>
<ds:datastoreItem xmlns:ds="http://schemas.openxmlformats.org/officeDocument/2006/customXml" ds:itemID="{B3B1D281-6C65-4D54-B219-770FC4DAB8FD}">
  <ds:schemaRefs/>
</ds:datastoreItem>
</file>

<file path=customXml/itemProps14.xml><?xml version="1.0" encoding="utf-8"?>
<ds:datastoreItem xmlns:ds="http://schemas.openxmlformats.org/officeDocument/2006/customXml" ds:itemID="{37815CEA-42C4-4EBE-B2C5-949DF4BD96DF}">
  <ds:schemaRefs/>
</ds:datastoreItem>
</file>

<file path=customXml/itemProps15.xml><?xml version="1.0" encoding="utf-8"?>
<ds:datastoreItem xmlns:ds="http://schemas.openxmlformats.org/officeDocument/2006/customXml" ds:itemID="{588D3410-A9B4-4548-8C7E-BC26DA73704D}">
  <ds:schemaRefs/>
</ds:datastoreItem>
</file>

<file path=customXml/itemProps16.xml><?xml version="1.0" encoding="utf-8"?>
<ds:datastoreItem xmlns:ds="http://schemas.openxmlformats.org/officeDocument/2006/customXml" ds:itemID="{A5111100-98EE-4A20-AE7B-BF136EFD1435}">
  <ds:schemaRefs/>
</ds:datastoreItem>
</file>

<file path=customXml/itemProps17.xml><?xml version="1.0" encoding="utf-8"?>
<ds:datastoreItem xmlns:ds="http://schemas.openxmlformats.org/officeDocument/2006/customXml" ds:itemID="{B341031C-DF69-4A64-9B2B-12371A08AC58}">
  <ds:schemaRefs/>
</ds:datastoreItem>
</file>

<file path=customXml/itemProps18.xml><?xml version="1.0" encoding="utf-8"?>
<ds:datastoreItem xmlns:ds="http://schemas.openxmlformats.org/officeDocument/2006/customXml" ds:itemID="{08CF5312-C8CE-42A4-B96B-D9FCC95FBDB3}">
  <ds:schemaRefs/>
</ds:datastoreItem>
</file>

<file path=customXml/itemProps19.xml><?xml version="1.0" encoding="utf-8"?>
<ds:datastoreItem xmlns:ds="http://schemas.openxmlformats.org/officeDocument/2006/customXml" ds:itemID="{D76D7041-CBAA-47E6-9D26-EFF89B25F35C}">
  <ds:schemaRefs/>
</ds:datastoreItem>
</file>

<file path=customXml/itemProps2.xml><?xml version="1.0" encoding="utf-8"?>
<ds:datastoreItem xmlns:ds="http://schemas.openxmlformats.org/officeDocument/2006/customXml" ds:itemID="{CFC38D5C-AE5F-469A-AD97-B720F366B1CB}">
  <ds:schemaRefs/>
</ds:datastoreItem>
</file>

<file path=customXml/itemProps20.xml><?xml version="1.0" encoding="utf-8"?>
<ds:datastoreItem xmlns:ds="http://schemas.openxmlformats.org/officeDocument/2006/customXml" ds:itemID="{BC34F54B-3874-4AF0-9415-8D255EF26171}">
  <ds:schemaRefs/>
</ds:datastoreItem>
</file>

<file path=customXml/itemProps21.xml><?xml version="1.0" encoding="utf-8"?>
<ds:datastoreItem xmlns:ds="http://schemas.openxmlformats.org/officeDocument/2006/customXml" ds:itemID="{EFCAE600-FA5F-4AE5-B732-F9AB03D51820}">
  <ds:schemaRefs/>
</ds:datastoreItem>
</file>

<file path=customXml/itemProps22.xml><?xml version="1.0" encoding="utf-8"?>
<ds:datastoreItem xmlns:ds="http://schemas.openxmlformats.org/officeDocument/2006/customXml" ds:itemID="{EB9694BB-221C-4E15-A7C9-203B766638CE}">
  <ds:schemaRefs/>
</ds:datastoreItem>
</file>

<file path=customXml/itemProps3.xml><?xml version="1.0" encoding="utf-8"?>
<ds:datastoreItem xmlns:ds="http://schemas.openxmlformats.org/officeDocument/2006/customXml" ds:itemID="{3C3C200F-7A0F-43B4-89A2-7EAC51E146B8}">
  <ds:schemaRefs/>
</ds:datastoreItem>
</file>

<file path=customXml/itemProps4.xml><?xml version="1.0" encoding="utf-8"?>
<ds:datastoreItem xmlns:ds="http://schemas.openxmlformats.org/officeDocument/2006/customXml" ds:itemID="{1D21753F-2754-4ED2-A2CB-78BF3FB2865E}">
  <ds:schemaRefs/>
</ds:datastoreItem>
</file>

<file path=customXml/itemProps5.xml><?xml version="1.0" encoding="utf-8"?>
<ds:datastoreItem xmlns:ds="http://schemas.openxmlformats.org/officeDocument/2006/customXml" ds:itemID="{3FF35072-9787-4395-B0AC-06796F4EB77F}">
  <ds:schemaRefs/>
</ds:datastoreItem>
</file>

<file path=customXml/itemProps6.xml><?xml version="1.0" encoding="utf-8"?>
<ds:datastoreItem xmlns:ds="http://schemas.openxmlformats.org/officeDocument/2006/customXml" ds:itemID="{91321DA8-4787-42F9-B431-20BE2B8E8CFA}">
  <ds:schemaRefs/>
</ds:datastoreItem>
</file>

<file path=customXml/itemProps7.xml><?xml version="1.0" encoding="utf-8"?>
<ds:datastoreItem xmlns:ds="http://schemas.openxmlformats.org/officeDocument/2006/customXml" ds:itemID="{B842808A-63C4-4809-A3FE-CB9BAEDB5518}">
  <ds:schemaRefs/>
</ds:datastoreItem>
</file>

<file path=customXml/itemProps8.xml><?xml version="1.0" encoding="utf-8"?>
<ds:datastoreItem xmlns:ds="http://schemas.openxmlformats.org/officeDocument/2006/customXml" ds:itemID="{9C85B323-8697-4319-B012-CB7EF0B99A9B}">
  <ds:schemaRefs/>
</ds:datastoreItem>
</file>

<file path=customXml/itemProps9.xml><?xml version="1.0" encoding="utf-8"?>
<ds:datastoreItem xmlns:ds="http://schemas.openxmlformats.org/officeDocument/2006/customXml" ds:itemID="{EB8A4E2E-2B8F-4B71-A368-F18362B0C85F}">
  <ds:schemaRefs/>
</ds:datastoreItem>
</file>

<file path=docProps/app.xml><?xml version="1.0" encoding="utf-8"?>
<Properties xmlns="http://schemas.openxmlformats.org/officeDocument/2006/extended-properties" xmlns:vt="http://schemas.openxmlformats.org/officeDocument/2006/docPropsVTypes">
  <Template/>
  <TotalTime>531</TotalTime>
  <Words>2502</Words>
  <Application>Microsoft Office PowerPoint</Application>
  <PresentationFormat>On-screen Show (4:3)</PresentationFormat>
  <Paragraphs>326</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Siemens 2013 – 4:3</vt:lpstr>
      <vt:lpstr>The Human Body  Part 1: Skeleton-Muscular System</vt:lpstr>
      <vt:lpstr>The Human Body</vt:lpstr>
      <vt:lpstr>The Human Body</vt:lpstr>
      <vt:lpstr>The Human Body</vt:lpstr>
      <vt:lpstr>The Human Body </vt:lpstr>
      <vt:lpstr>The Human Body </vt:lpstr>
      <vt:lpstr>The Human Body </vt:lpstr>
      <vt:lpstr>The Human Body </vt:lpstr>
      <vt:lpstr>The Human Body</vt:lpstr>
      <vt:lpstr>The Human Body</vt:lpstr>
      <vt:lpstr>The Human Body</vt:lpstr>
      <vt:lpstr>The Human Body</vt:lpstr>
      <vt:lpstr>The Human Body</vt:lpstr>
      <vt:lpstr>The Human Body  Part 2: The Digestive System</vt:lpstr>
      <vt:lpstr>The Human Body</vt:lpstr>
      <vt:lpstr>The Human Body</vt:lpstr>
      <vt:lpstr>The Human Body</vt:lpstr>
      <vt:lpstr>The Human Body  Part 3: The Circulatory System</vt:lpstr>
      <vt:lpstr>The Human Body</vt:lpstr>
      <vt:lpstr>The Human Body</vt:lpstr>
      <vt:lpstr>The Human Body</vt:lpstr>
      <vt:lpstr>The Human Body</vt:lpstr>
      <vt:lpstr>The Human Body</vt:lpstr>
      <vt:lpstr>The Human Body</vt:lpstr>
      <vt:lpstr>The Human Body</vt:lpstr>
    </vt:vector>
  </TitlesOfParts>
  <Company>SIEMENS AG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Siemens Corporate Design PowerPoint-Templates</dc:title>
  <dc:creator>Racheal Fudge</dc:creator>
  <cp:lastModifiedBy>Lisa Leath</cp:lastModifiedBy>
  <cp:revision>64</cp:revision>
  <cp:lastPrinted>2012-10-29T09:59:01Z</cp:lastPrinted>
  <dcterms:created xsi:type="dcterms:W3CDTF">2006-04-07T10:01:45Z</dcterms:created>
  <dcterms:modified xsi:type="dcterms:W3CDTF">2014-06-27T13:09:17Z</dcterms:modified>
  <dc:language>English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Release date">
    <vt:lpwstr>June 2013</vt:lpwstr>
  </property>
  <property fmtid="{D5CDD505-2E9C-101B-9397-08002B2CF9AE}" pid="4" name="Office version">
    <vt:lpwstr>2007/2010</vt:lpwstr>
  </property>
  <property fmtid="{D5CDD505-2E9C-101B-9397-08002B2CF9AE}" pid="5" name="Release version">
    <vt:lpwstr>2.0.1</vt:lpwstr>
  </property>
</Properties>
</file>