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6"/>
  </p:sldMasterIdLst>
  <p:notesMasterIdLst>
    <p:notesMasterId r:id="rId18"/>
  </p:notesMasterIdLst>
  <p:handoutMasterIdLst>
    <p:handoutMasterId r:id="rId19"/>
  </p:handoutMasterIdLst>
  <p:sldIdLst>
    <p:sldId id="898" r:id="rId7"/>
    <p:sldId id="975" r:id="rId8"/>
    <p:sldId id="933" r:id="rId9"/>
    <p:sldId id="976" r:id="rId10"/>
    <p:sldId id="941" r:id="rId11"/>
    <p:sldId id="980" r:id="rId12"/>
    <p:sldId id="970" r:id="rId13"/>
    <p:sldId id="972" r:id="rId14"/>
    <p:sldId id="979" r:id="rId15"/>
    <p:sldId id="973" r:id="rId16"/>
    <p:sldId id="974" r:id="rId17"/>
  </p:sldIdLst>
  <p:sldSz cx="9144000" cy="6858000" type="screen4x3"/>
  <p:notesSz cx="6797675" cy="9926638"/>
  <p:custDataLst>
    <p:custData r:id="rId5"/>
    <p:tags r:id="rId20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nah" initials="A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00"/>
    <a:srgbClr val="505A64"/>
    <a:srgbClr val="D7D7CD"/>
    <a:srgbClr val="879BAA"/>
    <a:srgbClr val="BECDD7"/>
    <a:srgbClr val="FFB900"/>
    <a:srgbClr val="AF235F"/>
    <a:srgbClr val="55A0B9"/>
    <a:srgbClr val="AAB4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70818" autoAdjust="0"/>
  </p:normalViewPr>
  <p:slideViewPr>
    <p:cSldViewPr snapToGrid="0" snapToObjects="1" showGuides="1">
      <p:cViewPr>
        <p:scale>
          <a:sx n="68" d="100"/>
          <a:sy n="68" d="100"/>
        </p:scale>
        <p:origin x="-1434" y="-72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799"/>
        <p:guide pos="340"/>
        <p:guide pos="158"/>
        <p:guide pos="2880"/>
        <p:guide pos="2971"/>
        <p:guide pos="5511"/>
        <p:guide pos="4604"/>
        <p:guide pos="3787"/>
        <p:guide pos="3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>
        <p:scale>
          <a:sx n="80" d="100"/>
          <a:sy n="80" d="100"/>
        </p:scale>
        <p:origin x="-2256" y="78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6797675" cy="677481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86128" y="0"/>
            <a:ext cx="3111547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0812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86128" y="9390812"/>
            <a:ext cx="3111547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Handzettel </a:t>
            </a:r>
            <a:fld id="{BFC713D8-7968-482B-A79F-9C586FE5053A}" type="slidenum">
              <a:rPr lang="de-DE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8505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6128" y="0"/>
            <a:ext cx="311002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008" y="4677699"/>
            <a:ext cx="6341659" cy="44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0812"/>
            <a:ext cx="3111548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86128" y="9390812"/>
            <a:ext cx="3110028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219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What three key points did they learn about having a STEM career?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Was there anything that surprised them or something that they didn’t know about this kind of career?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10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Homework / working with parent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Interview with a parent/carer. Find out: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Who has been a positive role model in their parent’s life? In what ways did they influence them?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Ask pupils to bring in a picture (can be a drawing or photograph) for Lesson 4.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Ask parent / carer to write down three hopes and aspirations they have for their child in their future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career.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Ask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the pupils to do the same from their perspective.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11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Learning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objective: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To consider how positive role models may influence my life and possible future career choices (including STEM careers)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Learning outcomes: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Identify positive role models in my life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Describe potential decisions and choices to be made in order to have a STEM career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Compile questions to ask a SIEMENS employee,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parent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or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visitor in a STEM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or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STEM-related job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At the start of the lesson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eview and re-visit with pupils.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Re-cap with the class the personal strengths and skills identified in Lesson 2 and how they may potentially support them in their future career choices.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95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Share findings from homework with parents from Lesson 2.</a:t>
            </a: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95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pupils to write on a Post-it</a:t>
            </a:r>
            <a:r>
              <a:rPr lang="en-GB" baseline="0" dirty="0" smtClean="0"/>
              <a:t> what their “dream” job is (they will have discussed this with their parent(s) as part of Lesson 2 homework).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Invite each pupil to stand up and describe what the job is and to consider what or who may have influenced their choice. Then ask them to put their Post-it onto the class flipchart, display board or graffiti wall.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(Alternatively, the dream jobs could be written or drawn on coloured A4 sheets of paper and displayed across the classroom on a ‘washing line’.)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Who or what do they notice are the most often mentioned influences on their choices?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6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90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Ask the children to lay out the adverts they have collected on their tables.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Each group does a tally of the different jobs they have and feeds back to the rest of the class via a group spokesperson.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What do they notice?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How many are STEM-based jobs?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7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In groups, ask pupils to share the questions they devised at home with.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Ask them to vote on the questions that they consider the best two to ask the visitor.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Remind the class that the questions they chose should be ‘open’ and not ‘closed’ and should enable the class to find out what a STEM job is like to do.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This activity should provide 10–14 questions for the class to ask the visitor. Check that the questions to be asked are appropriate, relevant and not too daunting for the visitor!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8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3" y="4677699"/>
            <a:ext cx="4899130" cy="4428263"/>
          </a:xfrm>
        </p:spPr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Talking to a SIEMENS employee or a member of the school community (parent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 or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+mn-cs"/>
              </a:rPr>
              <a:t>governor) who has a STEM career.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9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1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customXml" Target="../../customXml/item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1.wmf"/><Relationship Id="rId4" Type="http://schemas.openxmlformats.org/officeDocument/2006/relationships/tags" Target="../tags/tag31.xml"/><Relationship Id="rId9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customXml" Target="../../customXml/item1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customXml" Target="../../customXml/item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down)" type="title" preserve="1">
  <p:cSld name="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cheal\AppData\Local\Microsoft\Windows\Temporary Internet Files\Content.Outlook\HXUS6SLM\Siemens_girls_PPT (4)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42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gray">
          <a:xfrm>
            <a:off x="250825" y="4233498"/>
            <a:ext cx="8893175" cy="1485567"/>
          </a:xfrm>
          <a:solidFill>
            <a:srgbClr val="AF235F"/>
          </a:solidFill>
        </p:spPr>
        <p:txBody>
          <a:bodyPr wrap="square" lIns="270000" tIns="144000" rIns="3960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Titelmasterformat durch Klicken 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 bwMode="gray">
          <a:xfrm>
            <a:off x="250825" y="3854484"/>
            <a:ext cx="8893175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396000" bIns="3600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pic>
        <p:nvPicPr>
          <p:cNvPr id="11" name="cdtPicture 10 Id11" descr="SIE_Logo_Layer_Petrol_RGB_A3_76mm.wmf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9750" y="0"/>
            <a:ext cx="1728000" cy="967833"/>
          </a:xfrm>
          <a:prstGeom prst="rect">
            <a:avLst/>
          </a:prstGeom>
        </p:spPr>
      </p:pic>
      <p:sp>
        <p:nvSpPr>
          <p:cNvPr id="10" name="cdtText Box 133 Id10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en-US" sz="1000" b="1" dirty="0" smtClean="0">
                <a:solidFill>
                  <a:srgbClr val="AF235F"/>
                </a:solidFill>
              </a:rPr>
              <a:t>Restricted © Siemens AG 2015</a:t>
            </a:r>
            <a:r>
              <a:rPr lang="en-US" sz="1000" b="1" baseline="0" dirty="0" smtClean="0">
                <a:solidFill>
                  <a:srgbClr val="AF235F"/>
                </a:solidFill>
              </a:rPr>
              <a:t> </a:t>
            </a:r>
            <a:r>
              <a:rPr lang="en-US" sz="1000" b="1" dirty="0" smtClean="0">
                <a:solidFill>
                  <a:srgbClr val="AF235F"/>
                </a:solidFill>
              </a:rPr>
              <a:t> All rights reserved.</a:t>
            </a:r>
            <a:endParaRPr lang="en-US" sz="1000" b="1" dirty="0">
              <a:solidFill>
                <a:srgbClr val="AF235F"/>
              </a:solidFill>
            </a:endParaRPr>
          </a:p>
        </p:txBody>
      </p:sp>
      <p:sp>
        <p:nvSpPr>
          <p:cNvPr id="2" name="cdtText Box 133 Id2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156325" y="6165850"/>
            <a:ext cx="298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396000" bIns="0" anchor="ctr"/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</a:rPr>
              <a:t>siemens.co.uk/education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5" name="cdtText Box 101 Id15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</p:spTree>
    <p:custDataLst>
      <p:custData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8881533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5"/>
            <a:ext cx="8208963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/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716463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>
                <a:solidFill>
                  <a:schemeClr val="tx1"/>
                </a:solidFill>
              </a:defRPr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xmlns="" val="6614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26" Type="http://schemas.openxmlformats.org/officeDocument/2006/relationships/tags" Target="../tags/tag2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8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5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29" Type="http://schemas.openxmlformats.org/officeDocument/2006/relationships/tags" Target="../tags/tag2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tags" Target="../tags/tag21.xml"/><Relationship Id="rId32" Type="http://schemas.openxmlformats.org/officeDocument/2006/relationships/image" Target="../media/image1.wmf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tags" Target="../tags/tag20.xml"/><Relationship Id="rId28" Type="http://schemas.openxmlformats.org/officeDocument/2006/relationships/tags" Target="../tags/tag25.xml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31" Type="http://schemas.openxmlformats.org/officeDocument/2006/relationships/tags" Target="../tags/tag28.xml"/><Relationship Id="rId4" Type="http://schemas.openxmlformats.org/officeDocument/2006/relationships/theme" Target="../theme/theme1.x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tags" Target="../tags/tag19.xml"/><Relationship Id="rId27" Type="http://schemas.openxmlformats.org/officeDocument/2006/relationships/tags" Target="../tags/tag24.xml"/><Relationship Id="rId30" Type="http://schemas.openxmlformats.org/officeDocument/2006/relationships/tags" Target="../tags/tag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dtRectangle 12 Id7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0" y="0"/>
            <a:ext cx="9144000" cy="1268413"/>
          </a:xfrm>
          <a:prstGeom prst="rect">
            <a:avLst/>
          </a:prstGeom>
          <a:solidFill>
            <a:srgbClr val="AF23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9" name="cdtText Box 133 Id9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0" y="6360591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en-US" sz="1000" b="1" dirty="0" smtClean="0">
                <a:solidFill>
                  <a:srgbClr val="AF235F"/>
                </a:solidFill>
              </a:rPr>
              <a:t>Restricted © Siemens AG 2015 All rights reserved.</a:t>
            </a:r>
            <a:endParaRPr lang="en-US" sz="1000" b="1" dirty="0">
              <a:solidFill>
                <a:srgbClr val="AF235F"/>
              </a:solidFill>
            </a:endParaRP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39751" y="1412875"/>
            <a:ext cx="82089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1" name="cdtPicture 10 Id11" descr="SIE_Logo_Layer_Petrol_RGB_A3_76mm.wmf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308851" y="0"/>
            <a:ext cx="1439863" cy="806452"/>
          </a:xfrm>
          <a:prstGeom prst="rect">
            <a:avLst/>
          </a:prstGeom>
        </p:spPr>
      </p:pic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0" y="0"/>
            <a:ext cx="894926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1" name="cdtText Box 101 Id3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cxnSp>
        <p:nvCxnSpPr>
          <p:cNvPr id="2" name="cdtMasterTags_CL1 Id2"/>
          <p:cNvCxnSpPr/>
          <p:nvPr userDrawn="1"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cdtMasterTags_CL2 Id3"/>
          <p:cNvCxnSpPr/>
          <p:nvPr userDrawn="1"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cdtMasterTags_CL3 Id4"/>
          <p:cNvCxnSpPr/>
          <p:nvPr userDrawn="1"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dtMasterTags_CL4 Id5"/>
          <p:cNvCxnSpPr/>
          <p:nvPr userDrawn="1"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dtMasterTags_CL5 Id6"/>
          <p:cNvCxnSpPr/>
          <p:nvPr userDrawn="1"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dtMasterTags_CL6 Id8"/>
          <p:cNvCxnSpPr/>
          <p:nvPr userDrawn="1"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dtMasterTags_CL7 Id10"/>
          <p:cNvCxnSpPr/>
          <p:nvPr userDrawn="1"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dtMasterTags_CL8 Id15"/>
          <p:cNvCxnSpPr/>
          <p:nvPr userDrawn="1"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dtMasterTags_CL9 Id16"/>
          <p:cNvCxnSpPr/>
          <p:nvPr userDrawn="1"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dtMasterTags_CL10 Id17"/>
          <p:cNvCxnSpPr/>
          <p:nvPr userDrawn="1"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dtMasterTags_CL11 Id18"/>
          <p:cNvCxnSpPr/>
          <p:nvPr userDrawn="1"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dtMasterTags_CL12 Id19"/>
          <p:cNvCxnSpPr/>
          <p:nvPr userDrawn="1"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dtMasterTags_CL13 Id20"/>
          <p:cNvCxnSpPr/>
          <p:nvPr userDrawn="1"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dtMasterTags_CL14 Id21"/>
          <p:cNvCxnSpPr/>
          <p:nvPr userDrawn="1"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dtMasterTags_CL15 Id22"/>
          <p:cNvCxnSpPr/>
          <p:nvPr userDrawn="1"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dtMasterTags_CL16 Id23"/>
          <p:cNvCxnSpPr/>
          <p:nvPr userDrawn="1"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dtMasterTags_CL17 Id24"/>
          <p:cNvCxnSpPr/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dtMasterTags_CL18 Id25"/>
          <p:cNvCxnSpPr/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dtMasterTags_CL19 Id26"/>
          <p:cNvCxnSpPr/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dtMasterTags_CL20 Id27"/>
          <p:cNvCxnSpPr/>
          <p:nvPr userDrawn="1"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dtMasterTags"/>
          <p:cNvCxnSpPr/>
          <p:nvPr userDrawn="1"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94" r:id="rId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cdtRectangle 12 Id20492"/>
          <p:cNvSpPr>
            <a:spLocks noGrp="1" noChangeArrowheads="1"/>
          </p:cNvSpPr>
          <p:nvPr>
            <p:ph type="ctrTitle"/>
          </p:nvPr>
        </p:nvSpPr>
        <p:spPr>
          <a:solidFill>
            <a:srgbClr val="AF235F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Lesson 3</a:t>
            </a: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/>
              <a:t>Influencers and role models</a:t>
            </a:r>
            <a:endParaRPr lang="en-US" dirty="0"/>
          </a:p>
        </p:txBody>
      </p:sp>
      <p:sp>
        <p:nvSpPr>
          <p:cNvPr id="20493" name="cdtRectangle 13 Id2049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756008"/>
            <a:ext cx="8893175" cy="393082"/>
          </a:xfrm>
        </p:spPr>
        <p:txBody>
          <a:bodyPr/>
          <a:lstStyle/>
          <a:p>
            <a:r>
              <a:rPr lang="en-US" dirty="0" smtClean="0"/>
              <a:t>Siemens Education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878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kern="1200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kern="1200" dirty="0">
              <a:solidFill>
                <a:schemeClr val="tx1"/>
              </a:solidFill>
              <a:ea typeface="ＭＳ Ｐゴシック" charset="-128"/>
            </a:endParaRPr>
          </a:p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What three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key points did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you learn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about having a STEM career?  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Was there anything that surprised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you?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Did you find out something new? </a:t>
            </a:r>
            <a:endParaRPr lang="en-GB" dirty="0"/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68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412875"/>
            <a:ext cx="7014600" cy="4752975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GB" b="1" kern="1200" dirty="0" smtClean="0">
                <a:solidFill>
                  <a:schemeClr val="tx1"/>
                </a:solidFill>
                <a:ea typeface="ＭＳ Ｐゴシック" charset="-128"/>
              </a:rPr>
              <a:t>Interview a parent / carer and find out:</a:t>
            </a:r>
            <a:endParaRPr lang="en-GB" b="1" kern="1200" dirty="0">
              <a:solidFill>
                <a:schemeClr val="tx1"/>
              </a:solidFill>
              <a:ea typeface="ＭＳ Ｐゴシック" charset="-128"/>
            </a:endParaRPr>
          </a:p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Who has been a positive role model in their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life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? </a:t>
            </a:r>
            <a:endParaRPr lang="en-GB" kern="1200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In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what ways did they influence them?</a:t>
            </a:r>
          </a:p>
          <a:p>
            <a:pPr lvl="0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en-GB" kern="1200" dirty="0" smtClean="0">
              <a:solidFill>
                <a:schemeClr val="tx1"/>
              </a:solidFill>
              <a:ea typeface="ＭＳ Ｐゴシック" charset="-128"/>
            </a:endParaRPr>
          </a:p>
          <a:p>
            <a:pPr lvl="0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GB" b="1" kern="1200" dirty="0" smtClean="0">
                <a:solidFill>
                  <a:schemeClr val="tx1"/>
                </a:solidFill>
                <a:ea typeface="ＭＳ Ｐゴシック" charset="-128"/>
              </a:rPr>
              <a:t>Bring </a:t>
            </a:r>
            <a:r>
              <a:rPr lang="en-GB" b="1" kern="1200" dirty="0">
                <a:solidFill>
                  <a:schemeClr val="tx1"/>
                </a:solidFill>
                <a:ea typeface="ＭＳ Ｐゴシック" charset="-128"/>
              </a:rPr>
              <a:t>in a picture (can be a drawing or photograph) for Lesson 4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en-GB" kern="1200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Ask a parent / carer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to write down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three hopes and aspirations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they have for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your future careers.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en-GB" kern="1200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Write a list of your hopes and aspirations for your future career.</a:t>
            </a:r>
            <a:endParaRPr lang="en-GB" dirty="0" smtClean="0"/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en-GB" dirty="0"/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en-GB" dirty="0" smtClean="0"/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en-GB" dirty="0"/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en-GB" dirty="0" smtClean="0"/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18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Influencers and role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412875"/>
            <a:ext cx="6859855" cy="47529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2000" b="1" dirty="0" smtClean="0"/>
              <a:t>Learning objectives</a:t>
            </a:r>
          </a:p>
          <a:p>
            <a:pPr>
              <a:lnSpc>
                <a:spcPct val="200000"/>
              </a:lnSpc>
            </a:pPr>
            <a:endParaRPr lang="en-GB" b="1" dirty="0" smtClean="0"/>
          </a:p>
          <a:p>
            <a:pPr marL="285750" lvl="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/>
              <a:t>To consider how positive role models may influence my life and possible future career choices (including STEM careers)</a:t>
            </a:r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651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Groundrules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b="1" dirty="0" smtClean="0"/>
              <a:t>What should our </a:t>
            </a:r>
            <a:r>
              <a:rPr lang="en-GB" b="1" dirty="0" err="1" smtClean="0"/>
              <a:t>groundrules</a:t>
            </a:r>
            <a:r>
              <a:rPr lang="en-GB" b="1" dirty="0" smtClean="0"/>
              <a:t> be?</a:t>
            </a:r>
            <a:endParaRPr lang="en-GB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400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we learn before?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Personal strengths?</a:t>
            </a:r>
          </a:p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Personal skills?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54880" y="5853421"/>
            <a:ext cx="418975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3810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573088" indent="-1905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35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What do you notice about the pictures?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8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we find out at home?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kern="1200" dirty="0" smtClean="0">
              <a:solidFill>
                <a:schemeClr val="tx1"/>
              </a:solidFill>
              <a:ea typeface="ＭＳ Ｐゴシック" charset="-128"/>
            </a:endParaRPr>
          </a:p>
          <a:p>
            <a:endParaRPr lang="en-GB" kern="1200" dirty="0" smtClean="0">
              <a:solidFill>
                <a:schemeClr val="tx1"/>
              </a:solidFill>
              <a:ea typeface="ＭＳ Ｐゴシック" charset="-128"/>
            </a:endParaRPr>
          </a:p>
          <a:p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54880" y="5853421"/>
            <a:ext cx="418975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381000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573088" indent="-1905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35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What do you notice about the pictures?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494961" y="1455078"/>
            <a:ext cx="804154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/>
              <a:defRPr lang="de-DE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lang="de-DE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lang="de-DE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lang="de-DE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indent="-177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lang="de-DE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>
              <a:buClr>
                <a:schemeClr val="bg1">
                  <a:lumMod val="50000"/>
                </a:schemeClr>
              </a:buClr>
            </a:pPr>
            <a:endParaRPr lang="en-GB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285750" lvl="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  <a:ea typeface="ＭＳ Ｐゴシック" charset="-128"/>
              </a:rPr>
              <a:t>Parents, relatives or friends first jobs?</a:t>
            </a:r>
            <a:endParaRPr lang="en-GB" b="1" dirty="0">
              <a:solidFill>
                <a:schemeClr val="tx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Dream jobs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What is your dream job?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Who or what influenced your choice?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4521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at job adverts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b="1" dirty="0"/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pPr>
              <a:lnSpc>
                <a:spcPct val="150000"/>
              </a:lnSpc>
            </a:pPr>
            <a:endParaRPr lang="en-GB" b="1" dirty="0"/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pPr>
              <a:lnSpc>
                <a:spcPct val="150000"/>
              </a:lnSpc>
            </a:pPr>
            <a:endParaRPr lang="en-GB" b="1" dirty="0"/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pPr>
              <a:lnSpc>
                <a:spcPct val="150000"/>
              </a:lnSpc>
            </a:pPr>
            <a:endParaRPr lang="en-GB" b="1" dirty="0"/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pPr marL="285750" lvl="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What do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you notice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?  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How many are </a:t>
            </a:r>
            <a:r>
              <a:rPr lang="en-GB" kern="1200" dirty="0" smtClean="0">
                <a:solidFill>
                  <a:schemeClr val="tx1"/>
                </a:solidFill>
                <a:ea typeface="ＭＳ Ｐゴシック" charset="-128"/>
              </a:rPr>
              <a:t>STEM-based </a:t>
            </a:r>
            <a:r>
              <a:rPr lang="en-GB" kern="1200" dirty="0">
                <a:solidFill>
                  <a:schemeClr val="tx1"/>
                </a:solidFill>
                <a:ea typeface="ＭＳ Ｐゴシック" charset="-128"/>
              </a:rPr>
              <a:t>jobs?</a:t>
            </a:r>
            <a:endParaRPr lang="en-GB" dirty="0"/>
          </a:p>
          <a:p>
            <a:pPr>
              <a:lnSpc>
                <a:spcPct val="150000"/>
              </a:lnSpc>
              <a:buClrTx/>
            </a:pPr>
            <a:endParaRPr lang="en-GB" b="1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210" y="1412875"/>
            <a:ext cx="4486754" cy="3862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624" y="2090592"/>
            <a:ext cx="4647158" cy="3615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95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 questions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Share the questions you prepared at home.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What are the two best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646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Visitor </a:t>
            </a:r>
            <a:endParaRPr lang="en-GB" dirty="0"/>
          </a:p>
        </p:txBody>
      </p:sp>
      <p:pic>
        <p:nvPicPr>
          <p:cNvPr id="4" name="Picture 2" descr="C:\Users\alannah\AppData\Local\Microsoft\Windows\Temporary Internet Files\Content.Outlook\1ZPWBA4W\photo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1587" y="1484071"/>
            <a:ext cx="3471250" cy="46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3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USTOMER" val="Siemens_I_2013"/>
  <p:tag name="CDT_CUSTOMER_NAME" val="Siemens AG, Industry Sector"/>
  <p:tag name="CDT_VERSION" val="4.1.2.0"/>
  <p:tag name="CDT_CREATORVERSION" val="4.1.2.0"/>
  <p:tag name="CDT_TEMPLATEVERSION" val="2.0.0"/>
  <p:tag name="CDT_LANGUAGE" val="1033"/>
  <p:tag name="CDT_FONTSET" val="Ari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90,6199-19,75-148,1732-700,25"/>
  <p:tag name="CDT_MASTERSHAPE4" val="11:0-42,5-76,20732-136,063"/>
  <p:tag name="CDT_MASTERSHAPE5" val="16:0-360-0,1250394-0,1250394"/>
  <p:tag name="CDT_MASTERSHAPE6" val="10:485,5-0-34-720"/>
  <p:tag name="CDT_MASTERSHAPE7" val="14:485,5-484,75-34-235,25"/>
  <p:tag name="CDT_MASTERSHAPE8" val="57351:190,62-19,75-30,95134-700,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86,798-19,75-148,1732-700,25"/>
  <p:tag name="CDT_MASTERSHAPE4" val="11:0-42,5-76,20732-136,063"/>
  <p:tag name="CDT_MASTERSHAPE5" val="16:0-360-0,1250394-0,1250394"/>
  <p:tag name="CDT_MASTERSHAPE6" val="14:485,5-0-34-720"/>
  <p:tag name="CDT_MASTERSHAPE7" val="15:485,5-484,75-34-235,25"/>
  <p:tag name="CDT_MASTERSHAPE8" val="57351:304-19,75-30,95134-700,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57359:0-0-326,75-720"/>
  <p:tag name="CDT_MASTERSHAPE2" val="57350:326,7501-19,75-116,9738-700,25"/>
  <p:tag name="CDT_MASTERSHAPE3" val="57351:295,7987-19,75-30,95134-700,25"/>
  <p:tag name="CDT_MASTERSHAPE4" val="8:0-575,5-63,37504-113,375"/>
  <p:tag name="CDT_MASTERSHAPE5" val="9:0-360-0,1250394-0,12503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406,5005-720"/>
  <p:tag name="CDT_MASTERSHAPE2" val="57350:289,5268-19,75-116,9738-700,25"/>
  <p:tag name="CDT_MASTERSHAPE3" val="57351:406,5005-19,75-30,95134-700,25"/>
  <p:tag name="CDT_MASTERSHAPE4" val="12:0-575,5-63,37504-113,375"/>
  <p:tag name="CDT_MASTERSHAPE5" val="9:0-360-0,1250394-0,12503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3:111,25-371,3751-374,25-348,625"/>
  <p:tag name="CDT_MASTERSHAPE2" val="2:0-0-99,87504-720"/>
  <p:tag name="CDT_MASTERSHAPE3" val="11:111,25-0-374,25-360"/>
  <p:tag name="CDT_MASTERSHAPE4" val="13:111,25-371,3751-374,25-348,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13:111,25-42,5-374,25-317,5"/>
  <p:tag name="CDT_MASTERSHAPE3" val="5:111,25-371,3751-374,25-348,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0008-374,25-646,37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317,5"/>
  <p:tag name="CDT_MASTERSHAPE3" val="4:111,25-371,375-374,25-317,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720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646,3751"/>
  <p:tag name="CDT_MASTERSHAPE3" val="13:304-42,5-181,5-646,37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04,0945"/>
  <p:tag name="CDT_MASTERSHAPE3" val="13:111,25-257,9528-374,25-215,4222"/>
  <p:tag name="CDT_MASTERSHAPE4" val="12:111,25-484,75-374,25-204,1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317,5"/>
  <p:tag name="CDT_MASTERSHAPE3" val="4:111,25-371,375-181,375-317,5"/>
  <p:tag name="CDT_MASTERSHAPE4" val="5:304-42,5-181,5-317,5"/>
  <p:tag name="CDT_MASTERSHAPE5" val="6:304-371,375-181,5-317,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4:111,25-586,8279-374,25-102,04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  <p:tag name="CDT_MASTERSHAPE3" val="5:111,25-586,8279-374,25-102,04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60,6249"/>
  <p:tag name="CDT_MASTERSHAPE3" val="13:111,25-314,4999-374,25-261,0001"/>
  <p:tag name="CDT_MASTERSHAPE4" val="7:111,25-586,8279-374,25-102,04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533"/>
  <p:tag name="CDT_MASTERSHAPE3" val="13:304-42,5-181,5-533"/>
  <p:tag name="CDT_MASTERSHAPE4" val="7:111,25-586,8279-374,25-102,047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260,6249"/>
  <p:tag name="CDT_MASTERSHAPE3" val="13:111,2501-314,5-181,375-261"/>
  <p:tag name="CDT_MASTERSHAPE4" val="12:304-42,5-181,5-260,6249"/>
  <p:tag name="CDT_MASTERSHAPE5" val="15:304-314,4999-181,5-261,0001"/>
  <p:tag name="CDT_MASTERSHAPE6" val="9:111,25-586,8279-374,25-102,04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7:0-0-99,87504-720"/>
  <p:tag name="CDT_MASTERSHAPE2" val="13:519,5906-0-20,40945-200,7495"/>
  <p:tag name="CDT_MASTERSHAPE3" val="9:485,5-0-34-720"/>
  <p:tag name="CDT_MASTERSHAPE4" val="3079:111,25-42,50008-374,25-646,3751"/>
  <p:tag name="CDT_MASTERSHAPE5" val="12:519,5906-0-20,40945-98,37409"/>
  <p:tag name="CDT_MASTERSHAPE6" val="14:519,5906-212,1243-20,40945-507,8756"/>
  <p:tag name="CDT_MASTERSHAPE7" val="11:0-575,5001-63,50016-113,375"/>
  <p:tag name="CDT_MASTERSHAPE8" val="3078:0-0-99,87504-720"/>
  <p:tag name="CDT_MASTERSHAPE9" val="31:0-360-0,1250394-0,1250394"/>
  <p:tag name="CDT_MASTERSHAPE10" val="2:0-0-0-0"/>
  <p:tag name="CDT_MASTERSHAPE11" val="3:0-0-0-0"/>
  <p:tag name="CDT_MASTERSHAPE12" val="4:0-0-0-0"/>
  <p:tag name="CDT_MASTERSHAPE13" val="5:0-0-0-0"/>
  <p:tag name="CDT_MASTERSHAPE14" val="6:0-0-0-0"/>
  <p:tag name="CDT_MASTERSHAPE15" val="8:0-0-0-0"/>
  <p:tag name="CDT_MASTERSHAPE16" val="10:0-0-0-0"/>
  <p:tag name="CDT_MASTERSHAPE17" val="15:0-0-0-0"/>
  <p:tag name="CDT_MASTERSHAPE18" val="16:0-0-0-0"/>
  <p:tag name="CDT_MASTERSHAPE19" val="17:0-0-0-0"/>
  <p:tag name="CDT_MASTERSHAPE20" val="18:0-0-0-0"/>
  <p:tag name="CDT_MASTERSHAPE21" val="19:0-0-0-0"/>
  <p:tag name="CDT_MASTERSHAPE22" val="20:0-0-0-0"/>
  <p:tag name="CDT_MASTERSHAPE23" val="21:0-0-0-0"/>
  <p:tag name="CDT_MASTERSHAPE24" val="22:0-0-0-0"/>
  <p:tag name="CDT_MASTERSHAPE25" val="23:0-0-0-0"/>
  <p:tag name="CDT_MASTERSHAPE26" val="24:0-0-0-0"/>
  <p:tag name="CDT_MASTERSHAPE27" val="25:0-0-0-0"/>
  <p:tag name="CDT_MASTERSHAPE28" val="26:0-0-0-0"/>
  <p:tag name="CDT_MASTERSHAPE29" val="27:0-0-0-0"/>
  <p:tag name="CDT_MASTERSHAPE30" val="28:0-0-0-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TARGETSHAPE_NEW" val="3"/>
  <p:tag name="CDT_PROT" val="5"/>
  <p:tag name="CDT_PROT_TOP" val="326,7"/>
  <p:tag name="CDT_PROT_LEFT" val="19,75"/>
  <p:tag name="CDT_PROT_WIDTH" val="700,25"/>
  <p:tag name="CDT_PROT_HEIGHT" val="116,97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PROT" val="2"/>
  <p:tag name="CDT_PROT_TOP" val="295,7487"/>
  <p:tag name="CDT_PROT_LEFT" val="19,75"/>
  <p:tag name="CDT_PROT_WIDTH" val="700,25"/>
  <p:tag name="CDT_PROT_HEIGHT" val="30,951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2,5"/>
  <p:tag name="CDT_PROT_WIDTH" val="136,063"/>
  <p:tag name="CDT_PROT_HEIGHT" val="76,207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484,75"/>
  <p:tag name="CDT_PROT_WIDTH" val="235,25"/>
  <p:tag name="CDT_PROT_HEIGHT" val="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0008"/>
  <p:tag name="CDT_PROT_WIDTH" val="646,3751"/>
  <p:tag name="CDT_PROT_HEIGHT" val="374,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1,375"/>
  <p:tag name="CDT_PROT_WIDTH" val="317,5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111,25"/>
  <p:tag name="CDT_PROT_LEFT" val="42,50008"/>
  <p:tag name="CDT_PROT_WIDTH" val="646,3751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4:3"/>
  <p:tag name="CDT_MASTERS_NAME" val="Title (big bar down)"/>
  <p:tag name="CDT_LAYOUT_TYPE" val="1"/>
  <p:tag name="CDT_ORIGINAL_DESIGNS_NAME" val="Siemens 2013 – 4:3"/>
  <p:tag name="CDT_ORIGINAL_MASTERS_NAME" val="Title (big bar down)"/>
  <p:tag name="CDT_ORIGINAL_LAYOUT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575,5001"/>
  <p:tag name="CDT_PROT_WIDTH" val="113,375"/>
  <p:tag name="CDT_PROT_HEIGHT" val="63,500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0"/>
  <p:tag name="CDT_PROT_LEFT" val="0"/>
  <p:tag name="CDT_PROT_WIDTH" val="720"/>
  <p:tag name="CDT_PROT_HEIGHT" val="99,875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326,7-720"/>
  <p:tag name="CDT_MASTERSHAPE2" val="14:0-0-326,7-720"/>
  <p:tag name="CDT_MASTERSHAPE3" val="57350:326,7-19,75-116,9738-700,25"/>
  <p:tag name="CDT_MASTERSHAPE4" val="57351:295,7487-19,75-30,95134-700,25"/>
  <p:tag name="CDT_MASTERSHAPE5" val="11:0-42,5-76,20732-136,063"/>
  <p:tag name="CDT_MASTERSHAPE6" val="10:485,5-0-34-720"/>
  <p:tag name="CDT_MASTERSHAPE7" val="2:485,5-484,75-34-235,25"/>
  <p:tag name="CDT_MASTERSHAPE8" val="15:0-360-0,1250394-0,12503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406,08-720"/>
  <p:tag name="CDT_MASTERSHAPE2" val="12:0-0-406,08-720"/>
  <p:tag name="CDT_MASTERSHAPE3" val="57350:289,1062-19,75-116,9738-700,25"/>
  <p:tag name="CDT_MASTERSHAPE4" val="57351:406,08-19,75-30,95134-700,25"/>
  <p:tag name="CDT_MASTERSHAPE5" val="11:0-42,5-76,20732-136,063"/>
  <p:tag name="CDT_MASTERSHAPE6" val="16:0-360-0,1250394-0,1250394"/>
  <p:tag name="CDT_MASTERSHAPE7" val="10:485,5-0-34-720"/>
  <p:tag name="CDT_MASTERSHAPE8" val="15:485,5-484,75-34-235,25"/>
</p:tagLst>
</file>

<file path=ppt/theme/theme1.xml><?xml version="1.0" encoding="utf-8"?>
<a:theme xmlns:a="http://schemas.openxmlformats.org/drawingml/2006/main" name="Siemens 2013 – 4:3">
  <a:themeElements>
    <a:clrScheme name="Siemens AG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64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 PPT 2007 DEU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4ppTags>
  <Name>One object (large)</Name>
  <PpLayout>16</PpLayout>
  <Index>10</Index>
</p4ppTags>
</file>

<file path=customXml/item2.xml><?xml version="1.0" encoding="utf-8"?>
<p4ppTags>
  <Name>Two columns</Name>
  <PpLayout>29</PpLayout>
  <Index>12</Index>
</p4ppTags>
</file>

<file path=customXml/item3.xml><?xml version="1.0" encoding="utf-8"?>
<p4ppTags>
  <Name>1_Two rows</Name>
  <PpLayout>32</PpLayout>
  <Index>14</Index>
</p4ppTags>
</file>

<file path=customXml/item4.xml><?xml version="1.0" encoding="utf-8"?>
<p4ppTags>
  <Name>Title (big bar down)</Name>
  <PpLayout>1</PpLayout>
  <Index>1</Index>
</p4ppTags>
</file>

<file path=customXml/item5.xml><?xml version="1.0" encoding="utf-8"?>
<p4ppTags/>
</file>

<file path=customXml/itemProps1.xml><?xml version="1.0" encoding="utf-8"?>
<ds:datastoreItem xmlns:ds="http://schemas.openxmlformats.org/officeDocument/2006/customXml" ds:itemID="{AA004A45-EFAF-4A9B-8FAF-B6FACA8B75CE}">
  <ds:schemaRefs/>
</ds:datastoreItem>
</file>

<file path=customXml/itemProps2.xml><?xml version="1.0" encoding="utf-8"?>
<ds:datastoreItem xmlns:ds="http://schemas.openxmlformats.org/officeDocument/2006/customXml" ds:itemID="{5DED66E8-CCCD-4A02-996E-D5D9017C22E0}">
  <ds:schemaRefs/>
</ds:datastoreItem>
</file>

<file path=customXml/itemProps3.xml><?xml version="1.0" encoding="utf-8"?>
<ds:datastoreItem xmlns:ds="http://schemas.openxmlformats.org/officeDocument/2006/customXml" ds:itemID="{9C85B323-8697-4319-B012-CB7EF0B99A9B}">
  <ds:schemaRefs/>
</ds:datastoreItem>
</file>

<file path=customXml/itemProps4.xml><?xml version="1.0" encoding="utf-8"?>
<ds:datastoreItem xmlns:ds="http://schemas.openxmlformats.org/officeDocument/2006/customXml" ds:itemID="{A5111100-98EE-4A20-AE7B-BF136EFD1435}">
  <ds:schemaRefs/>
</ds:datastoreItem>
</file>

<file path=customXml/itemProps5.xml><?xml version="1.0" encoding="utf-8"?>
<ds:datastoreItem xmlns:ds="http://schemas.openxmlformats.org/officeDocument/2006/customXml" ds:itemID="{EB8A4E2E-2B8F-4B71-A368-F18362B0C85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654</Words>
  <Application>Microsoft Office PowerPoint</Application>
  <PresentationFormat>On-screen Show (4:3)</PresentationFormat>
  <Paragraphs>135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Siemens 2013 – 4:3</vt:lpstr>
      <vt:lpstr>Lesson 3 Influencers and role models</vt:lpstr>
      <vt:lpstr>Influencers and role models</vt:lpstr>
      <vt:lpstr>Groundrules</vt:lpstr>
      <vt:lpstr>What did we learn before?</vt:lpstr>
      <vt:lpstr>What did we find out at home?</vt:lpstr>
      <vt:lpstr>Dream jobs</vt:lpstr>
      <vt:lpstr>Looking at job adverts</vt:lpstr>
      <vt:lpstr>Interview questions</vt:lpstr>
      <vt:lpstr>Visitor </vt:lpstr>
      <vt:lpstr>Review</vt:lpstr>
      <vt:lpstr>Homework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Racheal Fudge</dc:creator>
  <cp:lastModifiedBy>janet.pearce</cp:lastModifiedBy>
  <cp:revision>160</cp:revision>
  <cp:lastPrinted>2015-03-24T17:26:22Z</cp:lastPrinted>
  <dcterms:created xsi:type="dcterms:W3CDTF">2006-04-07T10:01:45Z</dcterms:created>
  <dcterms:modified xsi:type="dcterms:W3CDTF">2015-04-08T10:37:18Z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June 2013</vt:lpwstr>
  </property>
  <property fmtid="{D5CDD505-2E9C-101B-9397-08002B2CF9AE}" pid="4" name="Office version">
    <vt:lpwstr>2007/2010</vt:lpwstr>
  </property>
  <property fmtid="{D5CDD505-2E9C-101B-9397-08002B2CF9AE}" pid="5" name="Release version">
    <vt:lpwstr>2.0.1</vt:lpwstr>
  </property>
</Properties>
</file>