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57" r:id="rId2"/>
    <p:sldId id="326" r:id="rId3"/>
    <p:sldId id="335" r:id="rId4"/>
    <p:sldId id="361" r:id="rId5"/>
    <p:sldId id="363" r:id="rId6"/>
    <p:sldId id="364" r:id="rId7"/>
    <p:sldId id="366" r:id="rId8"/>
    <p:sldId id="367" r:id="rId9"/>
    <p:sldId id="369" r:id="rId10"/>
    <p:sldId id="370" r:id="rId11"/>
    <p:sldId id="385" r:id="rId12"/>
    <p:sldId id="371" r:id="rId13"/>
    <p:sldId id="372" r:id="rId14"/>
    <p:sldId id="373" r:id="rId15"/>
    <p:sldId id="375" r:id="rId16"/>
    <p:sldId id="376" r:id="rId17"/>
    <p:sldId id="377" r:id="rId18"/>
    <p:sldId id="378" r:id="rId19"/>
    <p:sldId id="379" r:id="rId20"/>
    <p:sldId id="383" r:id="rId21"/>
    <p:sldId id="384" r:id="rId22"/>
    <p:sldId id="380" r:id="rId23"/>
    <p:sldId id="381" r:id="rId24"/>
    <p:sldId id="382" r:id="rId25"/>
    <p:sldId id="358" r:id="rId26"/>
  </p:sldIdLst>
  <p:sldSz cx="9144000" cy="6858000" type="screen4x3"/>
  <p:notesSz cx="6794500" cy="9931400"/>
  <p:defaultTex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p:defaultTextStyle>
  <p:extLst>
    <p:ext uri="{EFAFB233-063F-42B5-8137-9DF3F51BA10A}">
      <p15:sldGuideLst xmlns:p15="http://schemas.microsoft.com/office/powerpoint/2012/main">
        <p15:guide id="1" orient="horz" pos="1162">
          <p15:clr>
            <a:srgbClr val="A4A3A4"/>
          </p15:clr>
        </p15:guide>
        <p15:guide id="2" orient="horz" pos="163">
          <p15:clr>
            <a:srgbClr val="A4A3A4"/>
          </p15:clr>
        </p15:guide>
        <p15:guide id="3" orient="horz" pos="3936">
          <p15:clr>
            <a:srgbClr val="A4A3A4"/>
          </p15:clr>
        </p15:guide>
        <p15:guide id="4" orient="horz" pos="4103">
          <p15:clr>
            <a:srgbClr val="A4A3A4"/>
          </p15:clr>
        </p15:guide>
        <p15:guide id="5" orient="horz" pos="1615">
          <p15:clr>
            <a:srgbClr val="A4A3A4"/>
          </p15:clr>
        </p15:guide>
        <p15:guide id="6" orient="horz" pos="2520">
          <p15:clr>
            <a:srgbClr val="A4A3A4"/>
          </p15:clr>
        </p15:guide>
        <p15:guide id="7" orient="horz" pos="1144">
          <p15:clr>
            <a:srgbClr val="A4A3A4"/>
          </p15:clr>
        </p15:guide>
        <p15:guide id="8" orient="horz" pos="793">
          <p15:clr>
            <a:srgbClr val="A4A3A4"/>
          </p15:clr>
        </p15:guide>
        <p15:guide id="9" pos="2880">
          <p15:clr>
            <a:srgbClr val="A4A3A4"/>
          </p15:clr>
        </p15:guide>
        <p15:guide id="10" pos="180">
          <p15:clr>
            <a:srgbClr val="A4A3A4"/>
          </p15:clr>
        </p15:guide>
        <p15:guide id="11" pos="2955">
          <p15:clr>
            <a:srgbClr val="A4A3A4"/>
          </p15:clr>
        </p15:guide>
        <p15:guide id="12" pos="5711">
          <p15:clr>
            <a:srgbClr val="A4A3A4"/>
          </p15:clr>
        </p15:guide>
        <p15:guide id="13" pos="1338">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35F"/>
    <a:srgbClr val="55A0B9"/>
    <a:srgbClr val="D2D741"/>
    <a:srgbClr val="BEC328"/>
    <a:srgbClr val="96A51E"/>
    <a:srgbClr val="669A00"/>
    <a:srgbClr val="D0D3DA"/>
    <a:srgbClr val="333333"/>
    <a:srgbClr val="003399"/>
    <a:srgbClr val="00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04" autoAdjust="0"/>
    <p:restoredTop sz="96625" autoAdjust="0"/>
  </p:normalViewPr>
  <p:slideViewPr>
    <p:cSldViewPr snapToGrid="0">
      <p:cViewPr varScale="1">
        <p:scale>
          <a:sx n="58" d="100"/>
          <a:sy n="58" d="100"/>
        </p:scale>
        <p:origin x="1648" y="68"/>
      </p:cViewPr>
      <p:guideLst>
        <p:guide orient="horz" pos="1162"/>
        <p:guide orient="horz" pos="163"/>
        <p:guide orient="horz" pos="3936"/>
        <p:guide orient="horz" pos="4103"/>
        <p:guide orient="horz" pos="1615"/>
        <p:guide orient="horz" pos="2520"/>
        <p:guide orient="horz" pos="1144"/>
        <p:guide orient="horz" pos="793"/>
        <p:guide pos="2880"/>
        <p:guide pos="180"/>
        <p:guide pos="2955"/>
        <p:guide pos="5711"/>
        <p:guide pos="1338"/>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3016" y="-8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1"/>
            <a:ext cx="2944813" cy="496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173059" name="Rectangle 3"/>
          <p:cNvSpPr>
            <a:spLocks noGrp="1" noChangeArrowheads="1"/>
          </p:cNvSpPr>
          <p:nvPr>
            <p:ph type="dt" sz="quarter" idx="1"/>
          </p:nvPr>
        </p:nvSpPr>
        <p:spPr bwMode="auto">
          <a:xfrm>
            <a:off x="3849688" y="1"/>
            <a:ext cx="2944812" cy="496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173060" name="Rectangle 4"/>
          <p:cNvSpPr>
            <a:spLocks noGrp="1" noChangeArrowheads="1"/>
          </p:cNvSpPr>
          <p:nvPr>
            <p:ph type="ftr" sz="quarter" idx="2"/>
          </p:nvPr>
        </p:nvSpPr>
        <p:spPr bwMode="auto">
          <a:xfrm>
            <a:off x="1" y="9435146"/>
            <a:ext cx="2944813" cy="496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173061" name="Rectangle 5"/>
          <p:cNvSpPr>
            <a:spLocks noGrp="1" noChangeArrowheads="1"/>
          </p:cNvSpPr>
          <p:nvPr>
            <p:ph type="sldNum" sz="quarter" idx="3"/>
          </p:nvPr>
        </p:nvSpPr>
        <p:spPr bwMode="auto">
          <a:xfrm>
            <a:off x="3849688" y="9435146"/>
            <a:ext cx="2944812" cy="496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r">
              <a:spcBef>
                <a:spcPct val="0"/>
              </a:spcBef>
              <a:defRPr sz="1200">
                <a:latin typeface="Siemens Sans" charset="0"/>
              </a:defRPr>
            </a:lvl1pPr>
          </a:lstStyle>
          <a:p>
            <a:fld id="{25F2FD24-84D8-B54C-8C6D-F7C5A01A286D}" type="slidenum">
              <a:rPr lang="de-DE"/>
              <a:pPr/>
              <a:t>‹#›</a:t>
            </a:fld>
            <a:endParaRPr lang="de-DE"/>
          </a:p>
        </p:txBody>
      </p:sp>
    </p:spTree>
    <p:extLst>
      <p:ext uri="{BB962C8B-B14F-4D97-AF65-F5344CB8AC3E}">
        <p14:creationId xmlns:p14="http://schemas.microsoft.com/office/powerpoint/2010/main" val="2533784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2944813" cy="496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77827" name="Rectangle 3"/>
          <p:cNvSpPr>
            <a:spLocks noGrp="1" noChangeArrowheads="1"/>
          </p:cNvSpPr>
          <p:nvPr>
            <p:ph type="dt" idx="1"/>
          </p:nvPr>
        </p:nvSpPr>
        <p:spPr bwMode="auto">
          <a:xfrm>
            <a:off x="3848101" y="1"/>
            <a:ext cx="2944813" cy="496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7782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77829" name="Rectangle 5"/>
          <p:cNvSpPr>
            <a:spLocks noGrp="1" noChangeArrowheads="1"/>
          </p:cNvSpPr>
          <p:nvPr>
            <p:ph type="body" sz="quarter" idx="3"/>
          </p:nvPr>
        </p:nvSpPr>
        <p:spPr bwMode="auto">
          <a:xfrm>
            <a:off x="679450" y="4716785"/>
            <a:ext cx="5435600" cy="4469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7830" name="Rectangle 6"/>
          <p:cNvSpPr>
            <a:spLocks noGrp="1" noChangeArrowheads="1"/>
          </p:cNvSpPr>
          <p:nvPr>
            <p:ph type="ftr" sz="quarter" idx="4"/>
          </p:nvPr>
        </p:nvSpPr>
        <p:spPr bwMode="auto">
          <a:xfrm>
            <a:off x="1" y="9433570"/>
            <a:ext cx="2944813" cy="496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77831" name="Rectangle 7"/>
          <p:cNvSpPr>
            <a:spLocks noGrp="1" noChangeArrowheads="1"/>
          </p:cNvSpPr>
          <p:nvPr>
            <p:ph type="sldNum" sz="quarter" idx="5"/>
          </p:nvPr>
        </p:nvSpPr>
        <p:spPr bwMode="auto">
          <a:xfrm>
            <a:off x="3848101" y="9433570"/>
            <a:ext cx="2944813" cy="496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spcBef>
                <a:spcPct val="0"/>
              </a:spcBef>
              <a:defRPr sz="1200">
                <a:latin typeface="Siemens Sans" charset="0"/>
              </a:defRPr>
            </a:lvl1pPr>
          </a:lstStyle>
          <a:p>
            <a:fld id="{8C459197-2F9C-1E49-ABBF-26CF38F0E880}" type="slidenum">
              <a:rPr lang="de-DE"/>
              <a:pPr/>
              <a:t>‹#›</a:t>
            </a:fld>
            <a:endParaRPr lang="de-DE"/>
          </a:p>
        </p:txBody>
      </p:sp>
    </p:spTree>
    <p:extLst>
      <p:ext uri="{BB962C8B-B14F-4D97-AF65-F5344CB8AC3E}">
        <p14:creationId xmlns:p14="http://schemas.microsoft.com/office/powerpoint/2010/main" val="3943800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iemens Sans" charset="0"/>
        <a:ea typeface="Geneva" charset="0"/>
        <a:cs typeface="+mn-cs"/>
      </a:defRPr>
    </a:lvl1pPr>
    <a:lvl2pPr marL="457200" algn="l" rtl="0" fontAlgn="base">
      <a:spcBef>
        <a:spcPct val="30000"/>
      </a:spcBef>
      <a:spcAft>
        <a:spcPct val="0"/>
      </a:spcAft>
      <a:defRPr sz="1200" kern="1200">
        <a:solidFill>
          <a:schemeClr val="tx1"/>
        </a:solidFill>
        <a:latin typeface="Siemens Sans" charset="0"/>
        <a:ea typeface="Geneva" charset="0"/>
        <a:cs typeface="+mn-cs"/>
      </a:defRPr>
    </a:lvl2pPr>
    <a:lvl3pPr marL="914400" algn="l" rtl="0" fontAlgn="base">
      <a:spcBef>
        <a:spcPct val="30000"/>
      </a:spcBef>
      <a:spcAft>
        <a:spcPct val="0"/>
      </a:spcAft>
      <a:defRPr sz="1200" kern="1200">
        <a:solidFill>
          <a:schemeClr val="tx1"/>
        </a:solidFill>
        <a:latin typeface="Siemens Sans" charset="0"/>
        <a:ea typeface="Geneva" charset="0"/>
        <a:cs typeface="+mn-cs"/>
      </a:defRPr>
    </a:lvl3pPr>
    <a:lvl4pPr marL="1371600" algn="l" rtl="0" fontAlgn="base">
      <a:spcBef>
        <a:spcPct val="30000"/>
      </a:spcBef>
      <a:spcAft>
        <a:spcPct val="0"/>
      </a:spcAft>
      <a:defRPr sz="1200" kern="1200">
        <a:solidFill>
          <a:schemeClr val="tx1"/>
        </a:solidFill>
        <a:latin typeface="Siemens Sans" charset="0"/>
        <a:ea typeface="Geneva" charset="0"/>
        <a:cs typeface="+mn-cs"/>
      </a:defRPr>
    </a:lvl4pPr>
    <a:lvl5pPr marL="1828800" algn="l" rtl="0" fontAlgn="base">
      <a:spcBef>
        <a:spcPct val="30000"/>
      </a:spcBef>
      <a:spcAft>
        <a:spcPct val="0"/>
      </a:spcAft>
      <a:defRPr sz="1200" kern="1200">
        <a:solidFill>
          <a:schemeClr val="tx1"/>
        </a:solidFill>
        <a:latin typeface="Siemens Sans"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D436-EBD3-7345-A5A0-EA8721F3B44A}" type="slidenum">
              <a:rPr lang="de-DE"/>
              <a:pPr/>
              <a:t>1</a:t>
            </a:fld>
            <a:endParaRPr lang="de-DE"/>
          </a:p>
        </p:txBody>
      </p:sp>
      <p:sp>
        <p:nvSpPr>
          <p:cNvPr id="50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1763" name="Rectangle 3"/>
          <p:cNvSpPr>
            <a:spLocks noGrp="1" noChangeArrowheads="1"/>
          </p:cNvSpPr>
          <p:nvPr>
            <p:ph type="body" idx="1"/>
          </p:nvPr>
        </p:nvSpPr>
        <p:spPr/>
        <p:txBody>
          <a:bodyPr/>
          <a:lstStyle/>
          <a:p>
            <a:endParaRPr lang="en-GB" sz="1200" kern="1200" dirty="0">
              <a:solidFill>
                <a:schemeClr val="tx1"/>
              </a:solidFill>
              <a:effectLst/>
              <a:latin typeface="Siemens Sans" charset="0"/>
              <a:ea typeface="Geneva"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10</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11</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12</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GB" sz="1200" kern="1200" dirty="0">
                <a:solidFill>
                  <a:schemeClr val="tx1"/>
                </a:solidFill>
                <a:effectLst/>
                <a:latin typeface="Siemens Sans" charset="0"/>
                <a:ea typeface="Geneva" charset="0"/>
                <a:cs typeface="+mn-cs"/>
              </a:rPr>
              <a:t>Generate answers to these questions:</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Why is this happening?</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What is the energy transfer that is taking place?</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Why is this a challenge for the car designers?</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Why is this a problem in terms of energy efficiency?</a:t>
            </a:r>
          </a:p>
          <a:p>
            <a:pPr lvl="0"/>
            <a:endParaRPr lang="en-GB" sz="1200" kern="1200" dirty="0">
              <a:solidFill>
                <a:schemeClr val="tx1"/>
              </a:solidFill>
              <a:effectLst/>
              <a:latin typeface="Siemens Sans" charset="0"/>
              <a:ea typeface="Geneva" charset="0"/>
              <a:cs typeface="+mn-cs"/>
            </a:endParaRPr>
          </a:p>
          <a:p>
            <a:pPr lvl="0"/>
            <a:r>
              <a:rPr lang="en-GB" sz="1200" kern="1200" dirty="0">
                <a:solidFill>
                  <a:schemeClr val="tx1"/>
                </a:solidFill>
                <a:effectLst/>
                <a:latin typeface="Siemens Sans" charset="0"/>
                <a:ea typeface="Geneva" charset="0"/>
                <a:cs typeface="+mn-cs"/>
              </a:rPr>
              <a:t>Take feedback and draw out these points:</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The discs are glowing because of the high temperatures, caused by friction as the driver brakes.</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The energy is being transferred away from the car as it slows down.  The kinetic energy of the car is being reduced and released as heat.  The heat will escape from the car into the atmosphere.</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The designers need to make sure the brakes are cooled down.  If they overheat they won’t work as well.</a:t>
            </a:r>
          </a:p>
          <a:p>
            <a:pPr marL="228600" lvl="0" indent="-228600">
              <a:buFont typeface="+mj-lt"/>
              <a:buAutoNum type="alphaLcParenR"/>
            </a:pPr>
            <a:r>
              <a:rPr lang="en-GB" sz="1200" kern="1200" dirty="0">
                <a:solidFill>
                  <a:schemeClr val="tx1"/>
                </a:solidFill>
                <a:effectLst/>
                <a:latin typeface="Siemens Sans" charset="0"/>
                <a:ea typeface="Geneva" charset="0"/>
                <a:cs typeface="+mn-cs"/>
              </a:rPr>
              <a:t>The energy is transferred away from the car in a way that cannot be used.</a:t>
            </a:r>
          </a:p>
          <a:p>
            <a:pPr lvl="0"/>
            <a:endParaRPr lang="en-GB" sz="1200" kern="1200" dirty="0">
              <a:solidFill>
                <a:schemeClr val="tx1"/>
              </a:solidFill>
              <a:effectLst/>
              <a:latin typeface="Siemens Sans" charset="0"/>
              <a:ea typeface="Geneva" charset="0"/>
              <a:cs typeface="+mn-cs"/>
            </a:endParaRPr>
          </a:p>
          <a:p>
            <a:endParaRPr lang="en-GB" sz="1200" kern="1200" dirty="0">
              <a:solidFill>
                <a:schemeClr val="tx1"/>
              </a:solidFill>
              <a:effectLst/>
              <a:latin typeface="Siemens Sans" charset="0"/>
              <a:ea typeface="Geneva"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13</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lvl="0"/>
            <a:r>
              <a:rPr lang="en-GB" sz="1200" kern="1200" dirty="0">
                <a:solidFill>
                  <a:schemeClr val="tx1"/>
                </a:solidFill>
                <a:effectLst/>
                <a:latin typeface="Siemens Sans" charset="0"/>
                <a:ea typeface="Geneva" charset="0"/>
                <a:cs typeface="+mn-cs"/>
              </a:rPr>
              <a:t>Ask students to recall from the previous activity what happens to the energy that a moving vehicle has when the brakes are applied.</a:t>
            </a:r>
          </a:p>
          <a:p>
            <a:r>
              <a:rPr lang="en-GB" sz="1200" kern="1200" dirty="0">
                <a:solidFill>
                  <a:schemeClr val="tx1"/>
                </a:solidFill>
                <a:effectLst/>
                <a:latin typeface="Siemens Sans" charset="0"/>
                <a:ea typeface="Geneva" charset="0"/>
                <a:cs typeface="+mn-cs"/>
              </a:rPr>
              <a:t> </a:t>
            </a:r>
          </a:p>
          <a:p>
            <a:pPr lvl="0"/>
            <a:r>
              <a:rPr lang="en-GB" sz="1200" kern="1200" dirty="0">
                <a:solidFill>
                  <a:schemeClr val="tx1"/>
                </a:solidFill>
                <a:effectLst/>
                <a:latin typeface="Siemens Sans" charset="0"/>
                <a:ea typeface="Geneva" charset="0"/>
                <a:cs typeface="+mn-cs"/>
              </a:rPr>
              <a:t>Ask students to work in groups to suggest how this could be demonstrated and measured using a bicycle and other equipment.  </a:t>
            </a:r>
          </a:p>
          <a:p>
            <a:pPr lvl="0"/>
            <a:endParaRPr lang="en-GB" sz="1200" kern="1200" dirty="0">
              <a:solidFill>
                <a:schemeClr val="tx1"/>
              </a:solidFill>
              <a:effectLst/>
              <a:latin typeface="Siemens Sans" charset="0"/>
              <a:ea typeface="Geneva" charset="0"/>
              <a:cs typeface="+mn-cs"/>
            </a:endParaRPr>
          </a:p>
          <a:p>
            <a:pPr lvl="0"/>
            <a:r>
              <a:rPr lang="en-GB" sz="1200" kern="1200" dirty="0">
                <a:solidFill>
                  <a:schemeClr val="tx1"/>
                </a:solidFill>
                <a:effectLst/>
                <a:latin typeface="Siemens Sans" charset="0"/>
                <a:ea typeface="Geneva" charset="0"/>
                <a:cs typeface="+mn-cs"/>
              </a:rPr>
              <a:t>Suggest that ideas are presented as labelled sketches and take feedback.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US" dirty="0"/>
              <a:t>Draw out points including:</a:t>
            </a:r>
          </a:p>
          <a:p>
            <a:endParaRPr lang="en-US" dirty="0"/>
          </a:p>
          <a:p>
            <a:pPr marL="171450" indent="-171450">
              <a:buFont typeface="Wingdings" pitchFamily="2" charset="2"/>
              <a:buChar char="§"/>
            </a:pPr>
            <a:r>
              <a:rPr lang="en-US" dirty="0"/>
              <a:t>Brakes</a:t>
            </a:r>
            <a:r>
              <a:rPr lang="en-US" baseline="0" dirty="0"/>
              <a:t> heat up</a:t>
            </a:r>
          </a:p>
          <a:p>
            <a:pPr marL="171450" indent="-171450">
              <a:buFont typeface="Wingdings" pitchFamily="2" charset="2"/>
              <a:buChar char="§"/>
            </a:pPr>
            <a:r>
              <a:rPr lang="en-US" baseline="0" dirty="0"/>
              <a:t>Brakes heat up more if the wheel is going faster.</a:t>
            </a:r>
          </a:p>
          <a:p>
            <a:pPr marL="171450" indent="-171450">
              <a:buFont typeface="Wingdings" pitchFamily="2" charset="2"/>
              <a:buChar char="§"/>
            </a:pPr>
            <a:r>
              <a:rPr lang="en-US" baseline="0" dirty="0"/>
              <a:t>The energy is dissipated into the atmosphere.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15</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lvl="0"/>
            <a:r>
              <a:rPr lang="en-GB" sz="1200" kern="1200" dirty="0">
                <a:solidFill>
                  <a:schemeClr val="tx1"/>
                </a:solidFill>
                <a:effectLst/>
                <a:latin typeface="Siemens Sans" charset="0"/>
                <a:ea typeface="Geneva" charset="0"/>
                <a:cs typeface="+mn-cs"/>
              </a:rPr>
              <a:t>Demonstrate hand crank device such as radio or torch, showing how it is possible to use the crank to charge up the battery and then to use the battery to power the device.  </a:t>
            </a:r>
          </a:p>
          <a:p>
            <a:pPr lvl="0"/>
            <a:r>
              <a:rPr lang="en-GB" sz="1200" kern="1200" dirty="0">
                <a:solidFill>
                  <a:schemeClr val="tx1"/>
                </a:solidFill>
                <a:effectLst/>
                <a:latin typeface="Siemens Sans" charset="0"/>
                <a:ea typeface="Geneva" charset="0"/>
                <a:cs typeface="+mn-cs"/>
              </a:rPr>
              <a:t>Ask students to think about the energy transfers that are taking place, suggest ideas and summarise.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16</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The wheels are driven by electric motors.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The electricity could come from any of the power sources introduced earlier (diesel engine, battery or fuel cell).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In practice a bus wouldn’t have all three; it could have any one or both a battery and either a diesel engine or a fuel cell.</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17</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Introduce the graph and explain what it shows.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A particular vehicle is at any point on the horizontal axis depending upon the ‘energy mix’ it has.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Explain that this means that the designer has a lot of flexibility when it comes to designing a bus for a particular application.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Siemens Sans" charset="0"/>
                <a:ea typeface="Geneva" charset="0"/>
                <a:cs typeface="+mn-cs"/>
              </a:rPr>
              <a:t>Ask students,</a:t>
            </a:r>
            <a:r>
              <a:rPr lang="en-GB" sz="1200" kern="1200" baseline="0" dirty="0">
                <a:solidFill>
                  <a:schemeClr val="tx1"/>
                </a:solidFill>
                <a:effectLst/>
                <a:latin typeface="Siemens Sans" charset="0"/>
                <a:ea typeface="Geneva" charset="0"/>
                <a:cs typeface="+mn-cs"/>
              </a:rPr>
              <a:t> where on this graph they would place an electric milk float?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Siemens Sans" charset="0"/>
              <a:ea typeface="Geneva" charset="0"/>
              <a:cs typeface="+mn-cs"/>
            </a:endParaRP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18</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GB" sz="1200" b="0" i="0" u="none" strike="noStrike" kern="1200" baseline="0" dirty="0">
                <a:solidFill>
                  <a:schemeClr val="tx1"/>
                </a:solidFill>
                <a:latin typeface="Siemens Sans" charset="0"/>
                <a:ea typeface="Geneva" charset="0"/>
                <a:cs typeface="+mn-cs"/>
              </a:rPr>
              <a:t>Ask students to suggest the energy mix for the following  situations: </a:t>
            </a:r>
          </a:p>
          <a:p>
            <a:pPr marL="228600" indent="-228600">
              <a:buFont typeface="+mj-lt"/>
              <a:buAutoNum type="alphaLcParenR"/>
            </a:pPr>
            <a:r>
              <a:rPr lang="en-GB" sz="1200" b="0" i="0" u="none" strike="noStrike" kern="1200" baseline="0" dirty="0">
                <a:solidFill>
                  <a:schemeClr val="tx1"/>
                </a:solidFill>
                <a:latin typeface="Siemens Sans" charset="0"/>
                <a:ea typeface="Geneva" charset="0"/>
                <a:cs typeface="+mn-cs"/>
              </a:rPr>
              <a:t>Transport around a railway station for passengers with limited mobility</a:t>
            </a:r>
          </a:p>
          <a:p>
            <a:pPr marL="228600" indent="-228600">
              <a:buFont typeface="+mj-lt"/>
              <a:buAutoNum type="alphaLcParenR"/>
            </a:pPr>
            <a:r>
              <a:rPr lang="en-GB" sz="1200" b="0" i="0" u="none" strike="noStrike" kern="1200" baseline="0" dirty="0">
                <a:solidFill>
                  <a:schemeClr val="tx1"/>
                </a:solidFill>
                <a:latin typeface="Siemens Sans" charset="0"/>
                <a:ea typeface="Geneva" charset="0"/>
                <a:cs typeface="+mn-cs"/>
              </a:rPr>
              <a:t>A farm tractor.</a:t>
            </a:r>
          </a:p>
          <a:p>
            <a:pPr marL="228600" indent="-228600">
              <a:buFont typeface="+mj-lt"/>
              <a:buAutoNum type="alphaLcParenR"/>
            </a:pPr>
            <a:r>
              <a:rPr lang="en-GB" sz="1200" b="0" i="0" u="none" strike="noStrike" kern="1200" baseline="0" dirty="0">
                <a:solidFill>
                  <a:schemeClr val="tx1"/>
                </a:solidFill>
                <a:latin typeface="Siemens Sans" charset="0"/>
                <a:ea typeface="Geneva" charset="0"/>
                <a:cs typeface="+mn-cs"/>
              </a:rPr>
              <a:t>A lawn mower for a domestic garden.</a:t>
            </a:r>
          </a:p>
          <a:p>
            <a:pPr marL="228600" indent="-228600">
              <a:buFont typeface="+mj-lt"/>
              <a:buAutoNum type="alphaLcParenR"/>
            </a:pPr>
            <a:r>
              <a:rPr lang="en-GB" sz="1200" b="0" i="0" u="none" strike="noStrike" kern="1200" baseline="0" dirty="0">
                <a:solidFill>
                  <a:schemeClr val="tx1"/>
                </a:solidFill>
                <a:latin typeface="Siemens Sans" charset="0"/>
                <a:ea typeface="Geneva" charset="0"/>
                <a:cs typeface="+mn-cs"/>
              </a:rPr>
              <a:t>A lawn mower for the school playing field.</a:t>
            </a:r>
          </a:p>
          <a:p>
            <a:endParaRPr lang="en-GB" sz="1200" b="0" i="0" u="none" strike="noStrike" kern="1200" baseline="0" dirty="0">
              <a:solidFill>
                <a:schemeClr val="tx1"/>
              </a:solidFill>
              <a:latin typeface="Siemens Sans" charset="0"/>
              <a:ea typeface="Geneva" charset="0"/>
              <a:cs typeface="+mn-cs"/>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19</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GB" sz="1200" b="0" i="0" u="none" strike="noStrike" kern="1200" baseline="0" dirty="0">
                <a:solidFill>
                  <a:schemeClr val="tx1"/>
                </a:solidFill>
                <a:latin typeface="Siemens Sans" charset="0"/>
                <a:ea typeface="Geneva" charset="0"/>
                <a:cs typeface="+mn-cs"/>
              </a:rPr>
              <a:t>Ask students to suggest the energy mix for the following  situations: </a:t>
            </a:r>
          </a:p>
          <a:p>
            <a:pPr marL="228600" indent="-228600">
              <a:buFont typeface="+mj-lt"/>
              <a:buAutoNum type="alphaLcParenR"/>
            </a:pPr>
            <a:r>
              <a:rPr lang="en-GB" sz="1200" b="0" i="0" u="none" strike="noStrike" kern="1200" baseline="0" dirty="0">
                <a:solidFill>
                  <a:schemeClr val="tx1"/>
                </a:solidFill>
                <a:latin typeface="Siemens Sans" charset="0"/>
                <a:ea typeface="Geneva" charset="0"/>
                <a:cs typeface="+mn-cs"/>
              </a:rPr>
              <a:t>Transport around a railway station for passengers with limited mobility</a:t>
            </a:r>
          </a:p>
          <a:p>
            <a:pPr marL="228600" indent="-228600">
              <a:buFont typeface="+mj-lt"/>
              <a:buAutoNum type="alphaLcParenR"/>
            </a:pPr>
            <a:r>
              <a:rPr lang="en-GB" sz="1200" b="0" i="0" u="none" strike="noStrike" kern="1200" baseline="0" dirty="0">
                <a:solidFill>
                  <a:schemeClr val="tx1"/>
                </a:solidFill>
                <a:latin typeface="Siemens Sans" charset="0"/>
                <a:ea typeface="Geneva" charset="0"/>
                <a:cs typeface="+mn-cs"/>
              </a:rPr>
              <a:t>A farm tractor.</a:t>
            </a:r>
          </a:p>
          <a:p>
            <a:pPr marL="228600" indent="-228600">
              <a:buFont typeface="+mj-lt"/>
              <a:buAutoNum type="alphaLcParenR"/>
            </a:pPr>
            <a:r>
              <a:rPr lang="en-GB" sz="1200" b="0" i="0" u="none" strike="noStrike" kern="1200" baseline="0" dirty="0">
                <a:solidFill>
                  <a:schemeClr val="tx1"/>
                </a:solidFill>
                <a:latin typeface="Siemens Sans" charset="0"/>
                <a:ea typeface="Geneva" charset="0"/>
                <a:cs typeface="+mn-cs"/>
              </a:rPr>
              <a:t>A lawn mower for a domestic garden.</a:t>
            </a:r>
          </a:p>
          <a:p>
            <a:pPr marL="228600" indent="-228600">
              <a:buFont typeface="+mj-lt"/>
              <a:buAutoNum type="alphaLcParenR"/>
            </a:pPr>
            <a:r>
              <a:rPr lang="en-GB" sz="1200" b="0" i="0" u="none" strike="noStrike" kern="1200" baseline="0" dirty="0">
                <a:solidFill>
                  <a:schemeClr val="tx1"/>
                </a:solidFill>
                <a:latin typeface="Siemens Sans" charset="0"/>
                <a:ea typeface="Geneva" charset="0"/>
                <a:cs typeface="+mn-cs"/>
              </a:rPr>
              <a:t>A lawn mower for the school playing field.</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2</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20</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US" dirty="0"/>
              <a:t>Show students a video clip of the Siemens</a:t>
            </a:r>
            <a:r>
              <a:rPr lang="en-US" baseline="0" dirty="0"/>
              <a:t> ELFA drive system in action.</a:t>
            </a:r>
          </a:p>
          <a:p>
            <a:endParaRPr lang="en-US" baseline="0" dirty="0"/>
          </a:p>
          <a:p>
            <a:r>
              <a:rPr lang="en-US" baseline="0" dirty="0"/>
              <a:t>Explain that whereas having more than one drive system offers advantages, it needs to be controlled and managed automatically.</a:t>
            </a:r>
          </a:p>
          <a:p>
            <a:endParaRPr lang="en-US" baseline="0" dirty="0"/>
          </a:p>
          <a:p>
            <a:r>
              <a:rPr lang="en-US" baseline="0" dirty="0"/>
              <a:t>Ask students to identify key points about the solution.</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21</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lvl="0"/>
            <a:r>
              <a:rPr lang="en-GB" sz="1200" kern="1200" dirty="0">
                <a:solidFill>
                  <a:schemeClr val="tx1"/>
                </a:solidFill>
                <a:effectLst/>
                <a:latin typeface="Siemens Sans" charset="0"/>
                <a:ea typeface="Geneva" charset="0"/>
                <a:cs typeface="+mn-cs"/>
              </a:rPr>
              <a:t>Students will work in groups to present a case for the power systems for a fleet of new buses.  These buses will each be dedicated to a particular route; the routes to be covered are:</a:t>
            </a:r>
          </a:p>
          <a:p>
            <a:pPr marL="171450" indent="-171450">
              <a:buFont typeface="Wingdings" pitchFamily="2" charset="2"/>
              <a:buChar char="§"/>
            </a:pPr>
            <a:r>
              <a:rPr lang="en-GB" sz="1200" kern="1200" dirty="0">
                <a:solidFill>
                  <a:schemeClr val="tx1"/>
                </a:solidFill>
                <a:effectLst/>
                <a:latin typeface="Siemens Sans" charset="0"/>
                <a:ea typeface="Geneva" charset="0"/>
                <a:cs typeface="+mn-cs"/>
              </a:rPr>
              <a:t>Route 1: shuttle service between rail and bus stations in city centre</a:t>
            </a:r>
          </a:p>
          <a:p>
            <a:pPr marL="171450" indent="-171450">
              <a:buFont typeface="Wingdings" pitchFamily="2" charset="2"/>
              <a:buChar char="§"/>
            </a:pPr>
            <a:r>
              <a:rPr lang="en-GB" sz="1200" kern="1200" dirty="0">
                <a:solidFill>
                  <a:schemeClr val="tx1"/>
                </a:solidFill>
                <a:effectLst/>
                <a:latin typeface="Siemens Sans" charset="0"/>
                <a:ea typeface="Geneva" charset="0"/>
                <a:cs typeface="+mn-cs"/>
              </a:rPr>
              <a:t>Route 2: ‘inner circle’ service around urban estates</a:t>
            </a:r>
          </a:p>
          <a:p>
            <a:pPr marL="171450" indent="-171450">
              <a:buFont typeface="Wingdings" pitchFamily="2" charset="2"/>
              <a:buChar char="§"/>
            </a:pPr>
            <a:r>
              <a:rPr lang="en-GB" sz="1200" kern="1200" dirty="0">
                <a:solidFill>
                  <a:schemeClr val="tx1"/>
                </a:solidFill>
                <a:effectLst/>
                <a:latin typeface="Siemens Sans" charset="0"/>
                <a:ea typeface="Geneva" charset="0"/>
                <a:cs typeface="+mn-cs"/>
              </a:rPr>
              <a:t>Route 3: airport bus service using urban motorways</a:t>
            </a:r>
          </a:p>
          <a:p>
            <a:pPr lvl="0"/>
            <a:r>
              <a:rPr lang="en-GB" sz="1200" kern="1200" dirty="0">
                <a:solidFill>
                  <a:schemeClr val="tx1"/>
                </a:solidFill>
                <a:effectLst/>
                <a:latin typeface="Siemens Sans" charset="0"/>
                <a:ea typeface="Geneva" charset="0"/>
                <a:cs typeface="+mn-cs"/>
              </a:rPr>
              <a:t>The presentation will need to explain how the team evaluated each kind of power system for each route and what their recommendations were.</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22</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lvl="0"/>
            <a:r>
              <a:rPr lang="en-GB" sz="1200" kern="1200" dirty="0">
                <a:solidFill>
                  <a:schemeClr val="tx1"/>
                </a:solidFill>
                <a:effectLst/>
                <a:latin typeface="Siemens Sans" charset="0"/>
                <a:ea typeface="Geneva" charset="0"/>
                <a:cs typeface="+mn-cs"/>
              </a:rPr>
              <a:t>Students will work in groups to present a case for the power systems for a fleet of new buses.  These buses will each be dedicated to a particular route; the routes to be covered are:</a:t>
            </a:r>
          </a:p>
          <a:p>
            <a:r>
              <a:rPr lang="en-GB" sz="1200" kern="1200" dirty="0">
                <a:solidFill>
                  <a:schemeClr val="tx1"/>
                </a:solidFill>
                <a:effectLst/>
                <a:latin typeface="Siemens Sans" charset="0"/>
                <a:ea typeface="Geneva" charset="0"/>
                <a:cs typeface="+mn-cs"/>
              </a:rPr>
              <a:t> Route 1: shuttle service between rail and bus stations in city centre…</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23</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lvl="0"/>
            <a:r>
              <a:rPr lang="en-GB" sz="1200" kern="1200" dirty="0">
                <a:solidFill>
                  <a:schemeClr val="tx1"/>
                </a:solidFill>
                <a:effectLst/>
                <a:latin typeface="Siemens Sans" charset="0"/>
                <a:ea typeface="Geneva" charset="0"/>
                <a:cs typeface="+mn-cs"/>
              </a:rPr>
              <a:t>Students will work in groups to present a case for the power systems for a fleet of new buses.  These buses will each be dedicated to a particular route; the routes to be covered are:</a:t>
            </a:r>
          </a:p>
          <a:p>
            <a:endParaRPr lang="en-US" dirty="0"/>
          </a:p>
          <a:p>
            <a:pPr marL="171450" marR="0" lvl="3" indent="-171450" algn="l" defTabSz="914400" rtl="0" eaLnBrk="1" fontAlgn="base" latinLnBrk="0" hangingPunct="1">
              <a:lnSpc>
                <a:spcPct val="100000"/>
              </a:lnSpc>
              <a:spcBef>
                <a:spcPct val="30000"/>
              </a:spcBef>
              <a:spcAft>
                <a:spcPct val="0"/>
              </a:spcAft>
              <a:buClrTx/>
              <a:buSzTx/>
              <a:buFont typeface="Wingdings" pitchFamily="2" charset="2"/>
              <a:buChar char="§"/>
              <a:tabLst/>
              <a:defRPr/>
            </a:pPr>
            <a:r>
              <a:rPr lang="en-GB" sz="1200" kern="1200" dirty="0">
                <a:solidFill>
                  <a:schemeClr val="tx1"/>
                </a:solidFill>
                <a:effectLst/>
                <a:latin typeface="Siemens Sans" charset="0"/>
                <a:ea typeface="Geneva" charset="0"/>
                <a:cs typeface="+mn-cs"/>
              </a:rPr>
              <a:t>Route 2: ‘inner circle’ service around urban estates…</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24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pPr lvl="0"/>
            <a:r>
              <a:rPr lang="en-GB" sz="1200" kern="1200" dirty="0">
                <a:solidFill>
                  <a:schemeClr val="tx1"/>
                </a:solidFill>
                <a:effectLst/>
                <a:latin typeface="Siemens Sans" charset="0"/>
                <a:ea typeface="Geneva" charset="0"/>
                <a:cs typeface="+mn-cs"/>
              </a:rPr>
              <a:t>Students will work in groups to present a case for the power systems for a fleet of new buses.  These buses will each be dedicated to a particular route; the routes to be covered </a:t>
            </a:r>
            <a:r>
              <a:rPr lang="en-GB" sz="1200" kern="1200">
                <a:solidFill>
                  <a:schemeClr val="tx1"/>
                </a:solidFill>
                <a:effectLst/>
                <a:latin typeface="Siemens Sans" charset="0"/>
                <a:ea typeface="Geneva" charset="0"/>
                <a:cs typeface="+mn-cs"/>
              </a:rPr>
              <a:t>are:</a:t>
            </a:r>
            <a:endParaRPr lang="en-US" dirty="0"/>
          </a:p>
          <a:p>
            <a:pPr marL="171450" marR="0" lvl="3" indent="-171450" algn="l" defTabSz="914400" rtl="0" eaLnBrk="1" fontAlgn="base" latinLnBrk="0" hangingPunct="1">
              <a:lnSpc>
                <a:spcPct val="100000"/>
              </a:lnSpc>
              <a:spcBef>
                <a:spcPct val="30000"/>
              </a:spcBef>
              <a:spcAft>
                <a:spcPct val="0"/>
              </a:spcAft>
              <a:buClrTx/>
              <a:buSzTx/>
              <a:buFont typeface="Wingdings" pitchFamily="2" charset="2"/>
              <a:buChar char="§"/>
              <a:tabLst/>
              <a:defRPr/>
            </a:pPr>
            <a:r>
              <a:rPr lang="en-GB" sz="1200" kern="1200" dirty="0">
                <a:solidFill>
                  <a:schemeClr val="tx1"/>
                </a:solidFill>
                <a:effectLst/>
                <a:latin typeface="Siemens Sans" charset="0"/>
                <a:ea typeface="Geneva" charset="0"/>
                <a:cs typeface="+mn-cs"/>
              </a:rPr>
              <a:t>Route 3: airport bus service using urban motorways.</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459197-2F9C-1E49-ABBF-26CF38F0E880}" type="slidenum">
              <a:rPr lang="de-DE" smtClean="0"/>
              <a:pPr/>
              <a:t>25</a:t>
            </a:fld>
            <a:endParaRPr lang="de-DE"/>
          </a:p>
        </p:txBody>
      </p:sp>
    </p:spTree>
    <p:extLst>
      <p:ext uri="{BB962C8B-B14F-4D97-AF65-F5344CB8AC3E}">
        <p14:creationId xmlns:p14="http://schemas.microsoft.com/office/powerpoint/2010/main" val="317111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3</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US" dirty="0"/>
              <a:t>Show a</a:t>
            </a:r>
            <a:r>
              <a:rPr lang="en-US" baseline="0" dirty="0"/>
              <a:t> </a:t>
            </a:r>
            <a:r>
              <a:rPr lang="en-US" dirty="0"/>
              <a:t>video clip of ‘Leon’s London’.</a:t>
            </a:r>
          </a:p>
          <a:p>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US" b="1" dirty="0"/>
              <a:t>Draw out the following points</a:t>
            </a:r>
            <a:r>
              <a:rPr lang="en-US" dirty="0"/>
              <a:t>:</a:t>
            </a:r>
          </a:p>
          <a:p>
            <a:endParaRPr lang="en-US" dirty="0"/>
          </a:p>
          <a:p>
            <a:pPr marL="228600" indent="-228600">
              <a:buFont typeface="+mj-lt"/>
              <a:buAutoNum type="alphaLcParenR"/>
            </a:pPr>
            <a:r>
              <a:rPr lang="en-US" dirty="0"/>
              <a:t>A whole range of people use the bus.  A number of these people would be particularly sensitive to pollution.</a:t>
            </a:r>
          </a:p>
          <a:p>
            <a:pPr marL="228600" indent="-228600">
              <a:buFont typeface="+mj-lt"/>
              <a:buAutoNum type="alphaLcParenR"/>
            </a:pPr>
            <a:endParaRPr lang="en-US" dirty="0"/>
          </a:p>
          <a:p>
            <a:pPr marL="228600" indent="-228600">
              <a:buFont typeface="+mj-lt"/>
              <a:buAutoNum type="alphaLcParenR"/>
            </a:pPr>
            <a:r>
              <a:rPr lang="en-US" dirty="0"/>
              <a:t>The route includes schools, hospitals, houses, shops, and places of work.  These are all places that people may spend significant amounts of time.</a:t>
            </a:r>
          </a:p>
          <a:p>
            <a:pPr marL="228600" indent="-228600">
              <a:buFont typeface="+mj-lt"/>
              <a:buAutoNum type="alphaLcParenR"/>
            </a:pPr>
            <a:endParaRPr lang="en-US" dirty="0"/>
          </a:p>
          <a:p>
            <a:pPr marL="228600" indent="-228600">
              <a:buFont typeface="+mj-lt"/>
              <a:buAutoNum type="alphaLcParenR"/>
            </a:pPr>
            <a:r>
              <a:rPr lang="en-US" dirty="0"/>
              <a:t>The Congestion will vary but could be significant at times, so the bus could be stationary in a queue or moving slowly.</a:t>
            </a:r>
          </a:p>
          <a:p>
            <a:pPr marL="228600" indent="-228600">
              <a:buFont typeface="+mj-lt"/>
              <a:buAutoNum type="alphaLcParenR"/>
            </a:pPr>
            <a:endParaRPr lang="en-US" dirty="0"/>
          </a:p>
          <a:p>
            <a:pPr marL="228600" indent="-228600">
              <a:buFont typeface="+mj-lt"/>
              <a:buAutoNum type="alphaLcParenR"/>
            </a:pPr>
            <a:r>
              <a:rPr lang="en-US" dirty="0"/>
              <a:t>A bus could produce a significant amount of pollution, close to where people are.</a:t>
            </a:r>
          </a:p>
          <a:p>
            <a:pPr marL="228600" indent="-228600">
              <a:buFont typeface="+mj-lt"/>
              <a:buAutoNum type="alphaLcParenR"/>
            </a:pPr>
            <a:endParaRPr lang="en-US" dirty="0"/>
          </a:p>
          <a:p>
            <a:pPr marL="228600" indent="-228600">
              <a:buFont typeface="+mj-lt"/>
              <a:buAutoNum type="alphaLcParenR"/>
            </a:pPr>
            <a:r>
              <a:rPr lang="en-US" dirty="0"/>
              <a:t>A diesel engine produces exhaust emissions which are released directly into the atmosphere.  This is particularly noticeable at low speeds and in built up areas.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5</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GB" sz="1200" kern="1200" dirty="0">
                <a:solidFill>
                  <a:schemeClr val="tx1"/>
                </a:solidFill>
                <a:effectLst/>
                <a:latin typeface="Siemens Sans" charset="0"/>
                <a:ea typeface="Geneva" charset="0"/>
                <a:cs typeface="+mn-cs"/>
              </a:rPr>
              <a:t>Introduce this by means of a battery powered model vehicle and student support sheet 1A.  Ask students to read the information, investigate the model and then ask questions about the power source to check their understanding.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6</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7</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US" dirty="0"/>
              <a:t>Explain how the fuel cell works using student support sheet 1B, </a:t>
            </a:r>
            <a:r>
              <a:rPr lang="en-GB" sz="1200" kern="1200" dirty="0">
                <a:solidFill>
                  <a:schemeClr val="tx1"/>
                </a:solidFill>
                <a:effectLst/>
                <a:latin typeface="Siemens Sans" charset="0"/>
                <a:ea typeface="Geneva" charset="0"/>
                <a:cs typeface="+mn-cs"/>
              </a:rPr>
              <a:t>ask students to read the information and then ask them questions about the power source to check their understanding.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8</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9</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p:txBody>
          <a:bodyPr/>
          <a:lstStyle/>
          <a:p>
            <a:r>
              <a:rPr lang="en-GB" sz="1200" kern="1200" dirty="0">
                <a:solidFill>
                  <a:schemeClr val="tx1"/>
                </a:solidFill>
                <a:effectLst/>
                <a:latin typeface="Siemens Sans" charset="0"/>
                <a:ea typeface="Geneva" charset="0"/>
                <a:cs typeface="+mn-cs"/>
              </a:rPr>
              <a:t>Explain how a diesel engine works </a:t>
            </a:r>
            <a:r>
              <a:rPr lang="en-GB" dirty="0"/>
              <a:t>using </a:t>
            </a:r>
            <a:r>
              <a:rPr lang="en-GB" sz="1200" kern="1200" dirty="0">
                <a:solidFill>
                  <a:schemeClr val="tx1"/>
                </a:solidFill>
                <a:effectLst/>
                <a:latin typeface="Siemens Sans" charset="0"/>
                <a:ea typeface="Geneva" charset="0"/>
                <a:cs typeface="+mn-cs"/>
              </a:rPr>
              <a:t>student support sheet 1C, ask students to read the information and then ask them questions about the power source to check their understanding.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223" name="Rectangle 127"/>
          <p:cNvSpPr>
            <a:spLocks noGrp="1" noChangeArrowheads="1"/>
          </p:cNvSpPr>
          <p:nvPr>
            <p:ph type="ctrTitle" sz="quarter"/>
          </p:nvPr>
        </p:nvSpPr>
        <p:spPr>
          <a:xfrm>
            <a:off x="539750" y="1420813"/>
            <a:ext cx="8208963" cy="124618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t"/>
          <a:lstStyle>
            <a:lvl1pPr>
              <a:defRPr sz="4000"/>
            </a:lvl1pPr>
          </a:lstStyle>
          <a:p>
            <a:pPr lvl="0"/>
            <a:r>
              <a:rPr lang="en-GB" noProof="0"/>
              <a:t>Click to edit Master title style</a:t>
            </a:r>
            <a:endParaRPr lang="en-US" noProof="0"/>
          </a:p>
        </p:txBody>
      </p:sp>
      <p:sp>
        <p:nvSpPr>
          <p:cNvPr id="4225" name="Rectangle 129"/>
          <p:cNvSpPr>
            <a:spLocks noGrp="1" noChangeArrowheads="1"/>
          </p:cNvSpPr>
          <p:nvPr>
            <p:ph type="subTitle" sz="quarter" idx="1"/>
          </p:nvPr>
        </p:nvSpPr>
        <p:spPr>
          <a:xfrm>
            <a:off x="539750" y="2770188"/>
            <a:ext cx="8208963" cy="15113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nSpc>
                <a:spcPct val="100000"/>
              </a:lnSpc>
              <a:defRPr sz="2000"/>
            </a:lvl1pPr>
          </a:lstStyle>
          <a:p>
            <a:pPr lvl="0"/>
            <a:r>
              <a:rPr lang="en-GB" noProof="0"/>
              <a:t>Click to edit Master subtitle style</a:t>
            </a:r>
            <a:endParaRPr lang="en-US" noProof="0"/>
          </a:p>
        </p:txBody>
      </p:sp>
      <p:sp>
        <p:nvSpPr>
          <p:cNvPr id="4234" name="Rectangle 138"/>
          <p:cNvSpPr>
            <a:spLocks noChangeArrowheads="1"/>
          </p:cNvSpPr>
          <p:nvPr>
            <p:custDataLst>
              <p:tags r:id="rId1"/>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4236" name="Text Box 140"/>
          <p:cNvSpPr txBox="1">
            <a:spLocks noChangeArrowheads="1"/>
          </p:cNvSpPr>
          <p:nvPr/>
        </p:nvSpPr>
        <p:spPr bwMode="auto">
          <a:xfrm>
            <a:off x="555625" y="6272213"/>
            <a:ext cx="8193088" cy="277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lstStyle/>
          <a:p>
            <a:pPr algn="r"/>
            <a:r>
              <a:rPr lang="en-US" sz="1200" b="1">
                <a:solidFill>
                  <a:schemeClr val="bg2"/>
                </a:solidFill>
              </a:rPr>
              <a:t>Protection notice / Copyright notice</a:t>
            </a:r>
          </a:p>
        </p:txBody>
      </p:sp>
      <p:pic>
        <p:nvPicPr>
          <p:cNvPr id="4252" name="Picture 156" descr="sie_logo_petrol_rgb_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C85C549-364F-114A-8190-576025D469D5}" type="slidenum">
              <a:rPr lang="en-US"/>
              <a:pPr/>
              <a:t>‹#›</a:t>
            </a:fld>
            <a:endParaRPr lang="en-US"/>
          </a:p>
        </p:txBody>
      </p:sp>
    </p:spTree>
    <p:extLst>
      <p:ext uri="{BB962C8B-B14F-4D97-AF65-F5344CB8AC3E}">
        <p14:creationId xmlns:p14="http://schemas.microsoft.com/office/powerpoint/2010/main" val="212490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F1592B3-2FA6-7B4D-8B15-EAB7E4C7F4F9}" type="slidenum">
              <a:rPr lang="en-US"/>
              <a:pPr/>
              <a:t>‹#›</a:t>
            </a:fld>
            <a:endParaRPr lang="en-US"/>
          </a:p>
        </p:txBody>
      </p:sp>
    </p:spTree>
    <p:extLst>
      <p:ext uri="{BB962C8B-B14F-4D97-AF65-F5344CB8AC3E}">
        <p14:creationId xmlns:p14="http://schemas.microsoft.com/office/powerpoint/2010/main" val="394491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58763"/>
            <a:ext cx="6140450" cy="809625"/>
          </a:xfrm>
        </p:spPr>
        <p:txBody>
          <a:bodyPr/>
          <a:lstStyle/>
          <a:p>
            <a:r>
              <a:rPr lang="en-GB"/>
              <a:t>Click to edit Master title style</a:t>
            </a:r>
            <a:endParaRPr lang="en-US"/>
          </a:p>
        </p:txBody>
      </p:sp>
      <p:sp>
        <p:nvSpPr>
          <p:cNvPr id="3" name="Text Placeholder 2"/>
          <p:cNvSpPr>
            <a:spLocks noGrp="1"/>
          </p:cNvSpPr>
          <p:nvPr>
            <p:ph type="body" sz="half" idx="1"/>
          </p:nvPr>
        </p:nvSpPr>
        <p:spPr>
          <a:xfrm>
            <a:off x="539750" y="1590675"/>
            <a:ext cx="4027488" cy="4681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719638" y="1590675"/>
            <a:ext cx="4029075" cy="4681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977D51B0-7D53-ED4B-8D91-B4A615CD1391}" type="slidenum">
              <a:rPr lang="en-US"/>
              <a:pPr/>
              <a:t>‹#›</a:t>
            </a:fld>
            <a:endParaRPr lang="en-US"/>
          </a:p>
        </p:txBody>
      </p:sp>
    </p:spTree>
    <p:extLst>
      <p:ext uri="{BB962C8B-B14F-4D97-AF65-F5344CB8AC3E}">
        <p14:creationId xmlns:p14="http://schemas.microsoft.com/office/powerpoint/2010/main" val="179636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dirty="0"/>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C5C4E259-AF43-1E42-A8D9-A884BFE3184F}" type="slidenum">
              <a:rPr lang="en-US"/>
              <a:pPr/>
              <a:t>‹#›</a:t>
            </a:fld>
            <a:endParaRPr lang="en-US"/>
          </a:p>
        </p:txBody>
      </p:sp>
    </p:spTree>
    <p:extLst>
      <p:ext uri="{BB962C8B-B14F-4D97-AF65-F5344CB8AC3E}">
        <p14:creationId xmlns:p14="http://schemas.microsoft.com/office/powerpoint/2010/main" val="36338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39D0370D-F162-2D46-B498-2CBA26678F49}" type="slidenum">
              <a:rPr lang="en-US"/>
              <a:pPr/>
              <a:t>‹#›</a:t>
            </a:fld>
            <a:endParaRPr lang="en-US"/>
          </a:p>
        </p:txBody>
      </p:sp>
    </p:spTree>
    <p:extLst>
      <p:ext uri="{BB962C8B-B14F-4D97-AF65-F5344CB8AC3E}">
        <p14:creationId xmlns:p14="http://schemas.microsoft.com/office/powerpoint/2010/main" val="154132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0D09E800-23D3-FC4C-8920-BAFB880C42B9}" type="slidenum">
              <a:rPr lang="en-US"/>
              <a:pPr/>
              <a:t>‹#›</a:t>
            </a:fld>
            <a:endParaRPr lang="en-US"/>
          </a:p>
        </p:txBody>
      </p:sp>
    </p:spTree>
    <p:extLst>
      <p:ext uri="{BB962C8B-B14F-4D97-AF65-F5344CB8AC3E}">
        <p14:creationId xmlns:p14="http://schemas.microsoft.com/office/powerpoint/2010/main" val="13866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8" name="Footer Placeholder 7"/>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9" name="Slide Number Placeholder 8"/>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A6D90753-5D73-FB46-9478-16EC186A29A5}" type="slidenum">
              <a:rPr lang="en-US"/>
              <a:pPr/>
              <a:t>‹#›</a:t>
            </a:fld>
            <a:endParaRPr lang="en-US"/>
          </a:p>
        </p:txBody>
      </p:sp>
    </p:spTree>
    <p:extLst>
      <p:ext uri="{BB962C8B-B14F-4D97-AF65-F5344CB8AC3E}">
        <p14:creationId xmlns:p14="http://schemas.microsoft.com/office/powerpoint/2010/main" val="52725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4" name="Footer Placeholder 3"/>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5" name="Slide Number Placeholder 4"/>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12C61B7B-B179-1547-9674-16B330BB6BBB}" type="slidenum">
              <a:rPr lang="en-US"/>
              <a:pPr/>
              <a:t>‹#›</a:t>
            </a:fld>
            <a:endParaRPr lang="en-US"/>
          </a:p>
        </p:txBody>
      </p:sp>
    </p:spTree>
    <p:extLst>
      <p:ext uri="{BB962C8B-B14F-4D97-AF65-F5344CB8AC3E}">
        <p14:creationId xmlns:p14="http://schemas.microsoft.com/office/powerpoint/2010/main" val="7478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3" name="Footer Placeholder 2"/>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4" name="Slide Number Placeholder 3"/>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E1A4CEB1-FB98-5142-BA8C-73DF28C057B7}" type="slidenum">
              <a:rPr lang="en-US"/>
              <a:pPr/>
              <a:t>‹#›</a:t>
            </a:fld>
            <a:endParaRPr lang="en-US"/>
          </a:p>
        </p:txBody>
      </p:sp>
    </p:spTree>
    <p:extLst>
      <p:ext uri="{BB962C8B-B14F-4D97-AF65-F5344CB8AC3E}">
        <p14:creationId xmlns:p14="http://schemas.microsoft.com/office/powerpoint/2010/main" val="30219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45424AC-F794-F448-AAA5-1910C0F01268}" type="slidenum">
              <a:rPr lang="en-US"/>
              <a:pPr/>
              <a:t>‹#›</a:t>
            </a:fld>
            <a:endParaRPr lang="en-US"/>
          </a:p>
        </p:txBody>
      </p:sp>
    </p:spTree>
    <p:extLst>
      <p:ext uri="{BB962C8B-B14F-4D97-AF65-F5344CB8AC3E}">
        <p14:creationId xmlns:p14="http://schemas.microsoft.com/office/powerpoint/2010/main" val="40765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4D8CA91-F21F-BA47-A466-FA099372EC57}" type="slidenum">
              <a:rPr lang="en-US"/>
              <a:pPr/>
              <a:t>‹#›</a:t>
            </a:fld>
            <a:endParaRPr lang="en-US"/>
          </a:p>
        </p:txBody>
      </p:sp>
    </p:spTree>
    <p:extLst>
      <p:ext uri="{BB962C8B-B14F-4D97-AF65-F5344CB8AC3E}">
        <p14:creationId xmlns:p14="http://schemas.microsoft.com/office/powerpoint/2010/main" val="113420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14"/>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1139" name="Rectangle 115"/>
          <p:cNvSpPr>
            <a:spLocks noGrp="1" noChangeArrowheads="1"/>
          </p:cNvSpPr>
          <p:nvPr>
            <p:ph type="title"/>
          </p:nvPr>
        </p:nvSpPr>
        <p:spPr bwMode="auto">
          <a:xfrm>
            <a:off x="539750" y="258763"/>
            <a:ext cx="6140450"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t>Mastertitelformat bearbeiten</a:t>
            </a:r>
          </a:p>
        </p:txBody>
      </p:sp>
      <p:sp>
        <p:nvSpPr>
          <p:cNvPr id="1140" name="Rectangle 116"/>
          <p:cNvSpPr>
            <a:spLocks noGrp="1" noChangeArrowheads="1"/>
          </p:cNvSpPr>
          <p:nvPr>
            <p:ph type="body" idx="1"/>
          </p:nvPr>
        </p:nvSpPr>
        <p:spPr bwMode="auto">
          <a:xfrm>
            <a:off x="539750" y="1590675"/>
            <a:ext cx="8208963" cy="46815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1189" name="Picture 165" descr="sie_logo_petrol_rgb_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p:titleStyle>
    <p:body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62" y="-111562"/>
            <a:ext cx="9265220" cy="6936659"/>
          </a:xfrm>
          <a:prstGeom prst="rect">
            <a:avLst/>
          </a:prstGeom>
        </p:spPr>
      </p:pic>
      <p:grpSp>
        <p:nvGrpSpPr>
          <p:cNvPr id="500738" name="Group 2"/>
          <p:cNvGrpSpPr>
            <a:grpSpLocks/>
          </p:cNvGrpSpPr>
          <p:nvPr/>
        </p:nvGrpSpPr>
        <p:grpSpPr bwMode="auto">
          <a:xfrm>
            <a:off x="287338" y="260350"/>
            <a:ext cx="8856662" cy="973138"/>
            <a:chOff x="181" y="164"/>
            <a:chExt cx="5579" cy="613"/>
          </a:xfrm>
        </p:grpSpPr>
        <p:sp>
          <p:nvSpPr>
            <p:cNvPr id="500739" name="Rectangle 3"/>
            <p:cNvSpPr>
              <a:spLocks noChangeArrowheads="1"/>
            </p:cNvSpPr>
            <p:nvPr>
              <p:custDataLst>
                <p:tags r:id="rId1"/>
              </p:custDataLst>
            </p:nvPr>
          </p:nvSpPr>
          <p:spPr bwMode="auto">
            <a:xfrm>
              <a:off x="181" y="164"/>
              <a:ext cx="5579" cy="613"/>
            </a:xfrm>
            <a:prstGeom prst="rect">
              <a:avLst/>
            </a:prstGeom>
            <a:solidFill>
              <a:srgbClr val="FEFFFF"/>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endParaRPr>
            </a:p>
          </p:txBody>
        </p:sp>
        <p:pic>
          <p:nvPicPr>
            <p:cNvPr id="500740" name="Picture 4" descr="sie_logo_petrol_rgb_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36" y="267"/>
              <a:ext cx="1008" cy="20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00743" name="Rectangle 7"/>
          <p:cNvSpPr>
            <a:spLocks noGrp="1" noChangeArrowheads="1"/>
          </p:cNvSpPr>
          <p:nvPr>
            <p:ph type="ctrTitle"/>
          </p:nvPr>
        </p:nvSpPr>
        <p:spPr>
          <a:xfrm>
            <a:off x="539552" y="1420813"/>
            <a:ext cx="7776864" cy="1792163"/>
          </a:xfrm>
        </p:spPr>
        <p:txBody>
          <a:bodyPr/>
          <a:lstStyle/>
          <a:p>
            <a:r>
              <a:rPr lang="en-GB" dirty="0">
                <a:solidFill>
                  <a:schemeClr val="bg2"/>
                </a:solidFill>
              </a:rPr>
              <a:t>Topic 1:  </a:t>
            </a:r>
            <a:r>
              <a:rPr lang="en-GB" dirty="0"/>
              <a:t>The Inspired Bus   			   Company</a:t>
            </a:r>
            <a:br>
              <a:rPr lang="en-GB" dirty="0"/>
            </a:br>
            <a:r>
              <a:rPr lang="en-GB" dirty="0"/>
              <a:t>		</a:t>
            </a:r>
            <a:endParaRPr lang="en-US" dirty="0"/>
          </a:p>
        </p:txBody>
      </p:sp>
      <p:sp>
        <p:nvSpPr>
          <p:cNvPr id="9" name="Rectangle 5"/>
          <p:cNvSpPr>
            <a:spLocks noChangeArrowheads="1"/>
          </p:cNvSpPr>
          <p:nvPr/>
        </p:nvSpPr>
        <p:spPr bwMode="auto">
          <a:xfrm flipV="1">
            <a:off x="-55562" y="6381328"/>
            <a:ext cx="9216000" cy="489372"/>
          </a:xfrm>
          <a:prstGeom prst="rect">
            <a:avLst/>
          </a:prstGeom>
          <a:solidFill>
            <a:srgbClr val="AF235F"/>
          </a:solidFill>
          <a:ln>
            <a:noFill/>
          </a:ln>
          <a:effectLst/>
        </p:spPr>
        <p:txBody>
          <a:bodyPr wrap="none" anchor="ctr"/>
          <a:lstStyle/>
          <a:p>
            <a:endParaRPr lang="en-US"/>
          </a:p>
        </p:txBody>
      </p:sp>
      <p:sp>
        <p:nvSpPr>
          <p:cNvPr id="10" name="Slide Number Placeholder 5"/>
          <p:cNvSpPr txBox="1">
            <a:spLocks/>
          </p:cNvSpPr>
          <p:nvPr/>
        </p:nvSpPr>
        <p:spPr>
          <a:xfrm>
            <a:off x="539552" y="6464696"/>
            <a:ext cx="2609924"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err="1">
                <a:solidFill>
                  <a:schemeClr val="bg2"/>
                </a:solidFill>
              </a:rPr>
              <a:t>www.siemens.co.uk</a:t>
            </a:r>
            <a:r>
              <a:rPr lang="en-US" sz="1200" dirty="0">
                <a:solidFill>
                  <a:schemeClr val="bg2"/>
                </a:solidFill>
              </a:rPr>
              <a:t>/education</a:t>
            </a:r>
          </a:p>
        </p:txBody>
      </p:sp>
      <p:sp>
        <p:nvSpPr>
          <p:cNvPr id="11" name="Text Box 6"/>
          <p:cNvSpPr txBox="1">
            <a:spLocks noChangeArrowheads="1"/>
          </p:cNvSpPr>
          <p:nvPr/>
        </p:nvSpPr>
        <p:spPr bwMode="auto">
          <a:xfrm>
            <a:off x="555625" y="6414889"/>
            <a:ext cx="8193088" cy="277812"/>
          </a:xfrm>
          <a:prstGeom prst="rect">
            <a:avLst/>
          </a:prstGeom>
          <a:solidFill>
            <a:schemeClr val="bg1">
              <a:alpha val="0"/>
            </a:schemeClr>
          </a:solidFill>
          <a:ln>
            <a:noFill/>
          </a:ln>
          <a:effectLst/>
        </p:spPr>
        <p:txBody>
          <a:bodyPr lIns="0" tIns="0" rIns="0" bIns="0" anchor="b"/>
          <a:lstStyle/>
          <a:p>
            <a:pPr algn="r"/>
            <a:r>
              <a:rPr lang="en-US" sz="1200" b="1" dirty="0">
                <a:solidFill>
                  <a:schemeClr val="bg2"/>
                </a:solidFill>
              </a:rPr>
              <a:t>© Siemens AG 2012.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10</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4" name="TextBox 3"/>
          <p:cNvSpPr txBox="1"/>
          <p:nvPr/>
        </p:nvSpPr>
        <p:spPr>
          <a:xfrm>
            <a:off x="539552" y="1556792"/>
            <a:ext cx="3456384" cy="369332"/>
          </a:xfrm>
          <a:prstGeom prst="rect">
            <a:avLst/>
          </a:prstGeom>
          <a:noFill/>
        </p:spPr>
        <p:txBody>
          <a:bodyPr wrap="square" rtlCol="0">
            <a:spAutoFit/>
          </a:bodyPr>
          <a:lstStyle/>
          <a:p>
            <a:r>
              <a:rPr lang="en-GB" sz="1800" b="1" dirty="0">
                <a:solidFill>
                  <a:srgbClr val="AF235F"/>
                </a:solidFill>
                <a:latin typeface="+mj-lt"/>
              </a:rPr>
              <a:t>Diesel engine</a:t>
            </a:r>
          </a:p>
        </p:txBody>
      </p:sp>
      <p:sp>
        <p:nvSpPr>
          <p:cNvPr id="3" name="TextBox 2"/>
          <p:cNvSpPr txBox="1"/>
          <p:nvPr/>
        </p:nvSpPr>
        <p:spPr>
          <a:xfrm>
            <a:off x="683568" y="2204864"/>
            <a:ext cx="6840760" cy="2800767"/>
          </a:xfrm>
          <a:prstGeom prst="rect">
            <a:avLst/>
          </a:prstGeom>
          <a:noFill/>
        </p:spPr>
        <p:txBody>
          <a:bodyPr wrap="square" rtlCol="0">
            <a:spAutoFit/>
          </a:bodyPr>
          <a:lstStyle/>
          <a:p>
            <a:pPr marL="342900" indent="-342900">
              <a:lnSpc>
                <a:spcPct val="110000"/>
              </a:lnSpc>
              <a:spcBef>
                <a:spcPts val="0"/>
              </a:spcBef>
              <a:buClr>
                <a:srgbClr val="AF235F"/>
              </a:buClr>
              <a:buFont typeface="Wingdings" pitchFamily="2" charset="2"/>
              <a:buChar char="§"/>
            </a:pPr>
            <a:r>
              <a:rPr lang="en-GB" dirty="0"/>
              <a:t>Where is energy being transferred from and to?</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r>
              <a:rPr lang="en-GB" dirty="0"/>
              <a:t>What is the environmental impact?</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r>
              <a:rPr lang="en-GB" dirty="0"/>
              <a:t>How might this affect the range?</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r>
              <a:rPr lang="en-GB" dirty="0"/>
              <a:t>What are the advantages and disadvantages of this source?</a:t>
            </a:r>
          </a:p>
        </p:txBody>
      </p:sp>
    </p:spTree>
    <p:extLst>
      <p:ext uri="{BB962C8B-B14F-4D97-AF65-F5344CB8AC3E}">
        <p14:creationId xmlns:p14="http://schemas.microsoft.com/office/powerpoint/2010/main" val="765428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11</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4" name="TextBox 3"/>
          <p:cNvSpPr txBox="1"/>
          <p:nvPr/>
        </p:nvSpPr>
        <p:spPr>
          <a:xfrm>
            <a:off x="539552" y="1556792"/>
            <a:ext cx="3456384" cy="369332"/>
          </a:xfrm>
          <a:prstGeom prst="rect">
            <a:avLst/>
          </a:prstGeom>
          <a:noFill/>
        </p:spPr>
        <p:txBody>
          <a:bodyPr wrap="square" rtlCol="0">
            <a:spAutoFit/>
          </a:bodyPr>
          <a:lstStyle/>
          <a:p>
            <a:r>
              <a:rPr lang="en-GB" sz="1800" b="1" dirty="0">
                <a:solidFill>
                  <a:srgbClr val="AF235F"/>
                </a:solidFill>
                <a:latin typeface="+mj-lt"/>
              </a:rPr>
              <a:t>Evaluate </a:t>
            </a:r>
          </a:p>
        </p:txBody>
      </p:sp>
      <p:sp>
        <p:nvSpPr>
          <p:cNvPr id="3" name="TextBox 2"/>
          <p:cNvSpPr txBox="1"/>
          <p:nvPr/>
        </p:nvSpPr>
        <p:spPr>
          <a:xfrm>
            <a:off x="683568" y="2204864"/>
            <a:ext cx="6840760" cy="769441"/>
          </a:xfrm>
          <a:prstGeom prst="rect">
            <a:avLst/>
          </a:prstGeom>
          <a:noFill/>
        </p:spPr>
        <p:txBody>
          <a:bodyPr wrap="square" rtlCol="0">
            <a:spAutoFit/>
          </a:bodyPr>
          <a:lstStyle/>
          <a:p>
            <a:pPr marL="342900" indent="-342900">
              <a:lnSpc>
                <a:spcPct val="110000"/>
              </a:lnSpc>
              <a:spcBef>
                <a:spcPts val="0"/>
              </a:spcBef>
              <a:buClr>
                <a:srgbClr val="AF235F"/>
              </a:buClr>
              <a:buFont typeface="Wingdings" pitchFamily="2" charset="2"/>
              <a:buChar char="§"/>
            </a:pPr>
            <a:r>
              <a:rPr lang="en-GB" dirty="0"/>
              <a:t>Work together to explore ideas about the advantages and disadvantages of each power source.</a:t>
            </a:r>
          </a:p>
        </p:txBody>
      </p:sp>
    </p:spTree>
    <p:extLst>
      <p:ext uri="{BB962C8B-B14F-4D97-AF65-F5344CB8AC3E}">
        <p14:creationId xmlns:p14="http://schemas.microsoft.com/office/powerpoint/2010/main" val="1450832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sz="quarter" idx="12"/>
          </p:nvPr>
        </p:nvPicPr>
        <p:blipFill>
          <a:blip r:embed="rId3">
            <a:extLst>
              <a:ext uri="{28A0092B-C50C-407E-A947-70E740481C1C}">
                <a14:useLocalDpi xmlns:a14="http://schemas.microsoft.com/office/drawing/2010/main"/>
              </a:ext>
            </a:extLst>
          </a:blip>
          <a:stretch>
            <a:fillRect/>
          </a:stretch>
        </p:blipFill>
        <p:spPr bwMode="auto">
          <a:xfrm>
            <a:off x="544386" y="1569716"/>
            <a:ext cx="8231191" cy="4705350"/>
          </a:xfrm>
          <a:prstGeom prst="rect">
            <a:avLst/>
          </a:prstGeom>
          <a:noFill/>
          <a:ln w="12700" cmpd="sng">
            <a:solidFill>
              <a:schemeClr val="bg1"/>
            </a:solidFill>
          </a:ln>
          <a:effectLst/>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12</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5: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3" name="TextBox 2"/>
          <p:cNvSpPr txBox="1"/>
          <p:nvPr/>
        </p:nvSpPr>
        <p:spPr>
          <a:xfrm>
            <a:off x="683568" y="2204864"/>
            <a:ext cx="6840760" cy="400110"/>
          </a:xfrm>
          <a:prstGeom prst="rect">
            <a:avLst/>
          </a:prstGeom>
          <a:noFill/>
        </p:spPr>
        <p:txBody>
          <a:bodyPr wrap="square" rtlCol="0">
            <a:spAutoFit/>
          </a:bodyPr>
          <a:lstStyle/>
          <a:p>
            <a:pPr marL="342900" indent="-342900">
              <a:buFont typeface="Arial" pitchFamily="34" charset="0"/>
              <a:buChar char="•"/>
            </a:pPr>
            <a:endParaRPr lang="en-GB" dirty="0"/>
          </a:p>
        </p:txBody>
      </p:sp>
      <p:sp>
        <p:nvSpPr>
          <p:cNvPr id="14" name="Rectangle 5"/>
          <p:cNvSpPr>
            <a:spLocks noChangeArrowheads="1"/>
          </p:cNvSpPr>
          <p:nvPr/>
        </p:nvSpPr>
        <p:spPr bwMode="auto">
          <a:xfrm flipV="1">
            <a:off x="6084168" y="5373216"/>
            <a:ext cx="3072532" cy="504056"/>
          </a:xfrm>
          <a:prstGeom prst="rect">
            <a:avLst/>
          </a:prstGeom>
          <a:solidFill>
            <a:srgbClr val="AF235F">
              <a:alpha val="71000"/>
            </a:srgbClr>
          </a:solidFill>
          <a:ln>
            <a:noFill/>
          </a:ln>
          <a:effectLst/>
        </p:spPr>
        <p:txBody>
          <a:bodyPr wrap="none" anchor="ctr"/>
          <a:lstStyle/>
          <a:p>
            <a:endParaRPr lang="en-US" dirty="0"/>
          </a:p>
        </p:txBody>
      </p:sp>
      <p:sp>
        <p:nvSpPr>
          <p:cNvPr id="16" name="Rectangle 3"/>
          <p:cNvSpPr txBox="1">
            <a:spLocks noChangeArrowheads="1"/>
          </p:cNvSpPr>
          <p:nvPr/>
        </p:nvSpPr>
        <p:spPr bwMode="auto">
          <a:xfrm>
            <a:off x="6588224" y="5445224"/>
            <a:ext cx="216024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Racing car</a:t>
            </a:r>
          </a:p>
        </p:txBody>
      </p:sp>
    </p:spTree>
    <p:extLst>
      <p:ext uri="{BB962C8B-B14F-4D97-AF65-F5344CB8AC3E}">
        <p14:creationId xmlns:p14="http://schemas.microsoft.com/office/powerpoint/2010/main" val="40176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556820"/>
            <a:ext cx="8232973" cy="4701076"/>
          </a:xfrm>
          <a:prstGeom prst="rect">
            <a:avLst/>
          </a:prstGeom>
          <a:ln w="12700" cmpd="sng">
            <a:solidFill>
              <a:schemeClr val="bg1"/>
            </a:solidFill>
          </a:ln>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6: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3" name="TextBox 2"/>
          <p:cNvSpPr txBox="1"/>
          <p:nvPr/>
        </p:nvSpPr>
        <p:spPr>
          <a:xfrm>
            <a:off x="683568" y="2204864"/>
            <a:ext cx="6840760" cy="400110"/>
          </a:xfrm>
          <a:prstGeom prst="rect">
            <a:avLst/>
          </a:prstGeom>
          <a:noFill/>
        </p:spPr>
        <p:txBody>
          <a:bodyPr wrap="square" rtlCol="0">
            <a:spAutoFit/>
          </a:bodyPr>
          <a:lstStyle/>
          <a:p>
            <a:pPr marL="342900" indent="-342900">
              <a:buFont typeface="Arial" pitchFamily="34" charset="0"/>
              <a:buChar char="•"/>
            </a:pPr>
            <a:endParaRPr lang="en-GB" dirty="0"/>
          </a:p>
        </p:txBody>
      </p:sp>
      <p:sp>
        <p:nvSpPr>
          <p:cNvPr id="14" name="Rectangle 5"/>
          <p:cNvSpPr>
            <a:spLocks noChangeArrowheads="1"/>
          </p:cNvSpPr>
          <p:nvPr/>
        </p:nvSpPr>
        <p:spPr bwMode="auto">
          <a:xfrm flipV="1">
            <a:off x="6084168" y="5373216"/>
            <a:ext cx="3072532" cy="504056"/>
          </a:xfrm>
          <a:prstGeom prst="rect">
            <a:avLst/>
          </a:prstGeom>
          <a:solidFill>
            <a:srgbClr val="AF235F">
              <a:alpha val="71000"/>
            </a:srgbClr>
          </a:solidFill>
          <a:ln>
            <a:noFill/>
          </a:ln>
          <a:effectLst/>
        </p:spPr>
        <p:txBody>
          <a:bodyPr wrap="none" anchor="ctr"/>
          <a:lstStyle/>
          <a:p>
            <a:endParaRPr lang="en-US" dirty="0"/>
          </a:p>
        </p:txBody>
      </p:sp>
      <p:sp>
        <p:nvSpPr>
          <p:cNvPr id="16" name="Rectangle 3"/>
          <p:cNvSpPr txBox="1">
            <a:spLocks noChangeArrowheads="1"/>
          </p:cNvSpPr>
          <p:nvPr/>
        </p:nvSpPr>
        <p:spPr bwMode="auto">
          <a:xfrm>
            <a:off x="6588224" y="5445224"/>
            <a:ext cx="216024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Bicycle brakes</a:t>
            </a: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13</a:t>
            </a:fld>
            <a:endParaRPr lang="en-US" sz="1200" dirty="0">
              <a:solidFill>
                <a:srgbClr val="AF235F"/>
              </a:solidFill>
            </a:endParaRPr>
          </a:p>
        </p:txBody>
      </p:sp>
    </p:spTree>
    <p:extLst>
      <p:ext uri="{BB962C8B-B14F-4D97-AF65-F5344CB8AC3E}">
        <p14:creationId xmlns:p14="http://schemas.microsoft.com/office/powerpoint/2010/main" val="157187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6: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4" name="TextBox 3"/>
          <p:cNvSpPr txBox="1"/>
          <p:nvPr/>
        </p:nvSpPr>
        <p:spPr>
          <a:xfrm>
            <a:off x="539552" y="1556792"/>
            <a:ext cx="3456384" cy="369332"/>
          </a:xfrm>
          <a:prstGeom prst="rect">
            <a:avLst/>
          </a:prstGeom>
          <a:noFill/>
        </p:spPr>
        <p:txBody>
          <a:bodyPr wrap="square" rtlCol="0">
            <a:spAutoFit/>
          </a:bodyPr>
          <a:lstStyle/>
          <a:p>
            <a:r>
              <a:rPr lang="en-GB" sz="1800" b="1" dirty="0">
                <a:solidFill>
                  <a:srgbClr val="AF235F"/>
                </a:solidFill>
                <a:latin typeface="+mj-lt"/>
              </a:rPr>
              <a:t>Bicycle brakes</a:t>
            </a:r>
          </a:p>
        </p:txBody>
      </p:sp>
      <p:sp>
        <p:nvSpPr>
          <p:cNvPr id="3" name="TextBox 2"/>
          <p:cNvSpPr txBox="1"/>
          <p:nvPr/>
        </p:nvSpPr>
        <p:spPr>
          <a:xfrm>
            <a:off x="575556" y="2209513"/>
            <a:ext cx="6840760" cy="400110"/>
          </a:xfrm>
          <a:prstGeom prst="rect">
            <a:avLst/>
          </a:prstGeom>
          <a:noFill/>
        </p:spPr>
        <p:txBody>
          <a:bodyPr wrap="square" rtlCol="0">
            <a:spAutoFit/>
          </a:bodyPr>
          <a:lstStyle/>
          <a:p>
            <a:pPr marL="342900" indent="-342900">
              <a:buFont typeface="Arial" pitchFamily="34" charset="0"/>
              <a:buChar char="•"/>
            </a:pPr>
            <a:endParaRPr lang="en-GB" dirty="0"/>
          </a:p>
        </p:txBody>
      </p:sp>
      <p:sp>
        <p:nvSpPr>
          <p:cNvPr id="9" name="Rectangle 8"/>
          <p:cNvSpPr/>
          <p:nvPr/>
        </p:nvSpPr>
        <p:spPr>
          <a:xfrm>
            <a:off x="702621" y="1988840"/>
            <a:ext cx="7488832" cy="4154984"/>
          </a:xfrm>
          <a:prstGeom prst="rect">
            <a:avLst/>
          </a:prstGeom>
        </p:spPr>
        <p:txBody>
          <a:bodyPr wrap="square">
            <a:spAutoFit/>
          </a:bodyPr>
          <a:lstStyle/>
          <a:p>
            <a:pPr marL="342900" indent="-342900">
              <a:lnSpc>
                <a:spcPct val="110000"/>
              </a:lnSpc>
              <a:spcBef>
                <a:spcPts val="0"/>
              </a:spcBef>
              <a:buClr>
                <a:srgbClr val="AF235F"/>
              </a:buClr>
              <a:buFont typeface="Wingdings" pitchFamily="2" charset="2"/>
              <a:buChar char="§"/>
            </a:pPr>
            <a:r>
              <a:rPr lang="en-GB" dirty="0"/>
              <a:t>What happens to the temperature of the brakes if the bike wheel is set in motion and the brakes applied?</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r>
              <a:rPr lang="en-GB" dirty="0"/>
              <a:t>What happens to the temperature of the brakes if the speed is increased? </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r>
              <a:rPr lang="en-GB" dirty="0"/>
              <a:t>What happens to the temperature of the brakes if the speed is held for longer before braking?</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r>
              <a:rPr lang="en-GB" dirty="0"/>
              <a:t>Where does the energy go when the wheel has stopped?</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r>
              <a:rPr lang="en-GB" dirty="0"/>
              <a:t>How repeatable are these results?</a:t>
            </a: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14</a:t>
            </a:fld>
            <a:endParaRPr lang="en-US" sz="1200" dirty="0">
              <a:solidFill>
                <a:srgbClr val="AF235F"/>
              </a:solidFill>
            </a:endParaRPr>
          </a:p>
        </p:txBody>
      </p:sp>
    </p:spTree>
    <p:extLst>
      <p:ext uri="{BB962C8B-B14F-4D97-AF65-F5344CB8AC3E}">
        <p14:creationId xmlns:p14="http://schemas.microsoft.com/office/powerpoint/2010/main" val="250164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15</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7: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3" name="TextBox 2"/>
          <p:cNvSpPr txBox="1"/>
          <p:nvPr/>
        </p:nvSpPr>
        <p:spPr>
          <a:xfrm>
            <a:off x="575556" y="2209513"/>
            <a:ext cx="6840760" cy="400110"/>
          </a:xfrm>
          <a:prstGeom prst="rect">
            <a:avLst/>
          </a:prstGeom>
          <a:noFill/>
        </p:spPr>
        <p:txBody>
          <a:bodyPr wrap="square" rtlCol="0">
            <a:spAutoFit/>
          </a:bodyPr>
          <a:lstStyle/>
          <a:p>
            <a:pPr marL="342900" indent="-342900">
              <a:buFont typeface="Arial" pitchFamily="34" charset="0"/>
              <a:buChar char="•"/>
            </a:pPr>
            <a:endParaRPr lang="en-GB"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7614" y="1772816"/>
            <a:ext cx="6405169" cy="4264030"/>
          </a:xfrm>
          <a:prstGeom prst="rect">
            <a:avLst/>
          </a:prstGeom>
        </p:spPr>
      </p:pic>
      <p:sp>
        <p:nvSpPr>
          <p:cNvPr id="13" name="Rectangle 5"/>
          <p:cNvSpPr>
            <a:spLocks noChangeArrowheads="1"/>
          </p:cNvSpPr>
          <p:nvPr/>
        </p:nvSpPr>
        <p:spPr bwMode="auto">
          <a:xfrm flipV="1">
            <a:off x="6084168" y="5343847"/>
            <a:ext cx="3072532" cy="504056"/>
          </a:xfrm>
          <a:prstGeom prst="rect">
            <a:avLst/>
          </a:prstGeom>
          <a:solidFill>
            <a:srgbClr val="AF235F">
              <a:alpha val="71000"/>
            </a:srgbClr>
          </a:solidFill>
          <a:ln>
            <a:noFill/>
          </a:ln>
          <a:effectLst/>
        </p:spPr>
        <p:txBody>
          <a:bodyPr wrap="none" anchor="ctr"/>
          <a:lstStyle/>
          <a:p>
            <a:endParaRPr lang="en-US" dirty="0"/>
          </a:p>
        </p:txBody>
      </p:sp>
      <p:sp>
        <p:nvSpPr>
          <p:cNvPr id="14" name="Rectangle 3"/>
          <p:cNvSpPr txBox="1">
            <a:spLocks noChangeArrowheads="1"/>
          </p:cNvSpPr>
          <p:nvPr/>
        </p:nvSpPr>
        <p:spPr bwMode="auto">
          <a:xfrm>
            <a:off x="6588224" y="5445224"/>
            <a:ext cx="216024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Hand crank torch</a:t>
            </a:r>
          </a:p>
        </p:txBody>
      </p:sp>
    </p:spTree>
    <p:extLst>
      <p:ext uri="{BB962C8B-B14F-4D97-AF65-F5344CB8AC3E}">
        <p14:creationId xmlns:p14="http://schemas.microsoft.com/office/powerpoint/2010/main" val="203220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009" y="1556792"/>
            <a:ext cx="8214803" cy="4701132"/>
          </a:xfrm>
          <a:prstGeom prst="rect">
            <a:avLst/>
          </a:prstGeom>
          <a:ln w="12700" cmpd="sng">
            <a:solidFill>
              <a:schemeClr val="bg1"/>
            </a:solidFill>
          </a:ln>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16</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8: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3" name="TextBox 2"/>
          <p:cNvSpPr txBox="1"/>
          <p:nvPr/>
        </p:nvSpPr>
        <p:spPr>
          <a:xfrm>
            <a:off x="575556" y="2209513"/>
            <a:ext cx="6840760" cy="400110"/>
          </a:xfrm>
          <a:prstGeom prst="rect">
            <a:avLst/>
          </a:prstGeom>
          <a:noFill/>
        </p:spPr>
        <p:txBody>
          <a:bodyPr wrap="square" rtlCol="0">
            <a:spAutoFit/>
          </a:bodyPr>
          <a:lstStyle/>
          <a:p>
            <a:pPr marL="342900" indent="-342900">
              <a:buFont typeface="Arial" pitchFamily="34" charset="0"/>
              <a:buChar char="•"/>
            </a:pPr>
            <a:endParaRPr lang="en-GB" dirty="0"/>
          </a:p>
        </p:txBody>
      </p:sp>
      <p:sp>
        <p:nvSpPr>
          <p:cNvPr id="14" name="Rectangle 5"/>
          <p:cNvSpPr>
            <a:spLocks noChangeArrowheads="1"/>
          </p:cNvSpPr>
          <p:nvPr/>
        </p:nvSpPr>
        <p:spPr bwMode="auto">
          <a:xfrm flipV="1">
            <a:off x="6084168" y="5343847"/>
            <a:ext cx="3072532" cy="504056"/>
          </a:xfrm>
          <a:prstGeom prst="rect">
            <a:avLst/>
          </a:prstGeom>
          <a:solidFill>
            <a:srgbClr val="AF235F">
              <a:alpha val="71000"/>
            </a:srgbClr>
          </a:solidFill>
          <a:ln>
            <a:noFill/>
          </a:ln>
          <a:effectLst/>
        </p:spPr>
        <p:txBody>
          <a:bodyPr wrap="none" anchor="ctr"/>
          <a:lstStyle/>
          <a:p>
            <a:endParaRPr lang="en-US" dirty="0"/>
          </a:p>
        </p:txBody>
      </p:sp>
      <p:sp>
        <p:nvSpPr>
          <p:cNvPr id="16" name="Rectangle 3"/>
          <p:cNvSpPr txBox="1">
            <a:spLocks noChangeArrowheads="1"/>
          </p:cNvSpPr>
          <p:nvPr/>
        </p:nvSpPr>
        <p:spPr bwMode="auto">
          <a:xfrm>
            <a:off x="6588224" y="5445224"/>
            <a:ext cx="216024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London bus</a:t>
            </a:r>
          </a:p>
        </p:txBody>
      </p:sp>
    </p:spTree>
    <p:extLst>
      <p:ext uri="{BB962C8B-B14F-4D97-AF65-F5344CB8AC3E}">
        <p14:creationId xmlns:p14="http://schemas.microsoft.com/office/powerpoint/2010/main" val="81755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176" y="1541432"/>
            <a:ext cx="8173225" cy="4716493"/>
          </a:xfrm>
          <a:prstGeom prst="rect">
            <a:avLst/>
          </a:prstGeo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17</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8: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3" name="TextBox 2"/>
          <p:cNvSpPr txBox="1"/>
          <p:nvPr/>
        </p:nvSpPr>
        <p:spPr>
          <a:xfrm>
            <a:off x="575556" y="2209513"/>
            <a:ext cx="6840760" cy="400110"/>
          </a:xfrm>
          <a:prstGeom prst="rect">
            <a:avLst/>
          </a:prstGeom>
          <a:noFill/>
        </p:spPr>
        <p:txBody>
          <a:bodyPr wrap="square" rtlCol="0">
            <a:spAutoFit/>
          </a:bodyPr>
          <a:lstStyle/>
          <a:p>
            <a:pPr marL="342900" indent="-342900">
              <a:buFont typeface="Arial" pitchFamily="34" charset="0"/>
              <a:buChar char="•"/>
            </a:pPr>
            <a:endParaRPr lang="en-GB" dirty="0"/>
          </a:p>
        </p:txBody>
      </p:sp>
      <p:sp>
        <p:nvSpPr>
          <p:cNvPr id="16" name="Rectangle 5"/>
          <p:cNvSpPr>
            <a:spLocks noChangeArrowheads="1"/>
          </p:cNvSpPr>
          <p:nvPr/>
        </p:nvSpPr>
        <p:spPr bwMode="auto">
          <a:xfrm flipV="1">
            <a:off x="5724128" y="5557142"/>
            <a:ext cx="3432572" cy="504056"/>
          </a:xfrm>
          <a:prstGeom prst="rect">
            <a:avLst/>
          </a:prstGeom>
          <a:solidFill>
            <a:srgbClr val="AF235F">
              <a:alpha val="71000"/>
            </a:srgbClr>
          </a:solidFill>
          <a:ln>
            <a:noFill/>
          </a:ln>
          <a:effectLst/>
        </p:spPr>
        <p:txBody>
          <a:bodyPr wrap="none" anchor="ctr"/>
          <a:lstStyle/>
          <a:p>
            <a:endParaRPr lang="en-US" dirty="0"/>
          </a:p>
        </p:txBody>
      </p:sp>
      <p:sp>
        <p:nvSpPr>
          <p:cNvPr id="17" name="Rectangle 3"/>
          <p:cNvSpPr txBox="1">
            <a:spLocks noChangeArrowheads="1"/>
          </p:cNvSpPr>
          <p:nvPr/>
        </p:nvSpPr>
        <p:spPr bwMode="auto">
          <a:xfrm>
            <a:off x="6084168" y="5629150"/>
            <a:ext cx="288032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Hybrid energy systems</a:t>
            </a:r>
          </a:p>
        </p:txBody>
      </p:sp>
    </p:spTree>
    <p:extLst>
      <p:ext uri="{BB962C8B-B14F-4D97-AF65-F5344CB8AC3E}">
        <p14:creationId xmlns:p14="http://schemas.microsoft.com/office/powerpoint/2010/main" val="252496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1557652"/>
            <a:ext cx="4849482" cy="4682281"/>
          </a:xfrm>
          <a:prstGeom prst="rect">
            <a:avLst/>
          </a:prstGeo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18</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8: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3" name="TextBox 2"/>
          <p:cNvSpPr txBox="1"/>
          <p:nvPr/>
        </p:nvSpPr>
        <p:spPr>
          <a:xfrm>
            <a:off x="575556" y="2209513"/>
            <a:ext cx="6840760" cy="400110"/>
          </a:xfrm>
          <a:prstGeom prst="rect">
            <a:avLst/>
          </a:prstGeom>
          <a:noFill/>
        </p:spPr>
        <p:txBody>
          <a:bodyPr wrap="square" rtlCol="0">
            <a:spAutoFit/>
          </a:bodyPr>
          <a:lstStyle/>
          <a:p>
            <a:pPr marL="342900" indent="-342900">
              <a:buFont typeface="Arial" pitchFamily="34" charset="0"/>
              <a:buChar char="•"/>
            </a:pPr>
            <a:endParaRPr lang="en-GB" dirty="0"/>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8410" y="1557700"/>
            <a:ext cx="4108859" cy="4686468"/>
          </a:xfrm>
          <a:prstGeom prst="rect">
            <a:avLst/>
          </a:prstGeom>
        </p:spPr>
      </p:pic>
      <p:sp>
        <p:nvSpPr>
          <p:cNvPr id="2" name="Rectangle 1"/>
          <p:cNvSpPr/>
          <p:nvPr/>
        </p:nvSpPr>
        <p:spPr bwMode="auto">
          <a:xfrm>
            <a:off x="539552" y="1556792"/>
            <a:ext cx="8205986" cy="4680520"/>
          </a:xfrm>
          <a:prstGeom prst="rect">
            <a:avLst/>
          </a:prstGeom>
          <a:noFill/>
          <a:ln w="1270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Geneva" charset="0"/>
            </a:endParaRPr>
          </a:p>
        </p:txBody>
      </p:sp>
      <p:sp>
        <p:nvSpPr>
          <p:cNvPr id="16" name="Rectangle 5"/>
          <p:cNvSpPr>
            <a:spLocks noChangeArrowheads="1"/>
          </p:cNvSpPr>
          <p:nvPr/>
        </p:nvSpPr>
        <p:spPr bwMode="auto">
          <a:xfrm flipV="1">
            <a:off x="3068650" y="5343847"/>
            <a:ext cx="6088050" cy="504056"/>
          </a:xfrm>
          <a:prstGeom prst="rect">
            <a:avLst/>
          </a:prstGeom>
          <a:solidFill>
            <a:srgbClr val="AF235F">
              <a:alpha val="71000"/>
            </a:srgbClr>
          </a:solidFill>
          <a:ln>
            <a:noFill/>
          </a:ln>
          <a:effectLst/>
        </p:spPr>
        <p:txBody>
          <a:bodyPr wrap="none" anchor="ctr"/>
          <a:lstStyle/>
          <a:p>
            <a:endParaRPr lang="en-US" dirty="0"/>
          </a:p>
        </p:txBody>
      </p:sp>
      <p:sp>
        <p:nvSpPr>
          <p:cNvPr id="17" name="Rectangle 3"/>
          <p:cNvSpPr txBox="1">
            <a:spLocks noChangeArrowheads="1"/>
          </p:cNvSpPr>
          <p:nvPr/>
        </p:nvSpPr>
        <p:spPr bwMode="auto">
          <a:xfrm>
            <a:off x="3068650" y="5445224"/>
            <a:ext cx="607535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     Suggest an effective power source and explain why</a:t>
            </a:r>
          </a:p>
        </p:txBody>
      </p:sp>
    </p:spTree>
    <p:extLst>
      <p:ext uri="{BB962C8B-B14F-4D97-AF65-F5344CB8AC3E}">
        <p14:creationId xmlns:p14="http://schemas.microsoft.com/office/powerpoint/2010/main" val="425106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063" y="1558991"/>
            <a:ext cx="4054475" cy="4678559"/>
          </a:xfrm>
          <a:prstGeom prst="rect">
            <a:avLst/>
          </a:prstGeo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8: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9551" y="1557542"/>
            <a:ext cx="4176911" cy="4699632"/>
          </a:xfrm>
          <a:prstGeom prst="rect">
            <a:avLst/>
          </a:prstGeom>
        </p:spPr>
      </p:pic>
      <p:sp>
        <p:nvSpPr>
          <p:cNvPr id="14"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19</a:t>
            </a:fld>
            <a:endParaRPr lang="en-US" sz="1200" dirty="0">
              <a:solidFill>
                <a:srgbClr val="AF235F"/>
              </a:solidFill>
            </a:endParaRPr>
          </a:p>
        </p:txBody>
      </p:sp>
      <p:sp>
        <p:nvSpPr>
          <p:cNvPr id="17" name="Rectangle 16"/>
          <p:cNvSpPr/>
          <p:nvPr/>
        </p:nvSpPr>
        <p:spPr bwMode="auto">
          <a:xfrm>
            <a:off x="539552" y="1556792"/>
            <a:ext cx="8205986" cy="4680520"/>
          </a:xfrm>
          <a:prstGeom prst="rect">
            <a:avLst/>
          </a:prstGeom>
          <a:noFill/>
          <a:ln w="1270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Geneva" charset="0"/>
            </a:endParaRPr>
          </a:p>
        </p:txBody>
      </p:sp>
      <p:sp>
        <p:nvSpPr>
          <p:cNvPr id="18" name="Rectangle 5"/>
          <p:cNvSpPr>
            <a:spLocks noChangeArrowheads="1"/>
          </p:cNvSpPr>
          <p:nvPr/>
        </p:nvSpPr>
        <p:spPr bwMode="auto">
          <a:xfrm flipV="1">
            <a:off x="3068650" y="5343847"/>
            <a:ext cx="6088050" cy="504056"/>
          </a:xfrm>
          <a:prstGeom prst="rect">
            <a:avLst/>
          </a:prstGeom>
          <a:solidFill>
            <a:srgbClr val="AF235F">
              <a:alpha val="71000"/>
            </a:srgbClr>
          </a:solidFill>
          <a:ln>
            <a:noFill/>
          </a:ln>
          <a:effectLst/>
        </p:spPr>
        <p:txBody>
          <a:bodyPr wrap="none" anchor="ctr"/>
          <a:lstStyle/>
          <a:p>
            <a:endParaRPr lang="en-US" dirty="0"/>
          </a:p>
        </p:txBody>
      </p:sp>
      <p:sp>
        <p:nvSpPr>
          <p:cNvPr id="19" name="Rectangle 3"/>
          <p:cNvSpPr txBox="1">
            <a:spLocks noChangeArrowheads="1"/>
          </p:cNvSpPr>
          <p:nvPr/>
        </p:nvSpPr>
        <p:spPr bwMode="auto">
          <a:xfrm>
            <a:off x="3068650" y="5445224"/>
            <a:ext cx="608805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     Suggest an effective power source and explain why</a:t>
            </a:r>
          </a:p>
        </p:txBody>
      </p:sp>
    </p:spTree>
    <p:extLst>
      <p:ext uri="{BB962C8B-B14F-4D97-AF65-F5344CB8AC3E}">
        <p14:creationId xmlns:p14="http://schemas.microsoft.com/office/powerpoint/2010/main" val="216088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750" y="1590675"/>
            <a:ext cx="7776666" cy="4681538"/>
          </a:xfrm>
        </p:spPr>
        <p:txBody>
          <a:bodyPr/>
          <a:lstStyle/>
          <a:p>
            <a:r>
              <a:rPr lang="en-US" sz="1800" b="1" dirty="0">
                <a:solidFill>
                  <a:srgbClr val="AF235F"/>
                </a:solidFill>
              </a:rPr>
              <a:t>Overall learning objectives:</a:t>
            </a:r>
          </a:p>
          <a:p>
            <a:endParaRPr lang="en-GB" sz="1800" dirty="0"/>
          </a:p>
          <a:p>
            <a:pPr marL="285750" indent="-285750">
              <a:buClr>
                <a:srgbClr val="AF235F"/>
              </a:buClr>
              <a:buFont typeface="Wingdings" pitchFamily="2" charset="2"/>
              <a:buChar char="§"/>
            </a:pPr>
            <a:r>
              <a:rPr lang="en-GB" sz="1800" dirty="0"/>
              <a:t>To explore the challenges facing bus designers when producing a bus for an urban environment.</a:t>
            </a:r>
          </a:p>
          <a:p>
            <a:pPr marL="285750" indent="-285750">
              <a:buClr>
                <a:srgbClr val="AF235F"/>
              </a:buClr>
              <a:buFont typeface="Wingdings" pitchFamily="2" charset="2"/>
              <a:buChar char="§"/>
            </a:pPr>
            <a:endParaRPr lang="en-GB" sz="1800" dirty="0"/>
          </a:p>
          <a:p>
            <a:pPr marL="285750" indent="-285750">
              <a:buClr>
                <a:srgbClr val="AF235F"/>
              </a:buClr>
              <a:buFont typeface="Wingdings" pitchFamily="2" charset="2"/>
              <a:buChar char="§"/>
            </a:pPr>
            <a:r>
              <a:rPr lang="en-GB" sz="1800" dirty="0"/>
              <a:t>To investigate how different solutions can be identified and evaluated.</a:t>
            </a:r>
          </a:p>
          <a:p>
            <a:pPr marL="285750" indent="-285750">
              <a:buClr>
                <a:srgbClr val="AF235F"/>
              </a:buClr>
              <a:buFont typeface="Wingdings" pitchFamily="2" charset="2"/>
              <a:buChar char="§"/>
            </a:pPr>
            <a:endParaRPr lang="en-GB" sz="1800" dirty="0"/>
          </a:p>
          <a:p>
            <a:pPr marL="285750" indent="-285750">
              <a:buClr>
                <a:srgbClr val="AF235F"/>
              </a:buClr>
              <a:buFont typeface="Wingdings" pitchFamily="2" charset="2"/>
              <a:buChar char="§"/>
            </a:pPr>
            <a:r>
              <a:rPr lang="en-GB" sz="1800" dirty="0"/>
              <a:t>To collaborate to present recommendations for an effective solution.</a:t>
            </a:r>
          </a:p>
          <a:p>
            <a:pPr marL="0" indent="0">
              <a:buNone/>
            </a:pPr>
            <a:endParaRPr lang="en-GB" sz="1800" b="1" dirty="0">
              <a:solidFill>
                <a:srgbClr val="AF235F"/>
              </a:solidFill>
            </a:endParaRPr>
          </a:p>
          <a:p>
            <a:pPr marL="0" indent="0">
              <a:buNone/>
            </a:pPr>
            <a:r>
              <a:rPr lang="en-GB" sz="1800" b="1" dirty="0">
                <a:solidFill>
                  <a:srgbClr val="AF235F"/>
                </a:solidFill>
              </a:rPr>
              <a:t>Overall</a:t>
            </a:r>
            <a:r>
              <a:rPr lang="en-GB" sz="1800" b="1" dirty="0"/>
              <a:t> </a:t>
            </a:r>
            <a:r>
              <a:rPr lang="en-GB" sz="1800" b="1" dirty="0">
                <a:solidFill>
                  <a:srgbClr val="AF235F"/>
                </a:solidFill>
              </a:rPr>
              <a:t>learning outcomes:</a:t>
            </a:r>
          </a:p>
          <a:p>
            <a:pPr marL="0" indent="0">
              <a:buNone/>
            </a:pPr>
            <a:endParaRPr lang="en-GB" sz="1800" b="1" dirty="0"/>
          </a:p>
          <a:p>
            <a:pPr marL="285750" indent="-285750">
              <a:buClr>
                <a:srgbClr val="AF235F"/>
              </a:buClr>
              <a:buFont typeface="Wingdings" pitchFamily="2" charset="2"/>
              <a:buChar char="§"/>
            </a:pPr>
            <a:r>
              <a:rPr lang="en-GB" sz="1800" dirty="0"/>
              <a:t>To have investigated and summarised key features of alternatives.</a:t>
            </a:r>
          </a:p>
          <a:p>
            <a:pPr marL="285750" indent="-285750">
              <a:lnSpc>
                <a:spcPct val="150000"/>
              </a:lnSpc>
              <a:buClr>
                <a:srgbClr val="AF235F"/>
              </a:buClr>
              <a:buFont typeface="Wingdings" pitchFamily="2" charset="2"/>
              <a:buChar char="§"/>
            </a:pPr>
            <a:endParaRPr lang="en-GB" sz="1800" dirty="0"/>
          </a:p>
          <a:p>
            <a:pPr marL="285750" indent="-285750">
              <a:buClr>
                <a:srgbClr val="AF235F"/>
              </a:buClr>
              <a:buFont typeface="Wingdings" pitchFamily="2" charset="2"/>
              <a:buChar char="§"/>
            </a:pPr>
            <a:r>
              <a:rPr lang="en-GB" sz="1800" dirty="0">
                <a:latin typeface="Arial" pitchFamily="34" charset="0"/>
                <a:cs typeface="Arial" pitchFamily="34" charset="0"/>
              </a:rPr>
              <a:t>To have presented a well evidenced case for a solution.</a:t>
            </a:r>
          </a:p>
          <a:p>
            <a:pPr marL="285750" indent="-285750">
              <a:buClr>
                <a:srgbClr val="AF235F"/>
              </a:buClr>
              <a:buFont typeface="Wingdings" pitchFamily="2" charset="2"/>
              <a:buChar char="§"/>
            </a:pPr>
            <a:endParaRPr lang="en-GB" sz="1800" dirty="0">
              <a:solidFill>
                <a:schemeClr val="bg1">
                  <a:lumMod val="50000"/>
                </a:schemeClr>
              </a:solidFill>
              <a:latin typeface="Arial" pitchFamily="34" charset="0"/>
              <a:cs typeface="Arial" pitchFamily="34" charset="0"/>
            </a:endParaRP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The Inspired Bus Company</a:t>
            </a:r>
          </a:p>
        </p:txBody>
      </p:sp>
      <p:sp>
        <p:nvSpPr>
          <p:cNvPr id="11"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20</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9: The Inspired Bus Company</a:t>
            </a:r>
          </a:p>
          <a:p>
            <a:endParaRPr lang="en-US" sz="1200" dirty="0">
              <a:solidFill>
                <a:srgbClr val="AF235F"/>
              </a:solidFill>
            </a:endParaRPr>
          </a:p>
        </p:txBody>
      </p:sp>
      <p:sp>
        <p:nvSpPr>
          <p:cNvPr id="14" name="Rectangle 3"/>
          <p:cNvSpPr txBox="1">
            <a:spLocks noChangeArrowheads="1"/>
          </p:cNvSpPr>
          <p:nvPr/>
        </p:nvSpPr>
        <p:spPr bwMode="auto">
          <a:xfrm>
            <a:off x="5684068" y="5050558"/>
            <a:ext cx="3096344" cy="577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endParaRPr lang="en-US" sz="1200" dirty="0">
              <a:solidFill>
                <a:schemeClr val="bg2"/>
              </a:solidFill>
            </a:endParaRPr>
          </a:p>
          <a:p>
            <a:r>
              <a:rPr lang="en-US" sz="1200" dirty="0">
                <a:solidFill>
                  <a:schemeClr val="bg2"/>
                </a:solidFill>
              </a:rPr>
              <a:t>	‘Leon’s London’</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16" name="Rectangle 5"/>
          <p:cNvSpPr>
            <a:spLocks noChangeArrowheads="1"/>
          </p:cNvSpPr>
          <p:nvPr/>
        </p:nvSpPr>
        <p:spPr bwMode="auto">
          <a:xfrm flipV="1">
            <a:off x="4499992" y="5589240"/>
            <a:ext cx="4656708" cy="576064"/>
          </a:xfrm>
          <a:prstGeom prst="rect">
            <a:avLst/>
          </a:prstGeom>
          <a:solidFill>
            <a:srgbClr val="AF235F">
              <a:alpha val="71000"/>
            </a:srgbClr>
          </a:solidFill>
          <a:ln>
            <a:noFill/>
          </a:ln>
          <a:effectLst/>
        </p:spPr>
        <p:txBody>
          <a:bodyPr wrap="none" anchor="ctr"/>
          <a:lstStyle/>
          <a:p>
            <a:endParaRPr lang="en-US" dirty="0"/>
          </a:p>
        </p:txBody>
      </p:sp>
      <p:sp>
        <p:nvSpPr>
          <p:cNvPr id="17" name="Rectangle 3"/>
          <p:cNvSpPr txBox="1">
            <a:spLocks noChangeArrowheads="1"/>
          </p:cNvSpPr>
          <p:nvPr/>
        </p:nvSpPr>
        <p:spPr bwMode="auto">
          <a:xfrm>
            <a:off x="5004048" y="5733256"/>
            <a:ext cx="3776364"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Siemens ELFA drive system video</a:t>
            </a:r>
          </a:p>
        </p:txBody>
      </p:sp>
      <p:sp>
        <p:nvSpPr>
          <p:cNvPr id="2" name="Content Placeholder 1"/>
          <p:cNvSpPr>
            <a:spLocks noGrp="1"/>
          </p:cNvSpPr>
          <p:nvPr>
            <p:ph idx="1"/>
          </p:nvPr>
        </p:nvSpPr>
        <p:spPr/>
        <p:txBody>
          <a:bodyPr/>
          <a:lstStyle/>
          <a:p>
            <a:endParaRPr lang="en-GB"/>
          </a:p>
        </p:txBody>
      </p:sp>
    </p:spTree>
    <p:extLst>
      <p:ext uri="{BB962C8B-B14F-4D97-AF65-F5344CB8AC3E}">
        <p14:creationId xmlns:p14="http://schemas.microsoft.com/office/powerpoint/2010/main" val="82496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alannah\AppData\Local\Microsoft\Windows\Temporary Internet Files\Content.IE5\5OADFLFE\shutterstock_116039269.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77321" y="1564827"/>
            <a:ext cx="8227483" cy="4683574"/>
          </a:xfrm>
          <a:prstGeom prst="rect">
            <a:avLst/>
          </a:prstGeom>
          <a:noFill/>
          <a:ln w="12700" cmpd="sng">
            <a:solidFill>
              <a:schemeClr val="bg1"/>
            </a:solidFill>
          </a:ln>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21</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10: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16" name="Rectangle 5"/>
          <p:cNvSpPr>
            <a:spLocks noChangeArrowheads="1"/>
          </p:cNvSpPr>
          <p:nvPr/>
        </p:nvSpPr>
        <p:spPr bwMode="auto">
          <a:xfrm flipV="1">
            <a:off x="5580112" y="5589240"/>
            <a:ext cx="3576588" cy="576064"/>
          </a:xfrm>
          <a:prstGeom prst="rect">
            <a:avLst/>
          </a:prstGeom>
          <a:solidFill>
            <a:srgbClr val="AF235F">
              <a:alpha val="71000"/>
            </a:srgbClr>
          </a:solidFill>
          <a:ln>
            <a:noFill/>
          </a:ln>
          <a:effectLst/>
        </p:spPr>
        <p:txBody>
          <a:bodyPr wrap="none" anchor="ctr"/>
          <a:lstStyle/>
          <a:p>
            <a:endParaRPr lang="en-US" dirty="0"/>
          </a:p>
        </p:txBody>
      </p:sp>
      <p:sp>
        <p:nvSpPr>
          <p:cNvPr id="17" name="Rectangle 3"/>
          <p:cNvSpPr txBox="1">
            <a:spLocks noChangeArrowheads="1"/>
          </p:cNvSpPr>
          <p:nvPr/>
        </p:nvSpPr>
        <p:spPr bwMode="auto">
          <a:xfrm>
            <a:off x="6218306" y="5733256"/>
            <a:ext cx="230020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Group discussion</a:t>
            </a:r>
          </a:p>
        </p:txBody>
      </p:sp>
    </p:spTree>
    <p:extLst>
      <p:ext uri="{BB962C8B-B14F-4D97-AF65-F5344CB8AC3E}">
        <p14:creationId xmlns:p14="http://schemas.microsoft.com/office/powerpoint/2010/main" val="3229818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009" y="1545970"/>
            <a:ext cx="8214803" cy="4701133"/>
          </a:xfrm>
          <a:prstGeom prst="rect">
            <a:avLst/>
          </a:prstGeom>
          <a:ln w="12700" cmpd="sng">
            <a:solidFill>
              <a:schemeClr val="bg1"/>
            </a:solidFill>
          </a:ln>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10: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14" name="Rectangle 5"/>
          <p:cNvSpPr>
            <a:spLocks noChangeArrowheads="1"/>
          </p:cNvSpPr>
          <p:nvPr/>
        </p:nvSpPr>
        <p:spPr bwMode="auto">
          <a:xfrm flipV="1">
            <a:off x="3779912" y="5343847"/>
            <a:ext cx="5376788" cy="504056"/>
          </a:xfrm>
          <a:prstGeom prst="rect">
            <a:avLst/>
          </a:prstGeom>
          <a:solidFill>
            <a:srgbClr val="AF235F">
              <a:alpha val="71000"/>
            </a:srgbClr>
          </a:solidFill>
          <a:ln>
            <a:noFill/>
          </a:ln>
          <a:effectLst/>
        </p:spPr>
        <p:txBody>
          <a:bodyPr wrap="none" anchor="ctr"/>
          <a:lstStyle/>
          <a:p>
            <a:endParaRPr lang="en-US" dirty="0"/>
          </a:p>
        </p:txBody>
      </p:sp>
      <p:sp>
        <p:nvSpPr>
          <p:cNvPr id="16" name="Rectangle 3"/>
          <p:cNvSpPr txBox="1">
            <a:spLocks noChangeArrowheads="1"/>
          </p:cNvSpPr>
          <p:nvPr/>
        </p:nvSpPr>
        <p:spPr bwMode="auto">
          <a:xfrm>
            <a:off x="3068650" y="5445224"/>
            <a:ext cx="608805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                 Route one: rail/bus station shuttle service</a:t>
            </a: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22</a:t>
            </a:fld>
            <a:endParaRPr lang="en-US" sz="1200" dirty="0">
              <a:solidFill>
                <a:srgbClr val="AF235F"/>
              </a:solidFill>
            </a:endParaRPr>
          </a:p>
        </p:txBody>
      </p:sp>
    </p:spTree>
    <p:extLst>
      <p:ext uri="{BB962C8B-B14F-4D97-AF65-F5344CB8AC3E}">
        <p14:creationId xmlns:p14="http://schemas.microsoft.com/office/powerpoint/2010/main" val="196322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10: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37509" y="1844825"/>
            <a:ext cx="5396973" cy="3133530"/>
          </a:xfrm>
          <a:prstGeom prst="rect">
            <a:avLst/>
          </a:prstGeom>
        </p:spPr>
      </p:pic>
      <p:sp>
        <p:nvSpPr>
          <p:cNvPr id="14" name="Rectangle 5"/>
          <p:cNvSpPr>
            <a:spLocks noChangeArrowheads="1"/>
          </p:cNvSpPr>
          <p:nvPr/>
        </p:nvSpPr>
        <p:spPr bwMode="auto">
          <a:xfrm flipV="1">
            <a:off x="4535996" y="5343847"/>
            <a:ext cx="4620704" cy="504056"/>
          </a:xfrm>
          <a:prstGeom prst="rect">
            <a:avLst/>
          </a:prstGeom>
          <a:solidFill>
            <a:srgbClr val="AF235F">
              <a:alpha val="71000"/>
            </a:srgbClr>
          </a:solidFill>
          <a:ln>
            <a:noFill/>
          </a:ln>
          <a:effectLst/>
        </p:spPr>
        <p:txBody>
          <a:bodyPr wrap="none" anchor="ctr"/>
          <a:lstStyle/>
          <a:p>
            <a:endParaRPr lang="en-US" dirty="0"/>
          </a:p>
        </p:txBody>
      </p:sp>
      <p:sp>
        <p:nvSpPr>
          <p:cNvPr id="16" name="Rectangle 3"/>
          <p:cNvSpPr txBox="1">
            <a:spLocks noChangeArrowheads="1"/>
          </p:cNvSpPr>
          <p:nvPr/>
        </p:nvSpPr>
        <p:spPr bwMode="auto">
          <a:xfrm>
            <a:off x="3068650" y="5445224"/>
            <a:ext cx="608805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                 	Route two: ‘inner circle’ service</a:t>
            </a:r>
          </a:p>
        </p:txBody>
      </p:sp>
      <p:sp>
        <p:nvSpPr>
          <p:cNvPr id="13"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23</a:t>
            </a:fld>
            <a:endParaRPr lang="en-US" sz="1200" dirty="0">
              <a:solidFill>
                <a:srgbClr val="AF235F"/>
              </a:solidFill>
            </a:endParaRPr>
          </a:p>
        </p:txBody>
      </p:sp>
    </p:spTree>
    <p:extLst>
      <p:ext uri="{BB962C8B-B14F-4D97-AF65-F5344CB8AC3E}">
        <p14:creationId xmlns:p14="http://schemas.microsoft.com/office/powerpoint/2010/main" val="3516359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10: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0643" y="1488119"/>
            <a:ext cx="7206830" cy="3859063"/>
          </a:xfrm>
          <a:prstGeom prst="rect">
            <a:avLst/>
          </a:prstGeom>
        </p:spPr>
      </p:pic>
      <p:sp>
        <p:nvSpPr>
          <p:cNvPr id="13" name="Rectangle 5"/>
          <p:cNvSpPr>
            <a:spLocks noChangeArrowheads="1"/>
          </p:cNvSpPr>
          <p:nvPr/>
        </p:nvSpPr>
        <p:spPr bwMode="auto">
          <a:xfrm flipV="1">
            <a:off x="5148064" y="5343847"/>
            <a:ext cx="4008636" cy="504056"/>
          </a:xfrm>
          <a:prstGeom prst="rect">
            <a:avLst/>
          </a:prstGeom>
          <a:solidFill>
            <a:srgbClr val="AF235F">
              <a:alpha val="71000"/>
            </a:srgbClr>
          </a:solidFill>
          <a:ln>
            <a:noFill/>
          </a:ln>
          <a:effectLst/>
        </p:spPr>
        <p:txBody>
          <a:bodyPr wrap="none" anchor="ctr"/>
          <a:lstStyle/>
          <a:p>
            <a:endParaRPr lang="en-US" dirty="0"/>
          </a:p>
        </p:txBody>
      </p:sp>
      <p:sp>
        <p:nvSpPr>
          <p:cNvPr id="14" name="Rectangle 3"/>
          <p:cNvSpPr txBox="1">
            <a:spLocks noChangeArrowheads="1"/>
          </p:cNvSpPr>
          <p:nvPr/>
        </p:nvSpPr>
        <p:spPr bwMode="auto">
          <a:xfrm>
            <a:off x="3068650" y="5445224"/>
            <a:ext cx="608805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                 		Route three: city-airport link</a:t>
            </a: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24</a:t>
            </a:fld>
            <a:endParaRPr lang="en-US" sz="1200" dirty="0">
              <a:solidFill>
                <a:srgbClr val="AF235F"/>
              </a:solidFill>
            </a:endParaRPr>
          </a:p>
        </p:txBody>
      </p:sp>
    </p:spTree>
    <p:extLst>
      <p:ext uri="{BB962C8B-B14F-4D97-AF65-F5344CB8AC3E}">
        <p14:creationId xmlns:p14="http://schemas.microsoft.com/office/powerpoint/2010/main" val="2947841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4" y="502995"/>
            <a:ext cx="9144000" cy="6382389"/>
          </a:xfrm>
          <a:prstGeom prst="rect">
            <a:avLst/>
          </a:prstGeom>
        </p:spPr>
      </p:pic>
      <p:pic>
        <p:nvPicPr>
          <p:cNvPr id="14" name="Picture 13"/>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 name="Rectangle 5"/>
          <p:cNvSpPr>
            <a:spLocks noChangeArrowheads="1"/>
          </p:cNvSpPr>
          <p:nvPr/>
        </p:nvSpPr>
        <p:spPr bwMode="auto">
          <a:xfrm flipV="1">
            <a:off x="539552" y="1628800"/>
            <a:ext cx="8136904" cy="1296144"/>
          </a:xfrm>
          <a:prstGeom prst="rect">
            <a:avLst/>
          </a:prstGeom>
          <a:solidFill>
            <a:srgbClr val="AF235F"/>
          </a:solidFill>
          <a:ln>
            <a:noFill/>
          </a:ln>
          <a:effectLst/>
        </p:spPr>
        <p:txBody>
          <a:bodyPr wrap="none" anchor="ctr"/>
          <a:lstStyle/>
          <a:p>
            <a:endParaRPr lang="en-US">
              <a:solidFill>
                <a:srgbClr val="AF235F"/>
              </a:solidFill>
            </a:endParaRPr>
          </a:p>
        </p:txBody>
      </p:sp>
      <p:sp>
        <p:nvSpPr>
          <p:cNvPr id="503810" name="Rectangle 2"/>
          <p:cNvSpPr>
            <a:spLocks noGrp="1" noChangeArrowheads="1"/>
          </p:cNvSpPr>
          <p:nvPr>
            <p:ph type="title"/>
          </p:nvPr>
        </p:nvSpPr>
        <p:spPr/>
        <p:txBody>
          <a:bodyPr/>
          <a:lstStyle/>
          <a:p>
            <a:r>
              <a:rPr lang="en-US" dirty="0">
                <a:solidFill>
                  <a:srgbClr val="AF235F"/>
                </a:solidFill>
              </a:rPr>
              <a:t>Engineering the future. </a:t>
            </a:r>
            <a:r>
              <a:rPr lang="en-US" b="0" dirty="0">
                <a:solidFill>
                  <a:srgbClr val="AF235F"/>
                </a:solidFill>
              </a:rPr>
              <a:t>Inspire and be inspired.</a:t>
            </a:r>
          </a:p>
        </p:txBody>
      </p:sp>
      <p:sp>
        <p:nvSpPr>
          <p:cNvPr id="15" name="Text Box 6"/>
          <p:cNvSpPr txBox="1">
            <a:spLocks noChangeArrowheads="1"/>
          </p:cNvSpPr>
          <p:nvPr/>
        </p:nvSpPr>
        <p:spPr bwMode="auto">
          <a:xfrm>
            <a:off x="555625" y="6272213"/>
            <a:ext cx="8193088" cy="277812"/>
          </a:xfrm>
          <a:prstGeom prst="rect">
            <a:avLst/>
          </a:prstGeom>
          <a:solidFill>
            <a:schemeClr val="bg1">
              <a:alpha val="0"/>
            </a:schemeClr>
          </a:solidFill>
          <a:ln>
            <a:noFill/>
          </a:ln>
          <a:effectLst/>
        </p:spPr>
        <p:txBody>
          <a:bodyPr lIns="0" tIns="0" rIns="0" bIns="0" anchor="b"/>
          <a:lstStyle/>
          <a:p>
            <a:pPr algn="r"/>
            <a:r>
              <a:rPr lang="en-US" sz="1200" b="1" dirty="0">
                <a:solidFill>
                  <a:schemeClr val="bg2"/>
                </a:solidFill>
              </a:rPr>
              <a:t>© Siemens AG 2012. All rights reserved.</a:t>
            </a:r>
          </a:p>
        </p:txBody>
      </p:sp>
      <p:sp>
        <p:nvSpPr>
          <p:cNvPr id="13" name="Rectangle 12"/>
          <p:cNvSpPr/>
          <p:nvPr/>
        </p:nvSpPr>
        <p:spPr>
          <a:xfrm>
            <a:off x="899592" y="1790665"/>
            <a:ext cx="7488832" cy="1015663"/>
          </a:xfrm>
          <a:prstGeom prst="rect">
            <a:avLst/>
          </a:prstGeom>
        </p:spPr>
        <p:txBody>
          <a:bodyPr wrap="square">
            <a:spAutoFit/>
          </a:bodyPr>
          <a:lstStyle/>
          <a:p>
            <a:r>
              <a:rPr lang="en-US" dirty="0"/>
              <a:t>For further information about the Siemens Education website and all supporting materials and downloads please visit us at: </a:t>
            </a:r>
            <a:br>
              <a:rPr lang="en-US" dirty="0"/>
            </a:br>
            <a:r>
              <a:rPr lang="en-US" dirty="0">
                <a:solidFill>
                  <a:schemeClr val="bg2"/>
                </a:solidFill>
              </a:rPr>
              <a:t>www.siemens.co.uk/education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39552" y="1569716"/>
            <a:ext cx="8240860" cy="4705350"/>
          </a:xfrm>
          <a:prstGeom prst="rect">
            <a:avLst/>
          </a:prstGeom>
          <a:noFill/>
          <a:ln w="12700" cmpd="sng">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Lst>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3</a:t>
            </a:fld>
            <a:endParaRPr lang="en-US" sz="1200" dirty="0">
              <a:solidFill>
                <a:srgbClr val="AF235F"/>
              </a:solidFill>
            </a:endParaRP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16" name="Rectangle 5"/>
          <p:cNvSpPr>
            <a:spLocks noChangeArrowheads="1"/>
          </p:cNvSpPr>
          <p:nvPr/>
        </p:nvSpPr>
        <p:spPr bwMode="auto">
          <a:xfrm flipV="1">
            <a:off x="6084168" y="5301208"/>
            <a:ext cx="3072532" cy="504056"/>
          </a:xfrm>
          <a:prstGeom prst="rect">
            <a:avLst/>
          </a:prstGeom>
          <a:solidFill>
            <a:srgbClr val="AF235F">
              <a:alpha val="71000"/>
            </a:srgbClr>
          </a:solidFill>
          <a:ln>
            <a:noFill/>
          </a:ln>
          <a:effectLst/>
        </p:spPr>
        <p:txBody>
          <a:bodyPr wrap="none" anchor="ctr"/>
          <a:lstStyle/>
          <a:p>
            <a:endParaRPr lang="en-US" dirty="0"/>
          </a:p>
        </p:txBody>
      </p:sp>
      <p:sp>
        <p:nvSpPr>
          <p:cNvPr id="17" name="Rectangle 3"/>
          <p:cNvSpPr txBox="1">
            <a:spLocks noChangeArrowheads="1"/>
          </p:cNvSpPr>
          <p:nvPr/>
        </p:nvSpPr>
        <p:spPr bwMode="auto">
          <a:xfrm>
            <a:off x="6732240" y="5373216"/>
            <a:ext cx="2016224"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 ‘Leon’s London’</a:t>
            </a:r>
          </a:p>
        </p:txBody>
      </p:sp>
      <p:sp>
        <p:nvSpPr>
          <p:cNvPr id="18"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 The Inspired Bus Company</a:t>
            </a:r>
          </a:p>
        </p:txBody>
      </p:sp>
      <p:sp>
        <p:nvSpPr>
          <p:cNvPr id="4" name="TextBox 3"/>
          <p:cNvSpPr txBox="1"/>
          <p:nvPr/>
        </p:nvSpPr>
        <p:spPr>
          <a:xfrm>
            <a:off x="372533" y="-541867"/>
            <a:ext cx="184666" cy="400110"/>
          </a:xfrm>
          <a:prstGeom prst="rect">
            <a:avLst/>
          </a:prstGeom>
          <a:noFill/>
        </p:spPr>
        <p:txBody>
          <a:bodyPr wrap="none" rtlCol="0">
            <a:spAutoFit/>
          </a:bodyPr>
          <a:lstStyle/>
          <a:p>
            <a:endParaRPr lang="en-US" dirty="0"/>
          </a:p>
        </p:txBody>
      </p:sp>
      <p:sp>
        <p:nvSpPr>
          <p:cNvPr id="5" name="TextBox 4"/>
          <p:cNvSpPr txBox="1"/>
          <p:nvPr/>
        </p:nvSpPr>
        <p:spPr>
          <a:xfrm>
            <a:off x="1464733" y="-516467"/>
            <a:ext cx="184666" cy="400110"/>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4" name="TextBox 3"/>
          <p:cNvSpPr txBox="1"/>
          <p:nvPr/>
        </p:nvSpPr>
        <p:spPr>
          <a:xfrm>
            <a:off x="539552" y="1556792"/>
            <a:ext cx="3456384" cy="369332"/>
          </a:xfrm>
          <a:prstGeom prst="rect">
            <a:avLst/>
          </a:prstGeom>
          <a:noFill/>
        </p:spPr>
        <p:txBody>
          <a:bodyPr wrap="square" rtlCol="0">
            <a:spAutoFit/>
          </a:bodyPr>
          <a:lstStyle/>
          <a:p>
            <a:r>
              <a:rPr lang="en-GB" sz="1800" b="1" dirty="0">
                <a:solidFill>
                  <a:srgbClr val="AF235F"/>
                </a:solidFill>
                <a:latin typeface="+mj-lt"/>
              </a:rPr>
              <a:t>Leon’s London</a:t>
            </a:r>
          </a:p>
        </p:txBody>
      </p:sp>
      <p:sp>
        <p:nvSpPr>
          <p:cNvPr id="9" name="TextBox 8"/>
          <p:cNvSpPr txBox="1"/>
          <p:nvPr/>
        </p:nvSpPr>
        <p:spPr>
          <a:xfrm>
            <a:off x="681529" y="2011160"/>
            <a:ext cx="7056784" cy="4819781"/>
          </a:xfrm>
          <a:prstGeom prst="rect">
            <a:avLst/>
          </a:prstGeom>
          <a:noFill/>
        </p:spPr>
        <p:txBody>
          <a:bodyPr wrap="square" rtlCol="0">
            <a:spAutoFit/>
          </a:bodyPr>
          <a:lstStyle/>
          <a:p>
            <a:pPr marL="342900" indent="-342900">
              <a:lnSpc>
                <a:spcPct val="110000"/>
              </a:lnSpc>
              <a:spcBef>
                <a:spcPts val="0"/>
              </a:spcBef>
              <a:buClr>
                <a:srgbClr val="AF235F"/>
              </a:buClr>
              <a:buFont typeface="Wingdings" pitchFamily="2" charset="2"/>
              <a:buChar char="§"/>
            </a:pPr>
            <a:r>
              <a:rPr lang="en-GB" sz="1800" dirty="0">
                <a:latin typeface="+mn-lt"/>
              </a:rPr>
              <a:t>Why does Leon get different kinds of passenger on the bus at different times of the day?</a:t>
            </a:r>
          </a:p>
          <a:p>
            <a:pPr marL="342900" indent="-342900">
              <a:lnSpc>
                <a:spcPct val="110000"/>
              </a:lnSpc>
              <a:spcBef>
                <a:spcPts val="0"/>
              </a:spcBef>
              <a:buClr>
                <a:srgbClr val="AF235F"/>
              </a:buClr>
              <a:buFont typeface="Wingdings" pitchFamily="2" charset="2"/>
              <a:buChar char="§"/>
            </a:pPr>
            <a:endParaRPr lang="en-GB" sz="1800" dirty="0">
              <a:latin typeface="+mn-lt"/>
            </a:endParaRPr>
          </a:p>
          <a:p>
            <a:pPr marL="342900" indent="-342900">
              <a:lnSpc>
                <a:spcPct val="110000"/>
              </a:lnSpc>
              <a:spcBef>
                <a:spcPts val="0"/>
              </a:spcBef>
              <a:buClr>
                <a:srgbClr val="AF235F"/>
              </a:buClr>
              <a:buFont typeface="Wingdings" pitchFamily="2" charset="2"/>
              <a:buChar char="§"/>
            </a:pPr>
            <a:r>
              <a:rPr lang="en-GB" sz="1800" dirty="0">
                <a:latin typeface="+mn-lt"/>
              </a:rPr>
              <a:t>What kinds of places are on Leon’s bus route?</a:t>
            </a:r>
          </a:p>
          <a:p>
            <a:pPr marL="285750" indent="-285750">
              <a:lnSpc>
                <a:spcPct val="110000"/>
              </a:lnSpc>
              <a:spcBef>
                <a:spcPts val="0"/>
              </a:spcBef>
              <a:buClr>
                <a:srgbClr val="AF235F"/>
              </a:buClr>
              <a:buFont typeface="Wingdings" pitchFamily="2" charset="2"/>
              <a:buChar char="§"/>
            </a:pPr>
            <a:endParaRPr lang="en-GB" sz="1800" dirty="0">
              <a:latin typeface="+mn-lt"/>
            </a:endParaRPr>
          </a:p>
          <a:p>
            <a:pPr marL="285750" indent="-285750">
              <a:lnSpc>
                <a:spcPct val="110000"/>
              </a:lnSpc>
              <a:spcBef>
                <a:spcPts val="0"/>
              </a:spcBef>
              <a:buClr>
                <a:srgbClr val="AF235F"/>
              </a:buClr>
              <a:buFont typeface="Wingdings" pitchFamily="2" charset="2"/>
              <a:buChar char="§"/>
            </a:pPr>
            <a:r>
              <a:rPr lang="en-GB" sz="1800" dirty="0">
                <a:latin typeface="+mn-lt"/>
              </a:rPr>
              <a:t>What impact do you think that traffic congestion has on his journey?</a:t>
            </a:r>
            <a:r>
              <a:rPr lang="en-GB" sz="1800" dirty="0"/>
              <a:t> </a:t>
            </a:r>
          </a:p>
          <a:p>
            <a:pPr marL="285750" indent="-285750">
              <a:lnSpc>
                <a:spcPct val="110000"/>
              </a:lnSpc>
              <a:spcBef>
                <a:spcPts val="0"/>
              </a:spcBef>
              <a:buClr>
                <a:srgbClr val="AF235F"/>
              </a:buClr>
              <a:buFont typeface="Wingdings" pitchFamily="2" charset="2"/>
              <a:buChar char="§"/>
            </a:pPr>
            <a:endParaRPr lang="en-GB" sz="1800" dirty="0"/>
          </a:p>
          <a:p>
            <a:pPr marL="285750" indent="-285750">
              <a:lnSpc>
                <a:spcPct val="110000"/>
              </a:lnSpc>
              <a:spcBef>
                <a:spcPts val="0"/>
              </a:spcBef>
              <a:buClr>
                <a:srgbClr val="AF235F"/>
              </a:buClr>
              <a:buFont typeface="Wingdings" pitchFamily="2" charset="2"/>
              <a:buChar char="§"/>
            </a:pPr>
            <a:r>
              <a:rPr lang="en-GB" sz="1800" dirty="0"/>
              <a:t>Why is traffic pollution going to be an important factor in the design of the bus?</a:t>
            </a:r>
          </a:p>
          <a:p>
            <a:pPr marL="285750" indent="-285750">
              <a:lnSpc>
                <a:spcPct val="110000"/>
              </a:lnSpc>
              <a:spcBef>
                <a:spcPts val="0"/>
              </a:spcBef>
              <a:buClr>
                <a:srgbClr val="AF235F"/>
              </a:buClr>
              <a:buFont typeface="Wingdings" pitchFamily="2" charset="2"/>
              <a:buChar char="§"/>
            </a:pPr>
            <a:endParaRPr lang="en-GB" sz="1800" dirty="0"/>
          </a:p>
          <a:p>
            <a:pPr marL="285750" indent="-285750">
              <a:lnSpc>
                <a:spcPct val="110000"/>
              </a:lnSpc>
              <a:spcBef>
                <a:spcPts val="0"/>
              </a:spcBef>
              <a:buClr>
                <a:srgbClr val="AF235F"/>
              </a:buClr>
              <a:buFont typeface="Wingdings" pitchFamily="2" charset="2"/>
              <a:buChar char="§"/>
            </a:pPr>
            <a:r>
              <a:rPr lang="en-GB" sz="1800" dirty="0"/>
              <a:t>What would be the problem with using a bus that simply had a diesel engine driving the wheels?</a:t>
            </a:r>
          </a:p>
          <a:p>
            <a:pPr marL="342900" indent="-342900">
              <a:lnSpc>
                <a:spcPct val="110000"/>
              </a:lnSpc>
              <a:spcBef>
                <a:spcPts val="0"/>
              </a:spcBef>
              <a:buClr>
                <a:srgbClr val="AF235F"/>
              </a:buClr>
              <a:buFont typeface="Wingdings" pitchFamily="2" charset="2"/>
              <a:buChar char="§"/>
            </a:pPr>
            <a:endParaRPr lang="en-GB" sz="1800" dirty="0">
              <a:latin typeface="+mn-lt"/>
            </a:endParaRPr>
          </a:p>
          <a:p>
            <a:pPr>
              <a:buClr>
                <a:srgbClr val="AF235F"/>
              </a:buClr>
            </a:pPr>
            <a:endParaRPr lang="en-GB" dirty="0"/>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4</a:t>
            </a:fld>
            <a:endParaRPr lang="en-US" sz="1200" dirty="0">
              <a:solidFill>
                <a:srgbClr val="AF235F"/>
              </a:solidFill>
            </a:endParaRPr>
          </a:p>
        </p:txBody>
      </p:sp>
    </p:spTree>
    <p:extLst>
      <p:ext uri="{BB962C8B-B14F-4D97-AF65-F5344CB8AC3E}">
        <p14:creationId xmlns:p14="http://schemas.microsoft.com/office/powerpoint/2010/main" val="60127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2040" y="1569716"/>
            <a:ext cx="8235884" cy="4705349"/>
          </a:xfrm>
          <a:prstGeom prst="rect">
            <a:avLst/>
          </a:prstGeom>
          <a:ln w="12700" cmpd="sng">
            <a:solidFill>
              <a:schemeClr val="bg1"/>
            </a:solidFill>
          </a:ln>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5</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 </a:t>
            </a:r>
          </a:p>
        </p:txBody>
      </p:sp>
      <p:sp>
        <p:nvSpPr>
          <p:cNvPr id="10" name="Rectangle 5"/>
          <p:cNvSpPr>
            <a:spLocks noChangeArrowheads="1"/>
          </p:cNvSpPr>
          <p:nvPr/>
        </p:nvSpPr>
        <p:spPr bwMode="auto">
          <a:xfrm flipV="1">
            <a:off x="5508104" y="5301208"/>
            <a:ext cx="3648596" cy="504056"/>
          </a:xfrm>
          <a:prstGeom prst="rect">
            <a:avLst/>
          </a:prstGeom>
          <a:solidFill>
            <a:srgbClr val="AF235F">
              <a:alpha val="71000"/>
            </a:srgbClr>
          </a:solidFill>
          <a:ln>
            <a:noFill/>
          </a:ln>
          <a:effectLst/>
        </p:spPr>
        <p:txBody>
          <a:bodyPr wrap="none" anchor="ctr"/>
          <a:lstStyle/>
          <a:p>
            <a:endParaRPr lang="en-US" dirty="0"/>
          </a:p>
        </p:txBody>
      </p:sp>
      <p:sp>
        <p:nvSpPr>
          <p:cNvPr id="13" name="Rectangle 3"/>
          <p:cNvSpPr txBox="1">
            <a:spLocks noChangeArrowheads="1"/>
          </p:cNvSpPr>
          <p:nvPr/>
        </p:nvSpPr>
        <p:spPr bwMode="auto">
          <a:xfrm>
            <a:off x="6012160" y="5373216"/>
            <a:ext cx="2736304"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Source A: battery power</a:t>
            </a:r>
          </a:p>
        </p:txBody>
      </p:sp>
    </p:spTree>
    <p:extLst>
      <p:ext uri="{BB962C8B-B14F-4D97-AF65-F5344CB8AC3E}">
        <p14:creationId xmlns:p14="http://schemas.microsoft.com/office/powerpoint/2010/main" val="291365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6</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 The Inspired Bus Company</a:t>
            </a:r>
          </a:p>
          <a:p>
            <a:endParaRPr lang="en-US" sz="1200" dirty="0">
              <a:solidFill>
                <a:srgbClr val="AF235F"/>
              </a:solidFill>
            </a:endParaRP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4" name="TextBox 3"/>
          <p:cNvSpPr txBox="1"/>
          <p:nvPr/>
        </p:nvSpPr>
        <p:spPr>
          <a:xfrm>
            <a:off x="539552" y="1556792"/>
            <a:ext cx="3456384" cy="369332"/>
          </a:xfrm>
          <a:prstGeom prst="rect">
            <a:avLst/>
          </a:prstGeom>
          <a:noFill/>
        </p:spPr>
        <p:txBody>
          <a:bodyPr wrap="square" rtlCol="0">
            <a:spAutoFit/>
          </a:bodyPr>
          <a:lstStyle/>
          <a:p>
            <a:r>
              <a:rPr lang="en-GB" sz="1800" b="1" dirty="0">
                <a:solidFill>
                  <a:srgbClr val="AF235F"/>
                </a:solidFill>
                <a:latin typeface="+mj-lt"/>
              </a:rPr>
              <a:t>Battery power</a:t>
            </a:r>
          </a:p>
        </p:txBody>
      </p:sp>
      <p:sp>
        <p:nvSpPr>
          <p:cNvPr id="2" name="TextBox 1"/>
          <p:cNvSpPr txBox="1"/>
          <p:nvPr/>
        </p:nvSpPr>
        <p:spPr>
          <a:xfrm>
            <a:off x="683568" y="2204492"/>
            <a:ext cx="7056784" cy="3296287"/>
          </a:xfrm>
          <a:prstGeom prst="rect">
            <a:avLst/>
          </a:prstGeom>
          <a:noFill/>
        </p:spPr>
        <p:txBody>
          <a:bodyPr wrap="square" rtlCol="0">
            <a:spAutoFit/>
          </a:bodyPr>
          <a:lstStyle/>
          <a:p>
            <a:pPr marL="285750" indent="-285750">
              <a:lnSpc>
                <a:spcPct val="110000"/>
              </a:lnSpc>
              <a:spcBef>
                <a:spcPts val="0"/>
              </a:spcBef>
              <a:buClr>
                <a:srgbClr val="AF235F"/>
              </a:buClr>
              <a:buFont typeface="Wingdings" pitchFamily="2" charset="2"/>
              <a:buChar char="§"/>
            </a:pPr>
            <a:r>
              <a:rPr lang="en-GB" sz="1800" dirty="0"/>
              <a:t>How would the batteries be charged up in a full-sized vehicle?</a:t>
            </a:r>
          </a:p>
          <a:p>
            <a:pPr marL="285750" indent="-285750">
              <a:lnSpc>
                <a:spcPct val="110000"/>
              </a:lnSpc>
              <a:spcBef>
                <a:spcPts val="0"/>
              </a:spcBef>
              <a:buClr>
                <a:srgbClr val="AF235F"/>
              </a:buClr>
              <a:buFont typeface="Wingdings" pitchFamily="2" charset="2"/>
              <a:buChar char="§"/>
            </a:pPr>
            <a:endParaRPr lang="en-GB" sz="1800" dirty="0"/>
          </a:p>
          <a:p>
            <a:pPr marL="285750" indent="-285750">
              <a:lnSpc>
                <a:spcPct val="110000"/>
              </a:lnSpc>
              <a:spcBef>
                <a:spcPts val="0"/>
              </a:spcBef>
              <a:buClr>
                <a:srgbClr val="AF235F"/>
              </a:buClr>
              <a:buFont typeface="Wingdings" pitchFamily="2" charset="2"/>
              <a:buChar char="§"/>
            </a:pPr>
            <a:r>
              <a:rPr lang="en-GB" sz="1800" dirty="0"/>
              <a:t>Where is energy being transferred from and to?</a:t>
            </a:r>
          </a:p>
          <a:p>
            <a:pPr marL="285750" indent="-285750">
              <a:lnSpc>
                <a:spcPct val="110000"/>
              </a:lnSpc>
              <a:spcBef>
                <a:spcPts val="0"/>
              </a:spcBef>
              <a:buClr>
                <a:srgbClr val="AF235F"/>
              </a:buClr>
              <a:buFont typeface="Wingdings" pitchFamily="2" charset="2"/>
              <a:buChar char="§"/>
            </a:pPr>
            <a:endParaRPr lang="en-GB" sz="1800" dirty="0"/>
          </a:p>
          <a:p>
            <a:pPr marL="285750" indent="-285750">
              <a:lnSpc>
                <a:spcPct val="110000"/>
              </a:lnSpc>
              <a:spcBef>
                <a:spcPts val="0"/>
              </a:spcBef>
              <a:buClr>
                <a:srgbClr val="AF235F"/>
              </a:buClr>
              <a:buFont typeface="Wingdings" pitchFamily="2" charset="2"/>
              <a:buChar char="§"/>
            </a:pPr>
            <a:r>
              <a:rPr lang="en-GB" sz="1800" dirty="0"/>
              <a:t>What is the environmental impact?</a:t>
            </a:r>
          </a:p>
          <a:p>
            <a:pPr marL="285750" indent="-285750">
              <a:lnSpc>
                <a:spcPct val="110000"/>
              </a:lnSpc>
              <a:spcBef>
                <a:spcPts val="0"/>
              </a:spcBef>
              <a:buClr>
                <a:srgbClr val="AF235F"/>
              </a:buClr>
              <a:buFont typeface="Wingdings" pitchFamily="2" charset="2"/>
              <a:buChar char="§"/>
            </a:pPr>
            <a:endParaRPr lang="en-GB" sz="1800" dirty="0"/>
          </a:p>
          <a:p>
            <a:pPr marL="285750" indent="-285750">
              <a:lnSpc>
                <a:spcPct val="110000"/>
              </a:lnSpc>
              <a:spcBef>
                <a:spcPts val="0"/>
              </a:spcBef>
              <a:buClr>
                <a:srgbClr val="AF235F"/>
              </a:buClr>
              <a:buFont typeface="Wingdings" pitchFamily="2" charset="2"/>
              <a:buChar char="§"/>
            </a:pPr>
            <a:r>
              <a:rPr lang="en-GB" sz="1800" dirty="0"/>
              <a:t>What might affect the range?</a:t>
            </a:r>
          </a:p>
          <a:p>
            <a:pPr marL="285750" indent="-285750">
              <a:lnSpc>
                <a:spcPct val="110000"/>
              </a:lnSpc>
              <a:spcBef>
                <a:spcPts val="0"/>
              </a:spcBef>
              <a:buClr>
                <a:srgbClr val="AF235F"/>
              </a:buClr>
              <a:buFont typeface="Wingdings" pitchFamily="2" charset="2"/>
              <a:buChar char="§"/>
            </a:pPr>
            <a:endParaRPr lang="en-GB" sz="1800" dirty="0"/>
          </a:p>
          <a:p>
            <a:pPr marL="285750" indent="-285750">
              <a:lnSpc>
                <a:spcPct val="110000"/>
              </a:lnSpc>
              <a:spcBef>
                <a:spcPts val="0"/>
              </a:spcBef>
              <a:buClr>
                <a:srgbClr val="AF235F"/>
              </a:buClr>
              <a:buFont typeface="Wingdings" pitchFamily="2" charset="2"/>
              <a:buChar char="§"/>
            </a:pPr>
            <a:r>
              <a:rPr lang="en-GB" sz="1800" dirty="0"/>
              <a:t>What are the advantages and disadvantages of this source?</a:t>
            </a:r>
          </a:p>
          <a:p>
            <a:endParaRPr lang="en-GB" dirty="0"/>
          </a:p>
        </p:txBody>
      </p:sp>
    </p:spTree>
    <p:extLst>
      <p:ext uri="{BB962C8B-B14F-4D97-AF65-F5344CB8AC3E}">
        <p14:creationId xmlns:p14="http://schemas.microsoft.com/office/powerpoint/2010/main" val="47168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434" y="1435857"/>
            <a:ext cx="7344816" cy="4584626"/>
          </a:xfrm>
          <a:prstGeom prst="rect">
            <a:avLst/>
          </a:prstGeom>
        </p:spPr>
      </p:pic>
      <p:pic>
        <p:nvPicPr>
          <p:cNvPr id="12" name="Picture 11"/>
          <p:cNvPicPr>
            <a:picLocks noChangeAspect="1"/>
          </p:cNvPicPr>
          <p:nvPr/>
        </p:nvPicPr>
        <p:blipFill>
          <a:blip r:embed="rId4"/>
          <a:stretch>
            <a:fillRect/>
          </a:stretch>
        </p:blipFill>
        <p:spPr>
          <a:xfrm>
            <a:off x="326604"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7</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 The Inspired Bus Company</a:t>
            </a:r>
          </a:p>
          <a:p>
            <a:endParaRPr lang="en-US" sz="1200" dirty="0">
              <a:solidFill>
                <a:srgbClr val="AF235F"/>
              </a:solidFill>
            </a:endParaRP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13" name="Rectangle 5"/>
          <p:cNvSpPr>
            <a:spLocks noChangeArrowheads="1"/>
          </p:cNvSpPr>
          <p:nvPr/>
        </p:nvSpPr>
        <p:spPr bwMode="auto">
          <a:xfrm flipV="1">
            <a:off x="6307666" y="4192075"/>
            <a:ext cx="2849033" cy="504056"/>
          </a:xfrm>
          <a:prstGeom prst="rect">
            <a:avLst/>
          </a:prstGeom>
          <a:solidFill>
            <a:srgbClr val="AF235F">
              <a:alpha val="71000"/>
            </a:srgbClr>
          </a:solidFill>
          <a:ln>
            <a:noFill/>
          </a:ln>
          <a:effectLst/>
        </p:spPr>
        <p:txBody>
          <a:bodyPr wrap="none" anchor="ctr"/>
          <a:lstStyle/>
          <a:p>
            <a:endParaRPr lang="en-US" dirty="0"/>
          </a:p>
        </p:txBody>
      </p:sp>
      <p:sp>
        <p:nvSpPr>
          <p:cNvPr id="14" name="Rectangle 3"/>
          <p:cNvSpPr txBox="1">
            <a:spLocks noChangeArrowheads="1"/>
          </p:cNvSpPr>
          <p:nvPr/>
        </p:nvSpPr>
        <p:spPr bwMode="auto">
          <a:xfrm>
            <a:off x="6071344" y="4264083"/>
            <a:ext cx="2880320"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         Source B: fuel cell</a:t>
            </a:r>
          </a:p>
        </p:txBody>
      </p:sp>
    </p:spTree>
    <p:extLst>
      <p:ext uri="{BB962C8B-B14F-4D97-AF65-F5344CB8AC3E}">
        <p14:creationId xmlns:p14="http://schemas.microsoft.com/office/powerpoint/2010/main" val="285666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p>
        </p:txBody>
      </p:sp>
      <p:sp>
        <p:nvSpPr>
          <p:cNvPr id="4" name="TextBox 3"/>
          <p:cNvSpPr txBox="1"/>
          <p:nvPr/>
        </p:nvSpPr>
        <p:spPr>
          <a:xfrm>
            <a:off x="539552" y="1556792"/>
            <a:ext cx="3456384" cy="369332"/>
          </a:xfrm>
          <a:prstGeom prst="rect">
            <a:avLst/>
          </a:prstGeom>
          <a:noFill/>
        </p:spPr>
        <p:txBody>
          <a:bodyPr wrap="square" rtlCol="0">
            <a:spAutoFit/>
          </a:bodyPr>
          <a:lstStyle/>
          <a:p>
            <a:r>
              <a:rPr lang="en-GB" sz="1800" b="1" dirty="0">
                <a:solidFill>
                  <a:srgbClr val="AF235F"/>
                </a:solidFill>
                <a:latin typeface="+mj-lt"/>
              </a:rPr>
              <a:t>Fuel cell</a:t>
            </a:r>
          </a:p>
        </p:txBody>
      </p:sp>
      <p:sp>
        <p:nvSpPr>
          <p:cNvPr id="3" name="TextBox 2"/>
          <p:cNvSpPr txBox="1"/>
          <p:nvPr/>
        </p:nvSpPr>
        <p:spPr>
          <a:xfrm>
            <a:off x="683568" y="2204864"/>
            <a:ext cx="6840760" cy="4154984"/>
          </a:xfrm>
          <a:prstGeom prst="rect">
            <a:avLst/>
          </a:prstGeom>
          <a:noFill/>
        </p:spPr>
        <p:txBody>
          <a:bodyPr wrap="square" rtlCol="0">
            <a:spAutoFit/>
          </a:bodyPr>
          <a:lstStyle/>
          <a:p>
            <a:pPr marL="342900" indent="-342900">
              <a:lnSpc>
                <a:spcPct val="110000"/>
              </a:lnSpc>
              <a:spcBef>
                <a:spcPts val="0"/>
              </a:spcBef>
              <a:buClr>
                <a:srgbClr val="AF235F"/>
              </a:buClr>
              <a:buFont typeface="Wingdings" pitchFamily="2" charset="2"/>
              <a:buChar char="§"/>
            </a:pPr>
            <a:r>
              <a:rPr lang="en-GB" dirty="0"/>
              <a:t>How would this work in a full-sized vehicle?</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r>
              <a:rPr lang="en-GB" dirty="0"/>
              <a:t>Where is energy being transferred from and to?</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r>
              <a:rPr lang="en-GB" dirty="0"/>
              <a:t>What is the environmental impact? </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r>
              <a:rPr lang="en-GB" dirty="0"/>
              <a:t>What might affect the range?</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r>
              <a:rPr lang="en-GB" dirty="0"/>
              <a:t>What are the advantages and disadvantages of this source?</a:t>
            </a:r>
          </a:p>
          <a:p>
            <a:pPr marL="342900" indent="-342900">
              <a:lnSpc>
                <a:spcPct val="110000"/>
              </a:lnSpc>
              <a:spcBef>
                <a:spcPts val="0"/>
              </a:spcBef>
              <a:buClr>
                <a:srgbClr val="AF235F"/>
              </a:buClr>
              <a:buFont typeface="Wingdings" pitchFamily="2" charset="2"/>
              <a:buChar char="§"/>
            </a:pPr>
            <a:endParaRPr lang="en-GB" dirty="0"/>
          </a:p>
          <a:p>
            <a:pPr marL="342900" indent="-342900">
              <a:lnSpc>
                <a:spcPct val="110000"/>
              </a:lnSpc>
              <a:spcBef>
                <a:spcPts val="0"/>
              </a:spcBef>
              <a:buClr>
                <a:srgbClr val="AF235F"/>
              </a:buClr>
              <a:buFont typeface="Wingdings" pitchFamily="2" charset="2"/>
              <a:buChar char="§"/>
            </a:pPr>
            <a:endParaRPr lang="en-GB" dirty="0"/>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8</a:t>
            </a:fld>
            <a:endParaRPr lang="en-US" sz="1200" dirty="0">
              <a:solidFill>
                <a:srgbClr val="AF235F"/>
              </a:solidFill>
            </a:endParaRPr>
          </a:p>
        </p:txBody>
      </p:sp>
    </p:spTree>
    <p:extLst>
      <p:ext uri="{BB962C8B-B14F-4D97-AF65-F5344CB8AC3E}">
        <p14:creationId xmlns:p14="http://schemas.microsoft.com/office/powerpoint/2010/main" val="409570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9</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 The Inspired Bus Company</a:t>
            </a:r>
          </a:p>
        </p:txBody>
      </p:sp>
      <p:sp>
        <p:nvSpPr>
          <p:cNvPr id="15" name="Rectangle 2"/>
          <p:cNvSpPr>
            <a:spLocks noGrp="1" noChangeArrowheads="1"/>
          </p:cNvSpPr>
          <p:nvPr>
            <p:ph type="title"/>
          </p:nvPr>
        </p:nvSpPr>
        <p:spPr>
          <a:xfrm>
            <a:off x="539750" y="243111"/>
            <a:ext cx="6140450" cy="809625"/>
          </a:xfrm>
        </p:spPr>
        <p:txBody>
          <a:bodyPr/>
          <a:lstStyle/>
          <a:p>
            <a:r>
              <a:rPr lang="en-GB" dirty="0">
                <a:solidFill>
                  <a:srgbClr val="AF235F"/>
                </a:solidFill>
              </a:rPr>
              <a:t>The Inspired Bus Company</a:t>
            </a:r>
            <a:endParaRPr lang="en-GB" b="0" dirty="0">
              <a:solidFill>
                <a:srgbClr val="AF235F"/>
              </a:solidFill>
            </a:endParaRPr>
          </a:p>
        </p:txBody>
      </p:sp>
      <p:sp>
        <p:nvSpPr>
          <p:cNvPr id="3" name="TextBox 2"/>
          <p:cNvSpPr txBox="1"/>
          <p:nvPr/>
        </p:nvSpPr>
        <p:spPr>
          <a:xfrm>
            <a:off x="683568" y="2204864"/>
            <a:ext cx="6840760" cy="400110"/>
          </a:xfrm>
          <a:prstGeom prst="rect">
            <a:avLst/>
          </a:prstGeom>
          <a:noFill/>
        </p:spPr>
        <p:txBody>
          <a:bodyPr wrap="square" rtlCol="0">
            <a:spAutoFit/>
          </a:bodyPr>
          <a:lstStyle/>
          <a:p>
            <a:pPr marL="342900" indent="-342900">
              <a:buFont typeface="Arial" pitchFamily="34" charset="0"/>
              <a:buChar char="•"/>
            </a:pP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2063" y="1712770"/>
            <a:ext cx="5514309" cy="4140292"/>
          </a:xfrm>
          <a:prstGeom prst="rect">
            <a:avLst/>
          </a:prstGeom>
        </p:spPr>
      </p:pic>
      <p:sp>
        <p:nvSpPr>
          <p:cNvPr id="10" name="Rectangle 5"/>
          <p:cNvSpPr>
            <a:spLocks noChangeArrowheads="1"/>
          </p:cNvSpPr>
          <p:nvPr/>
        </p:nvSpPr>
        <p:spPr bwMode="auto">
          <a:xfrm flipV="1">
            <a:off x="6084168" y="5373216"/>
            <a:ext cx="3072532" cy="504056"/>
          </a:xfrm>
          <a:prstGeom prst="rect">
            <a:avLst/>
          </a:prstGeom>
          <a:solidFill>
            <a:srgbClr val="AF235F">
              <a:alpha val="71000"/>
            </a:srgbClr>
          </a:solidFill>
          <a:ln>
            <a:noFill/>
          </a:ln>
          <a:effectLst/>
        </p:spPr>
        <p:txBody>
          <a:bodyPr wrap="none" anchor="ctr"/>
          <a:lstStyle/>
          <a:p>
            <a:endParaRPr lang="en-US" dirty="0"/>
          </a:p>
        </p:txBody>
      </p:sp>
      <p:sp>
        <p:nvSpPr>
          <p:cNvPr id="14" name="Rectangle 3"/>
          <p:cNvSpPr txBox="1">
            <a:spLocks noChangeArrowheads="1"/>
          </p:cNvSpPr>
          <p:nvPr/>
        </p:nvSpPr>
        <p:spPr bwMode="auto">
          <a:xfrm>
            <a:off x="6732240" y="5445224"/>
            <a:ext cx="2016224" cy="4320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a:solidFill>
                  <a:schemeClr val="bg2"/>
                </a:solidFill>
              </a:rPr>
              <a:t>  Diesel engine</a:t>
            </a:r>
          </a:p>
        </p:txBody>
      </p:sp>
    </p:spTree>
    <p:extLst>
      <p:ext uri="{BB962C8B-B14F-4D97-AF65-F5344CB8AC3E}">
        <p14:creationId xmlns:p14="http://schemas.microsoft.com/office/powerpoint/2010/main" val="533448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_ppt_basic_gray_EN">
  <a:themeElements>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fontScheme name="sie_ppt_exp_gray_D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lnDef>
  </a:objectDefaults>
  <a:extraClrSchemeLst>
    <a:extraClrScheme>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sie_ppt_basic_gray_EN.pot</Template>
  <TotalTime>1482</TotalTime>
  <Words>1864</Words>
  <Application>Microsoft Office PowerPoint</Application>
  <PresentationFormat>On-screen Show (4:3)</PresentationFormat>
  <Paragraphs>257</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Siemens Sans</vt:lpstr>
      <vt:lpstr>Siemens Slab</vt:lpstr>
      <vt:lpstr>Wingdings</vt:lpstr>
      <vt:lpstr>sie_ppt_basic_gray_EN</vt:lpstr>
      <vt:lpstr>Topic 1:  The Inspired Bus         Company   </vt:lpstr>
      <vt:lpstr>The Inspired Bus Company</vt:lpstr>
      <vt:lpstr>The Inspired Bus Company</vt:lpstr>
      <vt:lpstr>The Inspired Bus Company</vt:lpstr>
      <vt:lpstr>The Inspired Bus Company </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The Inspired Bus Company</vt:lpstr>
      <vt:lpstr>Engineering the future. Inspire and be inspired.</vt:lpstr>
    </vt:vector>
  </TitlesOfParts>
  <Company>MetaDesign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PowerPoint-Templates</dc:title>
  <dc:creator>virtuell</dc:creator>
  <cp:lastModifiedBy>Axon, Maisie (RC-GB HR)</cp:lastModifiedBy>
  <cp:revision>272</cp:revision>
  <cp:lastPrinted>2012-10-09T10:40:09Z</cp:lastPrinted>
  <dcterms:created xsi:type="dcterms:W3CDTF">2006-04-07T10:01:45Z</dcterms:created>
  <dcterms:modified xsi:type="dcterms:W3CDTF">2021-08-10T12:37:28Z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9b6cd5-d141-4a33-8bf1-0ca04484304f_Enabled">
    <vt:lpwstr>true</vt:lpwstr>
  </property>
  <property fmtid="{D5CDD505-2E9C-101B-9397-08002B2CF9AE}" pid="3" name="MSIP_Label_a59b6cd5-d141-4a33-8bf1-0ca04484304f_SetDate">
    <vt:lpwstr>2021-08-10T12:37:08Z</vt:lpwstr>
  </property>
  <property fmtid="{D5CDD505-2E9C-101B-9397-08002B2CF9AE}" pid="4" name="MSIP_Label_a59b6cd5-d141-4a33-8bf1-0ca04484304f_Method">
    <vt:lpwstr>Standard</vt:lpwstr>
  </property>
  <property fmtid="{D5CDD505-2E9C-101B-9397-08002B2CF9AE}" pid="5" name="MSIP_Label_a59b6cd5-d141-4a33-8bf1-0ca04484304f_Name">
    <vt:lpwstr>restricted-default</vt:lpwstr>
  </property>
  <property fmtid="{D5CDD505-2E9C-101B-9397-08002B2CF9AE}" pid="6" name="MSIP_Label_a59b6cd5-d141-4a33-8bf1-0ca04484304f_SiteId">
    <vt:lpwstr>38ae3bcd-9579-4fd4-adda-b42e1495d55a</vt:lpwstr>
  </property>
  <property fmtid="{D5CDD505-2E9C-101B-9397-08002B2CF9AE}" pid="7" name="MSIP_Label_a59b6cd5-d141-4a33-8bf1-0ca04484304f_ActionId">
    <vt:lpwstr>d248146f-7f7d-4375-9bbf-6b6726ba810b</vt:lpwstr>
  </property>
  <property fmtid="{D5CDD505-2E9C-101B-9397-08002B2CF9AE}" pid="8" name="MSIP_Label_a59b6cd5-d141-4a33-8bf1-0ca04484304f_ContentBits">
    <vt:lpwstr>0</vt:lpwstr>
  </property>
  <property fmtid="{D5CDD505-2E9C-101B-9397-08002B2CF9AE}" pid="9" name="Document_Confidentiality">
    <vt:lpwstr>Restricted</vt:lpwstr>
  </property>
</Properties>
</file>