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6" r:id="rId6"/>
    <p:sldId id="260" r:id="rId7"/>
    <p:sldId id="263" r:id="rId8"/>
    <p:sldId id="264" r:id="rId9"/>
    <p:sldId id="267" r:id="rId10"/>
    <p:sldId id="268" r:id="rId11"/>
    <p:sldId id="269" r:id="rId12"/>
    <p:sldId id="270" r:id="rId13"/>
    <p:sldId id="271" r:id="rId14"/>
    <p:sldId id="272" r:id="rId15"/>
    <p:sldId id="273" r:id="rId16"/>
    <p:sldId id="274" r:id="rId17"/>
    <p:sldId id="275" r:id="rId18"/>
    <p:sldId id="276" r:id="rId19"/>
    <p:sldId id="278" r:id="rId20"/>
  </p:sldIdLst>
  <p:sldSz cx="12190413" cy="6859588"/>
  <p:notesSz cx="6858000" cy="9144000"/>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0000"/>
    <a:srgbClr val="0053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673" autoAdjust="0"/>
  </p:normalViewPr>
  <p:slideViewPr>
    <p:cSldViewPr>
      <p:cViewPr varScale="1">
        <p:scale>
          <a:sx n="65" d="100"/>
          <a:sy n="65" d="100"/>
        </p:scale>
        <p:origin x="2316" y="78"/>
      </p:cViewPr>
      <p:guideLst>
        <p:guide orient="horz" pos="2161"/>
        <p:guide pos="3840"/>
      </p:guideLst>
    </p:cSldViewPr>
  </p:slideViewPr>
  <p:notesTextViewPr>
    <p:cViewPr>
      <p:scale>
        <a:sx n="100" d="100"/>
        <a:sy n="100" d="100"/>
      </p:scale>
      <p:origin x="0" y="0"/>
    </p:cViewPr>
  </p:notesTextViewPr>
  <p:notesViewPr>
    <p:cSldViewPr>
      <p:cViewPr varScale="1">
        <p:scale>
          <a:sx n="75" d="100"/>
          <a:sy n="75" d="100"/>
        </p:scale>
        <p:origin x="2544" y="54"/>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E1E40B-2195-4A1B-B361-8BB400B7EC2E}" type="datetimeFigureOut">
              <a:rPr lang="en-GB" smtClean="0"/>
              <a:t>22/02/2023</a:t>
            </a:fld>
            <a:endParaRPr lang="en-GB"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E856A2-CC63-4063-A551-559ABE29BAC2}" type="slidenum">
              <a:rPr lang="en-GB" smtClean="0"/>
              <a:t>‹#›</a:t>
            </a:fld>
            <a:endParaRPr lang="en-GB" dirty="0"/>
          </a:p>
        </p:txBody>
      </p:sp>
    </p:spTree>
    <p:extLst>
      <p:ext uri="{BB962C8B-B14F-4D97-AF65-F5344CB8AC3E}">
        <p14:creationId xmlns:p14="http://schemas.microsoft.com/office/powerpoint/2010/main" val="307733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Zero Driving Force results</a:t>
            </a:r>
            <a:r>
              <a:rPr lang="en-GB" baseline="0" dirty="0"/>
              <a:t> in zero friction force</a:t>
            </a:r>
          </a:p>
          <a:p>
            <a:endParaRPr lang="en-GB" baseline="0" dirty="0"/>
          </a:p>
          <a:p>
            <a:r>
              <a:rPr lang="en-GB" baseline="0" dirty="0"/>
              <a:t>&lt;Click 1&gt;</a:t>
            </a:r>
          </a:p>
          <a:p>
            <a:r>
              <a:rPr lang="en-GB" baseline="0" dirty="0"/>
              <a:t>As the Driving Force increases the Friction Force also increases</a:t>
            </a:r>
          </a:p>
          <a:p>
            <a:endParaRPr lang="en-GB" baseline="0" dirty="0"/>
          </a:p>
          <a:p>
            <a:r>
              <a:rPr lang="en-GB" baseline="0" dirty="0"/>
              <a:t>&lt;Click 2&gt;</a:t>
            </a:r>
          </a:p>
          <a:p>
            <a:r>
              <a:rPr lang="en-GB" baseline="0" dirty="0"/>
              <a:t>When the Driving Force exceeds the maximum Friction Force movement will occur.</a:t>
            </a:r>
          </a:p>
          <a:p>
            <a:endParaRPr lang="en-GB" baseline="0" dirty="0"/>
          </a:p>
          <a:p>
            <a:r>
              <a:rPr lang="en-GB" baseline="0" dirty="0"/>
              <a:t>Next Slide</a:t>
            </a:r>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5</a:t>
            </a:fld>
            <a:endParaRPr lang="en-GB" dirty="0"/>
          </a:p>
        </p:txBody>
      </p:sp>
    </p:spTree>
    <p:extLst>
      <p:ext uri="{BB962C8B-B14F-4D97-AF65-F5344CB8AC3E}">
        <p14:creationId xmlns:p14="http://schemas.microsoft.com/office/powerpoint/2010/main" val="2124361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Heat</a:t>
            </a:r>
            <a:r>
              <a:rPr lang="en-GB" baseline="0" dirty="0"/>
              <a:t> generated by friction is sometimes desirable</a:t>
            </a:r>
          </a:p>
          <a:p>
            <a:endParaRPr lang="en-GB" baseline="0" dirty="0"/>
          </a:p>
          <a:p>
            <a:r>
              <a:rPr lang="en-GB" baseline="0" dirty="0"/>
              <a:t>&lt;click 1&gt;</a:t>
            </a:r>
          </a:p>
          <a:p>
            <a:r>
              <a:rPr lang="en-GB" dirty="0"/>
              <a:t>Rubbing your</a:t>
            </a:r>
            <a:r>
              <a:rPr lang="en-GB" baseline="0" dirty="0"/>
              <a:t> hands together generates heat and warms your hands.</a:t>
            </a:r>
          </a:p>
          <a:p>
            <a:endParaRPr lang="en-GB" baseline="0" dirty="0"/>
          </a:p>
          <a:p>
            <a:r>
              <a:rPr lang="en-GB" baseline="0" dirty="0"/>
              <a:t>&lt;click 2&gt;</a:t>
            </a:r>
          </a:p>
          <a:p>
            <a:r>
              <a:rPr lang="en-GB" baseline="0" dirty="0"/>
              <a:t>Can you think of another example where heat caused by friction is useful?</a:t>
            </a:r>
          </a:p>
          <a:p>
            <a:endParaRPr lang="en-GB" baseline="0" dirty="0"/>
          </a:p>
          <a:p>
            <a:r>
              <a:rPr lang="en-GB" baseline="0" dirty="0"/>
              <a:t>&lt;click 3&gt;</a:t>
            </a:r>
          </a:p>
          <a:p>
            <a:r>
              <a:rPr lang="en-GB" baseline="0" dirty="0"/>
              <a:t>Rubbing sticks together to create fire.</a:t>
            </a:r>
          </a:p>
          <a:p>
            <a:endParaRPr lang="en-GB" baseline="0" dirty="0"/>
          </a:p>
          <a:p>
            <a:r>
              <a:rPr lang="en-GB" baseline="0" dirty="0"/>
              <a:t>&lt;click 4&gt;</a:t>
            </a:r>
          </a:p>
          <a:p>
            <a:r>
              <a:rPr lang="en-GB" baseline="0" dirty="0"/>
              <a:t>Can you think of an example where heat caused by friction is undesirable?</a:t>
            </a:r>
          </a:p>
          <a:p>
            <a:endParaRPr lang="en-GB" baseline="0" dirty="0"/>
          </a:p>
          <a:p>
            <a:r>
              <a:rPr lang="en-GB" baseline="0" dirty="0"/>
              <a:t>&lt;click 5&gt;</a:t>
            </a:r>
          </a:p>
          <a:p>
            <a:r>
              <a:rPr lang="en-GB" baseline="0" dirty="0"/>
              <a:t>While the brake discs of a Formula 1 car need to be ‘up-to-temperature’ overheating significantly reduces their effectiveness and can set fire to parts of the car.</a:t>
            </a:r>
          </a:p>
          <a:p>
            <a:endParaRPr lang="en-GB" baseline="0" dirty="0"/>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6</a:t>
            </a:fld>
            <a:endParaRPr lang="en-GB" dirty="0"/>
          </a:p>
        </p:txBody>
      </p:sp>
    </p:spTree>
    <p:extLst>
      <p:ext uri="{BB962C8B-B14F-4D97-AF65-F5344CB8AC3E}">
        <p14:creationId xmlns:p14="http://schemas.microsoft.com/office/powerpoint/2010/main" val="1008673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&lt;click 1&gt;</a:t>
            </a:r>
          </a:p>
          <a:p>
            <a:r>
              <a:rPr lang="en-GB" dirty="0"/>
              <a:t>When</a:t>
            </a:r>
            <a:r>
              <a:rPr lang="en-GB" baseline="0" dirty="0"/>
              <a:t> is Friction useful?  (ask the class to give some examples).</a:t>
            </a:r>
          </a:p>
          <a:p>
            <a:endParaRPr lang="en-GB" baseline="0" dirty="0"/>
          </a:p>
          <a:p>
            <a:r>
              <a:rPr lang="en-GB" baseline="0" dirty="0"/>
              <a:t>&lt;click 2&gt;</a:t>
            </a:r>
          </a:p>
          <a:p>
            <a:r>
              <a:rPr lang="en-GB" baseline="0" dirty="0"/>
              <a:t>This video shows a Red Bull Formula 1 car and a Tyco BMW Superbike braking from 100mph.  After the video ask the class why the heavier Formula 1 car had a shorter stopping distance than the motorcycle.</a:t>
            </a:r>
          </a:p>
          <a:p>
            <a:endParaRPr lang="en-GB" baseline="0" dirty="0"/>
          </a:p>
          <a:p>
            <a:r>
              <a:rPr lang="en-GB" baseline="0" dirty="0"/>
              <a:t>&lt;click 3&gt;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When is Friction bad? (ask the class to give some examples).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&lt;click 4&gt;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Friction is a force that resists movement; whenever you’re trying to move something Friction is always there to make it difficult.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&lt;click 5&gt;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When is low Friction bad? (ask the class to give some examples).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Loss of Friction can be dangerous.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&lt;click 6&gt;</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This video shows a refuse truck sliding on ice.</a:t>
            </a:r>
          </a:p>
          <a:p>
            <a:endParaRPr lang="en-GB" baseline="0" dirty="0"/>
          </a:p>
          <a:p>
            <a:endParaRPr lang="en-GB" baseline="0" dirty="0"/>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7</a:t>
            </a:fld>
            <a:endParaRPr lang="en-GB" dirty="0"/>
          </a:p>
        </p:txBody>
      </p:sp>
    </p:spTree>
    <p:extLst>
      <p:ext uri="{BB962C8B-B14F-4D97-AF65-F5344CB8AC3E}">
        <p14:creationId xmlns:p14="http://schemas.microsoft.com/office/powerpoint/2010/main" val="3442589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15</a:t>
            </a:fld>
            <a:endParaRPr lang="en-GB" dirty="0"/>
          </a:p>
        </p:txBody>
      </p:sp>
    </p:spTree>
    <p:extLst>
      <p:ext uri="{BB962C8B-B14F-4D97-AF65-F5344CB8AC3E}">
        <p14:creationId xmlns:p14="http://schemas.microsoft.com/office/powerpoint/2010/main" val="4102410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for a review of what you’ve learnt about friction.  In the following examples where is friction good or bad and why.</a:t>
            </a:r>
          </a:p>
          <a:p>
            <a:endParaRPr lang="en-GB" dirty="0"/>
          </a:p>
          <a:p>
            <a:r>
              <a:rPr lang="en-GB" dirty="0"/>
              <a:t>&lt;Click 1&gt;</a:t>
            </a:r>
          </a:p>
          <a:p>
            <a:r>
              <a:rPr lang="en-GB" dirty="0"/>
              <a:t>Handlebar grips:  friction is good.  The friction exists between your hands and the handlebar grips helping you keep control of your bicycle.</a:t>
            </a:r>
          </a:p>
          <a:p>
            <a:endParaRPr lang="en-GB" dirty="0"/>
          </a:p>
          <a:p>
            <a:r>
              <a:rPr lang="en-GB" dirty="0"/>
              <a:t>&lt;Click 2&gt;</a:t>
            </a:r>
          </a:p>
          <a:p>
            <a:r>
              <a:rPr lang="en-GB" dirty="0"/>
              <a:t>Disc brakes (for either your bicycle or your Greenpower car.  When the brake level is pulled the brake pads are forced in contact with the disc.  The wheel is subsequently slowed due to the frictional force slowing down the rotation of the disc.</a:t>
            </a:r>
          </a:p>
          <a:p>
            <a:endParaRPr lang="en-GB" dirty="0"/>
          </a:p>
          <a:p>
            <a:r>
              <a:rPr lang="en-GB" dirty="0"/>
              <a:t>&lt;Click 3&gt;</a:t>
            </a:r>
          </a:p>
          <a:p>
            <a:r>
              <a:rPr lang="en-GB" dirty="0"/>
              <a:t>Bicycle (or</a:t>
            </a:r>
            <a:r>
              <a:rPr lang="en-GB" baseline="0" dirty="0"/>
              <a:t> </a:t>
            </a:r>
            <a:r>
              <a:rPr lang="en-GB" dirty="0"/>
              <a:t>Greenpower car) tyre.  The frictional force exists between the type and the road.  One</a:t>
            </a:r>
            <a:r>
              <a:rPr lang="en-GB" baseline="0" dirty="0"/>
              <a:t> </a:t>
            </a:r>
            <a:r>
              <a:rPr lang="en-GB" dirty="0"/>
              <a:t>tyre has tread the other tyre has non (slick).  Which tyre has see greatest frictional force with the road surface?</a:t>
            </a:r>
          </a:p>
          <a:p>
            <a:r>
              <a:rPr lang="en-GB" dirty="0"/>
              <a:t>What</a:t>
            </a:r>
            <a:r>
              <a:rPr lang="en-GB" baseline="0" dirty="0"/>
              <a:t> happens if the road surface is wet? Which tyre would provide the bet grip and why?</a:t>
            </a:r>
          </a:p>
          <a:p>
            <a:endParaRPr lang="en-GB" baseline="0" dirty="0"/>
          </a:p>
          <a:p>
            <a:r>
              <a:rPr lang="en-GB" baseline="0" dirty="0"/>
              <a:t>&lt;Click 4&gt;</a:t>
            </a:r>
          </a:p>
          <a:p>
            <a:r>
              <a:rPr lang="en-GB" baseline="0" dirty="0"/>
              <a:t>Ball-bearings in the wheel hub.  The ball-bearings contact both the axle and the wheel-hub and reduce friction, why is it beneficial to provide the correct type and amount of lubricant?</a:t>
            </a:r>
          </a:p>
          <a:p>
            <a:endParaRPr lang="en-GB" baseline="0" dirty="0"/>
          </a:p>
          <a:p>
            <a:endParaRPr lang="en-GB" baseline="0" dirty="0"/>
          </a:p>
          <a:p>
            <a:r>
              <a:rPr lang="en-GB" baseline="0" dirty="0"/>
              <a:t>&lt;Click 5&gt;</a:t>
            </a:r>
          </a:p>
          <a:p>
            <a:r>
              <a:rPr lang="en-GB" baseline="0" dirty="0"/>
              <a:t>Friction also exists between the outside surface of a Greenpower car and the air it’s passing through.  This type of friction is called “frictional drag”.  Is the frictional drag low or high with a smooth surface or rough body surface.</a:t>
            </a:r>
          </a:p>
          <a:p>
            <a:endParaRPr lang="en-GB" baseline="0" dirty="0"/>
          </a:p>
          <a:p>
            <a:r>
              <a:rPr lang="en-GB" baseline="0" dirty="0"/>
              <a:t>The analysis of frictional drag can be done using a CAD model of a Greenpower car using CFD software (Computational Fluid Dynamics).</a:t>
            </a:r>
          </a:p>
          <a:p>
            <a:endParaRPr lang="en-GB" baseline="0" dirty="0"/>
          </a:p>
          <a:p>
            <a:r>
              <a:rPr lang="en-GB" baseline="0" dirty="0"/>
              <a:t>The following slide shows a CFD analysis of a Greenpower car.  &lt;Click 6&gt;</a:t>
            </a:r>
          </a:p>
          <a:p>
            <a:endParaRPr lang="en-GB" dirty="0"/>
          </a:p>
        </p:txBody>
      </p:sp>
      <p:sp>
        <p:nvSpPr>
          <p:cNvPr id="4" name="Slide Number Placeholder 3"/>
          <p:cNvSpPr>
            <a:spLocks noGrp="1"/>
          </p:cNvSpPr>
          <p:nvPr>
            <p:ph type="sldNum" sz="quarter" idx="10"/>
          </p:nvPr>
        </p:nvSpPr>
        <p:spPr/>
        <p:txBody>
          <a:bodyPr/>
          <a:lstStyle/>
          <a:p>
            <a:fld id="{74E856A2-CC63-4063-A551-559ABE29BAC2}" type="slidenum">
              <a:rPr lang="en-GB" smtClean="0"/>
              <a:t>17</a:t>
            </a:fld>
            <a:endParaRPr lang="en-GB" dirty="0"/>
          </a:p>
        </p:txBody>
      </p:sp>
    </p:spTree>
    <p:extLst>
      <p:ext uri="{BB962C8B-B14F-4D97-AF65-F5344CB8AC3E}">
        <p14:creationId xmlns:p14="http://schemas.microsoft.com/office/powerpoint/2010/main" val="3352649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919"/>
            <a:ext cx="10361851" cy="1470366"/>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843627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email">
            <a:extLst>
              <a:ext uri="{28A0092B-C50C-407E-A947-70E740481C1C}">
                <a14:useLocalDpi xmlns:a14="http://schemas.microsoft.com/office/drawing/2010/main"/>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a:t>Click to edit</a:t>
            </a:r>
            <a:endParaRPr lang="en-GB" dirty="0"/>
          </a:p>
        </p:txBody>
      </p:sp>
    </p:spTree>
    <p:extLst>
      <p:ext uri="{BB962C8B-B14F-4D97-AF65-F5344CB8AC3E}">
        <p14:creationId xmlns:p14="http://schemas.microsoft.com/office/powerpoint/2010/main" val="2247635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5374"/>
        </a:solidFill>
        <a:effectLst/>
      </p:bgPr>
    </p:bg>
    <p:spTree>
      <p:nvGrpSpPr>
        <p:cNvPr id="1" name=""/>
        <p:cNvGrpSpPr/>
        <p:nvPr/>
      </p:nvGrpSpPr>
      <p:grpSpPr>
        <a:xfrm>
          <a:off x="0" y="0"/>
          <a:ext cx="0" cy="0"/>
          <a:chOff x="0" y="0"/>
          <a:chExt cx="0" cy="0"/>
        </a:xfrm>
      </p:grpSpPr>
      <p:pic>
        <p:nvPicPr>
          <p:cNvPr id="8" name="Picture 7" descr="Goblins green title box.ai"/>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411826"/>
            <a:ext cx="5543175" cy="974225"/>
          </a:xfrm>
          <a:prstGeom prst="rect">
            <a:avLst/>
          </a:prstGeom>
        </p:spPr>
      </p:pic>
      <p:pic>
        <p:nvPicPr>
          <p:cNvPr id="9" name="Picture 8" descr="white electric line.ai"/>
          <p:cNvPicPr>
            <a:picLocks noChangeAspect="1"/>
          </p:cNvPicPr>
          <p:nvPr userDrawn="1"/>
        </p:nvPicPr>
        <p:blipFill rotWithShape="1">
          <a:blip r:embed="rId3" cstate="email">
            <a:extLst>
              <a:ext uri="{28A0092B-C50C-407E-A947-70E740481C1C}">
                <a14:useLocalDpi xmlns:a14="http://schemas.microsoft.com/office/drawing/2010/main"/>
              </a:ext>
            </a:extLst>
          </a:blip>
          <a:srcRect t="62072"/>
          <a:stretch/>
        </p:blipFill>
        <p:spPr>
          <a:xfrm>
            <a:off x="-1288502" y="13516"/>
            <a:ext cx="4508500" cy="1367971"/>
          </a:xfrm>
          <a:prstGeom prst="rect">
            <a:avLst/>
          </a:prstGeom>
        </p:spPr>
      </p:pic>
      <p:sp>
        <p:nvSpPr>
          <p:cNvPr id="2" name="Title 1"/>
          <p:cNvSpPr>
            <a:spLocks noGrp="1"/>
          </p:cNvSpPr>
          <p:nvPr>
            <p:ph type="ctrTitle"/>
          </p:nvPr>
        </p:nvSpPr>
        <p:spPr>
          <a:xfrm>
            <a:off x="838622" y="405458"/>
            <a:ext cx="4536504" cy="891571"/>
          </a:xfrm>
        </p:spPr>
        <p:txBody>
          <a:bodyPr>
            <a:normAutofit/>
          </a:bodyPr>
          <a:lstStyle>
            <a:lvl1pPr algn="l">
              <a:defRPr sz="4000">
                <a:solidFill>
                  <a:schemeClr val="bg1"/>
                </a:solidFill>
                <a:latin typeface="Arial" panose="020B0604020202020204" pitchFamily="34" charset="0"/>
                <a:cs typeface="Arial" panose="020B0604020202020204" pitchFamily="34" charset="0"/>
              </a:defRPr>
            </a:lvl1pPr>
          </a:lstStyle>
          <a:p>
            <a:r>
              <a:rPr lang="en-US" dirty="0"/>
              <a:t>Click to edit</a:t>
            </a:r>
            <a:endParaRPr lang="en-GB" dirty="0"/>
          </a:p>
        </p:txBody>
      </p:sp>
      <p:sp>
        <p:nvSpPr>
          <p:cNvPr id="5"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1881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44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609521" y="1600573"/>
            <a:ext cx="10971372"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4781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609521"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793" y="1600573"/>
            <a:ext cx="5384099" cy="4421510"/>
          </a:xfrm>
        </p:spPr>
        <p:txBody>
          <a:bodyPr>
            <a:normAutofit/>
          </a:bodyPr>
          <a:lstStyle>
            <a:lvl1pPr>
              <a:defRPr sz="2800">
                <a:solidFill>
                  <a:schemeClr val="bg1"/>
                </a:solidFill>
                <a:latin typeface="Arial" panose="020B0604020202020204" pitchFamily="34" charset="0"/>
                <a:cs typeface="Arial" panose="020B0604020202020204" pitchFamily="34" charset="0"/>
              </a:defRPr>
            </a:lvl1pPr>
            <a:lvl2pPr>
              <a:defRPr sz="2000">
                <a:solidFill>
                  <a:schemeClr val="bg1"/>
                </a:solidFill>
                <a:latin typeface="Arial" panose="020B0604020202020204" pitchFamily="34" charset="0"/>
                <a:cs typeface="Arial" panose="020B0604020202020204" pitchFamily="34" charset="0"/>
              </a:defRPr>
            </a:lvl2pPr>
            <a:lvl3pPr>
              <a:defRPr sz="1800">
                <a:solidFill>
                  <a:schemeClr val="bg1"/>
                </a:solidFill>
                <a:latin typeface="Arial" panose="020B0604020202020204" pitchFamily="34" charset="0"/>
                <a:cs typeface="Arial" panose="020B0604020202020204" pitchFamily="34" charset="0"/>
              </a:defRPr>
            </a:lvl3pPr>
            <a:lvl4pPr>
              <a:defRPr sz="1600">
                <a:solidFill>
                  <a:schemeClr val="bg1"/>
                </a:solidFill>
                <a:latin typeface="Arial" panose="020B0604020202020204" pitchFamily="34" charset="0"/>
                <a:cs typeface="Arial" panose="020B0604020202020204" pitchFamily="34" charset="0"/>
              </a:defRPr>
            </a:lvl4pPr>
            <a:lvl5pPr>
              <a:defRPr sz="1600">
                <a:solidFill>
                  <a:schemeClr val="bg1"/>
                </a:solidFill>
                <a:latin typeface="Arial" panose="020B0604020202020204" pitchFamily="34" charset="0"/>
                <a:cs typeface="Arial" panose="020B0604020202020204"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4057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00537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1013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00537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831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537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21917" tIns="60958" rIns="121917" bIns="60958"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09521" y="1600573"/>
            <a:ext cx="10971372" cy="4421510"/>
          </a:xfrm>
          <a:prstGeom prst="rect">
            <a:avLst/>
          </a:prstGeom>
        </p:spPr>
        <p:txBody>
          <a:bodyPr vert="horz" lIns="121917" tIns="60958" rIns="121917" bIns="6095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7" name="Group 6"/>
          <p:cNvGrpSpPr/>
          <p:nvPr userDrawn="1"/>
        </p:nvGrpSpPr>
        <p:grpSpPr>
          <a:xfrm>
            <a:off x="1" y="6027407"/>
            <a:ext cx="12192000" cy="858771"/>
            <a:chOff x="1" y="6295154"/>
            <a:chExt cx="12192000" cy="858771"/>
          </a:xfrm>
        </p:grpSpPr>
        <p:pic>
          <p:nvPicPr>
            <p:cNvPr id="8" name="Picture 7" descr="Goblins green title box.ai"/>
            <p:cNvPicPr>
              <a:picLocks noChangeAspect="1"/>
            </p:cNvPicPr>
            <p:nvPr/>
          </p:nvPicPr>
          <p:blipFill rotWithShape="1">
            <a:blip r:embed="rId9" cstate="email">
              <a:biLevel thresh="50000"/>
              <a:extLst>
                <a:ext uri="{28A0092B-C50C-407E-A947-70E740481C1C}">
                  <a14:useLocalDpi xmlns:a14="http://schemas.microsoft.com/office/drawing/2010/main"/>
                </a:ext>
              </a:extLst>
            </a:blip>
            <a:srcRect r="17620"/>
            <a:stretch/>
          </p:blipFill>
          <p:spPr>
            <a:xfrm>
              <a:off x="1" y="6295154"/>
              <a:ext cx="12192000" cy="858771"/>
            </a:xfrm>
            <a:prstGeom prst="rect">
              <a:avLst/>
            </a:prstGeom>
          </p:spPr>
        </p:pic>
        <p:pic>
          <p:nvPicPr>
            <p:cNvPr id="9" name="Picture 8" descr="Greenpower Solo Logo EPS.eps"/>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89347" y="6515940"/>
              <a:ext cx="2282241" cy="416564"/>
            </a:xfrm>
            <a:prstGeom prst="rect">
              <a:avLst/>
            </a:prstGeom>
          </p:spPr>
        </p:pic>
        <p:pic>
          <p:nvPicPr>
            <p:cNvPr id="10" name="Picture 9"/>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70980" y="6495392"/>
              <a:ext cx="1714802" cy="399802"/>
            </a:xfrm>
            <a:prstGeom prst="rect">
              <a:avLst/>
            </a:prstGeom>
          </p:spPr>
        </p:pic>
      </p:grpSp>
    </p:spTree>
    <p:extLst>
      <p:ext uri="{BB962C8B-B14F-4D97-AF65-F5344CB8AC3E}">
        <p14:creationId xmlns:p14="http://schemas.microsoft.com/office/powerpoint/2010/main" val="4131255714"/>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0" r:id="rId4"/>
    <p:sldLayoutId id="2147483652" r:id="rId5"/>
    <p:sldLayoutId id="2147483654" r:id="rId6"/>
    <p:sldLayoutId id="2147483655" r:id="rId7"/>
  </p:sldLayoutIdLst>
  <p:txStyles>
    <p:titleStyle>
      <a:lvl1pPr algn="l" defTabSz="1219170" rtl="0" eaLnBrk="1" latinLnBrk="0" hangingPunct="1">
        <a:spcBef>
          <a:spcPct val="0"/>
        </a:spcBef>
        <a:buNone/>
        <a:defRPr sz="4800" kern="1200">
          <a:solidFill>
            <a:schemeClr val="bg1"/>
          </a:solidFill>
          <a:latin typeface="Arial" panose="020B0604020202020204" pitchFamily="34" charset="0"/>
          <a:ea typeface="+mj-ea"/>
          <a:cs typeface="Arial" panose="020B0604020202020204" pitchFamily="34" charset="0"/>
        </a:defRPr>
      </a:lvl1pPr>
    </p:titleStyle>
    <p:bodyStyle>
      <a:lvl1pPr marL="457189" indent="-457189" algn="l" defTabSz="1219170" rtl="0" eaLnBrk="1" latinLnBrk="0" hangingPunct="1">
        <a:spcBef>
          <a:spcPct val="20000"/>
        </a:spcBef>
        <a:buFont typeface="Arial" panose="020B0604020202020204" pitchFamily="34" charset="0"/>
        <a:buChar char="•"/>
        <a:defRPr sz="3200" kern="1200">
          <a:solidFill>
            <a:schemeClr val="bg1"/>
          </a:solidFill>
          <a:latin typeface="Arial" panose="020B0604020202020204" pitchFamily="34" charset="0"/>
          <a:ea typeface="+mn-ea"/>
          <a:cs typeface="Arial" panose="020B0604020202020204" pitchFamily="34" charset="0"/>
        </a:defRPr>
      </a:lvl1pPr>
      <a:lvl2pPr marL="990575" indent="-380990" algn="l" defTabSz="1219170" rtl="0" eaLnBrk="1" latinLnBrk="0" hangingPunct="1">
        <a:spcBef>
          <a:spcPct val="20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spcBef>
          <a:spcPct val="20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eg"/><Relationship Id="rId9"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hyperlink" Target="http://www.cullimoreracing.com/jetii" TargetMode="External"/><Relationship Id="rId5" Type="http://schemas.openxmlformats.org/officeDocument/2006/relationships/image" Target="../media/image3.jpe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gif"/></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2.mp4"/><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3.xml"/><Relationship Id="rId5" Type="http://schemas.openxmlformats.org/officeDocument/2006/relationships/slideLayout" Target="../slideLayouts/slideLayout7.xml"/><Relationship Id="rId4" Type="http://schemas.openxmlformats.org/officeDocument/2006/relationships/video" Target="../media/media2.mp4"/><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Friction</a:t>
            </a:r>
          </a:p>
        </p:txBody>
      </p:sp>
      <p:sp>
        <p:nvSpPr>
          <p:cNvPr id="5" name="TextBox 4"/>
          <p:cNvSpPr txBox="1"/>
          <p:nvPr/>
        </p:nvSpPr>
        <p:spPr>
          <a:xfrm>
            <a:off x="6844147" y="1486110"/>
            <a:ext cx="4738253" cy="1938992"/>
          </a:xfrm>
          <a:prstGeom prst="rect">
            <a:avLst/>
          </a:prstGeom>
          <a:noFill/>
        </p:spPr>
        <p:txBody>
          <a:bodyPr wrap="square" rtlCol="0">
            <a:spAutoFit/>
          </a:bodyPr>
          <a:lstStyle/>
          <a:p>
            <a:r>
              <a:rPr lang="en-GB" dirty="0">
                <a:solidFill>
                  <a:schemeClr val="bg1"/>
                </a:solidFill>
              </a:rPr>
              <a:t>[</a:t>
            </a:r>
            <a:r>
              <a:rPr lang="en-GB" b="1" dirty="0">
                <a:solidFill>
                  <a:schemeClr val="bg1"/>
                </a:solidFill>
              </a:rPr>
              <a:t>Friction</a:t>
            </a:r>
            <a:r>
              <a:rPr lang="en-GB" dirty="0">
                <a:solidFill>
                  <a:schemeClr val="bg1"/>
                </a:solidFill>
              </a:rPr>
              <a:t>] </a:t>
            </a:r>
            <a:r>
              <a:rPr lang="en-GB" i="1" dirty="0">
                <a:solidFill>
                  <a:schemeClr val="bg1"/>
                </a:solidFill>
              </a:rPr>
              <a:t>noun</a:t>
            </a:r>
            <a:endParaRPr lang="en-GB" dirty="0">
              <a:solidFill>
                <a:schemeClr val="bg1"/>
              </a:solidFill>
            </a:endParaRPr>
          </a:p>
          <a:p>
            <a:r>
              <a:rPr lang="en-GB" dirty="0">
                <a:solidFill>
                  <a:schemeClr val="bg1"/>
                </a:solidFill>
              </a:rPr>
              <a:t>The force resisting the relative motion of solid surfaces, fluid layers, and material elements sliding against each other.</a:t>
            </a:r>
          </a:p>
        </p:txBody>
      </p:sp>
      <p:grpSp>
        <p:nvGrpSpPr>
          <p:cNvPr id="24" name="Group 23"/>
          <p:cNvGrpSpPr/>
          <p:nvPr/>
        </p:nvGrpSpPr>
        <p:grpSpPr>
          <a:xfrm>
            <a:off x="171451" y="1565466"/>
            <a:ext cx="5841422" cy="3305768"/>
            <a:chOff x="171451" y="2305051"/>
            <a:chExt cx="5841422" cy="3305768"/>
          </a:xfrm>
        </p:grpSpPr>
        <p:sp>
          <p:nvSpPr>
            <p:cNvPr id="2" name="Rectangle 1"/>
            <p:cNvSpPr/>
            <p:nvPr/>
          </p:nvSpPr>
          <p:spPr>
            <a:xfrm>
              <a:off x="1981195" y="2581274"/>
              <a:ext cx="2119746" cy="211974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MASS</a:t>
              </a:r>
            </a:p>
          </p:txBody>
        </p:sp>
        <p:sp>
          <p:nvSpPr>
            <p:cNvPr id="3" name="Rectangle 2"/>
            <p:cNvSpPr/>
            <p:nvPr/>
          </p:nvSpPr>
          <p:spPr>
            <a:xfrm>
              <a:off x="568036" y="4724401"/>
              <a:ext cx="5444837" cy="88641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Arrow 5"/>
            <p:cNvSpPr/>
            <p:nvPr/>
          </p:nvSpPr>
          <p:spPr>
            <a:xfrm>
              <a:off x="4225637" y="2590800"/>
              <a:ext cx="1011382" cy="484909"/>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rot="10800000">
              <a:off x="838622" y="4468091"/>
              <a:ext cx="1011382" cy="484909"/>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630923" y="2937159"/>
              <a:ext cx="1212191" cy="830997"/>
            </a:xfrm>
            <a:prstGeom prst="rect">
              <a:avLst/>
            </a:prstGeom>
            <a:noFill/>
          </p:spPr>
          <p:txBody>
            <a:bodyPr wrap="none" rtlCol="0">
              <a:spAutoFit/>
            </a:bodyPr>
            <a:lstStyle/>
            <a:p>
              <a:r>
                <a:rPr lang="en-GB" dirty="0"/>
                <a:t>Applied </a:t>
              </a:r>
            </a:p>
            <a:p>
              <a:r>
                <a:rPr lang="en-GB" dirty="0"/>
                <a:t>force</a:t>
              </a:r>
            </a:p>
          </p:txBody>
        </p:sp>
        <p:sp>
          <p:nvSpPr>
            <p:cNvPr id="9" name="TextBox 8"/>
            <p:cNvSpPr txBox="1"/>
            <p:nvPr/>
          </p:nvSpPr>
          <p:spPr>
            <a:xfrm>
              <a:off x="1022051" y="4779822"/>
              <a:ext cx="4065728" cy="830997"/>
            </a:xfrm>
            <a:prstGeom prst="rect">
              <a:avLst/>
            </a:prstGeom>
            <a:noFill/>
          </p:spPr>
          <p:txBody>
            <a:bodyPr wrap="none" rtlCol="0">
              <a:spAutoFit/>
            </a:bodyPr>
            <a:lstStyle/>
            <a:p>
              <a:r>
                <a:rPr lang="en-GB" dirty="0"/>
                <a:t>Reaction force resisting motion</a:t>
              </a:r>
            </a:p>
            <a:p>
              <a:pPr algn="ctr"/>
              <a:r>
                <a:rPr lang="en-GB" b="1" dirty="0"/>
                <a:t>“FRICTION”</a:t>
              </a:r>
            </a:p>
          </p:txBody>
        </p:sp>
        <p:sp>
          <p:nvSpPr>
            <p:cNvPr id="10" name="Oval 9"/>
            <p:cNvSpPr/>
            <p:nvPr/>
          </p:nvSpPr>
          <p:spPr>
            <a:xfrm>
              <a:off x="2175146" y="4454236"/>
              <a:ext cx="484909" cy="48490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p:cNvGrpSpPr/>
            <p:nvPr/>
          </p:nvGrpSpPr>
          <p:grpSpPr>
            <a:xfrm>
              <a:off x="171451" y="2305051"/>
              <a:ext cx="1749600" cy="1748502"/>
              <a:chOff x="171451" y="2305051"/>
              <a:chExt cx="1749600" cy="1748502"/>
            </a:xfrm>
          </p:grpSpPr>
          <p:sp>
            <p:nvSpPr>
              <p:cNvPr id="13" name="Rectangle 12"/>
              <p:cNvSpPr/>
              <p:nvPr/>
            </p:nvSpPr>
            <p:spPr>
              <a:xfrm>
                <a:off x="433388" y="2581275"/>
                <a:ext cx="1209675" cy="54421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419100" y="3057525"/>
                <a:ext cx="1209675" cy="161925"/>
              </a:xfrm>
              <a:custGeom>
                <a:avLst/>
                <a:gdLst>
                  <a:gd name="connsiteX0" fmla="*/ 0 w 1209675"/>
                  <a:gd name="connsiteY0" fmla="*/ 66675 h 161925"/>
                  <a:gd name="connsiteX1" fmla="*/ 109538 w 1209675"/>
                  <a:gd name="connsiteY1" fmla="*/ 123825 h 161925"/>
                  <a:gd name="connsiteX2" fmla="*/ 190500 w 1209675"/>
                  <a:gd name="connsiteY2" fmla="*/ 100013 h 161925"/>
                  <a:gd name="connsiteX3" fmla="*/ 271463 w 1209675"/>
                  <a:gd name="connsiteY3" fmla="*/ 128588 h 161925"/>
                  <a:gd name="connsiteX4" fmla="*/ 366713 w 1209675"/>
                  <a:gd name="connsiteY4" fmla="*/ 76200 h 161925"/>
                  <a:gd name="connsiteX5" fmla="*/ 452438 w 1209675"/>
                  <a:gd name="connsiteY5" fmla="*/ 114300 h 161925"/>
                  <a:gd name="connsiteX6" fmla="*/ 528638 w 1209675"/>
                  <a:gd name="connsiteY6" fmla="*/ 109538 h 161925"/>
                  <a:gd name="connsiteX7" fmla="*/ 585788 w 1209675"/>
                  <a:gd name="connsiteY7" fmla="*/ 147638 h 161925"/>
                  <a:gd name="connsiteX8" fmla="*/ 676275 w 1209675"/>
                  <a:gd name="connsiteY8" fmla="*/ 76200 h 161925"/>
                  <a:gd name="connsiteX9" fmla="*/ 719138 w 1209675"/>
                  <a:gd name="connsiteY9" fmla="*/ 123825 h 161925"/>
                  <a:gd name="connsiteX10" fmla="*/ 757238 w 1209675"/>
                  <a:gd name="connsiteY10" fmla="*/ 76200 h 161925"/>
                  <a:gd name="connsiteX11" fmla="*/ 857250 w 1209675"/>
                  <a:gd name="connsiteY11" fmla="*/ 161925 h 161925"/>
                  <a:gd name="connsiteX12" fmla="*/ 914400 w 1209675"/>
                  <a:gd name="connsiteY12" fmla="*/ 123825 h 161925"/>
                  <a:gd name="connsiteX13" fmla="*/ 976313 w 1209675"/>
                  <a:gd name="connsiteY13" fmla="*/ 157163 h 161925"/>
                  <a:gd name="connsiteX14" fmla="*/ 1057275 w 1209675"/>
                  <a:gd name="connsiteY14" fmla="*/ 123825 h 161925"/>
                  <a:gd name="connsiteX15" fmla="*/ 1119188 w 1209675"/>
                  <a:gd name="connsiteY15" fmla="*/ 157163 h 161925"/>
                  <a:gd name="connsiteX16" fmla="*/ 1209675 w 1209675"/>
                  <a:gd name="connsiteY16" fmla="*/ 71438 h 161925"/>
                  <a:gd name="connsiteX17" fmla="*/ 1195388 w 1209675"/>
                  <a:gd name="connsiteY17" fmla="*/ 0 h 161925"/>
                  <a:gd name="connsiteX18" fmla="*/ 0 w 1209675"/>
                  <a:gd name="connsiteY18" fmla="*/ 666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9675" h="161925">
                    <a:moveTo>
                      <a:pt x="0" y="66675"/>
                    </a:moveTo>
                    <a:lnTo>
                      <a:pt x="109538" y="123825"/>
                    </a:lnTo>
                    <a:lnTo>
                      <a:pt x="190500" y="100013"/>
                    </a:lnTo>
                    <a:lnTo>
                      <a:pt x="271463" y="128588"/>
                    </a:lnTo>
                    <a:lnTo>
                      <a:pt x="366713" y="76200"/>
                    </a:lnTo>
                    <a:lnTo>
                      <a:pt x="452438" y="114300"/>
                    </a:lnTo>
                    <a:lnTo>
                      <a:pt x="528638" y="109538"/>
                    </a:lnTo>
                    <a:lnTo>
                      <a:pt x="585788" y="147638"/>
                    </a:lnTo>
                    <a:lnTo>
                      <a:pt x="676275" y="76200"/>
                    </a:lnTo>
                    <a:lnTo>
                      <a:pt x="719138" y="123825"/>
                    </a:lnTo>
                    <a:lnTo>
                      <a:pt x="757238" y="76200"/>
                    </a:lnTo>
                    <a:lnTo>
                      <a:pt x="857250" y="161925"/>
                    </a:lnTo>
                    <a:lnTo>
                      <a:pt x="914400" y="123825"/>
                    </a:lnTo>
                    <a:lnTo>
                      <a:pt x="976313" y="157163"/>
                    </a:lnTo>
                    <a:lnTo>
                      <a:pt x="1057275" y="123825"/>
                    </a:lnTo>
                    <a:lnTo>
                      <a:pt x="1119188" y="157163"/>
                    </a:lnTo>
                    <a:lnTo>
                      <a:pt x="1209675" y="71438"/>
                    </a:lnTo>
                    <a:lnTo>
                      <a:pt x="1195388" y="0"/>
                    </a:lnTo>
                    <a:lnTo>
                      <a:pt x="0" y="66675"/>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7"/>
              <p:cNvSpPr/>
              <p:nvPr/>
            </p:nvSpPr>
            <p:spPr>
              <a:xfrm rot="285541">
                <a:off x="466725" y="3209925"/>
                <a:ext cx="1157288" cy="209550"/>
              </a:xfrm>
              <a:custGeom>
                <a:avLst/>
                <a:gdLst>
                  <a:gd name="connsiteX0" fmla="*/ 14288 w 1157288"/>
                  <a:gd name="connsiteY0" fmla="*/ 85725 h 209550"/>
                  <a:gd name="connsiteX1" fmla="*/ 90488 w 1157288"/>
                  <a:gd name="connsiteY1" fmla="*/ 52387 h 209550"/>
                  <a:gd name="connsiteX2" fmla="*/ 147638 w 1157288"/>
                  <a:gd name="connsiteY2" fmla="*/ 90487 h 209550"/>
                  <a:gd name="connsiteX3" fmla="*/ 190500 w 1157288"/>
                  <a:gd name="connsiteY3" fmla="*/ 28575 h 209550"/>
                  <a:gd name="connsiteX4" fmla="*/ 285750 w 1157288"/>
                  <a:gd name="connsiteY4" fmla="*/ 52387 h 209550"/>
                  <a:gd name="connsiteX5" fmla="*/ 347663 w 1157288"/>
                  <a:gd name="connsiteY5" fmla="*/ 19050 h 209550"/>
                  <a:gd name="connsiteX6" fmla="*/ 395288 w 1157288"/>
                  <a:gd name="connsiteY6" fmla="*/ 52387 h 209550"/>
                  <a:gd name="connsiteX7" fmla="*/ 514350 w 1157288"/>
                  <a:gd name="connsiteY7" fmla="*/ 28575 h 209550"/>
                  <a:gd name="connsiteX8" fmla="*/ 576263 w 1157288"/>
                  <a:gd name="connsiteY8" fmla="*/ 52387 h 209550"/>
                  <a:gd name="connsiteX9" fmla="*/ 638175 w 1157288"/>
                  <a:gd name="connsiteY9" fmla="*/ 0 h 209550"/>
                  <a:gd name="connsiteX10" fmla="*/ 700088 w 1157288"/>
                  <a:gd name="connsiteY10" fmla="*/ 9525 h 209550"/>
                  <a:gd name="connsiteX11" fmla="*/ 733425 w 1157288"/>
                  <a:gd name="connsiteY11" fmla="*/ 38100 h 209550"/>
                  <a:gd name="connsiteX12" fmla="*/ 823913 w 1157288"/>
                  <a:gd name="connsiteY12" fmla="*/ 23812 h 209550"/>
                  <a:gd name="connsiteX13" fmla="*/ 885825 w 1157288"/>
                  <a:gd name="connsiteY13" fmla="*/ 57150 h 209550"/>
                  <a:gd name="connsiteX14" fmla="*/ 957263 w 1157288"/>
                  <a:gd name="connsiteY14" fmla="*/ 14287 h 209550"/>
                  <a:gd name="connsiteX15" fmla="*/ 1033463 w 1157288"/>
                  <a:gd name="connsiteY15" fmla="*/ 42862 h 209550"/>
                  <a:gd name="connsiteX16" fmla="*/ 1100138 w 1157288"/>
                  <a:gd name="connsiteY16" fmla="*/ 14287 h 209550"/>
                  <a:gd name="connsiteX17" fmla="*/ 1157288 w 1157288"/>
                  <a:gd name="connsiteY17" fmla="*/ 85725 h 209550"/>
                  <a:gd name="connsiteX18" fmla="*/ 1147763 w 1157288"/>
                  <a:gd name="connsiteY18" fmla="*/ 195262 h 209550"/>
                  <a:gd name="connsiteX19" fmla="*/ 0 w 1157288"/>
                  <a:gd name="connsiteY19" fmla="*/ 209550 h 209550"/>
                  <a:gd name="connsiteX20" fmla="*/ 14288 w 1157288"/>
                  <a:gd name="connsiteY20" fmla="*/ 85725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7288" h="209550">
                    <a:moveTo>
                      <a:pt x="14288" y="85725"/>
                    </a:moveTo>
                    <a:lnTo>
                      <a:pt x="90488" y="52387"/>
                    </a:lnTo>
                    <a:lnTo>
                      <a:pt x="147638" y="90487"/>
                    </a:lnTo>
                    <a:lnTo>
                      <a:pt x="190500" y="28575"/>
                    </a:lnTo>
                    <a:lnTo>
                      <a:pt x="285750" y="52387"/>
                    </a:lnTo>
                    <a:lnTo>
                      <a:pt x="347663" y="19050"/>
                    </a:lnTo>
                    <a:lnTo>
                      <a:pt x="395288" y="52387"/>
                    </a:lnTo>
                    <a:lnTo>
                      <a:pt x="514350" y="28575"/>
                    </a:lnTo>
                    <a:lnTo>
                      <a:pt x="576263" y="52387"/>
                    </a:lnTo>
                    <a:lnTo>
                      <a:pt x="638175" y="0"/>
                    </a:lnTo>
                    <a:lnTo>
                      <a:pt x="700088" y="9525"/>
                    </a:lnTo>
                    <a:lnTo>
                      <a:pt x="733425" y="38100"/>
                    </a:lnTo>
                    <a:lnTo>
                      <a:pt x="823913" y="23812"/>
                    </a:lnTo>
                    <a:lnTo>
                      <a:pt x="885825" y="57150"/>
                    </a:lnTo>
                    <a:lnTo>
                      <a:pt x="957263" y="14287"/>
                    </a:lnTo>
                    <a:lnTo>
                      <a:pt x="1033463" y="42862"/>
                    </a:lnTo>
                    <a:lnTo>
                      <a:pt x="1100138" y="14287"/>
                    </a:lnTo>
                    <a:lnTo>
                      <a:pt x="1157288" y="85725"/>
                    </a:lnTo>
                    <a:lnTo>
                      <a:pt x="1147763" y="195262"/>
                    </a:lnTo>
                    <a:lnTo>
                      <a:pt x="0" y="209550"/>
                    </a:lnTo>
                    <a:lnTo>
                      <a:pt x="14288" y="85725"/>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452438" y="3294776"/>
                <a:ext cx="1171575" cy="4771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nut 14"/>
              <p:cNvSpPr/>
              <p:nvPr/>
            </p:nvSpPr>
            <p:spPr>
              <a:xfrm>
                <a:off x="171451" y="2305051"/>
                <a:ext cx="1749600" cy="1748502"/>
              </a:xfrm>
              <a:prstGeom prst="donut">
                <a:avLst>
                  <a:gd name="adj" fmla="val 16036"/>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Oval 10"/>
              <p:cNvSpPr/>
              <p:nvPr/>
            </p:nvSpPr>
            <p:spPr>
              <a:xfrm>
                <a:off x="457621" y="2590800"/>
                <a:ext cx="1177356" cy="117735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20" name="Straight Connector 19"/>
            <p:cNvCxnSpPr>
              <a:endCxn id="10" idx="7"/>
            </p:cNvCxnSpPr>
            <p:nvPr/>
          </p:nvCxnSpPr>
          <p:spPr>
            <a:xfrm>
              <a:off x="1547813" y="2867025"/>
              <a:ext cx="1041229" cy="1658224"/>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1" idx="3"/>
              <a:endCxn id="10" idx="3"/>
            </p:cNvCxnSpPr>
            <p:nvPr/>
          </p:nvCxnSpPr>
          <p:spPr>
            <a:xfrm>
              <a:off x="630041" y="3595736"/>
              <a:ext cx="1616118" cy="1272396"/>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Rectangle 11"/>
          <p:cNvSpPr/>
          <p:nvPr/>
        </p:nvSpPr>
        <p:spPr>
          <a:xfrm>
            <a:off x="0" y="6655644"/>
            <a:ext cx="1270000" cy="153888"/>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GB" sz="1000">
                <a:solidFill>
                  <a:srgbClr val="000000"/>
                </a:solidFill>
                <a:latin typeface="Arial" panose="020B0604020202020204" pitchFamily="34" charset="0"/>
              </a:rPr>
              <a:t>Unrestricted</a:t>
            </a:r>
          </a:p>
        </p:txBody>
      </p:sp>
    </p:spTree>
    <p:extLst>
      <p:ext uri="{BB962C8B-B14F-4D97-AF65-F5344CB8AC3E}">
        <p14:creationId xmlns:p14="http://schemas.microsoft.com/office/powerpoint/2010/main" val="40678255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4669917" y="46427"/>
            <a:ext cx="4146997" cy="430887"/>
          </a:xfrm>
          <a:prstGeom prst="rect">
            <a:avLst/>
          </a:prstGeom>
          <a:noFill/>
        </p:spPr>
        <p:txBody>
          <a:bodyPr wrap="square" rtlCol="0">
            <a:spAutoFit/>
          </a:bodyPr>
          <a:lstStyle/>
          <a:p>
            <a:pPr defTabSz="914400"/>
            <a:r>
              <a:rPr lang="en-GB" sz="2200" u="sng" dirty="0">
                <a:solidFill>
                  <a:prstClr val="white"/>
                </a:solidFill>
                <a:latin typeface="Arial" panose="020B0604020202020204" pitchFamily="34" charset="0"/>
                <a:cs typeface="Arial" panose="020B0604020202020204" pitchFamily="34" charset="0"/>
              </a:rPr>
              <a:t>Sample Results</a:t>
            </a:r>
          </a:p>
        </p:txBody>
      </p:sp>
      <p:sp>
        <p:nvSpPr>
          <p:cNvPr id="18" name="TextBox 17"/>
          <p:cNvSpPr txBox="1"/>
          <p:nvPr/>
        </p:nvSpPr>
        <p:spPr>
          <a:xfrm rot="16200000">
            <a:off x="-1092714" y="2758502"/>
            <a:ext cx="4038605" cy="369332"/>
          </a:xfrm>
          <a:prstGeom prst="rect">
            <a:avLst/>
          </a:prstGeom>
          <a:noFill/>
        </p:spPr>
        <p:txBody>
          <a:bodyPr wrap="square" rtlCol="0">
            <a:spAutoFit/>
          </a:bodyPr>
          <a:lstStyle/>
          <a:p>
            <a:pPr defTabSz="914400"/>
            <a:r>
              <a:rPr lang="en-GB" sz="1800" dirty="0">
                <a:solidFill>
                  <a:prstClr val="white"/>
                </a:solidFill>
                <a:latin typeface="Arial" panose="020B0604020202020204" pitchFamily="34" charset="0"/>
                <a:cs typeface="Arial" panose="020B0604020202020204" pitchFamily="34" charset="0"/>
              </a:rPr>
              <a:t>Maximum Friction Force (</a:t>
            </a:r>
            <a:r>
              <a:rPr lang="en-GB" sz="1800" dirty="0" err="1">
                <a:solidFill>
                  <a:prstClr val="white"/>
                </a:solidFill>
                <a:latin typeface="Arial" panose="020B0604020202020204" pitchFamily="34" charset="0"/>
                <a:cs typeface="Arial" panose="020B0604020202020204" pitchFamily="34" charset="0"/>
              </a:rPr>
              <a:t>Newtons</a:t>
            </a:r>
            <a:r>
              <a:rPr lang="en-GB" sz="1800" dirty="0">
                <a:solidFill>
                  <a:prstClr val="white"/>
                </a:solidFill>
                <a:latin typeface="Arial" panose="020B0604020202020204" pitchFamily="34" charset="0"/>
                <a:cs typeface="Arial" panose="020B0604020202020204" pitchFamily="34" charset="0"/>
              </a:rPr>
              <a:t>)</a:t>
            </a:r>
          </a:p>
        </p:txBody>
      </p:sp>
      <p:cxnSp>
        <p:nvCxnSpPr>
          <p:cNvPr id="19" name="Straight Connector 18"/>
          <p:cNvCxnSpPr/>
          <p:nvPr/>
        </p:nvCxnSpPr>
        <p:spPr>
          <a:xfrm flipV="1">
            <a:off x="1777664" y="1734859"/>
            <a:ext cx="8615587" cy="3330705"/>
          </a:xfrm>
          <a:prstGeom prst="line">
            <a:avLst/>
          </a:prstGeom>
          <a:noFill/>
          <a:ln w="25400" cap="flat" cmpd="sng" algn="ctr">
            <a:solidFill>
              <a:srgbClr val="FFFF00"/>
            </a:solidFill>
            <a:prstDash val="solid"/>
            <a:miter lim="800000"/>
          </a:ln>
          <a:effectLst/>
        </p:spPr>
      </p:cxnSp>
      <p:cxnSp>
        <p:nvCxnSpPr>
          <p:cNvPr id="20" name="Straight Connector 19"/>
          <p:cNvCxnSpPr/>
          <p:nvPr/>
        </p:nvCxnSpPr>
        <p:spPr>
          <a:xfrm flipV="1">
            <a:off x="1795593" y="829739"/>
            <a:ext cx="2389094" cy="4226859"/>
          </a:xfrm>
          <a:prstGeom prst="line">
            <a:avLst/>
          </a:prstGeom>
          <a:noFill/>
          <a:ln w="25400" cap="flat" cmpd="sng" algn="ctr">
            <a:solidFill>
              <a:srgbClr val="FFFF00"/>
            </a:solidFill>
            <a:prstDash val="solid"/>
            <a:miter lim="800000"/>
          </a:ln>
          <a:effectLst/>
        </p:spPr>
      </p:cxnSp>
      <p:sp>
        <p:nvSpPr>
          <p:cNvPr id="21" name="TextBox 20"/>
          <p:cNvSpPr txBox="1"/>
          <p:nvPr/>
        </p:nvSpPr>
        <p:spPr>
          <a:xfrm>
            <a:off x="1278189" y="5147099"/>
            <a:ext cx="373487"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0</a:t>
            </a:r>
          </a:p>
        </p:txBody>
      </p:sp>
      <p:sp>
        <p:nvSpPr>
          <p:cNvPr id="22" name="TextBox 21"/>
          <p:cNvSpPr txBox="1"/>
          <p:nvPr/>
        </p:nvSpPr>
        <p:spPr>
          <a:xfrm flipH="1">
            <a:off x="1181497" y="2710094"/>
            <a:ext cx="43105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a:t>
            </a:r>
          </a:p>
        </p:txBody>
      </p:sp>
      <p:sp>
        <p:nvSpPr>
          <p:cNvPr id="23" name="TextBox 22"/>
          <p:cNvSpPr txBox="1"/>
          <p:nvPr/>
        </p:nvSpPr>
        <p:spPr>
          <a:xfrm flipH="1">
            <a:off x="1111255" y="618845"/>
            <a:ext cx="592934"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a:t>
            </a:r>
          </a:p>
        </p:txBody>
      </p:sp>
      <p:sp>
        <p:nvSpPr>
          <p:cNvPr id="24" name="TextBox 23"/>
          <p:cNvSpPr txBox="1"/>
          <p:nvPr/>
        </p:nvSpPr>
        <p:spPr>
          <a:xfrm flipH="1">
            <a:off x="5386673"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500</a:t>
            </a:r>
          </a:p>
        </p:txBody>
      </p:sp>
      <p:sp>
        <p:nvSpPr>
          <p:cNvPr id="25" name="TextBox 24"/>
          <p:cNvSpPr txBox="1"/>
          <p:nvPr/>
        </p:nvSpPr>
        <p:spPr>
          <a:xfrm flipH="1">
            <a:off x="9248189"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1000</a:t>
            </a:r>
          </a:p>
        </p:txBody>
      </p:sp>
      <p:sp>
        <p:nvSpPr>
          <p:cNvPr id="26" name="TextBox 25"/>
          <p:cNvSpPr txBox="1"/>
          <p:nvPr/>
        </p:nvSpPr>
        <p:spPr>
          <a:xfrm>
            <a:off x="2993138" y="630072"/>
            <a:ext cx="159073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Rubber</a:t>
            </a:r>
          </a:p>
        </p:txBody>
      </p:sp>
      <p:sp>
        <p:nvSpPr>
          <p:cNvPr id="27" name="TextBox 26"/>
          <p:cNvSpPr txBox="1"/>
          <p:nvPr/>
        </p:nvSpPr>
        <p:spPr>
          <a:xfrm>
            <a:off x="10083464" y="2010526"/>
            <a:ext cx="122604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Wood</a:t>
            </a:r>
          </a:p>
        </p:txBody>
      </p:sp>
      <p:grpSp>
        <p:nvGrpSpPr>
          <p:cNvPr id="32" name="Group 31"/>
          <p:cNvGrpSpPr/>
          <p:nvPr/>
        </p:nvGrpSpPr>
        <p:grpSpPr>
          <a:xfrm>
            <a:off x="1795593" y="650339"/>
            <a:ext cx="9087055" cy="4446719"/>
            <a:chOff x="1795593" y="779129"/>
            <a:chExt cx="9087055" cy="4446719"/>
          </a:xfrm>
        </p:grpSpPr>
        <p:cxnSp>
          <p:nvCxnSpPr>
            <p:cNvPr id="29" name="Straight Connector 28"/>
            <p:cNvCxnSpPr/>
            <p:nvPr/>
          </p:nvCxnSpPr>
          <p:spPr>
            <a:xfrm flipV="1">
              <a:off x="1795593" y="779129"/>
              <a:ext cx="0" cy="444671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795593" y="5185388"/>
              <a:ext cx="908705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5007230" y="5567105"/>
            <a:ext cx="1627746"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Load (grams)</a:t>
            </a:r>
          </a:p>
        </p:txBody>
      </p:sp>
    </p:spTree>
    <p:extLst>
      <p:ext uri="{BB962C8B-B14F-4D97-AF65-F5344CB8AC3E}">
        <p14:creationId xmlns:p14="http://schemas.microsoft.com/office/powerpoint/2010/main" val="105812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795593" y="804887"/>
            <a:ext cx="9087055" cy="4446719"/>
            <a:chOff x="1795593" y="779129"/>
            <a:chExt cx="9087055" cy="4446719"/>
          </a:xfrm>
        </p:grpSpPr>
        <p:cxnSp>
          <p:nvCxnSpPr>
            <p:cNvPr id="3" name="Straight Connector 2"/>
            <p:cNvCxnSpPr/>
            <p:nvPr/>
          </p:nvCxnSpPr>
          <p:spPr>
            <a:xfrm flipV="1">
              <a:off x="1795593" y="779129"/>
              <a:ext cx="0" cy="444671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1795593" y="5185388"/>
              <a:ext cx="908705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4948808" y="5677169"/>
            <a:ext cx="1823311"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Load (</a:t>
            </a:r>
            <a:r>
              <a:rPr lang="en-GB" sz="1800" dirty="0" err="1">
                <a:solidFill>
                  <a:schemeClr val="bg1"/>
                </a:solidFill>
                <a:latin typeface="Arial" panose="020B0604020202020204" pitchFamily="34" charset="0"/>
                <a:cs typeface="Arial" panose="020B0604020202020204" pitchFamily="34" charset="0"/>
              </a:rPr>
              <a:t>Newtons</a:t>
            </a:r>
            <a:r>
              <a:rPr lang="en-GB" sz="1800" dirty="0">
                <a:solidFill>
                  <a:schemeClr val="bg1"/>
                </a:solidFill>
                <a:latin typeface="Arial" panose="020B0604020202020204" pitchFamily="34" charset="0"/>
                <a:cs typeface="Arial" panose="020B0604020202020204" pitchFamily="34" charset="0"/>
              </a:rPr>
              <a:t>)</a:t>
            </a:r>
          </a:p>
        </p:txBody>
      </p:sp>
      <p:cxnSp>
        <p:nvCxnSpPr>
          <p:cNvPr id="6" name="Straight Connector 5"/>
          <p:cNvCxnSpPr/>
          <p:nvPr/>
        </p:nvCxnSpPr>
        <p:spPr>
          <a:xfrm flipV="1">
            <a:off x="1777664" y="841729"/>
            <a:ext cx="8538882" cy="4356849"/>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497132" y="5280112"/>
            <a:ext cx="373487"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0</a:t>
            </a:r>
          </a:p>
        </p:txBody>
      </p:sp>
      <p:sp>
        <p:nvSpPr>
          <p:cNvPr id="8" name="TextBox 7"/>
          <p:cNvSpPr txBox="1"/>
          <p:nvPr/>
        </p:nvSpPr>
        <p:spPr>
          <a:xfrm flipH="1">
            <a:off x="1323166" y="2843107"/>
            <a:ext cx="431051"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5</a:t>
            </a:r>
          </a:p>
        </p:txBody>
      </p:sp>
      <p:sp>
        <p:nvSpPr>
          <p:cNvPr id="9" name="TextBox 8"/>
          <p:cNvSpPr txBox="1"/>
          <p:nvPr/>
        </p:nvSpPr>
        <p:spPr>
          <a:xfrm flipH="1">
            <a:off x="1252924" y="751858"/>
            <a:ext cx="592934"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10</a:t>
            </a:r>
          </a:p>
        </p:txBody>
      </p:sp>
      <p:sp>
        <p:nvSpPr>
          <p:cNvPr id="10" name="TextBox 9"/>
          <p:cNvSpPr txBox="1"/>
          <p:nvPr/>
        </p:nvSpPr>
        <p:spPr>
          <a:xfrm flipH="1">
            <a:off x="5605616" y="5280112"/>
            <a:ext cx="868861"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50</a:t>
            </a:r>
          </a:p>
        </p:txBody>
      </p:sp>
      <p:sp>
        <p:nvSpPr>
          <p:cNvPr id="11" name="TextBox 10"/>
          <p:cNvSpPr txBox="1"/>
          <p:nvPr/>
        </p:nvSpPr>
        <p:spPr>
          <a:xfrm flipH="1">
            <a:off x="9467132" y="5280112"/>
            <a:ext cx="868861"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100</a:t>
            </a:r>
          </a:p>
        </p:txBody>
      </p:sp>
      <p:cxnSp>
        <p:nvCxnSpPr>
          <p:cNvPr id="12" name="Straight Connector 11"/>
          <p:cNvCxnSpPr/>
          <p:nvPr/>
        </p:nvCxnSpPr>
        <p:spPr>
          <a:xfrm flipV="1">
            <a:off x="1736047" y="599681"/>
            <a:ext cx="8201292" cy="4598897"/>
          </a:xfrm>
          <a:prstGeom prst="line">
            <a:avLst/>
          </a:prstGeom>
          <a:ln w="25400">
            <a:solidFill>
              <a:srgbClr val="FFFF00"/>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777664" y="1104672"/>
            <a:ext cx="8844757" cy="4093906"/>
          </a:xfrm>
          <a:prstGeom prst="line">
            <a:avLst/>
          </a:prstGeom>
          <a:ln w="25400">
            <a:solidFill>
              <a:srgbClr val="FFFF00"/>
            </a:solidFill>
            <a:prstDash val="sysDot"/>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250034" y="1294313"/>
            <a:ext cx="3444098" cy="1261884"/>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Use the variation in your results to allow you to plot a Line of Best Fit, plus indicate the range of confidence in your d</a:t>
            </a:r>
            <a:r>
              <a:rPr lang="en-GB" sz="2200" dirty="0">
                <a:solidFill>
                  <a:schemeClr val="bg1"/>
                </a:solidFill>
                <a:latin typeface="Arial" panose="020B0604020202020204" pitchFamily="34" charset="0"/>
                <a:cs typeface="Arial" panose="020B0604020202020204" pitchFamily="34" charset="0"/>
              </a:rPr>
              <a:t>ata</a:t>
            </a:r>
          </a:p>
        </p:txBody>
      </p:sp>
      <p:sp>
        <p:nvSpPr>
          <p:cNvPr id="15" name="TextBox 14"/>
          <p:cNvSpPr txBox="1"/>
          <p:nvPr/>
        </p:nvSpPr>
        <p:spPr>
          <a:xfrm>
            <a:off x="7726886" y="2940305"/>
            <a:ext cx="3444098" cy="923330"/>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You can calculate 3 gradients: your best value +/- the limits.</a:t>
            </a:r>
          </a:p>
          <a:p>
            <a:r>
              <a:rPr lang="en-GB" sz="1800" dirty="0">
                <a:solidFill>
                  <a:schemeClr val="bg1"/>
                </a:solidFill>
                <a:latin typeface="Arial" panose="020B0604020202020204" pitchFamily="34" charset="0"/>
                <a:cs typeface="Arial" panose="020B0604020202020204" pitchFamily="34" charset="0"/>
              </a:rPr>
              <a:t>For example: 2.4 (2.2 – 2.7)</a:t>
            </a:r>
          </a:p>
        </p:txBody>
      </p:sp>
      <p:grpSp>
        <p:nvGrpSpPr>
          <p:cNvPr id="16" name="Group 15"/>
          <p:cNvGrpSpPr/>
          <p:nvPr/>
        </p:nvGrpSpPr>
        <p:grpSpPr>
          <a:xfrm>
            <a:off x="3199576" y="4125543"/>
            <a:ext cx="231608" cy="514999"/>
            <a:chOff x="3044992" y="4577701"/>
            <a:chExt cx="231608" cy="514999"/>
          </a:xfrm>
        </p:grpSpPr>
        <p:sp>
          <p:nvSpPr>
            <p:cNvPr id="17" name="Oval 16"/>
            <p:cNvSpPr/>
            <p:nvPr/>
          </p:nvSpPr>
          <p:spPr>
            <a:xfrm>
              <a:off x="3086758" y="4779991"/>
              <a:ext cx="138200" cy="101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cxnSp>
          <p:nvCxnSpPr>
            <p:cNvPr id="18" name="Straight Connector 17"/>
            <p:cNvCxnSpPr/>
            <p:nvPr/>
          </p:nvCxnSpPr>
          <p:spPr>
            <a:xfrm>
              <a:off x="3155858" y="4622655"/>
              <a:ext cx="6584" cy="461102"/>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48284" y="4577701"/>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sp>
          <p:nvSpPr>
            <p:cNvPr id="20" name="Rectangle 19"/>
            <p:cNvSpPr/>
            <p:nvPr/>
          </p:nvSpPr>
          <p:spPr>
            <a:xfrm>
              <a:off x="3044992" y="5056769"/>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grpSp>
      <p:grpSp>
        <p:nvGrpSpPr>
          <p:cNvPr id="21" name="Group 20"/>
          <p:cNvGrpSpPr/>
          <p:nvPr/>
        </p:nvGrpSpPr>
        <p:grpSpPr>
          <a:xfrm>
            <a:off x="4720492" y="3340713"/>
            <a:ext cx="231608" cy="514999"/>
            <a:chOff x="3044992" y="4577701"/>
            <a:chExt cx="231608" cy="514999"/>
          </a:xfrm>
        </p:grpSpPr>
        <p:sp>
          <p:nvSpPr>
            <p:cNvPr id="22" name="Oval 21"/>
            <p:cNvSpPr/>
            <p:nvPr/>
          </p:nvSpPr>
          <p:spPr>
            <a:xfrm>
              <a:off x="3086758" y="4779991"/>
              <a:ext cx="138200" cy="101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cxnSp>
          <p:nvCxnSpPr>
            <p:cNvPr id="23" name="Straight Connector 22"/>
            <p:cNvCxnSpPr/>
            <p:nvPr/>
          </p:nvCxnSpPr>
          <p:spPr>
            <a:xfrm>
              <a:off x="3155858" y="4622655"/>
              <a:ext cx="6584" cy="461102"/>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3048284" y="4577701"/>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sp>
          <p:nvSpPr>
            <p:cNvPr id="25" name="Rectangle 24"/>
            <p:cNvSpPr/>
            <p:nvPr/>
          </p:nvSpPr>
          <p:spPr>
            <a:xfrm>
              <a:off x="3044992" y="5056769"/>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grpSp>
      <p:grpSp>
        <p:nvGrpSpPr>
          <p:cNvPr id="26" name="Group 25"/>
          <p:cNvGrpSpPr/>
          <p:nvPr/>
        </p:nvGrpSpPr>
        <p:grpSpPr>
          <a:xfrm>
            <a:off x="6209120" y="2585607"/>
            <a:ext cx="231608" cy="514999"/>
            <a:chOff x="3044992" y="4577701"/>
            <a:chExt cx="231608" cy="514999"/>
          </a:xfrm>
        </p:grpSpPr>
        <p:sp>
          <p:nvSpPr>
            <p:cNvPr id="27" name="Oval 26"/>
            <p:cNvSpPr/>
            <p:nvPr/>
          </p:nvSpPr>
          <p:spPr>
            <a:xfrm>
              <a:off x="3086758" y="4779991"/>
              <a:ext cx="138200" cy="101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cxnSp>
          <p:nvCxnSpPr>
            <p:cNvPr id="28" name="Straight Connector 27"/>
            <p:cNvCxnSpPr/>
            <p:nvPr/>
          </p:nvCxnSpPr>
          <p:spPr>
            <a:xfrm>
              <a:off x="3155858" y="4622655"/>
              <a:ext cx="6584" cy="461102"/>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284" y="4577701"/>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sp>
          <p:nvSpPr>
            <p:cNvPr id="30" name="Rectangle 29"/>
            <p:cNvSpPr/>
            <p:nvPr/>
          </p:nvSpPr>
          <p:spPr>
            <a:xfrm>
              <a:off x="3044992" y="5056769"/>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grpSp>
      <p:sp>
        <p:nvSpPr>
          <p:cNvPr id="31" name="Oval 30"/>
          <p:cNvSpPr/>
          <p:nvPr/>
        </p:nvSpPr>
        <p:spPr>
          <a:xfrm>
            <a:off x="9368853" y="1257350"/>
            <a:ext cx="138200" cy="12606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cxnSp>
        <p:nvCxnSpPr>
          <p:cNvPr id="32" name="Straight Connector 31"/>
          <p:cNvCxnSpPr>
            <a:stCxn id="33" idx="2"/>
          </p:cNvCxnSpPr>
          <p:nvPr/>
        </p:nvCxnSpPr>
        <p:spPr>
          <a:xfrm>
            <a:off x="9441245" y="877362"/>
            <a:ext cx="0" cy="811776"/>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9327087" y="841431"/>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sp>
        <p:nvSpPr>
          <p:cNvPr id="34" name="Rectangle 33"/>
          <p:cNvSpPr/>
          <p:nvPr/>
        </p:nvSpPr>
        <p:spPr>
          <a:xfrm>
            <a:off x="9323795" y="1662150"/>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grpSp>
        <p:nvGrpSpPr>
          <p:cNvPr id="35" name="Group 34"/>
          <p:cNvGrpSpPr/>
          <p:nvPr/>
        </p:nvGrpSpPr>
        <p:grpSpPr>
          <a:xfrm>
            <a:off x="7837895" y="1698081"/>
            <a:ext cx="231608" cy="669872"/>
            <a:chOff x="3044992" y="4577701"/>
            <a:chExt cx="231608" cy="514999"/>
          </a:xfrm>
        </p:grpSpPr>
        <p:sp>
          <p:nvSpPr>
            <p:cNvPr id="36" name="Oval 35"/>
            <p:cNvSpPr/>
            <p:nvPr/>
          </p:nvSpPr>
          <p:spPr>
            <a:xfrm>
              <a:off x="3086758" y="4779991"/>
              <a:ext cx="138200" cy="101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cxnSp>
          <p:nvCxnSpPr>
            <p:cNvPr id="37" name="Straight Connector 36"/>
            <p:cNvCxnSpPr/>
            <p:nvPr/>
          </p:nvCxnSpPr>
          <p:spPr>
            <a:xfrm>
              <a:off x="3155858" y="4622655"/>
              <a:ext cx="6584" cy="461102"/>
            </a:xfrm>
            <a:prstGeom prst="line">
              <a:avLst/>
            </a:prstGeom>
            <a:solidFill>
              <a:schemeClr val="bg1"/>
            </a:solidFill>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3048284" y="4577701"/>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sp>
          <p:nvSpPr>
            <p:cNvPr id="39" name="Rectangle 38"/>
            <p:cNvSpPr/>
            <p:nvPr/>
          </p:nvSpPr>
          <p:spPr>
            <a:xfrm>
              <a:off x="3044992" y="5056769"/>
              <a:ext cx="228316" cy="359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latin typeface="HelveticaNeueLT Std Lt" panose="020B0403020202020204" pitchFamily="34" charset="0"/>
              </a:endParaRPr>
            </a:p>
          </p:txBody>
        </p:sp>
      </p:grpSp>
      <p:sp>
        <p:nvSpPr>
          <p:cNvPr id="40" name="TextBox 39"/>
          <p:cNvSpPr txBox="1"/>
          <p:nvPr/>
        </p:nvSpPr>
        <p:spPr>
          <a:xfrm rot="16200000">
            <a:off x="-989682" y="2913050"/>
            <a:ext cx="4038605" cy="369332"/>
          </a:xfrm>
          <a:prstGeom prst="rect">
            <a:avLst/>
          </a:prstGeom>
          <a:noFill/>
        </p:spPr>
        <p:txBody>
          <a:bodyPr wrap="square" rtlCol="0">
            <a:spAutoFit/>
          </a:bodyPr>
          <a:lstStyle/>
          <a:p>
            <a:pPr defTabSz="914400"/>
            <a:r>
              <a:rPr lang="en-GB" sz="1800" dirty="0">
                <a:solidFill>
                  <a:prstClr val="white"/>
                </a:solidFill>
                <a:latin typeface="Arial" panose="020B0604020202020204" pitchFamily="34" charset="0"/>
                <a:cs typeface="Arial" panose="020B0604020202020204" pitchFamily="34" charset="0"/>
              </a:rPr>
              <a:t>Maximum Friction Force (</a:t>
            </a:r>
            <a:r>
              <a:rPr lang="en-GB" sz="1800" dirty="0" err="1">
                <a:solidFill>
                  <a:prstClr val="white"/>
                </a:solidFill>
                <a:latin typeface="Arial" panose="020B0604020202020204" pitchFamily="34" charset="0"/>
                <a:cs typeface="Arial" panose="020B0604020202020204" pitchFamily="34" charset="0"/>
              </a:rPr>
              <a:t>Newtons</a:t>
            </a:r>
            <a:r>
              <a:rPr lang="en-GB" sz="1800" dirty="0">
                <a:solidFill>
                  <a:prstClr val="white"/>
                </a:solidFill>
                <a:latin typeface="Arial" panose="020B0604020202020204" pitchFamily="34" charset="0"/>
                <a:cs typeface="Arial" panose="020B0604020202020204" pitchFamily="34" charset="0"/>
              </a:rPr>
              <a:t>)</a:t>
            </a:r>
          </a:p>
        </p:txBody>
      </p:sp>
      <p:sp>
        <p:nvSpPr>
          <p:cNvPr id="41" name="TextBox 40"/>
          <p:cNvSpPr txBox="1"/>
          <p:nvPr/>
        </p:nvSpPr>
        <p:spPr>
          <a:xfrm>
            <a:off x="3371281" y="25930"/>
            <a:ext cx="5619199" cy="677108"/>
          </a:xfrm>
          <a:prstGeom prst="rect">
            <a:avLst/>
          </a:prstGeom>
          <a:noFill/>
        </p:spPr>
        <p:txBody>
          <a:bodyPr wrap="square" rtlCol="0">
            <a:spAutoFit/>
          </a:bodyPr>
          <a:lstStyle/>
          <a:p>
            <a:pPr algn="ctr"/>
            <a:r>
              <a:rPr lang="en-GB" sz="2000" u="sng" dirty="0">
                <a:solidFill>
                  <a:schemeClr val="bg1"/>
                </a:solidFill>
                <a:latin typeface="Arial" panose="020B0604020202020204" pitchFamily="34" charset="0"/>
                <a:cs typeface="Arial" panose="020B0604020202020204" pitchFamily="34" charset="0"/>
              </a:rPr>
              <a:t>Advanced</a:t>
            </a:r>
            <a:endParaRPr lang="en-GB" sz="2000" dirty="0">
              <a:solidFill>
                <a:schemeClr val="bg1"/>
              </a:solidFill>
              <a:latin typeface="Arial" panose="020B0604020202020204" pitchFamily="34" charset="0"/>
              <a:cs typeface="Arial" panose="020B0604020202020204" pitchFamily="34" charset="0"/>
            </a:endParaRPr>
          </a:p>
          <a:p>
            <a:pPr algn="ctr"/>
            <a:r>
              <a:rPr lang="en-GB" sz="1800" dirty="0">
                <a:solidFill>
                  <a:schemeClr val="bg1"/>
                </a:solidFill>
                <a:latin typeface="Arial" panose="020B0604020202020204" pitchFamily="34" charset="0"/>
                <a:cs typeface="Arial" panose="020B0604020202020204" pitchFamily="34" charset="0"/>
              </a:rPr>
              <a:t>Include range bars on your graphs to indicate spread</a:t>
            </a:r>
          </a:p>
        </p:txBody>
      </p:sp>
    </p:spTree>
    <p:extLst>
      <p:ext uri="{BB962C8B-B14F-4D97-AF65-F5344CB8AC3E}">
        <p14:creationId xmlns:p14="http://schemas.microsoft.com/office/powerpoint/2010/main" val="303630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4669917" y="46427"/>
            <a:ext cx="4146997" cy="430887"/>
          </a:xfrm>
          <a:prstGeom prst="rect">
            <a:avLst/>
          </a:prstGeom>
          <a:noFill/>
        </p:spPr>
        <p:txBody>
          <a:bodyPr wrap="square" rtlCol="0">
            <a:spAutoFit/>
          </a:bodyPr>
          <a:lstStyle/>
          <a:p>
            <a:pPr defTabSz="914400"/>
            <a:r>
              <a:rPr lang="en-GB" sz="2200" u="sng" dirty="0">
                <a:solidFill>
                  <a:prstClr val="white"/>
                </a:solidFill>
                <a:latin typeface="Arial" panose="020B0604020202020204" pitchFamily="34" charset="0"/>
                <a:cs typeface="Arial" panose="020B0604020202020204" pitchFamily="34" charset="0"/>
              </a:rPr>
              <a:t>Advanced: Sample Results</a:t>
            </a:r>
          </a:p>
        </p:txBody>
      </p:sp>
      <p:sp>
        <p:nvSpPr>
          <p:cNvPr id="18" name="TextBox 17"/>
          <p:cNvSpPr txBox="1"/>
          <p:nvPr/>
        </p:nvSpPr>
        <p:spPr>
          <a:xfrm rot="16200000">
            <a:off x="-1092714" y="2758502"/>
            <a:ext cx="4038605" cy="369332"/>
          </a:xfrm>
          <a:prstGeom prst="rect">
            <a:avLst/>
          </a:prstGeom>
          <a:noFill/>
        </p:spPr>
        <p:txBody>
          <a:bodyPr wrap="square" rtlCol="0">
            <a:spAutoFit/>
          </a:bodyPr>
          <a:lstStyle/>
          <a:p>
            <a:pPr defTabSz="914400"/>
            <a:r>
              <a:rPr lang="en-GB" sz="1800" dirty="0">
                <a:solidFill>
                  <a:prstClr val="white"/>
                </a:solidFill>
                <a:latin typeface="Arial" panose="020B0604020202020204" pitchFamily="34" charset="0"/>
                <a:cs typeface="Arial" panose="020B0604020202020204" pitchFamily="34" charset="0"/>
              </a:rPr>
              <a:t>Maximum Friction Force (</a:t>
            </a:r>
            <a:r>
              <a:rPr lang="en-GB" sz="1800" dirty="0" err="1">
                <a:solidFill>
                  <a:prstClr val="white"/>
                </a:solidFill>
                <a:latin typeface="Arial" panose="020B0604020202020204" pitchFamily="34" charset="0"/>
                <a:cs typeface="Arial" panose="020B0604020202020204" pitchFamily="34" charset="0"/>
              </a:rPr>
              <a:t>Newtons</a:t>
            </a:r>
            <a:r>
              <a:rPr lang="en-GB" sz="1800" dirty="0">
                <a:solidFill>
                  <a:prstClr val="white"/>
                </a:solidFill>
                <a:latin typeface="Arial" panose="020B0604020202020204" pitchFamily="34" charset="0"/>
                <a:cs typeface="Arial" panose="020B0604020202020204" pitchFamily="34" charset="0"/>
              </a:rPr>
              <a:t>)</a:t>
            </a:r>
          </a:p>
        </p:txBody>
      </p:sp>
      <p:cxnSp>
        <p:nvCxnSpPr>
          <p:cNvPr id="19" name="Straight Connector 18"/>
          <p:cNvCxnSpPr/>
          <p:nvPr/>
        </p:nvCxnSpPr>
        <p:spPr>
          <a:xfrm flipV="1">
            <a:off x="1777664" y="1734859"/>
            <a:ext cx="8615587" cy="3330705"/>
          </a:xfrm>
          <a:prstGeom prst="line">
            <a:avLst/>
          </a:prstGeom>
          <a:noFill/>
          <a:ln w="25400" cap="flat" cmpd="sng" algn="ctr">
            <a:solidFill>
              <a:srgbClr val="FFFF00"/>
            </a:solidFill>
            <a:prstDash val="solid"/>
            <a:miter lim="800000"/>
          </a:ln>
          <a:effectLst/>
        </p:spPr>
      </p:cxnSp>
      <p:cxnSp>
        <p:nvCxnSpPr>
          <p:cNvPr id="20" name="Straight Connector 19"/>
          <p:cNvCxnSpPr/>
          <p:nvPr/>
        </p:nvCxnSpPr>
        <p:spPr>
          <a:xfrm flipV="1">
            <a:off x="1795593" y="829739"/>
            <a:ext cx="2389094" cy="4226859"/>
          </a:xfrm>
          <a:prstGeom prst="line">
            <a:avLst/>
          </a:prstGeom>
          <a:noFill/>
          <a:ln w="25400" cap="flat" cmpd="sng" algn="ctr">
            <a:solidFill>
              <a:srgbClr val="FFFF00"/>
            </a:solidFill>
            <a:prstDash val="solid"/>
            <a:miter lim="800000"/>
          </a:ln>
          <a:effectLst/>
        </p:spPr>
      </p:cxnSp>
      <p:sp>
        <p:nvSpPr>
          <p:cNvPr id="21" name="TextBox 20"/>
          <p:cNvSpPr txBox="1"/>
          <p:nvPr/>
        </p:nvSpPr>
        <p:spPr>
          <a:xfrm>
            <a:off x="1278189" y="5147099"/>
            <a:ext cx="373487"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0</a:t>
            </a:r>
          </a:p>
        </p:txBody>
      </p:sp>
      <p:sp>
        <p:nvSpPr>
          <p:cNvPr id="22" name="TextBox 21"/>
          <p:cNvSpPr txBox="1"/>
          <p:nvPr/>
        </p:nvSpPr>
        <p:spPr>
          <a:xfrm flipH="1">
            <a:off x="1181497" y="2710094"/>
            <a:ext cx="43105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a:t>
            </a:r>
          </a:p>
        </p:txBody>
      </p:sp>
      <p:sp>
        <p:nvSpPr>
          <p:cNvPr id="23" name="TextBox 22"/>
          <p:cNvSpPr txBox="1"/>
          <p:nvPr/>
        </p:nvSpPr>
        <p:spPr>
          <a:xfrm flipH="1">
            <a:off x="1111255" y="618845"/>
            <a:ext cx="592934"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a:t>
            </a:r>
          </a:p>
        </p:txBody>
      </p:sp>
      <p:sp>
        <p:nvSpPr>
          <p:cNvPr id="24" name="TextBox 23"/>
          <p:cNvSpPr txBox="1"/>
          <p:nvPr/>
        </p:nvSpPr>
        <p:spPr>
          <a:xfrm flipH="1">
            <a:off x="5386673"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50</a:t>
            </a:r>
          </a:p>
        </p:txBody>
      </p:sp>
      <p:sp>
        <p:nvSpPr>
          <p:cNvPr id="25" name="TextBox 24"/>
          <p:cNvSpPr txBox="1"/>
          <p:nvPr/>
        </p:nvSpPr>
        <p:spPr>
          <a:xfrm flipH="1">
            <a:off x="9248189"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100</a:t>
            </a:r>
          </a:p>
        </p:txBody>
      </p:sp>
      <p:sp>
        <p:nvSpPr>
          <p:cNvPr id="26" name="TextBox 25"/>
          <p:cNvSpPr txBox="1"/>
          <p:nvPr/>
        </p:nvSpPr>
        <p:spPr>
          <a:xfrm>
            <a:off x="2934042" y="628581"/>
            <a:ext cx="159073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Rubber</a:t>
            </a:r>
          </a:p>
        </p:txBody>
      </p:sp>
      <p:sp>
        <p:nvSpPr>
          <p:cNvPr id="27" name="TextBox 26"/>
          <p:cNvSpPr txBox="1"/>
          <p:nvPr/>
        </p:nvSpPr>
        <p:spPr>
          <a:xfrm>
            <a:off x="9945347" y="1931446"/>
            <a:ext cx="122604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Wood</a:t>
            </a:r>
          </a:p>
        </p:txBody>
      </p:sp>
      <p:grpSp>
        <p:nvGrpSpPr>
          <p:cNvPr id="32" name="Group 31"/>
          <p:cNvGrpSpPr/>
          <p:nvPr/>
        </p:nvGrpSpPr>
        <p:grpSpPr>
          <a:xfrm>
            <a:off x="1795593" y="650339"/>
            <a:ext cx="9087055" cy="4446719"/>
            <a:chOff x="1795593" y="779129"/>
            <a:chExt cx="9087055" cy="4446719"/>
          </a:xfrm>
        </p:grpSpPr>
        <p:cxnSp>
          <p:nvCxnSpPr>
            <p:cNvPr id="29" name="Straight Connector 28"/>
            <p:cNvCxnSpPr/>
            <p:nvPr/>
          </p:nvCxnSpPr>
          <p:spPr>
            <a:xfrm flipV="1">
              <a:off x="1795593" y="779129"/>
              <a:ext cx="0" cy="444671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795593" y="5185388"/>
              <a:ext cx="908705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5115668" y="5503753"/>
            <a:ext cx="1967711"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Load (</a:t>
            </a:r>
            <a:r>
              <a:rPr lang="en-GB" sz="1800" dirty="0" err="1">
                <a:solidFill>
                  <a:schemeClr val="bg1"/>
                </a:solidFill>
                <a:latin typeface="Arial" panose="020B0604020202020204" pitchFamily="34" charset="0"/>
                <a:cs typeface="Arial" panose="020B0604020202020204" pitchFamily="34" charset="0"/>
              </a:rPr>
              <a:t>Newtons</a:t>
            </a:r>
            <a:r>
              <a:rPr lang="en-GB" sz="1800" dirty="0">
                <a:solidFill>
                  <a:schemeClr val="bg1"/>
                </a:solidFill>
                <a:latin typeface="Arial" panose="020B0604020202020204" pitchFamily="34" charset="0"/>
                <a:cs typeface="Arial" panose="020B0604020202020204" pitchFamily="34" charset="0"/>
              </a:rPr>
              <a:t>)</a:t>
            </a:r>
          </a:p>
        </p:txBody>
      </p:sp>
      <p:sp>
        <p:nvSpPr>
          <p:cNvPr id="17" name="TextBox 16"/>
          <p:cNvSpPr txBox="1"/>
          <p:nvPr/>
        </p:nvSpPr>
        <p:spPr>
          <a:xfrm>
            <a:off x="4669917" y="758536"/>
            <a:ext cx="4361398" cy="1477328"/>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The friction force is </a:t>
            </a:r>
            <a:r>
              <a:rPr lang="en-GB" sz="1800" b="1" dirty="0">
                <a:solidFill>
                  <a:schemeClr val="bg1"/>
                </a:solidFill>
                <a:latin typeface="Arial" panose="020B0604020202020204" pitchFamily="34" charset="0"/>
                <a:cs typeface="Arial" panose="020B0604020202020204" pitchFamily="34" charset="0"/>
              </a:rPr>
              <a:t>directly proportional</a:t>
            </a:r>
            <a:r>
              <a:rPr lang="en-GB" sz="1800" dirty="0">
                <a:solidFill>
                  <a:schemeClr val="bg1"/>
                </a:solidFill>
                <a:latin typeface="Arial" panose="020B0604020202020204" pitchFamily="34" charset="0"/>
                <a:cs typeface="Arial" panose="020B0604020202020204" pitchFamily="34" charset="0"/>
              </a:rPr>
              <a:t> to the force applied to the surfaces:</a:t>
            </a:r>
          </a:p>
          <a:p>
            <a:r>
              <a:rPr lang="en-GB" sz="1800" dirty="0">
                <a:solidFill>
                  <a:schemeClr val="bg1"/>
                </a:solidFill>
                <a:latin typeface="Arial" panose="020B0604020202020204" pitchFamily="34" charset="0"/>
                <a:cs typeface="Arial" panose="020B0604020202020204" pitchFamily="34" charset="0"/>
              </a:rPr>
              <a:t>Friction  =  </a:t>
            </a:r>
            <a:r>
              <a:rPr lang="en-GB" sz="1800" i="1" dirty="0">
                <a:solidFill>
                  <a:schemeClr val="bg1"/>
                </a:solidFill>
                <a:latin typeface="Arial" panose="020B0604020202020204" pitchFamily="34" charset="0"/>
                <a:cs typeface="Arial" panose="020B0604020202020204" pitchFamily="34" charset="0"/>
              </a:rPr>
              <a:t>μ</a:t>
            </a:r>
            <a:r>
              <a:rPr lang="en-GB" sz="1800" dirty="0">
                <a:solidFill>
                  <a:schemeClr val="bg1"/>
                </a:solidFill>
                <a:latin typeface="Arial" panose="020B0604020202020204" pitchFamily="34" charset="0"/>
                <a:cs typeface="Arial" panose="020B0604020202020204" pitchFamily="34" charset="0"/>
              </a:rPr>
              <a:t>  x </a:t>
            </a:r>
            <a:r>
              <a:rPr lang="en-GB" sz="1800" i="1" dirty="0">
                <a:solidFill>
                  <a:schemeClr val="bg1"/>
                </a:solidFill>
                <a:latin typeface="Arial" panose="020B0604020202020204" pitchFamily="34" charset="0"/>
                <a:cs typeface="Arial" panose="020B0604020202020204" pitchFamily="34" charset="0"/>
              </a:rPr>
              <a:t>compression force</a:t>
            </a:r>
          </a:p>
          <a:p>
            <a:r>
              <a:rPr lang="en-GB" sz="1800" dirty="0">
                <a:solidFill>
                  <a:schemeClr val="bg1"/>
                </a:solidFill>
                <a:latin typeface="Arial" panose="020B0604020202020204" pitchFamily="34" charset="0"/>
                <a:cs typeface="Arial" panose="020B0604020202020204" pitchFamily="34" charset="0"/>
              </a:rPr>
              <a:t>Where </a:t>
            </a:r>
            <a:r>
              <a:rPr lang="el-GR" sz="1800" i="1" dirty="0">
                <a:solidFill>
                  <a:schemeClr val="bg1"/>
                </a:solidFill>
                <a:latin typeface="Arial" panose="020B0604020202020204" pitchFamily="34" charset="0"/>
                <a:cs typeface="Arial" panose="020B0604020202020204" pitchFamily="34" charset="0"/>
              </a:rPr>
              <a:t>μ</a:t>
            </a:r>
            <a:r>
              <a:rPr lang="en-GB" sz="1800" dirty="0">
                <a:solidFill>
                  <a:schemeClr val="bg1"/>
                </a:solidFill>
                <a:latin typeface="Arial" panose="020B0604020202020204" pitchFamily="34" charset="0"/>
                <a:cs typeface="Arial" panose="020B0604020202020204" pitchFamily="34" charset="0"/>
              </a:rPr>
              <a:t> is the coefficient of friction </a:t>
            </a:r>
          </a:p>
        </p:txBody>
      </p:sp>
      <p:sp>
        <p:nvSpPr>
          <p:cNvPr id="28" name="TextBox 27"/>
          <p:cNvSpPr txBox="1"/>
          <p:nvPr/>
        </p:nvSpPr>
        <p:spPr>
          <a:xfrm>
            <a:off x="8052418" y="3198888"/>
            <a:ext cx="2510875" cy="1200329"/>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A high value of </a:t>
            </a:r>
            <a:r>
              <a:rPr lang="el-GR" sz="1800" dirty="0">
                <a:solidFill>
                  <a:schemeClr val="bg1"/>
                </a:solidFill>
                <a:latin typeface="Arial" panose="020B0604020202020204" pitchFamily="34" charset="0"/>
                <a:cs typeface="Arial" panose="020B0604020202020204" pitchFamily="34" charset="0"/>
              </a:rPr>
              <a:t>μ</a:t>
            </a:r>
            <a:r>
              <a:rPr lang="en-GB" sz="1800" dirty="0">
                <a:solidFill>
                  <a:schemeClr val="bg1"/>
                </a:solidFill>
                <a:latin typeface="Arial" panose="020B0604020202020204" pitchFamily="34" charset="0"/>
                <a:cs typeface="Arial" panose="020B0604020202020204" pitchFamily="34" charset="0"/>
              </a:rPr>
              <a:t>  represents large friction.  How could this value be reduced?</a:t>
            </a:r>
          </a:p>
        </p:txBody>
      </p:sp>
    </p:spTree>
    <p:extLst>
      <p:ext uri="{BB962C8B-B14F-4D97-AF65-F5344CB8AC3E}">
        <p14:creationId xmlns:p14="http://schemas.microsoft.com/office/powerpoint/2010/main" val="3466416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438476256"/>
              </p:ext>
            </p:extLst>
          </p:nvPr>
        </p:nvGraphicFramePr>
        <p:xfrm>
          <a:off x="2184273" y="1886503"/>
          <a:ext cx="8127999" cy="2590800"/>
        </p:xfrm>
        <a:graphic>
          <a:graphicData uri="http://schemas.openxmlformats.org/drawingml/2006/table">
            <a:tbl>
              <a:tblPr firstRow="1" bandRow="1"/>
              <a:tblGrid>
                <a:gridCol w="2709333">
                  <a:extLst>
                    <a:ext uri="{9D8B030D-6E8A-4147-A177-3AD203B41FA5}">
                      <a16:colId xmlns:a16="http://schemas.microsoft.com/office/drawing/2014/main" val="20000"/>
                    </a:ext>
                  </a:extLst>
                </a:gridCol>
                <a:gridCol w="2709333">
                  <a:extLst>
                    <a:ext uri="{9D8B030D-6E8A-4147-A177-3AD203B41FA5}">
                      <a16:colId xmlns:a16="http://schemas.microsoft.com/office/drawing/2014/main" val="20001"/>
                    </a:ext>
                  </a:extLst>
                </a:gridCol>
                <a:gridCol w="2709333">
                  <a:extLst>
                    <a:ext uri="{9D8B030D-6E8A-4147-A177-3AD203B41FA5}">
                      <a16:colId xmlns:a16="http://schemas.microsoft.com/office/drawing/2014/main" val="20002"/>
                    </a:ext>
                  </a:extLst>
                </a:gridCol>
              </a:tblGrid>
              <a:tr h="370840">
                <a:tc>
                  <a:txBody>
                    <a:bodyPr/>
                    <a:lstStyle>
                      <a:lvl1pPr marL="0" algn="l" defTabSz="1219170" rtl="0" eaLnBrk="1" latinLnBrk="0" hangingPunct="1">
                        <a:defRPr sz="2400" b="1" kern="1200">
                          <a:solidFill>
                            <a:schemeClr val="lt1"/>
                          </a:solidFill>
                          <a:latin typeface="Calibri" panose="020F0502020204030204"/>
                        </a:defRPr>
                      </a:lvl1pPr>
                      <a:lvl2pPr marL="609585" algn="l" defTabSz="1219170" rtl="0" eaLnBrk="1" latinLnBrk="0" hangingPunct="1">
                        <a:defRPr sz="2400" b="1" kern="1200">
                          <a:solidFill>
                            <a:schemeClr val="lt1"/>
                          </a:solidFill>
                          <a:latin typeface="Calibri" panose="020F0502020204030204"/>
                        </a:defRPr>
                      </a:lvl2pPr>
                      <a:lvl3pPr marL="1219170" algn="l" defTabSz="1219170" rtl="0" eaLnBrk="1" latinLnBrk="0" hangingPunct="1">
                        <a:defRPr sz="2400" b="1" kern="1200">
                          <a:solidFill>
                            <a:schemeClr val="lt1"/>
                          </a:solidFill>
                          <a:latin typeface="Calibri" panose="020F0502020204030204"/>
                        </a:defRPr>
                      </a:lvl3pPr>
                      <a:lvl4pPr marL="1828754" algn="l" defTabSz="1219170" rtl="0" eaLnBrk="1" latinLnBrk="0" hangingPunct="1">
                        <a:defRPr sz="2400" b="1" kern="1200">
                          <a:solidFill>
                            <a:schemeClr val="lt1"/>
                          </a:solidFill>
                          <a:latin typeface="Calibri" panose="020F0502020204030204"/>
                        </a:defRPr>
                      </a:lvl4pPr>
                      <a:lvl5pPr marL="2438339" algn="l" defTabSz="1219170" rtl="0" eaLnBrk="1" latinLnBrk="0" hangingPunct="1">
                        <a:defRPr sz="2400" b="1" kern="1200">
                          <a:solidFill>
                            <a:schemeClr val="lt1"/>
                          </a:solidFill>
                          <a:latin typeface="Calibri" panose="020F0502020204030204"/>
                        </a:defRPr>
                      </a:lvl5pPr>
                      <a:lvl6pPr marL="3047924" algn="l" defTabSz="1219170" rtl="0" eaLnBrk="1" latinLnBrk="0" hangingPunct="1">
                        <a:defRPr sz="2400" b="1" kern="1200">
                          <a:solidFill>
                            <a:schemeClr val="lt1"/>
                          </a:solidFill>
                          <a:latin typeface="Calibri" panose="020F0502020204030204"/>
                        </a:defRPr>
                      </a:lvl6pPr>
                      <a:lvl7pPr marL="3657509" algn="l" defTabSz="1219170" rtl="0" eaLnBrk="1" latinLnBrk="0" hangingPunct="1">
                        <a:defRPr sz="2400" b="1" kern="1200">
                          <a:solidFill>
                            <a:schemeClr val="lt1"/>
                          </a:solidFill>
                          <a:latin typeface="Calibri" panose="020F0502020204030204"/>
                        </a:defRPr>
                      </a:lvl7pPr>
                      <a:lvl8pPr marL="4267093" algn="l" defTabSz="1219170" rtl="0" eaLnBrk="1" latinLnBrk="0" hangingPunct="1">
                        <a:defRPr sz="2400" b="1" kern="1200">
                          <a:solidFill>
                            <a:schemeClr val="lt1"/>
                          </a:solidFill>
                          <a:latin typeface="Calibri" panose="020F0502020204030204"/>
                        </a:defRPr>
                      </a:lvl8pPr>
                      <a:lvl9pPr marL="4876678" algn="l" defTabSz="1219170" rtl="0" eaLnBrk="1" latinLnBrk="0" hangingPunct="1">
                        <a:defRPr sz="2400" b="1" kern="1200">
                          <a:solidFill>
                            <a:schemeClr val="lt1"/>
                          </a:solidFill>
                          <a:latin typeface="Calibri" panose="020F0502020204030204"/>
                        </a:defRPr>
                      </a:lvl9pPr>
                    </a:lstStyle>
                    <a:p>
                      <a:r>
                        <a:rPr lang="en-GB" sz="1800" dirty="0">
                          <a:latin typeface="Arial" panose="020B0604020202020204" pitchFamily="34" charset="0"/>
                          <a:cs typeface="Arial" panose="020B0604020202020204" pitchFamily="34" charset="0"/>
                        </a:rPr>
                        <a:t>Surface 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1219170" rtl="0" eaLnBrk="1" latinLnBrk="0" hangingPunct="1">
                        <a:defRPr sz="2400" b="1" kern="1200">
                          <a:solidFill>
                            <a:schemeClr val="lt1"/>
                          </a:solidFill>
                          <a:latin typeface="Calibri" panose="020F0502020204030204"/>
                        </a:defRPr>
                      </a:lvl1pPr>
                      <a:lvl2pPr marL="609585" algn="l" defTabSz="1219170" rtl="0" eaLnBrk="1" latinLnBrk="0" hangingPunct="1">
                        <a:defRPr sz="2400" b="1" kern="1200">
                          <a:solidFill>
                            <a:schemeClr val="lt1"/>
                          </a:solidFill>
                          <a:latin typeface="Calibri" panose="020F0502020204030204"/>
                        </a:defRPr>
                      </a:lvl2pPr>
                      <a:lvl3pPr marL="1219170" algn="l" defTabSz="1219170" rtl="0" eaLnBrk="1" latinLnBrk="0" hangingPunct="1">
                        <a:defRPr sz="2400" b="1" kern="1200">
                          <a:solidFill>
                            <a:schemeClr val="lt1"/>
                          </a:solidFill>
                          <a:latin typeface="Calibri" panose="020F0502020204030204"/>
                        </a:defRPr>
                      </a:lvl3pPr>
                      <a:lvl4pPr marL="1828754" algn="l" defTabSz="1219170" rtl="0" eaLnBrk="1" latinLnBrk="0" hangingPunct="1">
                        <a:defRPr sz="2400" b="1" kern="1200">
                          <a:solidFill>
                            <a:schemeClr val="lt1"/>
                          </a:solidFill>
                          <a:latin typeface="Calibri" panose="020F0502020204030204"/>
                        </a:defRPr>
                      </a:lvl4pPr>
                      <a:lvl5pPr marL="2438339" algn="l" defTabSz="1219170" rtl="0" eaLnBrk="1" latinLnBrk="0" hangingPunct="1">
                        <a:defRPr sz="2400" b="1" kern="1200">
                          <a:solidFill>
                            <a:schemeClr val="lt1"/>
                          </a:solidFill>
                          <a:latin typeface="Calibri" panose="020F0502020204030204"/>
                        </a:defRPr>
                      </a:lvl5pPr>
                      <a:lvl6pPr marL="3047924" algn="l" defTabSz="1219170" rtl="0" eaLnBrk="1" latinLnBrk="0" hangingPunct="1">
                        <a:defRPr sz="2400" b="1" kern="1200">
                          <a:solidFill>
                            <a:schemeClr val="lt1"/>
                          </a:solidFill>
                          <a:latin typeface="Calibri" panose="020F0502020204030204"/>
                        </a:defRPr>
                      </a:lvl6pPr>
                      <a:lvl7pPr marL="3657509" algn="l" defTabSz="1219170" rtl="0" eaLnBrk="1" latinLnBrk="0" hangingPunct="1">
                        <a:defRPr sz="2400" b="1" kern="1200">
                          <a:solidFill>
                            <a:schemeClr val="lt1"/>
                          </a:solidFill>
                          <a:latin typeface="Calibri" panose="020F0502020204030204"/>
                        </a:defRPr>
                      </a:lvl7pPr>
                      <a:lvl8pPr marL="4267093" algn="l" defTabSz="1219170" rtl="0" eaLnBrk="1" latinLnBrk="0" hangingPunct="1">
                        <a:defRPr sz="2400" b="1" kern="1200">
                          <a:solidFill>
                            <a:schemeClr val="lt1"/>
                          </a:solidFill>
                          <a:latin typeface="Calibri" panose="020F0502020204030204"/>
                        </a:defRPr>
                      </a:lvl8pPr>
                      <a:lvl9pPr marL="4876678" algn="l" defTabSz="1219170" rtl="0" eaLnBrk="1" latinLnBrk="0" hangingPunct="1">
                        <a:defRPr sz="2400" b="1" kern="1200">
                          <a:solidFill>
                            <a:schemeClr val="lt1"/>
                          </a:solidFill>
                          <a:latin typeface="Calibri" panose="020F0502020204030204"/>
                        </a:defRPr>
                      </a:lvl9pPr>
                    </a:lstStyle>
                    <a:p>
                      <a:r>
                        <a:rPr lang="en-GB" sz="1800" dirty="0">
                          <a:latin typeface="Arial" panose="020B0604020202020204" pitchFamily="34" charset="0"/>
                          <a:cs typeface="Arial" panose="020B0604020202020204" pitchFamily="34" charset="0"/>
                        </a:rPr>
                        <a:t>Surface 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1219170" rtl="0" eaLnBrk="1" latinLnBrk="0" hangingPunct="1">
                        <a:defRPr sz="2400" b="1" kern="1200">
                          <a:solidFill>
                            <a:schemeClr val="lt1"/>
                          </a:solidFill>
                          <a:latin typeface="Calibri" panose="020F0502020204030204"/>
                        </a:defRPr>
                      </a:lvl1pPr>
                      <a:lvl2pPr marL="609585" algn="l" defTabSz="1219170" rtl="0" eaLnBrk="1" latinLnBrk="0" hangingPunct="1">
                        <a:defRPr sz="2400" b="1" kern="1200">
                          <a:solidFill>
                            <a:schemeClr val="lt1"/>
                          </a:solidFill>
                          <a:latin typeface="Calibri" panose="020F0502020204030204"/>
                        </a:defRPr>
                      </a:lvl2pPr>
                      <a:lvl3pPr marL="1219170" algn="l" defTabSz="1219170" rtl="0" eaLnBrk="1" latinLnBrk="0" hangingPunct="1">
                        <a:defRPr sz="2400" b="1" kern="1200">
                          <a:solidFill>
                            <a:schemeClr val="lt1"/>
                          </a:solidFill>
                          <a:latin typeface="Calibri" panose="020F0502020204030204"/>
                        </a:defRPr>
                      </a:lvl3pPr>
                      <a:lvl4pPr marL="1828754" algn="l" defTabSz="1219170" rtl="0" eaLnBrk="1" latinLnBrk="0" hangingPunct="1">
                        <a:defRPr sz="2400" b="1" kern="1200">
                          <a:solidFill>
                            <a:schemeClr val="lt1"/>
                          </a:solidFill>
                          <a:latin typeface="Calibri" panose="020F0502020204030204"/>
                        </a:defRPr>
                      </a:lvl4pPr>
                      <a:lvl5pPr marL="2438339" algn="l" defTabSz="1219170" rtl="0" eaLnBrk="1" latinLnBrk="0" hangingPunct="1">
                        <a:defRPr sz="2400" b="1" kern="1200">
                          <a:solidFill>
                            <a:schemeClr val="lt1"/>
                          </a:solidFill>
                          <a:latin typeface="Calibri" panose="020F0502020204030204"/>
                        </a:defRPr>
                      </a:lvl5pPr>
                      <a:lvl6pPr marL="3047924" algn="l" defTabSz="1219170" rtl="0" eaLnBrk="1" latinLnBrk="0" hangingPunct="1">
                        <a:defRPr sz="2400" b="1" kern="1200">
                          <a:solidFill>
                            <a:schemeClr val="lt1"/>
                          </a:solidFill>
                          <a:latin typeface="Calibri" panose="020F0502020204030204"/>
                        </a:defRPr>
                      </a:lvl6pPr>
                      <a:lvl7pPr marL="3657509" algn="l" defTabSz="1219170" rtl="0" eaLnBrk="1" latinLnBrk="0" hangingPunct="1">
                        <a:defRPr sz="2400" b="1" kern="1200">
                          <a:solidFill>
                            <a:schemeClr val="lt1"/>
                          </a:solidFill>
                          <a:latin typeface="Calibri" panose="020F0502020204030204"/>
                        </a:defRPr>
                      </a:lvl7pPr>
                      <a:lvl8pPr marL="4267093" algn="l" defTabSz="1219170" rtl="0" eaLnBrk="1" latinLnBrk="0" hangingPunct="1">
                        <a:defRPr sz="2400" b="1" kern="1200">
                          <a:solidFill>
                            <a:schemeClr val="lt1"/>
                          </a:solidFill>
                          <a:latin typeface="Calibri" panose="020F0502020204030204"/>
                        </a:defRPr>
                      </a:lvl8pPr>
                      <a:lvl9pPr marL="4876678" algn="l" defTabSz="1219170" rtl="0" eaLnBrk="1" latinLnBrk="0" hangingPunct="1">
                        <a:defRPr sz="2400" b="1" kern="1200">
                          <a:solidFill>
                            <a:schemeClr val="lt1"/>
                          </a:solidFill>
                          <a:latin typeface="Calibri" panose="020F0502020204030204"/>
                        </a:defRPr>
                      </a:lvl9pPr>
                    </a:lstStyle>
                    <a:p>
                      <a:r>
                        <a:rPr lang="en-GB" sz="1800" dirty="0">
                          <a:latin typeface="Arial" panose="020B0604020202020204" pitchFamily="34" charset="0"/>
                          <a:cs typeface="Arial" panose="020B0604020202020204" pitchFamily="34" charset="0"/>
                        </a:rPr>
                        <a:t>Coefficient</a:t>
                      </a:r>
                      <a:r>
                        <a:rPr lang="en-GB" sz="1800" baseline="0" dirty="0">
                          <a:latin typeface="Arial" panose="020B0604020202020204" pitchFamily="34" charset="0"/>
                          <a:cs typeface="Arial" panose="020B0604020202020204" pitchFamily="34" charset="0"/>
                        </a:rPr>
                        <a:t> of Friction</a:t>
                      </a:r>
                      <a:endParaRPr lang="en-GB" sz="1800" dirty="0">
                        <a:latin typeface="Arial" panose="020B060402020202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37084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Car tyre</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Dry</a:t>
                      </a:r>
                      <a:r>
                        <a:rPr lang="en-GB" sz="1800" baseline="0" dirty="0">
                          <a:latin typeface="Arial" panose="020B0604020202020204" pitchFamily="34" charset="0"/>
                          <a:cs typeface="Arial" panose="020B0604020202020204" pitchFamily="34" charset="0"/>
                        </a:rPr>
                        <a:t> </a:t>
                      </a:r>
                      <a:r>
                        <a:rPr lang="en-GB" sz="1800" dirty="0">
                          <a:latin typeface="Arial" panose="020B0604020202020204" pitchFamily="34" charset="0"/>
                          <a:cs typeface="Arial" panose="020B0604020202020204" pitchFamily="34" charset="0"/>
                        </a:rPr>
                        <a:t>Asphalt</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1.00</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r h="37084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Car tyre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Wet Asphalt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0.20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2"/>
                  </a:ext>
                </a:extLst>
              </a:tr>
              <a:tr h="37084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Ice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Wood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0.05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3"/>
                  </a:ext>
                </a:extLst>
              </a:tr>
              <a:tr h="37084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Skin</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Metal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0.95</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4"/>
                  </a:ext>
                </a:extLst>
              </a:tr>
              <a:tr h="37084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PTFE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PTFE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0.04</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5"/>
                  </a:ext>
                </a:extLst>
              </a:tr>
              <a:tr h="228800">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Brick</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Wood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1219170" rtl="0" eaLnBrk="1" latinLnBrk="0" hangingPunct="1">
                        <a:defRPr sz="2400" kern="1200">
                          <a:solidFill>
                            <a:schemeClr val="dk1"/>
                          </a:solidFill>
                          <a:latin typeface="Calibri" panose="020F0502020204030204"/>
                        </a:defRPr>
                      </a:lvl1pPr>
                      <a:lvl2pPr marL="609585" algn="l" defTabSz="1219170" rtl="0" eaLnBrk="1" latinLnBrk="0" hangingPunct="1">
                        <a:defRPr sz="2400" kern="1200">
                          <a:solidFill>
                            <a:schemeClr val="dk1"/>
                          </a:solidFill>
                          <a:latin typeface="Calibri" panose="020F0502020204030204"/>
                        </a:defRPr>
                      </a:lvl2pPr>
                      <a:lvl3pPr marL="1219170" algn="l" defTabSz="1219170" rtl="0" eaLnBrk="1" latinLnBrk="0" hangingPunct="1">
                        <a:defRPr sz="2400" kern="1200">
                          <a:solidFill>
                            <a:schemeClr val="dk1"/>
                          </a:solidFill>
                          <a:latin typeface="Calibri" panose="020F0502020204030204"/>
                        </a:defRPr>
                      </a:lvl3pPr>
                      <a:lvl4pPr marL="1828754" algn="l" defTabSz="1219170" rtl="0" eaLnBrk="1" latinLnBrk="0" hangingPunct="1">
                        <a:defRPr sz="2400" kern="1200">
                          <a:solidFill>
                            <a:schemeClr val="dk1"/>
                          </a:solidFill>
                          <a:latin typeface="Calibri" panose="020F0502020204030204"/>
                        </a:defRPr>
                      </a:lvl4pPr>
                      <a:lvl5pPr marL="2438339" algn="l" defTabSz="1219170" rtl="0" eaLnBrk="1" latinLnBrk="0" hangingPunct="1">
                        <a:defRPr sz="2400" kern="1200">
                          <a:solidFill>
                            <a:schemeClr val="dk1"/>
                          </a:solidFill>
                          <a:latin typeface="Calibri" panose="020F0502020204030204"/>
                        </a:defRPr>
                      </a:lvl5pPr>
                      <a:lvl6pPr marL="3047924" algn="l" defTabSz="1219170" rtl="0" eaLnBrk="1" latinLnBrk="0" hangingPunct="1">
                        <a:defRPr sz="2400" kern="1200">
                          <a:solidFill>
                            <a:schemeClr val="dk1"/>
                          </a:solidFill>
                          <a:latin typeface="Calibri" panose="020F0502020204030204"/>
                        </a:defRPr>
                      </a:lvl6pPr>
                      <a:lvl7pPr marL="3657509" algn="l" defTabSz="1219170" rtl="0" eaLnBrk="1" latinLnBrk="0" hangingPunct="1">
                        <a:defRPr sz="2400" kern="1200">
                          <a:solidFill>
                            <a:schemeClr val="dk1"/>
                          </a:solidFill>
                          <a:latin typeface="Calibri" panose="020F0502020204030204"/>
                        </a:defRPr>
                      </a:lvl7pPr>
                      <a:lvl8pPr marL="4267093" algn="l" defTabSz="1219170" rtl="0" eaLnBrk="1" latinLnBrk="0" hangingPunct="1">
                        <a:defRPr sz="2400" kern="1200">
                          <a:solidFill>
                            <a:schemeClr val="dk1"/>
                          </a:solidFill>
                          <a:latin typeface="Calibri" panose="020F0502020204030204"/>
                        </a:defRPr>
                      </a:lvl8pPr>
                      <a:lvl9pPr marL="4876678" algn="l" defTabSz="1219170" rtl="0" eaLnBrk="1" latinLnBrk="0" hangingPunct="1">
                        <a:defRPr sz="2400" kern="1200">
                          <a:solidFill>
                            <a:schemeClr val="dk1"/>
                          </a:solidFill>
                          <a:latin typeface="Calibri" panose="020F0502020204030204"/>
                        </a:defRPr>
                      </a:lvl9pPr>
                    </a:lstStyle>
                    <a:p>
                      <a:r>
                        <a:rPr lang="en-GB" sz="1800" dirty="0">
                          <a:latin typeface="Arial" panose="020B0604020202020204" pitchFamily="34" charset="0"/>
                          <a:cs typeface="Arial" panose="020B0604020202020204" pitchFamily="34" charset="0"/>
                        </a:rPr>
                        <a:t>0.60</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10006"/>
                  </a:ext>
                </a:extLst>
              </a:tr>
            </a:tbl>
          </a:graphicData>
        </a:graphic>
      </p:graphicFrame>
      <p:sp>
        <p:nvSpPr>
          <p:cNvPr id="4" name="TextBox 3"/>
          <p:cNvSpPr txBox="1"/>
          <p:nvPr/>
        </p:nvSpPr>
        <p:spPr>
          <a:xfrm>
            <a:off x="1955524" y="294318"/>
            <a:ext cx="8356748" cy="677108"/>
          </a:xfrm>
          <a:prstGeom prst="rect">
            <a:avLst/>
          </a:prstGeom>
          <a:noFill/>
        </p:spPr>
        <p:txBody>
          <a:bodyPr wrap="square" rtlCol="0">
            <a:spAutoFit/>
          </a:bodyPr>
          <a:lstStyle/>
          <a:p>
            <a:pPr algn="ctr"/>
            <a:r>
              <a:rPr lang="en-GB" sz="2000" u="sng" dirty="0">
                <a:solidFill>
                  <a:schemeClr val="bg1"/>
                </a:solidFill>
                <a:latin typeface="Arial" panose="020B0604020202020204" pitchFamily="34" charset="0"/>
                <a:cs typeface="Arial" panose="020B0604020202020204" pitchFamily="34" charset="0"/>
              </a:rPr>
              <a:t>Advanced</a:t>
            </a:r>
            <a:endParaRPr lang="en-GB" sz="2000" dirty="0">
              <a:solidFill>
                <a:schemeClr val="bg1"/>
              </a:solidFill>
              <a:latin typeface="Arial" panose="020B0604020202020204" pitchFamily="34" charset="0"/>
              <a:cs typeface="Arial" panose="020B0604020202020204" pitchFamily="34" charset="0"/>
            </a:endParaRPr>
          </a:p>
          <a:p>
            <a:pPr algn="ctr"/>
            <a:r>
              <a:rPr lang="en-GB" sz="1800" dirty="0">
                <a:solidFill>
                  <a:schemeClr val="bg1"/>
                </a:solidFill>
                <a:latin typeface="Arial" panose="020B0604020202020204" pitchFamily="34" charset="0"/>
                <a:cs typeface="Arial" panose="020B0604020202020204" pitchFamily="34" charset="0"/>
              </a:rPr>
              <a:t>Compare the gradients from your graphs to these sample values</a:t>
            </a:r>
            <a:endParaRPr lang="en-GB" sz="2400" dirty="0">
              <a:solidFill>
                <a:schemeClr val="bg1"/>
              </a:solidFill>
              <a:latin typeface="Arial" panose="020B0604020202020204" pitchFamily="34" charset="0"/>
              <a:cs typeface="Arial" panose="020B0604020202020204" pitchFamily="34" charset="0"/>
            </a:endParaRPr>
          </a:p>
        </p:txBody>
      </p:sp>
      <p:sp>
        <p:nvSpPr>
          <p:cNvPr id="5" name="TextBox 4"/>
          <p:cNvSpPr txBox="1"/>
          <p:nvPr/>
        </p:nvSpPr>
        <p:spPr>
          <a:xfrm>
            <a:off x="7556679" y="4736213"/>
            <a:ext cx="3375211" cy="923330"/>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Note: the coefficient of friction has no units as it is the friction force (N)/surface force (N)</a:t>
            </a:r>
          </a:p>
        </p:txBody>
      </p:sp>
    </p:spTree>
    <p:extLst>
      <p:ext uri="{BB962C8B-B14F-4D97-AF65-F5344CB8AC3E}">
        <p14:creationId xmlns:p14="http://schemas.microsoft.com/office/powerpoint/2010/main" val="345594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6200000">
            <a:off x="-1092714" y="2900171"/>
            <a:ext cx="4038605" cy="369332"/>
          </a:xfrm>
          <a:prstGeom prst="rect">
            <a:avLst/>
          </a:prstGeom>
          <a:noFill/>
        </p:spPr>
        <p:txBody>
          <a:bodyPr wrap="square" rtlCol="0">
            <a:spAutoFit/>
          </a:bodyPr>
          <a:lstStyle/>
          <a:p>
            <a:pPr defTabSz="914400"/>
            <a:r>
              <a:rPr lang="en-GB" sz="1800" dirty="0">
                <a:solidFill>
                  <a:prstClr val="white"/>
                </a:solidFill>
                <a:latin typeface="Arial" panose="020B0604020202020204" pitchFamily="34" charset="0"/>
                <a:cs typeface="Arial" panose="020B0604020202020204" pitchFamily="34" charset="0"/>
              </a:rPr>
              <a:t>Maximum Friction Force (</a:t>
            </a:r>
            <a:r>
              <a:rPr lang="en-GB" sz="1800" dirty="0" err="1">
                <a:solidFill>
                  <a:prstClr val="white"/>
                </a:solidFill>
                <a:latin typeface="Arial" panose="020B0604020202020204" pitchFamily="34" charset="0"/>
                <a:cs typeface="Arial" panose="020B0604020202020204" pitchFamily="34" charset="0"/>
              </a:rPr>
              <a:t>Newtons</a:t>
            </a:r>
            <a:r>
              <a:rPr lang="en-GB" sz="1800" dirty="0">
                <a:solidFill>
                  <a:prstClr val="white"/>
                </a:solidFill>
                <a:latin typeface="Arial" panose="020B0604020202020204" pitchFamily="34" charset="0"/>
                <a:cs typeface="Arial" panose="020B0604020202020204" pitchFamily="34" charset="0"/>
              </a:rPr>
              <a:t>)</a:t>
            </a:r>
          </a:p>
        </p:txBody>
      </p:sp>
      <p:sp>
        <p:nvSpPr>
          <p:cNvPr id="3" name="TextBox 2"/>
          <p:cNvSpPr txBox="1"/>
          <p:nvPr/>
        </p:nvSpPr>
        <p:spPr>
          <a:xfrm>
            <a:off x="1278189" y="5288768"/>
            <a:ext cx="373487"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0</a:t>
            </a:r>
          </a:p>
        </p:txBody>
      </p:sp>
      <p:sp>
        <p:nvSpPr>
          <p:cNvPr id="4" name="TextBox 3"/>
          <p:cNvSpPr txBox="1"/>
          <p:nvPr/>
        </p:nvSpPr>
        <p:spPr>
          <a:xfrm flipH="1">
            <a:off x="1181497" y="2851763"/>
            <a:ext cx="43105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a:t>
            </a:r>
          </a:p>
        </p:txBody>
      </p:sp>
      <p:sp>
        <p:nvSpPr>
          <p:cNvPr id="5" name="TextBox 4"/>
          <p:cNvSpPr txBox="1"/>
          <p:nvPr/>
        </p:nvSpPr>
        <p:spPr>
          <a:xfrm flipH="1">
            <a:off x="1111255" y="760514"/>
            <a:ext cx="592934"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a:t>
            </a:r>
          </a:p>
        </p:txBody>
      </p:sp>
      <p:sp>
        <p:nvSpPr>
          <p:cNvPr id="6" name="TextBox 5"/>
          <p:cNvSpPr txBox="1"/>
          <p:nvPr/>
        </p:nvSpPr>
        <p:spPr>
          <a:xfrm flipH="1">
            <a:off x="5386673" y="5288768"/>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50</a:t>
            </a:r>
          </a:p>
        </p:txBody>
      </p:sp>
      <p:sp>
        <p:nvSpPr>
          <p:cNvPr id="7" name="TextBox 6"/>
          <p:cNvSpPr txBox="1"/>
          <p:nvPr/>
        </p:nvSpPr>
        <p:spPr>
          <a:xfrm flipH="1">
            <a:off x="9248189" y="5288768"/>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100</a:t>
            </a:r>
          </a:p>
        </p:txBody>
      </p:sp>
      <p:grpSp>
        <p:nvGrpSpPr>
          <p:cNvPr id="8" name="Group 7"/>
          <p:cNvGrpSpPr/>
          <p:nvPr/>
        </p:nvGrpSpPr>
        <p:grpSpPr>
          <a:xfrm>
            <a:off x="1795593" y="792008"/>
            <a:ext cx="9087055" cy="4446719"/>
            <a:chOff x="1795593" y="779129"/>
            <a:chExt cx="9087055" cy="4446719"/>
          </a:xfrm>
        </p:grpSpPr>
        <p:cxnSp>
          <p:nvCxnSpPr>
            <p:cNvPr id="9" name="Straight Connector 8"/>
            <p:cNvCxnSpPr/>
            <p:nvPr/>
          </p:nvCxnSpPr>
          <p:spPr>
            <a:xfrm flipV="1">
              <a:off x="1795593" y="779129"/>
              <a:ext cx="0" cy="444671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95593" y="5185388"/>
              <a:ext cx="908705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Box 10"/>
          <p:cNvSpPr txBox="1"/>
          <p:nvPr/>
        </p:nvSpPr>
        <p:spPr>
          <a:xfrm>
            <a:off x="5115668" y="5645422"/>
            <a:ext cx="1967711"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Load (</a:t>
            </a:r>
            <a:r>
              <a:rPr lang="en-GB" sz="1800" dirty="0" err="1">
                <a:solidFill>
                  <a:schemeClr val="bg1"/>
                </a:solidFill>
                <a:latin typeface="Arial" panose="020B0604020202020204" pitchFamily="34" charset="0"/>
                <a:cs typeface="Arial" panose="020B0604020202020204" pitchFamily="34" charset="0"/>
              </a:rPr>
              <a:t>Newtons</a:t>
            </a:r>
            <a:r>
              <a:rPr lang="en-GB" sz="1800" dirty="0">
                <a:solidFill>
                  <a:schemeClr val="bg1"/>
                </a:solidFill>
                <a:latin typeface="Arial" panose="020B0604020202020204" pitchFamily="34" charset="0"/>
                <a:cs typeface="Arial" panose="020B0604020202020204" pitchFamily="34" charset="0"/>
              </a:rPr>
              <a:t>)</a:t>
            </a:r>
          </a:p>
        </p:txBody>
      </p:sp>
      <p:cxnSp>
        <p:nvCxnSpPr>
          <p:cNvPr id="15" name="Straight Connector 14"/>
          <p:cNvCxnSpPr/>
          <p:nvPr/>
        </p:nvCxnSpPr>
        <p:spPr>
          <a:xfrm flipV="1">
            <a:off x="1808474" y="975195"/>
            <a:ext cx="2389094" cy="4226859"/>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197568" y="995133"/>
            <a:ext cx="140058" cy="1526474"/>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337626" y="2521607"/>
            <a:ext cx="6220401" cy="1"/>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6255534" y="1751287"/>
            <a:ext cx="4783125" cy="646331"/>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Once the surfaces start to move, the dynamic friction is usually lower than the static friction</a:t>
            </a:r>
          </a:p>
        </p:txBody>
      </p:sp>
      <p:sp>
        <p:nvSpPr>
          <p:cNvPr id="21" name="TextBox 20"/>
          <p:cNvSpPr txBox="1"/>
          <p:nvPr/>
        </p:nvSpPr>
        <p:spPr>
          <a:xfrm>
            <a:off x="5115668" y="947979"/>
            <a:ext cx="2084294"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Starts to move</a:t>
            </a:r>
          </a:p>
        </p:txBody>
      </p:sp>
      <p:sp>
        <p:nvSpPr>
          <p:cNvPr id="22" name="Right Arrow 21"/>
          <p:cNvSpPr/>
          <p:nvPr/>
        </p:nvSpPr>
        <p:spPr>
          <a:xfrm rot="11220012">
            <a:off x="4254539" y="959176"/>
            <a:ext cx="851164" cy="215595"/>
          </a:xfrm>
          <a:prstGeom prst="rightArrow">
            <a:avLst>
              <a:gd name="adj1" fmla="val 50000"/>
              <a:gd name="adj2" fmla="val 121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p:cNvSpPr txBox="1"/>
          <p:nvPr/>
        </p:nvSpPr>
        <p:spPr>
          <a:xfrm>
            <a:off x="3003021" y="58118"/>
            <a:ext cx="6499665" cy="430887"/>
          </a:xfrm>
          <a:prstGeom prst="rect">
            <a:avLst/>
          </a:prstGeom>
          <a:noFill/>
        </p:spPr>
        <p:txBody>
          <a:bodyPr wrap="square" rtlCol="0">
            <a:spAutoFit/>
          </a:bodyPr>
          <a:lstStyle/>
          <a:p>
            <a:r>
              <a:rPr lang="en-GB" sz="2200" u="sng" dirty="0">
                <a:solidFill>
                  <a:schemeClr val="bg1"/>
                </a:solidFill>
                <a:latin typeface="Arial" panose="020B0604020202020204" pitchFamily="34" charset="0"/>
                <a:cs typeface="Arial" panose="020B0604020202020204" pitchFamily="34" charset="0"/>
              </a:rPr>
              <a:t>Advanced: Static vs Dynamic (or Kinetic) Friction</a:t>
            </a:r>
          </a:p>
        </p:txBody>
      </p:sp>
    </p:spTree>
    <p:extLst>
      <p:ext uri="{BB962C8B-B14F-4D97-AF65-F5344CB8AC3E}">
        <p14:creationId xmlns:p14="http://schemas.microsoft.com/office/powerpoint/2010/main" val="1619887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6772707" y="3946931"/>
            <a:ext cx="4262907" cy="72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p:cNvGrpSpPr/>
          <p:nvPr/>
        </p:nvGrpSpPr>
        <p:grpSpPr>
          <a:xfrm>
            <a:off x="3652934" y="1727781"/>
            <a:ext cx="4262907" cy="837670"/>
            <a:chOff x="3477296" y="4642833"/>
            <a:chExt cx="4262907" cy="837670"/>
          </a:xfrm>
          <a:solidFill>
            <a:schemeClr val="bg1">
              <a:lumMod val="50000"/>
            </a:schemeClr>
          </a:solidFill>
        </p:grpSpPr>
        <p:sp>
          <p:nvSpPr>
            <p:cNvPr id="3" name="Rectangle 2"/>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 name="Isosceles Triangle 3"/>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 name="Chord 4"/>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 name="Regular Pentagon 5"/>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 name="Oval 6"/>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 name="Freeform 7"/>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 name="Oval 8"/>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0" name="Isosceles Triangle 9"/>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1" name="Isosceles Triangle 10"/>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2" name="Rectangle 11"/>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3" name="Oval 12"/>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14" name="Group 13"/>
          <p:cNvGrpSpPr/>
          <p:nvPr/>
        </p:nvGrpSpPr>
        <p:grpSpPr>
          <a:xfrm rot="10800000">
            <a:off x="3652933" y="913623"/>
            <a:ext cx="4262907" cy="837669"/>
            <a:chOff x="3477297" y="4642833"/>
            <a:chExt cx="4262907" cy="837669"/>
          </a:xfrm>
          <a:solidFill>
            <a:srgbClr val="00B050"/>
          </a:solidFill>
        </p:grpSpPr>
        <p:sp>
          <p:nvSpPr>
            <p:cNvPr id="15" name="Rectangle 14"/>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6" name="Isosceles Triangle 15"/>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7" name="Chord 16"/>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8" name="Regular Pentagon 17"/>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9" name="Oval 18"/>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0" name="Freeform 19"/>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1" name="Oval 20"/>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2" name="Isosceles Triangle 21"/>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3" name="Isosceles Triangle 22"/>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4" name="Rectangle 23"/>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5" name="Oval 24"/>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26" name="Down Arrow 25"/>
          <p:cNvSpPr/>
          <p:nvPr/>
        </p:nvSpPr>
        <p:spPr>
          <a:xfrm>
            <a:off x="5357964" y="381760"/>
            <a:ext cx="659663" cy="518984"/>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Down Arrow 26"/>
          <p:cNvSpPr/>
          <p:nvPr/>
        </p:nvSpPr>
        <p:spPr>
          <a:xfrm rot="10800000">
            <a:off x="5357963" y="2565451"/>
            <a:ext cx="659663" cy="518984"/>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883160" y="303749"/>
            <a:ext cx="2899627"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Small compressive force</a:t>
            </a:r>
          </a:p>
        </p:txBody>
      </p:sp>
      <p:grpSp>
        <p:nvGrpSpPr>
          <p:cNvPr id="29" name="Group 28"/>
          <p:cNvGrpSpPr/>
          <p:nvPr/>
        </p:nvGrpSpPr>
        <p:grpSpPr>
          <a:xfrm>
            <a:off x="837330" y="4196723"/>
            <a:ext cx="4262907" cy="837670"/>
            <a:chOff x="3477296" y="4642833"/>
            <a:chExt cx="4262907" cy="837670"/>
          </a:xfrm>
          <a:solidFill>
            <a:schemeClr val="bg1">
              <a:lumMod val="50000"/>
            </a:schemeClr>
          </a:solidFill>
        </p:grpSpPr>
        <p:sp>
          <p:nvSpPr>
            <p:cNvPr id="30" name="Rectangle 29"/>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1" name="Isosceles Triangle 30"/>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2" name="Chord 31"/>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3" name="Regular Pentagon 32"/>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4" name="Oval 33"/>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5" name="Freeform 34"/>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6" name="Oval 35"/>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7" name="Isosceles Triangle 36"/>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8" name="Isosceles Triangle 37"/>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9" name="Rectangle 38"/>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0" name="Oval 39"/>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41" name="Group 40"/>
          <p:cNvGrpSpPr/>
          <p:nvPr/>
        </p:nvGrpSpPr>
        <p:grpSpPr>
          <a:xfrm rot="10800000">
            <a:off x="837329" y="3481421"/>
            <a:ext cx="4262907" cy="837669"/>
            <a:chOff x="3477297" y="4642833"/>
            <a:chExt cx="4262907" cy="837669"/>
          </a:xfrm>
          <a:solidFill>
            <a:srgbClr val="00B050"/>
          </a:solidFill>
        </p:grpSpPr>
        <p:sp>
          <p:nvSpPr>
            <p:cNvPr id="42" name="Rectangle 41"/>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3" name="Isosceles Triangle 42"/>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4" name="Chord 43"/>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5" name="Regular Pentagon 44"/>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6" name="Oval 45"/>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7" name="Freeform 46"/>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8" name="Oval 47"/>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9" name="Isosceles Triangle 48"/>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0" name="Isosceles Triangle 49"/>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1" name="Rectangle 50"/>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2" name="Oval 51"/>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53" name="Down Arrow 52"/>
          <p:cNvSpPr/>
          <p:nvPr/>
        </p:nvSpPr>
        <p:spPr>
          <a:xfrm rot="10800000">
            <a:off x="2542359" y="5062764"/>
            <a:ext cx="659663" cy="85612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Down Arrow 53"/>
          <p:cNvSpPr/>
          <p:nvPr/>
        </p:nvSpPr>
        <p:spPr>
          <a:xfrm>
            <a:off x="2544295" y="2646858"/>
            <a:ext cx="659663" cy="85612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p:cNvSpPr txBox="1"/>
          <p:nvPr/>
        </p:nvSpPr>
        <p:spPr>
          <a:xfrm>
            <a:off x="55432" y="2781069"/>
            <a:ext cx="2899627"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Large compressive force</a:t>
            </a:r>
          </a:p>
        </p:txBody>
      </p:sp>
      <p:grpSp>
        <p:nvGrpSpPr>
          <p:cNvPr id="56" name="Group 55"/>
          <p:cNvGrpSpPr/>
          <p:nvPr/>
        </p:nvGrpSpPr>
        <p:grpSpPr>
          <a:xfrm>
            <a:off x="6772708" y="4188482"/>
            <a:ext cx="4262907" cy="837670"/>
            <a:chOff x="3477296" y="4642833"/>
            <a:chExt cx="4262907" cy="837670"/>
          </a:xfrm>
          <a:solidFill>
            <a:schemeClr val="bg1">
              <a:lumMod val="50000"/>
            </a:schemeClr>
          </a:solidFill>
        </p:grpSpPr>
        <p:sp>
          <p:nvSpPr>
            <p:cNvPr id="57" name="Rectangle 56"/>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8" name="Isosceles Triangle 57"/>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9" name="Chord 58"/>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0" name="Regular Pentagon 59"/>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1" name="Oval 60"/>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2" name="Freeform 61"/>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3" name="Oval 62"/>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4" name="Isosceles Triangle 63"/>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5" name="Isosceles Triangle 64"/>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6" name="Rectangle 65"/>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7" name="Oval 66"/>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68" name="Group 67"/>
          <p:cNvGrpSpPr/>
          <p:nvPr/>
        </p:nvGrpSpPr>
        <p:grpSpPr>
          <a:xfrm rot="10800000">
            <a:off x="6772707" y="3399038"/>
            <a:ext cx="4262907" cy="837669"/>
            <a:chOff x="3477297" y="4642833"/>
            <a:chExt cx="4262907" cy="837669"/>
          </a:xfrm>
          <a:solidFill>
            <a:srgbClr val="00B050"/>
          </a:solidFill>
        </p:grpSpPr>
        <p:sp>
          <p:nvSpPr>
            <p:cNvPr id="69" name="Rectangle 68"/>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0" name="Isosceles Triangle 69"/>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1" name="Chord 70"/>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2" name="Regular Pentagon 71"/>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3" name="Oval 72"/>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4" name="Freeform 73"/>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5" name="Oval 74"/>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6" name="Isosceles Triangle 75"/>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7" name="Isosceles Triangle 76"/>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8" name="Rectangle 77"/>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9" name="Oval 78"/>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80" name="Down Arrow 79"/>
          <p:cNvSpPr/>
          <p:nvPr/>
        </p:nvSpPr>
        <p:spPr>
          <a:xfrm rot="10800000">
            <a:off x="8477737" y="5054523"/>
            <a:ext cx="659663" cy="85612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Down Arrow 80"/>
          <p:cNvSpPr/>
          <p:nvPr/>
        </p:nvSpPr>
        <p:spPr>
          <a:xfrm>
            <a:off x="8479673" y="2564475"/>
            <a:ext cx="659663" cy="856121"/>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TextBox 81"/>
          <p:cNvSpPr txBox="1"/>
          <p:nvPr/>
        </p:nvSpPr>
        <p:spPr>
          <a:xfrm>
            <a:off x="9000753" y="2735006"/>
            <a:ext cx="2899627"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Large compressive force</a:t>
            </a:r>
          </a:p>
        </p:txBody>
      </p:sp>
      <p:sp>
        <p:nvSpPr>
          <p:cNvPr id="84" name="TextBox 83"/>
          <p:cNvSpPr txBox="1"/>
          <p:nvPr/>
        </p:nvSpPr>
        <p:spPr>
          <a:xfrm>
            <a:off x="5562722" y="5222824"/>
            <a:ext cx="2564777" cy="646331"/>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Lubricant separates the surfaces</a:t>
            </a:r>
          </a:p>
        </p:txBody>
      </p:sp>
      <p:sp>
        <p:nvSpPr>
          <p:cNvPr id="86" name="Right Arrow 85"/>
          <p:cNvSpPr/>
          <p:nvPr/>
        </p:nvSpPr>
        <p:spPr>
          <a:xfrm rot="17624684">
            <a:off x="5988989" y="4671156"/>
            <a:ext cx="1041607" cy="178772"/>
          </a:xfrm>
          <a:prstGeom prst="rightArrow">
            <a:avLst>
              <a:gd name="adj1" fmla="val 50000"/>
              <a:gd name="adj2" fmla="val 121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4705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4669917" y="46427"/>
            <a:ext cx="4146997" cy="430887"/>
          </a:xfrm>
          <a:prstGeom prst="rect">
            <a:avLst/>
          </a:prstGeom>
          <a:noFill/>
        </p:spPr>
        <p:txBody>
          <a:bodyPr wrap="square" rtlCol="0">
            <a:spAutoFit/>
          </a:bodyPr>
          <a:lstStyle/>
          <a:p>
            <a:pPr defTabSz="914400"/>
            <a:r>
              <a:rPr lang="en-GB" sz="2200" u="sng" dirty="0">
                <a:solidFill>
                  <a:prstClr val="white"/>
                </a:solidFill>
                <a:latin typeface="Arial" panose="020B0604020202020204" pitchFamily="34" charset="0"/>
                <a:cs typeface="Arial" panose="020B0604020202020204" pitchFamily="34" charset="0"/>
              </a:rPr>
              <a:t>Advanced: Sample Results</a:t>
            </a:r>
          </a:p>
        </p:txBody>
      </p:sp>
      <p:sp>
        <p:nvSpPr>
          <p:cNvPr id="18" name="TextBox 17"/>
          <p:cNvSpPr txBox="1"/>
          <p:nvPr/>
        </p:nvSpPr>
        <p:spPr>
          <a:xfrm rot="16200000">
            <a:off x="-1092714" y="2758502"/>
            <a:ext cx="4038605" cy="369332"/>
          </a:xfrm>
          <a:prstGeom prst="rect">
            <a:avLst/>
          </a:prstGeom>
          <a:noFill/>
        </p:spPr>
        <p:txBody>
          <a:bodyPr wrap="square" rtlCol="0">
            <a:spAutoFit/>
          </a:bodyPr>
          <a:lstStyle/>
          <a:p>
            <a:pPr defTabSz="914400"/>
            <a:r>
              <a:rPr lang="en-GB" sz="1800" dirty="0">
                <a:solidFill>
                  <a:prstClr val="white"/>
                </a:solidFill>
                <a:latin typeface="Arial" panose="020B0604020202020204" pitchFamily="34" charset="0"/>
                <a:cs typeface="Arial" panose="020B0604020202020204" pitchFamily="34" charset="0"/>
              </a:rPr>
              <a:t>Maximum Friction Force (</a:t>
            </a:r>
            <a:r>
              <a:rPr lang="en-GB" sz="1800" dirty="0" err="1">
                <a:solidFill>
                  <a:prstClr val="white"/>
                </a:solidFill>
                <a:latin typeface="Arial" panose="020B0604020202020204" pitchFamily="34" charset="0"/>
                <a:cs typeface="Arial" panose="020B0604020202020204" pitchFamily="34" charset="0"/>
              </a:rPr>
              <a:t>Newtons</a:t>
            </a:r>
            <a:r>
              <a:rPr lang="en-GB" sz="1800" dirty="0">
                <a:solidFill>
                  <a:prstClr val="white"/>
                </a:solidFill>
                <a:latin typeface="Arial" panose="020B0604020202020204" pitchFamily="34" charset="0"/>
                <a:cs typeface="Arial" panose="020B0604020202020204" pitchFamily="34" charset="0"/>
              </a:rPr>
              <a:t>)</a:t>
            </a:r>
          </a:p>
        </p:txBody>
      </p:sp>
      <p:cxnSp>
        <p:nvCxnSpPr>
          <p:cNvPr id="19" name="Straight Connector 18"/>
          <p:cNvCxnSpPr/>
          <p:nvPr/>
        </p:nvCxnSpPr>
        <p:spPr>
          <a:xfrm flipV="1">
            <a:off x="1777664" y="1734859"/>
            <a:ext cx="8615587" cy="3330705"/>
          </a:xfrm>
          <a:prstGeom prst="line">
            <a:avLst/>
          </a:prstGeom>
          <a:noFill/>
          <a:ln w="25400" cap="flat" cmpd="sng" algn="ctr">
            <a:solidFill>
              <a:srgbClr val="FFFF00"/>
            </a:solidFill>
            <a:prstDash val="solid"/>
            <a:miter lim="800000"/>
          </a:ln>
          <a:effectLst/>
        </p:spPr>
      </p:cxnSp>
      <p:cxnSp>
        <p:nvCxnSpPr>
          <p:cNvPr id="20" name="Straight Connector 19"/>
          <p:cNvCxnSpPr/>
          <p:nvPr/>
        </p:nvCxnSpPr>
        <p:spPr>
          <a:xfrm flipV="1">
            <a:off x="1795593" y="829739"/>
            <a:ext cx="2389094" cy="4226859"/>
          </a:xfrm>
          <a:prstGeom prst="line">
            <a:avLst/>
          </a:prstGeom>
          <a:noFill/>
          <a:ln w="25400" cap="flat" cmpd="sng" algn="ctr">
            <a:solidFill>
              <a:srgbClr val="FFFF00"/>
            </a:solidFill>
            <a:prstDash val="solid"/>
            <a:miter lim="800000"/>
          </a:ln>
          <a:effectLst/>
        </p:spPr>
      </p:cxnSp>
      <p:sp>
        <p:nvSpPr>
          <p:cNvPr id="21" name="TextBox 20"/>
          <p:cNvSpPr txBox="1"/>
          <p:nvPr/>
        </p:nvSpPr>
        <p:spPr>
          <a:xfrm>
            <a:off x="1278189" y="5147099"/>
            <a:ext cx="373487"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0</a:t>
            </a:r>
          </a:p>
        </p:txBody>
      </p:sp>
      <p:sp>
        <p:nvSpPr>
          <p:cNvPr id="22" name="TextBox 21"/>
          <p:cNvSpPr txBox="1"/>
          <p:nvPr/>
        </p:nvSpPr>
        <p:spPr>
          <a:xfrm flipH="1">
            <a:off x="1181497" y="2710094"/>
            <a:ext cx="43105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a:t>
            </a:r>
          </a:p>
        </p:txBody>
      </p:sp>
      <p:sp>
        <p:nvSpPr>
          <p:cNvPr id="23" name="TextBox 22"/>
          <p:cNvSpPr txBox="1"/>
          <p:nvPr/>
        </p:nvSpPr>
        <p:spPr>
          <a:xfrm flipH="1">
            <a:off x="1111255" y="618845"/>
            <a:ext cx="592934"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a:t>
            </a:r>
          </a:p>
        </p:txBody>
      </p:sp>
      <p:sp>
        <p:nvSpPr>
          <p:cNvPr id="24" name="TextBox 23"/>
          <p:cNvSpPr txBox="1"/>
          <p:nvPr/>
        </p:nvSpPr>
        <p:spPr>
          <a:xfrm flipH="1">
            <a:off x="5386673"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50</a:t>
            </a:r>
          </a:p>
        </p:txBody>
      </p:sp>
      <p:sp>
        <p:nvSpPr>
          <p:cNvPr id="25" name="TextBox 24"/>
          <p:cNvSpPr txBox="1"/>
          <p:nvPr/>
        </p:nvSpPr>
        <p:spPr>
          <a:xfrm flipH="1">
            <a:off x="9248189" y="5147099"/>
            <a:ext cx="868861"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100</a:t>
            </a:r>
          </a:p>
        </p:txBody>
      </p:sp>
      <p:sp>
        <p:nvSpPr>
          <p:cNvPr id="26" name="TextBox 25"/>
          <p:cNvSpPr txBox="1"/>
          <p:nvPr/>
        </p:nvSpPr>
        <p:spPr>
          <a:xfrm>
            <a:off x="2934042" y="628581"/>
            <a:ext cx="159073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Rubber</a:t>
            </a:r>
          </a:p>
        </p:txBody>
      </p:sp>
      <p:sp>
        <p:nvSpPr>
          <p:cNvPr id="27" name="TextBox 26"/>
          <p:cNvSpPr txBox="1"/>
          <p:nvPr/>
        </p:nvSpPr>
        <p:spPr>
          <a:xfrm>
            <a:off x="9945347" y="1931446"/>
            <a:ext cx="1226040"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Wood</a:t>
            </a:r>
          </a:p>
        </p:txBody>
      </p:sp>
      <p:grpSp>
        <p:nvGrpSpPr>
          <p:cNvPr id="32" name="Group 31"/>
          <p:cNvGrpSpPr/>
          <p:nvPr/>
        </p:nvGrpSpPr>
        <p:grpSpPr>
          <a:xfrm>
            <a:off x="1795593" y="650339"/>
            <a:ext cx="9087055" cy="4446719"/>
            <a:chOff x="1795593" y="779129"/>
            <a:chExt cx="9087055" cy="4446719"/>
          </a:xfrm>
        </p:grpSpPr>
        <p:cxnSp>
          <p:nvCxnSpPr>
            <p:cNvPr id="29" name="Straight Connector 28"/>
            <p:cNvCxnSpPr/>
            <p:nvPr/>
          </p:nvCxnSpPr>
          <p:spPr>
            <a:xfrm flipV="1">
              <a:off x="1795593" y="779129"/>
              <a:ext cx="0" cy="444671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795593" y="5185388"/>
              <a:ext cx="908705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33" name="TextBox 32"/>
          <p:cNvSpPr txBox="1"/>
          <p:nvPr/>
        </p:nvSpPr>
        <p:spPr>
          <a:xfrm>
            <a:off x="5115668" y="5503753"/>
            <a:ext cx="1967711" cy="369332"/>
          </a:xfrm>
          <a:prstGeom prst="rect">
            <a:avLst/>
          </a:prstGeom>
          <a:noFill/>
        </p:spPr>
        <p:txBody>
          <a:bodyPr wrap="square" rtlCol="0">
            <a:spAutoFit/>
          </a:bodyPr>
          <a:lstStyle/>
          <a:p>
            <a:r>
              <a:rPr lang="en-GB" sz="1800" dirty="0">
                <a:solidFill>
                  <a:schemeClr val="bg1"/>
                </a:solidFill>
                <a:latin typeface="Arial" panose="020B0604020202020204" pitchFamily="34" charset="0"/>
                <a:cs typeface="Arial" panose="020B0604020202020204" pitchFamily="34" charset="0"/>
              </a:rPr>
              <a:t>Load (</a:t>
            </a:r>
            <a:r>
              <a:rPr lang="en-GB" sz="1800" dirty="0" err="1">
                <a:solidFill>
                  <a:schemeClr val="bg1"/>
                </a:solidFill>
                <a:latin typeface="Arial" panose="020B0604020202020204" pitchFamily="34" charset="0"/>
                <a:cs typeface="Arial" panose="020B0604020202020204" pitchFamily="34" charset="0"/>
              </a:rPr>
              <a:t>Newtons</a:t>
            </a:r>
            <a:r>
              <a:rPr lang="en-GB" sz="1800" dirty="0">
                <a:solidFill>
                  <a:schemeClr val="bg1"/>
                </a:solidFill>
                <a:latin typeface="Arial" panose="020B0604020202020204" pitchFamily="34" charset="0"/>
                <a:cs typeface="Arial" panose="020B0604020202020204" pitchFamily="34" charset="0"/>
              </a:rPr>
              <a:t>)</a:t>
            </a:r>
          </a:p>
        </p:txBody>
      </p:sp>
      <p:cxnSp>
        <p:nvCxnSpPr>
          <p:cNvPr id="30" name="Straight Connector 29"/>
          <p:cNvCxnSpPr/>
          <p:nvPr/>
        </p:nvCxnSpPr>
        <p:spPr>
          <a:xfrm flipV="1">
            <a:off x="1795593" y="3361038"/>
            <a:ext cx="8917715" cy="1695560"/>
          </a:xfrm>
          <a:prstGeom prst="line">
            <a:avLst/>
          </a:prstGeom>
          <a:noFill/>
          <a:ln w="25400" cap="flat" cmpd="sng" algn="ctr">
            <a:solidFill>
              <a:srgbClr val="FFFF00"/>
            </a:solidFill>
            <a:prstDash val="dash"/>
            <a:miter lim="800000"/>
          </a:ln>
          <a:effectLst/>
        </p:spPr>
      </p:cxnSp>
      <p:sp>
        <p:nvSpPr>
          <p:cNvPr id="34" name="TextBox 33"/>
          <p:cNvSpPr txBox="1"/>
          <p:nvPr/>
        </p:nvSpPr>
        <p:spPr>
          <a:xfrm>
            <a:off x="9682619" y="3603791"/>
            <a:ext cx="2043312" cy="769441"/>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Wood plus lubricant</a:t>
            </a:r>
          </a:p>
        </p:txBody>
      </p:sp>
    </p:spTree>
    <p:extLst>
      <p:ext uri="{BB962C8B-B14F-4D97-AF65-F5344CB8AC3E}">
        <p14:creationId xmlns:p14="http://schemas.microsoft.com/office/powerpoint/2010/main" val="29253470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6306" y="2771315"/>
            <a:ext cx="4722708" cy="3139862"/>
          </a:xfrm>
          <a:prstGeom prst="rect">
            <a:avLst/>
          </a:prstGeom>
        </p:spPr>
      </p:pic>
      <p:pic>
        <p:nvPicPr>
          <p:cNvPr id="5" name="Picture 4"/>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60764" y="247135"/>
            <a:ext cx="2522366" cy="2522366"/>
          </a:xfrm>
          <a:prstGeom prst="rect">
            <a:avLst/>
          </a:prstGeom>
        </p:spPr>
      </p:pic>
      <p:pic>
        <p:nvPicPr>
          <p:cNvPr id="6" name="Picture 5"/>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66950" y="3603694"/>
            <a:ext cx="3956977" cy="2202614"/>
          </a:xfrm>
          <a:prstGeom prst="rect">
            <a:avLst/>
          </a:prstGeom>
        </p:spPr>
      </p:pic>
      <p:pic>
        <p:nvPicPr>
          <p:cNvPr id="8" name="Picture 7"/>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5088" y="3271286"/>
            <a:ext cx="2162687" cy="2482676"/>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60941" y="3345669"/>
            <a:ext cx="2729843" cy="2374963"/>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614718" y="621239"/>
            <a:ext cx="2525388" cy="1269060"/>
          </a:xfrm>
          <a:prstGeom prst="rect">
            <a:avLst/>
          </a:prstGeom>
        </p:spPr>
      </p:pic>
      <p:sp>
        <p:nvSpPr>
          <p:cNvPr id="12" name="TextBox 11"/>
          <p:cNvSpPr txBox="1"/>
          <p:nvPr/>
        </p:nvSpPr>
        <p:spPr>
          <a:xfrm>
            <a:off x="5302992" y="190352"/>
            <a:ext cx="1148841" cy="430887"/>
          </a:xfrm>
          <a:prstGeom prst="rect">
            <a:avLst/>
          </a:prstGeom>
          <a:noFill/>
        </p:spPr>
        <p:txBody>
          <a:bodyPr wrap="square" rtlCol="0">
            <a:spAutoFit/>
          </a:bodyPr>
          <a:lstStyle/>
          <a:p>
            <a:pPr defTabSz="914400"/>
            <a:r>
              <a:rPr lang="en-GB" sz="2200" u="sng" dirty="0">
                <a:solidFill>
                  <a:prstClr val="white"/>
                </a:solidFill>
                <a:latin typeface="Arial" panose="020B0604020202020204" pitchFamily="34" charset="0"/>
                <a:cs typeface="Arial" panose="020B0604020202020204" pitchFamily="34" charset="0"/>
              </a:rPr>
              <a:t>Friction</a:t>
            </a:r>
          </a:p>
        </p:txBody>
      </p:sp>
      <p:sp>
        <p:nvSpPr>
          <p:cNvPr id="13" name="TextBox 12"/>
          <p:cNvSpPr txBox="1"/>
          <p:nvPr/>
        </p:nvSpPr>
        <p:spPr>
          <a:xfrm>
            <a:off x="4758800" y="1791820"/>
            <a:ext cx="2393663" cy="430887"/>
          </a:xfrm>
          <a:prstGeom prst="rect">
            <a:avLst/>
          </a:prstGeom>
          <a:noFill/>
        </p:spPr>
        <p:txBody>
          <a:bodyPr wrap="square" rtlCol="0">
            <a:spAutoFit/>
          </a:bodyPr>
          <a:lstStyle/>
          <a:p>
            <a:pPr defTabSz="914400"/>
            <a:r>
              <a:rPr lang="en-GB" sz="2200" dirty="0">
                <a:solidFill>
                  <a:prstClr val="white"/>
                </a:solidFill>
                <a:latin typeface="Arial" panose="020B0604020202020204" pitchFamily="34" charset="0"/>
                <a:cs typeface="Arial" panose="020B0604020202020204" pitchFamily="34" charset="0"/>
              </a:rPr>
              <a:t>Good   or    Bad</a:t>
            </a:r>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23927" y="356556"/>
            <a:ext cx="2342951" cy="2822909"/>
          </a:xfrm>
          <a:prstGeom prst="rect">
            <a:avLst/>
          </a:prstGeom>
        </p:spPr>
      </p:pic>
    </p:spTree>
    <p:extLst>
      <p:ext uri="{BB962C8B-B14F-4D97-AF65-F5344CB8AC3E}">
        <p14:creationId xmlns:p14="http://schemas.microsoft.com/office/powerpoint/2010/main" val="235021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0"/>
            <a:ext cx="12192001" cy="6886178"/>
            <a:chOff x="0" y="0"/>
            <a:chExt cx="12192001" cy="6886178"/>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0413" cy="6780917"/>
            </a:xfrm>
            <a:prstGeom prst="rect">
              <a:avLst/>
            </a:prstGeom>
          </p:spPr>
        </p:pic>
        <p:grpSp>
          <p:nvGrpSpPr>
            <p:cNvPr id="8" name="Group 7"/>
            <p:cNvGrpSpPr/>
            <p:nvPr/>
          </p:nvGrpSpPr>
          <p:grpSpPr>
            <a:xfrm>
              <a:off x="1" y="6027407"/>
              <a:ext cx="12192000" cy="858771"/>
              <a:chOff x="1" y="6295154"/>
              <a:chExt cx="12192000" cy="858771"/>
            </a:xfrm>
          </p:grpSpPr>
          <p:pic>
            <p:nvPicPr>
              <p:cNvPr id="9" name="Picture 8" descr="Goblins green title box.ai"/>
              <p:cNvPicPr>
                <a:picLocks noChangeAspect="1"/>
              </p:cNvPicPr>
              <p:nvPr/>
            </p:nvPicPr>
            <p:blipFill rotWithShape="1">
              <a:blip r:embed="rId3" cstate="email">
                <a:biLevel thresh="50000"/>
                <a:extLst>
                  <a:ext uri="{28A0092B-C50C-407E-A947-70E740481C1C}">
                    <a14:useLocalDpi xmlns:a14="http://schemas.microsoft.com/office/drawing/2010/main"/>
                  </a:ext>
                </a:extLst>
              </a:blip>
              <a:srcRect r="17620"/>
              <a:stretch/>
            </p:blipFill>
            <p:spPr>
              <a:xfrm>
                <a:off x="1" y="6295154"/>
                <a:ext cx="12192000" cy="858771"/>
              </a:xfrm>
              <a:prstGeom prst="rect">
                <a:avLst/>
              </a:prstGeom>
            </p:spPr>
          </p:pic>
          <p:pic>
            <p:nvPicPr>
              <p:cNvPr id="10" name="Picture 9" descr="Greenpower Solo Logo EPS.ep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9347" y="6515940"/>
                <a:ext cx="2282241" cy="416564"/>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70980" y="6495392"/>
                <a:ext cx="1714802" cy="399802"/>
              </a:xfrm>
              <a:prstGeom prst="rect">
                <a:avLst/>
              </a:prstGeom>
            </p:spPr>
          </p:pic>
        </p:grpSp>
        <p:sp>
          <p:nvSpPr>
            <p:cNvPr id="12" name="TextBox 11"/>
            <p:cNvSpPr txBox="1"/>
            <p:nvPr/>
          </p:nvSpPr>
          <p:spPr>
            <a:xfrm>
              <a:off x="334566" y="4077866"/>
              <a:ext cx="4094647" cy="1569660"/>
            </a:xfrm>
            <a:prstGeom prst="rect">
              <a:avLst/>
            </a:prstGeom>
            <a:noFill/>
          </p:spPr>
          <p:txBody>
            <a:bodyPr wrap="none" rtlCol="0">
              <a:spAutoFit/>
            </a:bodyPr>
            <a:lstStyle/>
            <a:p>
              <a:r>
                <a:rPr lang="en-GB" u="sng" dirty="0"/>
                <a:t>FloEFD for Solid Edge</a:t>
              </a:r>
            </a:p>
            <a:p>
              <a:r>
                <a:rPr lang="en-GB" dirty="0"/>
                <a:t>CFD analysis of Jet II</a:t>
              </a:r>
            </a:p>
            <a:p>
              <a:r>
                <a:rPr lang="en-GB" dirty="0"/>
                <a:t>Cullimore Racing</a:t>
              </a:r>
            </a:p>
            <a:p>
              <a:r>
                <a:rPr lang="en-GB" dirty="0">
                  <a:hlinkClick r:id="rId6"/>
                </a:rPr>
                <a:t>www.cullimoreracing.com/jetii</a:t>
              </a:r>
              <a:r>
                <a:rPr lang="en-GB" dirty="0"/>
                <a:t> </a:t>
              </a:r>
            </a:p>
          </p:txBody>
        </p:sp>
      </p:grpSp>
    </p:spTree>
    <p:extLst>
      <p:ext uri="{BB962C8B-B14F-4D97-AF65-F5344CB8AC3E}">
        <p14:creationId xmlns:p14="http://schemas.microsoft.com/office/powerpoint/2010/main" val="3963150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Friction</a:t>
            </a:r>
          </a:p>
        </p:txBody>
      </p:sp>
      <p:graphicFrame>
        <p:nvGraphicFramePr>
          <p:cNvPr id="3" name="Table 2"/>
          <p:cNvGraphicFramePr>
            <a:graphicFrameLocks noGrp="1"/>
          </p:cNvGraphicFramePr>
          <p:nvPr/>
        </p:nvGraphicFramePr>
        <p:xfrm>
          <a:off x="1960081" y="1584969"/>
          <a:ext cx="8128000" cy="4267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410491">
                <a:tc gridSpan="2">
                  <a:txBody>
                    <a:bodyPr/>
                    <a:lstStyle/>
                    <a:p>
                      <a:pPr algn="ctr"/>
                      <a:r>
                        <a:rPr lang="en-GB" sz="2400" u="sng" dirty="0"/>
                        <a:t>Learning aims</a:t>
                      </a:r>
                    </a:p>
                  </a:txBody>
                  <a:tcPr>
                    <a:noFill/>
                  </a:tcPr>
                </a:tc>
                <a:tc hMerge="1">
                  <a:txBody>
                    <a:bodyPr/>
                    <a:lstStyle/>
                    <a:p>
                      <a:pPr algn="ctr"/>
                      <a:endParaRPr lang="en-GB" dirty="0"/>
                    </a:p>
                  </a:txBody>
                  <a:tcPr>
                    <a:noFill/>
                  </a:tcPr>
                </a:tc>
                <a:extLst>
                  <a:ext uri="{0D108BD9-81ED-4DB2-BD59-A6C34878D82A}">
                    <a16:rowId xmlns:a16="http://schemas.microsoft.com/office/drawing/2014/main" val="10000"/>
                  </a:ext>
                </a:extLst>
              </a:tr>
              <a:tr h="410491">
                <a:tc>
                  <a:txBody>
                    <a:bodyPr/>
                    <a:lstStyle/>
                    <a:p>
                      <a:pPr algn="ctr"/>
                      <a:r>
                        <a:rPr lang="en-GB" sz="2400" dirty="0">
                          <a:solidFill>
                            <a:schemeClr val="bg1"/>
                          </a:solidFill>
                        </a:rPr>
                        <a:t>Knowledge</a:t>
                      </a:r>
                    </a:p>
                  </a:txBody>
                  <a:tcPr>
                    <a:noFill/>
                  </a:tcPr>
                </a:tc>
                <a:tc>
                  <a:txBody>
                    <a:bodyPr/>
                    <a:lstStyle/>
                    <a:p>
                      <a:pPr algn="ctr"/>
                      <a:r>
                        <a:rPr lang="en-GB" sz="2400" dirty="0">
                          <a:solidFill>
                            <a:schemeClr val="bg1"/>
                          </a:solidFill>
                        </a:rPr>
                        <a:t>Skills</a:t>
                      </a:r>
                    </a:p>
                  </a:txBody>
                  <a:tcPr>
                    <a:noFill/>
                  </a:tcPr>
                </a:tc>
                <a:extLst>
                  <a:ext uri="{0D108BD9-81ED-4DB2-BD59-A6C34878D82A}">
                    <a16:rowId xmlns:a16="http://schemas.microsoft.com/office/drawing/2014/main" val="10001"/>
                  </a:ext>
                </a:extLst>
              </a:tr>
              <a:tr h="1150468">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is a force which acts to resist movement</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is a force which is affected by the surface</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materials</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may be increased by load, and decreased by lubrication</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Where is Friction desirable, and where is it undesirable</a:t>
                      </a:r>
                    </a:p>
                  </a:txBody>
                  <a:tcPr>
                    <a:noFill/>
                  </a:tcPr>
                </a:tc>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Working collaboratively</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Selecting appropriately</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scaled instruments</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Using analogues force meters</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Reading linear scales</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Gaining confidence in practical</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skills</a:t>
                      </a:r>
                    </a:p>
                    <a:p>
                      <a:pPr marL="342900" lvl="0" indent="-342900" algn="l">
                        <a:lnSpc>
                          <a:spcPct val="107000"/>
                        </a:lnSpc>
                        <a:spcAft>
                          <a:spcPts val="0"/>
                        </a:spcAft>
                        <a:buFont typeface="Symbol" panose="05050102010706020507" pitchFamily="18" charset="2"/>
                        <a:buChar char=""/>
                      </a:pP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Evaluating data quality</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endParaRPr lang="en-GB" sz="2000" dirty="0"/>
                    </a:p>
                  </a:txBody>
                  <a:tcP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049649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Friction</a:t>
            </a:r>
          </a:p>
        </p:txBody>
      </p:sp>
      <p:graphicFrame>
        <p:nvGraphicFramePr>
          <p:cNvPr id="3" name="Table 2"/>
          <p:cNvGraphicFramePr>
            <a:graphicFrameLocks noGrp="1"/>
          </p:cNvGraphicFramePr>
          <p:nvPr>
            <p:extLst>
              <p:ext uri="{D42A27DB-BD31-4B8C-83A1-F6EECF244321}">
                <p14:modId xmlns:p14="http://schemas.microsoft.com/office/powerpoint/2010/main" val="1909330127"/>
              </p:ext>
            </p:extLst>
          </p:nvPr>
        </p:nvGraphicFramePr>
        <p:xfrm>
          <a:off x="1960081" y="1584969"/>
          <a:ext cx="8128000" cy="42672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0000"/>
                    </a:ext>
                  </a:extLst>
                </a:gridCol>
                <a:gridCol w="4064000">
                  <a:extLst>
                    <a:ext uri="{9D8B030D-6E8A-4147-A177-3AD203B41FA5}">
                      <a16:colId xmlns:a16="http://schemas.microsoft.com/office/drawing/2014/main" val="20001"/>
                    </a:ext>
                  </a:extLst>
                </a:gridCol>
              </a:tblGrid>
              <a:tr h="410491">
                <a:tc gridSpan="2">
                  <a:txBody>
                    <a:bodyPr/>
                    <a:lstStyle/>
                    <a:p>
                      <a:pPr algn="ctr"/>
                      <a:r>
                        <a:rPr lang="en-GB" sz="2400" u="sng" dirty="0"/>
                        <a:t>Learning aims</a:t>
                      </a:r>
                    </a:p>
                  </a:txBody>
                  <a:tcPr>
                    <a:noFill/>
                  </a:tcPr>
                </a:tc>
                <a:tc hMerge="1">
                  <a:txBody>
                    <a:bodyPr/>
                    <a:lstStyle/>
                    <a:p>
                      <a:pPr algn="ctr"/>
                      <a:endParaRPr lang="en-GB" dirty="0"/>
                    </a:p>
                  </a:txBody>
                  <a:tcPr>
                    <a:noFill/>
                  </a:tcPr>
                </a:tc>
                <a:extLst>
                  <a:ext uri="{0D108BD9-81ED-4DB2-BD59-A6C34878D82A}">
                    <a16:rowId xmlns:a16="http://schemas.microsoft.com/office/drawing/2014/main" val="10000"/>
                  </a:ext>
                </a:extLst>
              </a:tr>
              <a:tr h="410491">
                <a:tc>
                  <a:txBody>
                    <a:bodyPr/>
                    <a:lstStyle/>
                    <a:p>
                      <a:pPr algn="ctr"/>
                      <a:r>
                        <a:rPr lang="en-GB" sz="2400" dirty="0">
                          <a:solidFill>
                            <a:schemeClr val="bg1"/>
                          </a:solidFill>
                        </a:rPr>
                        <a:t>Knowledge</a:t>
                      </a:r>
                    </a:p>
                  </a:txBody>
                  <a:tcPr>
                    <a:noFill/>
                  </a:tcPr>
                </a:tc>
                <a:tc>
                  <a:txBody>
                    <a:bodyPr/>
                    <a:lstStyle/>
                    <a:p>
                      <a:pPr algn="ctr"/>
                      <a:r>
                        <a:rPr lang="en-GB" sz="2400" dirty="0">
                          <a:solidFill>
                            <a:schemeClr val="bg1"/>
                          </a:solidFill>
                        </a:rPr>
                        <a:t>Skills</a:t>
                      </a:r>
                    </a:p>
                  </a:txBody>
                  <a:tcPr>
                    <a:noFill/>
                  </a:tcPr>
                </a:tc>
                <a:extLst>
                  <a:ext uri="{0D108BD9-81ED-4DB2-BD59-A6C34878D82A}">
                    <a16:rowId xmlns:a16="http://schemas.microsoft.com/office/drawing/2014/main" val="10001"/>
                  </a:ext>
                </a:extLst>
              </a:tr>
              <a:tr h="1150468">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is a force which acts to resist movement</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is a force which is affected by the surface</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materials</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Friction may be increased by load, and decreased by lubrication</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Where is Friction desirable, and where is it undesirable</a:t>
                      </a:r>
                    </a:p>
                  </a:txBody>
                  <a:tcPr>
                    <a:noFill/>
                  </a:tcPr>
                </a:tc>
                <a:tc>
                  <a:txBody>
                    <a:bodyPr/>
                    <a:lstStyle/>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Working collaboratively</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Selecting appropriately</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scaled instruments</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Using analogues force meters</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Reading linear scales</a:t>
                      </a:r>
                    </a:p>
                    <a:p>
                      <a:pPr marL="342900" lvl="0" indent="-342900" algn="l">
                        <a:lnSpc>
                          <a:spcPct val="107000"/>
                        </a:lnSpc>
                        <a:spcAft>
                          <a:spcPts val="0"/>
                        </a:spcAft>
                        <a:buFont typeface="Symbol" panose="05050102010706020507" pitchFamily="18" charset="2"/>
                        <a:buChar char=""/>
                      </a:pPr>
                      <a:r>
                        <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rPr>
                        <a:t>Gaining confidence in practical</a:t>
                      </a: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 skills</a:t>
                      </a:r>
                    </a:p>
                    <a:p>
                      <a:pPr marL="342900" lvl="0" indent="-342900" algn="l">
                        <a:lnSpc>
                          <a:spcPct val="107000"/>
                        </a:lnSpc>
                        <a:spcAft>
                          <a:spcPts val="0"/>
                        </a:spcAft>
                        <a:buFont typeface="Symbol" panose="05050102010706020507" pitchFamily="18" charset="2"/>
                        <a:buChar char=""/>
                      </a:pPr>
                      <a:r>
                        <a:rPr lang="en-GB" sz="2000" baseline="0" dirty="0">
                          <a:solidFill>
                            <a:schemeClr val="bg1"/>
                          </a:solidFill>
                          <a:effectLst/>
                          <a:latin typeface="Arial" panose="020B0604020202020204" pitchFamily="34" charset="0"/>
                          <a:ea typeface="Calibri" panose="020F0502020204030204" pitchFamily="34" charset="0"/>
                          <a:cs typeface="Arial" panose="020B0604020202020204" pitchFamily="34" charset="0"/>
                        </a:rPr>
                        <a:t>Evaluating data quality</a:t>
                      </a:r>
                      <a:endParaRPr lang="en-GB" sz="2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endParaRPr lang="en-GB" sz="2000" dirty="0"/>
                    </a:p>
                  </a:txBody>
                  <a:tcP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04529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82564" y="531084"/>
            <a:ext cx="6266844" cy="523220"/>
          </a:xfrm>
          <a:prstGeom prst="rect">
            <a:avLst/>
          </a:prstGeom>
          <a:noFill/>
        </p:spPr>
        <p:txBody>
          <a:bodyPr wrap="none" rtlCol="0">
            <a:spAutoFit/>
          </a:bodyPr>
          <a:lstStyle/>
          <a:p>
            <a:r>
              <a:rPr lang="en-GB" sz="2800" b="1" dirty="0">
                <a:solidFill>
                  <a:schemeClr val="bg1"/>
                </a:solidFill>
              </a:rPr>
              <a:t>Friction</a:t>
            </a:r>
            <a:r>
              <a:rPr lang="en-GB" sz="2800" dirty="0">
                <a:solidFill>
                  <a:schemeClr val="bg1"/>
                </a:solidFill>
              </a:rPr>
              <a:t> – a force which resists movement</a:t>
            </a:r>
          </a:p>
        </p:txBody>
      </p:sp>
      <p:sp>
        <p:nvSpPr>
          <p:cNvPr id="5" name="Rectangle 4"/>
          <p:cNvSpPr/>
          <p:nvPr/>
        </p:nvSpPr>
        <p:spPr>
          <a:xfrm>
            <a:off x="3191427" y="2270853"/>
            <a:ext cx="2119746" cy="2119746"/>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tx1"/>
                </a:solidFill>
              </a:rPr>
              <a:t>MASS</a:t>
            </a:r>
          </a:p>
        </p:txBody>
      </p:sp>
      <p:sp>
        <p:nvSpPr>
          <p:cNvPr id="6" name="Rectangle 5"/>
          <p:cNvSpPr/>
          <p:nvPr/>
        </p:nvSpPr>
        <p:spPr>
          <a:xfrm>
            <a:off x="2437171" y="4427427"/>
            <a:ext cx="5444837" cy="886418"/>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a:off x="2141341" y="2280379"/>
            <a:ext cx="1011382" cy="484909"/>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Arrow 7"/>
          <p:cNvSpPr/>
          <p:nvPr/>
        </p:nvSpPr>
        <p:spPr>
          <a:xfrm rot="10800000">
            <a:off x="2048854" y="4157670"/>
            <a:ext cx="1011382" cy="484909"/>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307545" y="1922507"/>
            <a:ext cx="1212191" cy="830997"/>
          </a:xfrm>
          <a:prstGeom prst="rect">
            <a:avLst/>
          </a:prstGeom>
          <a:noFill/>
        </p:spPr>
        <p:txBody>
          <a:bodyPr wrap="none" rtlCol="0">
            <a:spAutoFit/>
          </a:bodyPr>
          <a:lstStyle/>
          <a:p>
            <a:r>
              <a:rPr lang="en-GB" dirty="0">
                <a:solidFill>
                  <a:schemeClr val="bg1"/>
                </a:solidFill>
              </a:rPr>
              <a:t>Applied </a:t>
            </a:r>
          </a:p>
          <a:p>
            <a:r>
              <a:rPr lang="en-GB" dirty="0">
                <a:solidFill>
                  <a:schemeClr val="bg1"/>
                </a:solidFill>
              </a:rPr>
              <a:t>force</a:t>
            </a:r>
          </a:p>
        </p:txBody>
      </p:sp>
      <p:sp>
        <p:nvSpPr>
          <p:cNvPr id="11" name="Oval 10"/>
          <p:cNvSpPr/>
          <p:nvPr/>
        </p:nvSpPr>
        <p:spPr>
          <a:xfrm>
            <a:off x="4703684" y="4130368"/>
            <a:ext cx="484909" cy="48490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p:cNvGrpSpPr/>
          <p:nvPr/>
        </p:nvGrpSpPr>
        <p:grpSpPr>
          <a:xfrm>
            <a:off x="5744555" y="1922507"/>
            <a:ext cx="1749600" cy="1748502"/>
            <a:chOff x="171451" y="2305051"/>
            <a:chExt cx="1749600" cy="1748502"/>
          </a:xfrm>
        </p:grpSpPr>
        <p:sp>
          <p:nvSpPr>
            <p:cNvPr id="15" name="Rectangle 14"/>
            <p:cNvSpPr/>
            <p:nvPr/>
          </p:nvSpPr>
          <p:spPr>
            <a:xfrm>
              <a:off x="433388" y="2581275"/>
              <a:ext cx="1209675" cy="544218"/>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eform 15"/>
            <p:cNvSpPr/>
            <p:nvPr/>
          </p:nvSpPr>
          <p:spPr>
            <a:xfrm>
              <a:off x="419100" y="3057525"/>
              <a:ext cx="1209675" cy="161925"/>
            </a:xfrm>
            <a:custGeom>
              <a:avLst/>
              <a:gdLst>
                <a:gd name="connsiteX0" fmla="*/ 0 w 1209675"/>
                <a:gd name="connsiteY0" fmla="*/ 66675 h 161925"/>
                <a:gd name="connsiteX1" fmla="*/ 109538 w 1209675"/>
                <a:gd name="connsiteY1" fmla="*/ 123825 h 161925"/>
                <a:gd name="connsiteX2" fmla="*/ 190500 w 1209675"/>
                <a:gd name="connsiteY2" fmla="*/ 100013 h 161925"/>
                <a:gd name="connsiteX3" fmla="*/ 271463 w 1209675"/>
                <a:gd name="connsiteY3" fmla="*/ 128588 h 161925"/>
                <a:gd name="connsiteX4" fmla="*/ 366713 w 1209675"/>
                <a:gd name="connsiteY4" fmla="*/ 76200 h 161925"/>
                <a:gd name="connsiteX5" fmla="*/ 452438 w 1209675"/>
                <a:gd name="connsiteY5" fmla="*/ 114300 h 161925"/>
                <a:gd name="connsiteX6" fmla="*/ 528638 w 1209675"/>
                <a:gd name="connsiteY6" fmla="*/ 109538 h 161925"/>
                <a:gd name="connsiteX7" fmla="*/ 585788 w 1209675"/>
                <a:gd name="connsiteY7" fmla="*/ 147638 h 161925"/>
                <a:gd name="connsiteX8" fmla="*/ 676275 w 1209675"/>
                <a:gd name="connsiteY8" fmla="*/ 76200 h 161925"/>
                <a:gd name="connsiteX9" fmla="*/ 719138 w 1209675"/>
                <a:gd name="connsiteY9" fmla="*/ 123825 h 161925"/>
                <a:gd name="connsiteX10" fmla="*/ 757238 w 1209675"/>
                <a:gd name="connsiteY10" fmla="*/ 76200 h 161925"/>
                <a:gd name="connsiteX11" fmla="*/ 857250 w 1209675"/>
                <a:gd name="connsiteY11" fmla="*/ 161925 h 161925"/>
                <a:gd name="connsiteX12" fmla="*/ 914400 w 1209675"/>
                <a:gd name="connsiteY12" fmla="*/ 123825 h 161925"/>
                <a:gd name="connsiteX13" fmla="*/ 976313 w 1209675"/>
                <a:gd name="connsiteY13" fmla="*/ 157163 h 161925"/>
                <a:gd name="connsiteX14" fmla="*/ 1057275 w 1209675"/>
                <a:gd name="connsiteY14" fmla="*/ 123825 h 161925"/>
                <a:gd name="connsiteX15" fmla="*/ 1119188 w 1209675"/>
                <a:gd name="connsiteY15" fmla="*/ 157163 h 161925"/>
                <a:gd name="connsiteX16" fmla="*/ 1209675 w 1209675"/>
                <a:gd name="connsiteY16" fmla="*/ 71438 h 161925"/>
                <a:gd name="connsiteX17" fmla="*/ 1195388 w 1209675"/>
                <a:gd name="connsiteY17" fmla="*/ 0 h 161925"/>
                <a:gd name="connsiteX18" fmla="*/ 0 w 1209675"/>
                <a:gd name="connsiteY18" fmla="*/ 666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09675" h="161925">
                  <a:moveTo>
                    <a:pt x="0" y="66675"/>
                  </a:moveTo>
                  <a:lnTo>
                    <a:pt x="109538" y="123825"/>
                  </a:lnTo>
                  <a:lnTo>
                    <a:pt x="190500" y="100013"/>
                  </a:lnTo>
                  <a:lnTo>
                    <a:pt x="271463" y="128588"/>
                  </a:lnTo>
                  <a:lnTo>
                    <a:pt x="366713" y="76200"/>
                  </a:lnTo>
                  <a:lnTo>
                    <a:pt x="452438" y="114300"/>
                  </a:lnTo>
                  <a:lnTo>
                    <a:pt x="528638" y="109538"/>
                  </a:lnTo>
                  <a:lnTo>
                    <a:pt x="585788" y="147638"/>
                  </a:lnTo>
                  <a:lnTo>
                    <a:pt x="676275" y="76200"/>
                  </a:lnTo>
                  <a:lnTo>
                    <a:pt x="719138" y="123825"/>
                  </a:lnTo>
                  <a:lnTo>
                    <a:pt x="757238" y="76200"/>
                  </a:lnTo>
                  <a:lnTo>
                    <a:pt x="857250" y="161925"/>
                  </a:lnTo>
                  <a:lnTo>
                    <a:pt x="914400" y="123825"/>
                  </a:lnTo>
                  <a:lnTo>
                    <a:pt x="976313" y="157163"/>
                  </a:lnTo>
                  <a:lnTo>
                    <a:pt x="1057275" y="123825"/>
                  </a:lnTo>
                  <a:lnTo>
                    <a:pt x="1119188" y="157163"/>
                  </a:lnTo>
                  <a:lnTo>
                    <a:pt x="1209675" y="71438"/>
                  </a:lnTo>
                  <a:lnTo>
                    <a:pt x="1195388" y="0"/>
                  </a:lnTo>
                  <a:lnTo>
                    <a:pt x="0" y="66675"/>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rot="285541">
              <a:off x="466725" y="3209925"/>
              <a:ext cx="1157288" cy="209550"/>
            </a:xfrm>
            <a:custGeom>
              <a:avLst/>
              <a:gdLst>
                <a:gd name="connsiteX0" fmla="*/ 14288 w 1157288"/>
                <a:gd name="connsiteY0" fmla="*/ 85725 h 209550"/>
                <a:gd name="connsiteX1" fmla="*/ 90488 w 1157288"/>
                <a:gd name="connsiteY1" fmla="*/ 52387 h 209550"/>
                <a:gd name="connsiteX2" fmla="*/ 147638 w 1157288"/>
                <a:gd name="connsiteY2" fmla="*/ 90487 h 209550"/>
                <a:gd name="connsiteX3" fmla="*/ 190500 w 1157288"/>
                <a:gd name="connsiteY3" fmla="*/ 28575 h 209550"/>
                <a:gd name="connsiteX4" fmla="*/ 285750 w 1157288"/>
                <a:gd name="connsiteY4" fmla="*/ 52387 h 209550"/>
                <a:gd name="connsiteX5" fmla="*/ 347663 w 1157288"/>
                <a:gd name="connsiteY5" fmla="*/ 19050 h 209550"/>
                <a:gd name="connsiteX6" fmla="*/ 395288 w 1157288"/>
                <a:gd name="connsiteY6" fmla="*/ 52387 h 209550"/>
                <a:gd name="connsiteX7" fmla="*/ 514350 w 1157288"/>
                <a:gd name="connsiteY7" fmla="*/ 28575 h 209550"/>
                <a:gd name="connsiteX8" fmla="*/ 576263 w 1157288"/>
                <a:gd name="connsiteY8" fmla="*/ 52387 h 209550"/>
                <a:gd name="connsiteX9" fmla="*/ 638175 w 1157288"/>
                <a:gd name="connsiteY9" fmla="*/ 0 h 209550"/>
                <a:gd name="connsiteX10" fmla="*/ 700088 w 1157288"/>
                <a:gd name="connsiteY10" fmla="*/ 9525 h 209550"/>
                <a:gd name="connsiteX11" fmla="*/ 733425 w 1157288"/>
                <a:gd name="connsiteY11" fmla="*/ 38100 h 209550"/>
                <a:gd name="connsiteX12" fmla="*/ 823913 w 1157288"/>
                <a:gd name="connsiteY12" fmla="*/ 23812 h 209550"/>
                <a:gd name="connsiteX13" fmla="*/ 885825 w 1157288"/>
                <a:gd name="connsiteY13" fmla="*/ 57150 h 209550"/>
                <a:gd name="connsiteX14" fmla="*/ 957263 w 1157288"/>
                <a:gd name="connsiteY14" fmla="*/ 14287 h 209550"/>
                <a:gd name="connsiteX15" fmla="*/ 1033463 w 1157288"/>
                <a:gd name="connsiteY15" fmla="*/ 42862 h 209550"/>
                <a:gd name="connsiteX16" fmla="*/ 1100138 w 1157288"/>
                <a:gd name="connsiteY16" fmla="*/ 14287 h 209550"/>
                <a:gd name="connsiteX17" fmla="*/ 1157288 w 1157288"/>
                <a:gd name="connsiteY17" fmla="*/ 85725 h 209550"/>
                <a:gd name="connsiteX18" fmla="*/ 1147763 w 1157288"/>
                <a:gd name="connsiteY18" fmla="*/ 195262 h 209550"/>
                <a:gd name="connsiteX19" fmla="*/ 0 w 1157288"/>
                <a:gd name="connsiteY19" fmla="*/ 209550 h 209550"/>
                <a:gd name="connsiteX20" fmla="*/ 14288 w 1157288"/>
                <a:gd name="connsiteY20" fmla="*/ 85725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57288" h="209550">
                  <a:moveTo>
                    <a:pt x="14288" y="85725"/>
                  </a:moveTo>
                  <a:lnTo>
                    <a:pt x="90488" y="52387"/>
                  </a:lnTo>
                  <a:lnTo>
                    <a:pt x="147638" y="90487"/>
                  </a:lnTo>
                  <a:lnTo>
                    <a:pt x="190500" y="28575"/>
                  </a:lnTo>
                  <a:lnTo>
                    <a:pt x="285750" y="52387"/>
                  </a:lnTo>
                  <a:lnTo>
                    <a:pt x="347663" y="19050"/>
                  </a:lnTo>
                  <a:lnTo>
                    <a:pt x="395288" y="52387"/>
                  </a:lnTo>
                  <a:lnTo>
                    <a:pt x="514350" y="28575"/>
                  </a:lnTo>
                  <a:lnTo>
                    <a:pt x="576263" y="52387"/>
                  </a:lnTo>
                  <a:lnTo>
                    <a:pt x="638175" y="0"/>
                  </a:lnTo>
                  <a:lnTo>
                    <a:pt x="700088" y="9525"/>
                  </a:lnTo>
                  <a:lnTo>
                    <a:pt x="733425" y="38100"/>
                  </a:lnTo>
                  <a:lnTo>
                    <a:pt x="823913" y="23812"/>
                  </a:lnTo>
                  <a:lnTo>
                    <a:pt x="885825" y="57150"/>
                  </a:lnTo>
                  <a:lnTo>
                    <a:pt x="957263" y="14287"/>
                  </a:lnTo>
                  <a:lnTo>
                    <a:pt x="1033463" y="42862"/>
                  </a:lnTo>
                  <a:lnTo>
                    <a:pt x="1100138" y="14287"/>
                  </a:lnTo>
                  <a:lnTo>
                    <a:pt x="1157288" y="85725"/>
                  </a:lnTo>
                  <a:lnTo>
                    <a:pt x="1147763" y="195262"/>
                  </a:lnTo>
                  <a:lnTo>
                    <a:pt x="0" y="209550"/>
                  </a:lnTo>
                  <a:lnTo>
                    <a:pt x="14288" y="85725"/>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452438" y="3294776"/>
              <a:ext cx="1171575" cy="47712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onut 18"/>
            <p:cNvSpPr/>
            <p:nvPr/>
          </p:nvSpPr>
          <p:spPr>
            <a:xfrm>
              <a:off x="171451" y="2305051"/>
              <a:ext cx="1749600" cy="1748502"/>
            </a:xfrm>
            <a:prstGeom prst="donut">
              <a:avLst>
                <a:gd name="adj" fmla="val 16036"/>
              </a:avLst>
            </a:prstGeom>
            <a:solidFill>
              <a:srgbClr val="00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Oval 19"/>
            <p:cNvSpPr/>
            <p:nvPr/>
          </p:nvSpPr>
          <p:spPr>
            <a:xfrm>
              <a:off x="457621" y="2590800"/>
              <a:ext cx="1177356" cy="117735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3" name="Straight Connector 12"/>
          <p:cNvCxnSpPr>
            <a:stCxn id="20" idx="1"/>
            <a:endCxn id="11" idx="1"/>
          </p:cNvCxnSpPr>
          <p:nvPr/>
        </p:nvCxnSpPr>
        <p:spPr>
          <a:xfrm flipH="1">
            <a:off x="4774697" y="2380676"/>
            <a:ext cx="1428448" cy="182070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20" idx="5"/>
            <a:endCxn id="11" idx="5"/>
          </p:cNvCxnSpPr>
          <p:nvPr/>
        </p:nvCxnSpPr>
        <p:spPr>
          <a:xfrm flipH="1">
            <a:off x="5117580" y="3213192"/>
            <a:ext cx="1918081" cy="13310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7297598" y="2198731"/>
            <a:ext cx="4737061" cy="1200329"/>
          </a:xfrm>
          <a:prstGeom prst="rect">
            <a:avLst/>
          </a:prstGeom>
          <a:noFill/>
        </p:spPr>
        <p:txBody>
          <a:bodyPr wrap="square" rtlCol="0">
            <a:spAutoFit/>
          </a:bodyPr>
          <a:lstStyle/>
          <a:p>
            <a:r>
              <a:rPr lang="en-GB" dirty="0">
                <a:solidFill>
                  <a:schemeClr val="bg1"/>
                </a:solidFill>
              </a:rPr>
              <a:t>Microscopic irregularities in the surfaces cause the resistance to movement.</a:t>
            </a:r>
          </a:p>
        </p:txBody>
      </p:sp>
      <p:sp>
        <p:nvSpPr>
          <p:cNvPr id="27" name="TextBox 26"/>
          <p:cNvSpPr txBox="1"/>
          <p:nvPr/>
        </p:nvSpPr>
        <p:spPr>
          <a:xfrm>
            <a:off x="564990" y="3356727"/>
            <a:ext cx="2231373" cy="1200329"/>
          </a:xfrm>
          <a:prstGeom prst="rect">
            <a:avLst/>
          </a:prstGeom>
          <a:noFill/>
        </p:spPr>
        <p:txBody>
          <a:bodyPr wrap="square" rtlCol="0">
            <a:spAutoFit/>
          </a:bodyPr>
          <a:lstStyle/>
          <a:p>
            <a:r>
              <a:rPr lang="en-GB" dirty="0">
                <a:solidFill>
                  <a:schemeClr val="bg1"/>
                </a:solidFill>
              </a:rPr>
              <a:t>Reaction force</a:t>
            </a:r>
          </a:p>
          <a:p>
            <a:r>
              <a:rPr lang="en-GB" dirty="0">
                <a:solidFill>
                  <a:schemeClr val="bg1"/>
                </a:solidFill>
              </a:rPr>
              <a:t>resisting motion</a:t>
            </a:r>
          </a:p>
          <a:p>
            <a:r>
              <a:rPr lang="en-GB" b="1" dirty="0">
                <a:solidFill>
                  <a:schemeClr val="bg1"/>
                </a:solidFill>
              </a:rPr>
              <a:t>FRICTION</a:t>
            </a:r>
          </a:p>
        </p:txBody>
      </p:sp>
    </p:spTree>
    <p:extLst>
      <p:ext uri="{BB962C8B-B14F-4D97-AF65-F5344CB8AC3E}">
        <p14:creationId xmlns:p14="http://schemas.microsoft.com/office/powerpoint/2010/main" val="3462751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80393" y="474491"/>
            <a:ext cx="10304637" cy="523220"/>
          </a:xfrm>
          <a:prstGeom prst="rect">
            <a:avLst/>
          </a:prstGeom>
          <a:noFill/>
        </p:spPr>
        <p:txBody>
          <a:bodyPr wrap="square" rtlCol="0">
            <a:spAutoFit/>
          </a:bodyPr>
          <a:lstStyle/>
          <a:p>
            <a:r>
              <a:rPr lang="en-GB" sz="2800" dirty="0">
                <a:solidFill>
                  <a:schemeClr val="bg1"/>
                </a:solidFill>
              </a:rPr>
              <a:t>Friction is a </a:t>
            </a:r>
            <a:r>
              <a:rPr lang="en-GB" sz="2800" b="1" dirty="0">
                <a:solidFill>
                  <a:schemeClr val="bg1"/>
                </a:solidFill>
              </a:rPr>
              <a:t>Contact Force </a:t>
            </a:r>
            <a:r>
              <a:rPr lang="en-GB" sz="2800" dirty="0">
                <a:solidFill>
                  <a:schemeClr val="bg1"/>
                </a:solidFill>
              </a:rPr>
              <a:t>and it always arises as an </a:t>
            </a:r>
            <a:r>
              <a:rPr lang="en-GB" sz="2800" b="1" dirty="0">
                <a:solidFill>
                  <a:schemeClr val="bg1"/>
                </a:solidFill>
              </a:rPr>
              <a:t>Interaction Pair</a:t>
            </a:r>
            <a:r>
              <a:rPr lang="en-GB" sz="2800" dirty="0">
                <a:solidFill>
                  <a:schemeClr val="bg1"/>
                </a:solidFill>
              </a:rPr>
              <a:t>. </a:t>
            </a:r>
          </a:p>
        </p:txBody>
      </p:sp>
      <p:grpSp>
        <p:nvGrpSpPr>
          <p:cNvPr id="3" name="Group 2"/>
          <p:cNvGrpSpPr/>
          <p:nvPr/>
        </p:nvGrpSpPr>
        <p:grpSpPr>
          <a:xfrm>
            <a:off x="3859968" y="2898308"/>
            <a:ext cx="4262907" cy="1049629"/>
            <a:chOff x="3477296" y="4642833"/>
            <a:chExt cx="4262907" cy="1049629"/>
          </a:xfrm>
          <a:solidFill>
            <a:schemeClr val="bg1">
              <a:lumMod val="50000"/>
            </a:schemeClr>
          </a:solidFill>
        </p:grpSpPr>
        <p:sp>
          <p:nvSpPr>
            <p:cNvPr id="20" name="Rectangle 19"/>
            <p:cNvSpPr/>
            <p:nvPr/>
          </p:nvSpPr>
          <p:spPr>
            <a:xfrm>
              <a:off x="3477296" y="4778062"/>
              <a:ext cx="4262907"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1" name="Isosceles Triangle 20"/>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2" name="Chord 21"/>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3" name="Regular Pentagon 22"/>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4" name="Oval 23"/>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5" name="Freeform 24"/>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6" name="Oval 25"/>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7" name="Isosceles Triangle 26"/>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8" name="Isosceles Triangle 27"/>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9" name="Rectangle 28"/>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0" name="Oval 29"/>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4" name="Right Arrow 3"/>
          <p:cNvSpPr/>
          <p:nvPr/>
        </p:nvSpPr>
        <p:spPr>
          <a:xfrm rot="10800000">
            <a:off x="8219404" y="3160111"/>
            <a:ext cx="1918952" cy="727656"/>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 name="Left Arrow 4"/>
          <p:cNvSpPr/>
          <p:nvPr/>
        </p:nvSpPr>
        <p:spPr>
          <a:xfrm rot="10800000">
            <a:off x="1822670" y="1984447"/>
            <a:ext cx="1970468" cy="759853"/>
          </a:xfrm>
          <a:prstGeom prst="lef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nvGrpSpPr>
          <p:cNvPr id="6" name="Group 5"/>
          <p:cNvGrpSpPr/>
          <p:nvPr/>
        </p:nvGrpSpPr>
        <p:grpSpPr>
          <a:xfrm rot="10800000">
            <a:off x="3859968" y="1958689"/>
            <a:ext cx="4262907" cy="1049629"/>
            <a:chOff x="3477296" y="4642833"/>
            <a:chExt cx="4262907" cy="1049629"/>
          </a:xfrm>
          <a:solidFill>
            <a:srgbClr val="00B050"/>
          </a:solidFill>
        </p:grpSpPr>
        <p:sp>
          <p:nvSpPr>
            <p:cNvPr id="9" name="Rectangle 8"/>
            <p:cNvSpPr/>
            <p:nvPr/>
          </p:nvSpPr>
          <p:spPr>
            <a:xfrm>
              <a:off x="3477296" y="4778062"/>
              <a:ext cx="4262907" cy="914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0" name="Isosceles Triangle 9"/>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1" name="Chord 10"/>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2" name="Regular Pentagon 11"/>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3" name="Oval 12"/>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4" name="Freeform 13"/>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5" name="Oval 14"/>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6" name="Isosceles Triangle 15"/>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7" name="Isosceles Triangle 16"/>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8" name="Rectangle 17"/>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9" name="Oval 18"/>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7" name="TextBox 29"/>
          <p:cNvSpPr txBox="1"/>
          <p:nvPr/>
        </p:nvSpPr>
        <p:spPr>
          <a:xfrm>
            <a:off x="1045555" y="1620739"/>
            <a:ext cx="2653048"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200" b="1" dirty="0">
                <a:solidFill>
                  <a:schemeClr val="bg1"/>
                </a:solidFill>
                <a:latin typeface="Arial" panose="020B0604020202020204" pitchFamily="34" charset="0"/>
                <a:cs typeface="Arial" panose="020B0604020202020204" pitchFamily="34" charset="0"/>
              </a:rPr>
              <a:t>Driving Force</a:t>
            </a:r>
          </a:p>
        </p:txBody>
      </p:sp>
      <p:sp>
        <p:nvSpPr>
          <p:cNvPr id="8" name="TextBox 30"/>
          <p:cNvSpPr txBox="1"/>
          <p:nvPr/>
        </p:nvSpPr>
        <p:spPr>
          <a:xfrm>
            <a:off x="8844528" y="3756462"/>
            <a:ext cx="2215166"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200" b="1" dirty="0">
                <a:solidFill>
                  <a:schemeClr val="bg1"/>
                </a:solidFill>
                <a:latin typeface="Arial" panose="020B0604020202020204" pitchFamily="34" charset="0"/>
                <a:cs typeface="Arial" panose="020B0604020202020204" pitchFamily="34" charset="0"/>
              </a:rPr>
              <a:t>Friction Force</a:t>
            </a:r>
          </a:p>
        </p:txBody>
      </p:sp>
      <p:sp>
        <p:nvSpPr>
          <p:cNvPr id="31" name="TextBox 30"/>
          <p:cNvSpPr txBox="1"/>
          <p:nvPr/>
        </p:nvSpPr>
        <p:spPr>
          <a:xfrm>
            <a:off x="1479288" y="4486931"/>
            <a:ext cx="9024265" cy="461665"/>
          </a:xfrm>
          <a:prstGeom prst="rect">
            <a:avLst/>
          </a:prstGeom>
          <a:noFill/>
        </p:spPr>
        <p:txBody>
          <a:bodyPr wrap="none" rtlCol="0">
            <a:spAutoFit/>
          </a:bodyPr>
          <a:lstStyle/>
          <a:p>
            <a:r>
              <a:rPr lang="en-GB" dirty="0">
                <a:solidFill>
                  <a:schemeClr val="bg1"/>
                </a:solidFill>
              </a:rPr>
              <a:t>When the driving force overcomes the friction force movement occurs.</a:t>
            </a:r>
          </a:p>
        </p:txBody>
      </p:sp>
      <p:sp>
        <p:nvSpPr>
          <p:cNvPr id="32" name="Left Arrow 31"/>
          <p:cNvSpPr/>
          <p:nvPr/>
        </p:nvSpPr>
        <p:spPr>
          <a:xfrm rot="10800000">
            <a:off x="1419482" y="1608548"/>
            <a:ext cx="2373656" cy="1511652"/>
          </a:xfrm>
          <a:prstGeom prst="lef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33" name="Oval 32"/>
          <p:cNvSpPr/>
          <p:nvPr/>
        </p:nvSpPr>
        <p:spPr>
          <a:xfrm>
            <a:off x="5716233" y="2837403"/>
            <a:ext cx="2160726" cy="224840"/>
          </a:xfrm>
          <a:prstGeom prst="ellipse">
            <a:avLst/>
          </a:prstGeom>
          <a:solidFill>
            <a:srgbClr val="D20000"/>
          </a:solidFill>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1479288" y="5136185"/>
            <a:ext cx="4143827" cy="461665"/>
          </a:xfrm>
          <a:prstGeom prst="rect">
            <a:avLst/>
          </a:prstGeom>
          <a:noFill/>
        </p:spPr>
        <p:txBody>
          <a:bodyPr wrap="none" rtlCol="0">
            <a:spAutoFit/>
          </a:bodyPr>
          <a:lstStyle/>
          <a:p>
            <a:r>
              <a:rPr lang="en-GB" dirty="0">
                <a:solidFill>
                  <a:schemeClr val="bg1"/>
                </a:solidFill>
              </a:rPr>
              <a:t>A by-product of friction is heat</a:t>
            </a:r>
          </a:p>
        </p:txBody>
      </p:sp>
    </p:spTree>
    <p:extLst>
      <p:ext uri="{BB962C8B-B14F-4D97-AF65-F5344CB8AC3E}">
        <p14:creationId xmlns:p14="http://schemas.microsoft.com/office/powerpoint/2010/main" val="2221375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p:cTn id="11" dur="500" fill="hold"/>
                                        <p:tgtEl>
                                          <p:spTgt spid="32"/>
                                        </p:tgtEl>
                                        <p:attrNameLst>
                                          <p:attrName>ppt_w</p:attrName>
                                        </p:attrNameLst>
                                      </p:cBhvr>
                                      <p:tavLst>
                                        <p:tav tm="0">
                                          <p:val>
                                            <p:fltVal val="0"/>
                                          </p:val>
                                        </p:tav>
                                        <p:tav tm="100000">
                                          <p:val>
                                            <p:strVal val="#ppt_w"/>
                                          </p:val>
                                        </p:tav>
                                      </p:tavLst>
                                    </p:anim>
                                    <p:anim calcmode="lin" valueType="num">
                                      <p:cBhvr>
                                        <p:cTn id="12" dur="500" fill="hold"/>
                                        <p:tgtEl>
                                          <p:spTgt spid="32"/>
                                        </p:tgtEl>
                                        <p:attrNameLst>
                                          <p:attrName>ppt_h</p:attrName>
                                        </p:attrNameLst>
                                      </p:cBhvr>
                                      <p:tavLst>
                                        <p:tav tm="0">
                                          <p:val>
                                            <p:fltVal val="0"/>
                                          </p:val>
                                        </p:tav>
                                        <p:tav tm="100000">
                                          <p:val>
                                            <p:strVal val="#ppt_h"/>
                                          </p:val>
                                        </p:tav>
                                      </p:tavLst>
                                    </p:anim>
                                    <p:animEffect transition="in" filter="fade">
                                      <p:cBhvr>
                                        <p:cTn id="13" dur="500"/>
                                        <p:tgtEl>
                                          <p:spTgt spid="32"/>
                                        </p:tgtEl>
                                      </p:cBhvr>
                                    </p:animEffect>
                                  </p:childTnLst>
                                </p:cTn>
                              </p:par>
                            </p:childTnLst>
                          </p:cTn>
                        </p:par>
                        <p:par>
                          <p:cTn id="14" fill="hold">
                            <p:stCondLst>
                              <p:cond delay="1000"/>
                            </p:stCondLst>
                            <p:childTnLst>
                              <p:par>
                                <p:cTn id="15" presetID="1" presetClass="exit" presetSubtype="0" fill="hold" grpId="0" nodeType="after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par>
                          <p:cTn id="17" fill="hold">
                            <p:stCondLst>
                              <p:cond delay="1000"/>
                            </p:stCondLst>
                            <p:childTnLst>
                              <p:par>
                                <p:cTn id="18" presetID="42" presetClass="path" presetSubtype="0" accel="50000" decel="50000" fill="hold" nodeType="afterEffect">
                                  <p:stCondLst>
                                    <p:cond delay="0"/>
                                  </p:stCondLst>
                                  <p:childTnLst>
                                    <p:animMotion origin="layout" path="M -2.43521E-7 -3.25156E-6 L 0.1482 0.00162 " pathEditMode="relative" rAng="0" ptsTypes="AA">
                                      <p:cBhvr>
                                        <p:cTn id="19" dur="2000" fill="hold"/>
                                        <p:tgtEl>
                                          <p:spTgt spid="6"/>
                                        </p:tgtEl>
                                        <p:attrNameLst>
                                          <p:attrName>ppt_x</p:attrName>
                                          <p:attrName>ppt_y</p:attrName>
                                        </p:attrNameLst>
                                      </p:cBhvr>
                                      <p:rCtr x="7410" y="69"/>
                                    </p:animMotion>
                                  </p:childTnLst>
                                </p:cTn>
                              </p:par>
                              <p:par>
                                <p:cTn id="20" presetID="42" presetClass="path" presetSubtype="0" accel="50000" decel="50000" fill="hold" grpId="1" nodeType="withEffect">
                                  <p:stCondLst>
                                    <p:cond delay="0"/>
                                  </p:stCondLst>
                                  <p:childTnLst>
                                    <p:animMotion origin="layout" path="M 2.99518E-7 3.8417E-6 L 0.14468 3.8417E-6 " pathEditMode="relative" rAng="0" ptsTypes="AA">
                                      <p:cBhvr>
                                        <p:cTn id="21" dur="2000" fill="hold"/>
                                        <p:tgtEl>
                                          <p:spTgt spid="32"/>
                                        </p:tgtEl>
                                        <p:attrNameLst>
                                          <p:attrName>ppt_x</p:attrName>
                                          <p:attrName>ppt_y</p:attrName>
                                        </p:attrNameLst>
                                      </p:cBhvr>
                                      <p:rCtr x="7228" y="0"/>
                                    </p:animMotion>
                                  </p:childTnLst>
                                </p:cTn>
                              </p:par>
                            </p:childTnLst>
                          </p:cTn>
                        </p:par>
                        <p:par>
                          <p:cTn id="22" fill="hold">
                            <p:stCondLst>
                              <p:cond delay="3000"/>
                            </p:stCondLst>
                            <p:childTnLst>
                              <p:par>
                                <p:cTn id="23" presetID="10" presetClass="entr" presetSubtype="0"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childTnLst>
                          </p:cTn>
                        </p:par>
                        <p:par>
                          <p:cTn id="26" fill="hold">
                            <p:stCondLst>
                              <p:cond delay="3500"/>
                            </p:stCondLst>
                            <p:childTnLst>
                              <p:par>
                                <p:cTn id="27" presetID="10" presetClass="entr" presetSubtype="0" fill="hold" grpId="0" nodeType="after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childTnLst>
                          </p:cTn>
                        </p:par>
                        <p:par>
                          <p:cTn id="30" fill="hold">
                            <p:stCondLst>
                              <p:cond delay="4000"/>
                            </p:stCondLst>
                            <p:childTnLst>
                              <p:par>
                                <p:cTn id="31" presetID="26" presetClass="emph" presetSubtype="0" fill="hold" grpId="1" nodeType="afterEffect">
                                  <p:stCondLst>
                                    <p:cond delay="0"/>
                                  </p:stCondLst>
                                  <p:childTnLst>
                                    <p:animEffect transition="out" filter="fade">
                                      <p:cBhvr>
                                        <p:cTn id="32" dur="500" tmFilter="0, 0; .2, .5; .8, .5; 1, 0"/>
                                        <p:tgtEl>
                                          <p:spTgt spid="33"/>
                                        </p:tgtEl>
                                      </p:cBhvr>
                                    </p:animEffect>
                                    <p:animScale>
                                      <p:cBhvr>
                                        <p:cTn id="33" dur="250" autoRev="1" fill="hold"/>
                                        <p:tgtEl>
                                          <p:spTgt spid="3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1" grpId="0"/>
      <p:bldP spid="32" grpId="0" animBg="1"/>
      <p:bldP spid="32" grpId="1" animBg="1"/>
      <p:bldP spid="33" grpId="0" animBg="1"/>
      <p:bldP spid="33" grpId="1" animBg="1"/>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652934" y="1307643"/>
            <a:ext cx="4262907" cy="837670"/>
            <a:chOff x="3477296" y="4642833"/>
            <a:chExt cx="4262907" cy="837670"/>
          </a:xfrm>
          <a:solidFill>
            <a:schemeClr val="bg1">
              <a:lumMod val="50000"/>
            </a:schemeClr>
          </a:solidFill>
        </p:grpSpPr>
        <p:sp>
          <p:nvSpPr>
            <p:cNvPr id="3" name="Rectangle 2"/>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4" name="Isosceles Triangle 3"/>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 name="Chord 4"/>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 name="Regular Pentagon 5"/>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 name="Oval 6"/>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 name="Freeform 7"/>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 name="Oval 8"/>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0" name="Isosceles Triangle 9"/>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1" name="Isosceles Triangle 10"/>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2" name="Rectangle 11"/>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3" name="Oval 12"/>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14" name="Group 13"/>
          <p:cNvGrpSpPr/>
          <p:nvPr/>
        </p:nvGrpSpPr>
        <p:grpSpPr>
          <a:xfrm rot="10800000">
            <a:off x="3652933" y="579984"/>
            <a:ext cx="4262907" cy="837669"/>
            <a:chOff x="3477297" y="4642833"/>
            <a:chExt cx="4262907" cy="837669"/>
          </a:xfrm>
          <a:solidFill>
            <a:srgbClr val="00B050"/>
          </a:solidFill>
        </p:grpSpPr>
        <p:sp>
          <p:nvSpPr>
            <p:cNvPr id="15" name="Rectangle 14"/>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6" name="Isosceles Triangle 15"/>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7" name="Chord 16"/>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8" name="Regular Pentagon 17"/>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19" name="Oval 18"/>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0" name="Freeform 19"/>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1" name="Oval 20"/>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2" name="Isosceles Triangle 21"/>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3" name="Isosceles Triangle 22"/>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4" name="Rectangle 23"/>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25" name="Oval 24"/>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50" name="Group 49"/>
          <p:cNvGrpSpPr/>
          <p:nvPr/>
        </p:nvGrpSpPr>
        <p:grpSpPr>
          <a:xfrm>
            <a:off x="3676544" y="3137456"/>
            <a:ext cx="4262907" cy="837670"/>
            <a:chOff x="3477296" y="4642833"/>
            <a:chExt cx="4262907" cy="837670"/>
          </a:xfrm>
          <a:solidFill>
            <a:schemeClr val="bg1">
              <a:lumMod val="50000"/>
            </a:schemeClr>
          </a:solidFill>
        </p:grpSpPr>
        <p:sp>
          <p:nvSpPr>
            <p:cNvPr id="51" name="Rectangle 50"/>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2" name="Isosceles Triangle 51"/>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3" name="Chord 52"/>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4" name="Regular Pentagon 53"/>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5" name="Oval 54"/>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6" name="Freeform 55"/>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7" name="Oval 56"/>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8" name="Isosceles Triangle 57"/>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59" name="Isosceles Triangle 58"/>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0" name="Rectangle 59"/>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1" name="Oval 60"/>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62" name="Group 61"/>
          <p:cNvGrpSpPr/>
          <p:nvPr/>
        </p:nvGrpSpPr>
        <p:grpSpPr>
          <a:xfrm rot="10800000">
            <a:off x="3676543" y="2409797"/>
            <a:ext cx="4262907" cy="837669"/>
            <a:chOff x="3477297" y="4642833"/>
            <a:chExt cx="4262907" cy="837669"/>
          </a:xfrm>
          <a:solidFill>
            <a:srgbClr val="00B050"/>
          </a:solidFill>
        </p:grpSpPr>
        <p:sp>
          <p:nvSpPr>
            <p:cNvPr id="63" name="Rectangle 62"/>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4" name="Isosceles Triangle 63"/>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5" name="Chord 64"/>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6" name="Regular Pentagon 65"/>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7" name="Oval 66"/>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8" name="Freeform 67"/>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69" name="Oval 68"/>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0" name="Isosceles Triangle 69"/>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1" name="Isosceles Triangle 70"/>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2" name="Rectangle 71"/>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3" name="Oval 72"/>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grpSp>
        <p:nvGrpSpPr>
          <p:cNvPr id="74" name="Group 73"/>
          <p:cNvGrpSpPr/>
          <p:nvPr/>
        </p:nvGrpSpPr>
        <p:grpSpPr>
          <a:xfrm>
            <a:off x="3662938" y="4970188"/>
            <a:ext cx="4262907" cy="837670"/>
            <a:chOff x="3477296" y="4642833"/>
            <a:chExt cx="4262907" cy="837670"/>
          </a:xfrm>
          <a:solidFill>
            <a:schemeClr val="bg1">
              <a:lumMod val="50000"/>
            </a:schemeClr>
          </a:solidFill>
        </p:grpSpPr>
        <p:sp>
          <p:nvSpPr>
            <p:cNvPr id="75" name="Rectangle 74"/>
            <p:cNvSpPr/>
            <p:nvPr/>
          </p:nvSpPr>
          <p:spPr>
            <a:xfrm>
              <a:off x="3477296" y="4778062"/>
              <a:ext cx="4262907" cy="70244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6" name="Isosceles Triangle 75"/>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7" name="Chord 76"/>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8" name="Regular Pentagon 77"/>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79" name="Oval 78"/>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0" name="Freeform 79"/>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1" name="Oval 80"/>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2" name="Isosceles Triangle 81"/>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3" name="Isosceles Triangle 82"/>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4" name="Rectangle 83"/>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5" name="Oval 84"/>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26" name="Right Arrow 25"/>
          <p:cNvSpPr/>
          <p:nvPr/>
        </p:nvSpPr>
        <p:spPr>
          <a:xfrm>
            <a:off x="2770070" y="694896"/>
            <a:ext cx="862885" cy="507739"/>
          </a:xfrm>
          <a:prstGeom prst="rightArrow">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ight Arrow 97"/>
          <p:cNvSpPr/>
          <p:nvPr/>
        </p:nvSpPr>
        <p:spPr>
          <a:xfrm rot="10800000">
            <a:off x="7939449" y="1571661"/>
            <a:ext cx="862885" cy="553574"/>
          </a:xfrm>
          <a:prstGeom prst="rightArrow">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TextBox 98"/>
          <p:cNvSpPr txBox="1"/>
          <p:nvPr/>
        </p:nvSpPr>
        <p:spPr>
          <a:xfrm>
            <a:off x="721217" y="404694"/>
            <a:ext cx="2653048"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Zero Driving Force</a:t>
            </a:r>
          </a:p>
        </p:txBody>
      </p:sp>
      <p:sp>
        <p:nvSpPr>
          <p:cNvPr id="100" name="TextBox 99"/>
          <p:cNvSpPr txBox="1"/>
          <p:nvPr/>
        </p:nvSpPr>
        <p:spPr>
          <a:xfrm>
            <a:off x="8891275" y="1384916"/>
            <a:ext cx="2704637" cy="769441"/>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So there will be Zero Friction Force</a:t>
            </a:r>
          </a:p>
        </p:txBody>
      </p:sp>
      <p:sp>
        <p:nvSpPr>
          <p:cNvPr id="27" name="Right Arrow 26"/>
          <p:cNvSpPr/>
          <p:nvPr/>
        </p:nvSpPr>
        <p:spPr>
          <a:xfrm>
            <a:off x="2775932" y="2550942"/>
            <a:ext cx="865980" cy="497047"/>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ight Arrow 100"/>
          <p:cNvSpPr/>
          <p:nvPr/>
        </p:nvSpPr>
        <p:spPr>
          <a:xfrm rot="10800000">
            <a:off x="7944436" y="3401474"/>
            <a:ext cx="865980" cy="49704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TextBox 101"/>
          <p:cNvSpPr txBox="1"/>
          <p:nvPr/>
        </p:nvSpPr>
        <p:spPr>
          <a:xfrm>
            <a:off x="721217" y="2330129"/>
            <a:ext cx="2653048"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Driving Force</a:t>
            </a:r>
          </a:p>
        </p:txBody>
      </p:sp>
      <p:sp>
        <p:nvSpPr>
          <p:cNvPr id="103" name="TextBox 102"/>
          <p:cNvSpPr txBox="1"/>
          <p:nvPr/>
        </p:nvSpPr>
        <p:spPr>
          <a:xfrm>
            <a:off x="8968726" y="2816918"/>
            <a:ext cx="2835423" cy="1446550"/>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As the Driving Force increases, the Friction Force also rises</a:t>
            </a:r>
          </a:p>
        </p:txBody>
      </p:sp>
      <p:grpSp>
        <p:nvGrpSpPr>
          <p:cNvPr id="28" name="Group 27"/>
          <p:cNvGrpSpPr/>
          <p:nvPr/>
        </p:nvGrpSpPr>
        <p:grpSpPr>
          <a:xfrm>
            <a:off x="2077328" y="4242529"/>
            <a:ext cx="5848516" cy="837669"/>
            <a:chOff x="2077328" y="4242529"/>
            <a:chExt cx="5848516" cy="837669"/>
          </a:xfrm>
        </p:grpSpPr>
        <p:grpSp>
          <p:nvGrpSpPr>
            <p:cNvPr id="86" name="Group 85"/>
            <p:cNvGrpSpPr/>
            <p:nvPr/>
          </p:nvGrpSpPr>
          <p:grpSpPr>
            <a:xfrm rot="10800000">
              <a:off x="3662937" y="4242529"/>
              <a:ext cx="4262907" cy="837669"/>
              <a:chOff x="3477297" y="4642833"/>
              <a:chExt cx="4262907" cy="837669"/>
            </a:xfrm>
            <a:solidFill>
              <a:srgbClr val="00B050"/>
            </a:solidFill>
          </p:grpSpPr>
          <p:sp>
            <p:nvSpPr>
              <p:cNvPr id="87" name="Rectangle 86"/>
              <p:cNvSpPr/>
              <p:nvPr/>
            </p:nvSpPr>
            <p:spPr>
              <a:xfrm>
                <a:off x="3477297" y="4778063"/>
                <a:ext cx="4262907" cy="70243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8" name="Isosceles Triangle 87"/>
              <p:cNvSpPr/>
              <p:nvPr/>
            </p:nvSpPr>
            <p:spPr>
              <a:xfrm rot="20267853">
                <a:off x="3597210" y="4642833"/>
                <a:ext cx="425003" cy="33485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89" name="Chord 88"/>
              <p:cNvSpPr/>
              <p:nvPr/>
            </p:nvSpPr>
            <p:spPr>
              <a:xfrm>
                <a:off x="4069724" y="4687910"/>
                <a:ext cx="450761" cy="244698"/>
              </a:xfrm>
              <a:prstGeom prst="chor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0" name="Regular Pentagon 89"/>
              <p:cNvSpPr/>
              <p:nvPr/>
            </p:nvSpPr>
            <p:spPr>
              <a:xfrm>
                <a:off x="4254898" y="4687910"/>
                <a:ext cx="669701" cy="244698"/>
              </a:xfrm>
              <a:prstGeom prst="pentag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1" name="Oval 90"/>
              <p:cNvSpPr/>
              <p:nvPr/>
            </p:nvSpPr>
            <p:spPr>
              <a:xfrm>
                <a:off x="3549699" y="4732985"/>
                <a:ext cx="705199" cy="15454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2" name="Freeform 91"/>
              <p:cNvSpPr/>
              <p:nvPr/>
            </p:nvSpPr>
            <p:spPr>
              <a:xfrm>
                <a:off x="5267459" y="4739425"/>
                <a:ext cx="1249251" cy="167426"/>
              </a:xfrm>
              <a:custGeom>
                <a:avLst/>
                <a:gdLst>
                  <a:gd name="connsiteX0" fmla="*/ 103031 w 1249251"/>
                  <a:gd name="connsiteY0" fmla="*/ 64395 h 167426"/>
                  <a:gd name="connsiteX1" fmla="*/ 270456 w 1249251"/>
                  <a:gd name="connsiteY1" fmla="*/ 12879 h 167426"/>
                  <a:gd name="connsiteX2" fmla="*/ 463640 w 1249251"/>
                  <a:gd name="connsiteY2" fmla="*/ 38637 h 167426"/>
                  <a:gd name="connsiteX3" fmla="*/ 515155 w 1249251"/>
                  <a:gd name="connsiteY3" fmla="*/ 0 h 167426"/>
                  <a:gd name="connsiteX4" fmla="*/ 708338 w 1249251"/>
                  <a:gd name="connsiteY4" fmla="*/ 0 h 167426"/>
                  <a:gd name="connsiteX5" fmla="*/ 708338 w 1249251"/>
                  <a:gd name="connsiteY5" fmla="*/ 25758 h 167426"/>
                  <a:gd name="connsiteX6" fmla="*/ 772733 w 1249251"/>
                  <a:gd name="connsiteY6" fmla="*/ 0 h 167426"/>
                  <a:gd name="connsiteX7" fmla="*/ 901521 w 1249251"/>
                  <a:gd name="connsiteY7" fmla="*/ 12879 h 167426"/>
                  <a:gd name="connsiteX8" fmla="*/ 978795 w 1249251"/>
                  <a:gd name="connsiteY8" fmla="*/ 51516 h 167426"/>
                  <a:gd name="connsiteX9" fmla="*/ 1171978 w 1249251"/>
                  <a:gd name="connsiteY9" fmla="*/ 0 h 167426"/>
                  <a:gd name="connsiteX10" fmla="*/ 1249251 w 1249251"/>
                  <a:gd name="connsiteY10" fmla="*/ 90152 h 167426"/>
                  <a:gd name="connsiteX11" fmla="*/ 412124 w 1249251"/>
                  <a:gd name="connsiteY11" fmla="*/ 167426 h 167426"/>
                  <a:gd name="connsiteX12" fmla="*/ 0 w 1249251"/>
                  <a:gd name="connsiteY12" fmla="*/ 12879 h 1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9251" h="167426">
                    <a:moveTo>
                      <a:pt x="103031" y="64395"/>
                    </a:moveTo>
                    <a:lnTo>
                      <a:pt x="270456" y="12879"/>
                    </a:lnTo>
                    <a:lnTo>
                      <a:pt x="463640" y="38637"/>
                    </a:lnTo>
                    <a:lnTo>
                      <a:pt x="515155" y="0"/>
                    </a:lnTo>
                    <a:lnTo>
                      <a:pt x="708338" y="0"/>
                    </a:lnTo>
                    <a:lnTo>
                      <a:pt x="708338" y="25758"/>
                    </a:lnTo>
                    <a:lnTo>
                      <a:pt x="772733" y="0"/>
                    </a:lnTo>
                    <a:lnTo>
                      <a:pt x="901521" y="12879"/>
                    </a:lnTo>
                    <a:lnTo>
                      <a:pt x="978795" y="51516"/>
                    </a:lnTo>
                    <a:lnTo>
                      <a:pt x="1171978" y="0"/>
                    </a:lnTo>
                    <a:lnTo>
                      <a:pt x="1249251" y="90152"/>
                    </a:lnTo>
                    <a:lnTo>
                      <a:pt x="412124" y="167426"/>
                    </a:lnTo>
                    <a:lnTo>
                      <a:pt x="0" y="12879"/>
                    </a:lnTo>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3" name="Oval 92"/>
              <p:cNvSpPr/>
              <p:nvPr/>
            </p:nvSpPr>
            <p:spPr>
              <a:xfrm>
                <a:off x="5512158" y="4687910"/>
                <a:ext cx="1236372" cy="24469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4" name="Isosceles Triangle 93"/>
              <p:cNvSpPr/>
              <p:nvPr/>
            </p:nvSpPr>
            <p:spPr>
              <a:xfrm>
                <a:off x="4924599" y="4739425"/>
                <a:ext cx="587559" cy="14810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5" name="Isosceles Triangle 94"/>
              <p:cNvSpPr/>
              <p:nvPr/>
            </p:nvSpPr>
            <p:spPr>
              <a:xfrm>
                <a:off x="6954592" y="4687910"/>
                <a:ext cx="461205" cy="244698"/>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6" name="Rectangle 95"/>
              <p:cNvSpPr/>
              <p:nvPr/>
            </p:nvSpPr>
            <p:spPr>
              <a:xfrm rot="354063">
                <a:off x="6686716" y="4742499"/>
                <a:ext cx="445892" cy="1996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sp>
            <p:nvSpPr>
              <p:cNvPr id="97" name="Oval 96"/>
              <p:cNvSpPr/>
              <p:nvPr/>
            </p:nvSpPr>
            <p:spPr>
              <a:xfrm>
                <a:off x="7415797" y="4739425"/>
                <a:ext cx="156980" cy="14810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sz="2200"/>
              </a:p>
            </p:txBody>
          </p:sp>
        </p:grpSp>
        <p:sp>
          <p:nvSpPr>
            <p:cNvPr id="104" name="Right Arrow 103"/>
            <p:cNvSpPr/>
            <p:nvPr/>
          </p:nvSpPr>
          <p:spPr>
            <a:xfrm>
              <a:off x="2077328" y="4351836"/>
              <a:ext cx="1575315" cy="497047"/>
            </a:xfrm>
            <a:prstGeom prst="right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5" name="Right Arrow 104"/>
          <p:cNvSpPr/>
          <p:nvPr/>
        </p:nvSpPr>
        <p:spPr>
          <a:xfrm rot="10800000">
            <a:off x="7942287" y="5202367"/>
            <a:ext cx="1599795" cy="49704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6" name="TextBox 105"/>
          <p:cNvSpPr txBox="1"/>
          <p:nvPr/>
        </p:nvSpPr>
        <p:spPr>
          <a:xfrm>
            <a:off x="94129" y="4063646"/>
            <a:ext cx="3418989"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Increased Driving Force</a:t>
            </a:r>
          </a:p>
        </p:txBody>
      </p:sp>
      <p:sp>
        <p:nvSpPr>
          <p:cNvPr id="107" name="TextBox 106"/>
          <p:cNvSpPr txBox="1"/>
          <p:nvPr/>
        </p:nvSpPr>
        <p:spPr>
          <a:xfrm>
            <a:off x="9599273" y="5015265"/>
            <a:ext cx="2242349" cy="769441"/>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Maximum</a:t>
            </a:r>
          </a:p>
          <a:p>
            <a:r>
              <a:rPr lang="en-GB" sz="2200" dirty="0">
                <a:solidFill>
                  <a:schemeClr val="bg1"/>
                </a:solidFill>
                <a:latin typeface="Arial" panose="020B0604020202020204" pitchFamily="34" charset="0"/>
                <a:cs typeface="Arial" panose="020B0604020202020204" pitchFamily="34" charset="0"/>
              </a:rPr>
              <a:t>Friction Force</a:t>
            </a:r>
          </a:p>
        </p:txBody>
      </p:sp>
      <p:sp>
        <p:nvSpPr>
          <p:cNvPr id="108" name="TextBox 107"/>
          <p:cNvSpPr txBox="1"/>
          <p:nvPr/>
        </p:nvSpPr>
        <p:spPr>
          <a:xfrm>
            <a:off x="-4369" y="4840796"/>
            <a:ext cx="3838076" cy="1200329"/>
          </a:xfrm>
          <a:prstGeom prst="rect">
            <a:avLst/>
          </a:prstGeom>
          <a:noFill/>
        </p:spPr>
        <p:txBody>
          <a:bodyPr wrap="square" rtlCol="0">
            <a:spAutoFit/>
          </a:bodyPr>
          <a:lstStyle/>
          <a:p>
            <a:r>
              <a:rPr lang="en-GB" sz="2400" b="1" dirty="0">
                <a:solidFill>
                  <a:schemeClr val="bg1"/>
                </a:solidFill>
              </a:rPr>
              <a:t>When Driving Force exceeds maximum Friction Force</a:t>
            </a:r>
          </a:p>
          <a:p>
            <a:r>
              <a:rPr lang="en-GB" b="1" dirty="0">
                <a:solidFill>
                  <a:schemeClr val="bg1"/>
                </a:solidFill>
              </a:rPr>
              <a:t>movement will occur</a:t>
            </a:r>
            <a:endParaRPr lang="en-GB" sz="2400" b="1" dirty="0">
              <a:solidFill>
                <a:schemeClr val="bg1"/>
              </a:solidFill>
            </a:endParaRPr>
          </a:p>
        </p:txBody>
      </p:sp>
    </p:spTree>
    <p:extLst>
      <p:ext uri="{BB962C8B-B14F-4D97-AF65-F5344CB8AC3E}">
        <p14:creationId xmlns:p14="http://schemas.microsoft.com/office/powerpoint/2010/main" val="400566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3"/>
                                        </p:tgtEl>
                                        <p:attrNameLst>
                                          <p:attrName>style.visibility</p:attrName>
                                        </p:attrNameLst>
                                      </p:cBhvr>
                                      <p:to>
                                        <p:strVal val="visible"/>
                                      </p:to>
                                    </p:set>
                                    <p:animEffect transition="in" filter="fade">
                                      <p:cBhvr>
                                        <p:cTn id="10" dur="500"/>
                                        <p:tgtEl>
                                          <p:spTgt spid="10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6"/>
                                        </p:tgtEl>
                                        <p:attrNameLst>
                                          <p:attrName>style.visibility</p:attrName>
                                        </p:attrNameLst>
                                      </p:cBhvr>
                                      <p:to>
                                        <p:strVal val="visible"/>
                                      </p:to>
                                    </p:set>
                                    <p:animEffect transition="in" filter="fade">
                                      <p:cBhvr>
                                        <p:cTn id="15" dur="500"/>
                                        <p:tgtEl>
                                          <p:spTgt spid="10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7"/>
                                        </p:tgtEl>
                                        <p:attrNameLst>
                                          <p:attrName>style.visibility</p:attrName>
                                        </p:attrNameLst>
                                      </p:cBhvr>
                                      <p:to>
                                        <p:strVal val="visible"/>
                                      </p:to>
                                    </p:set>
                                    <p:animEffect transition="in" filter="fade">
                                      <p:cBhvr>
                                        <p:cTn id="18" dur="500"/>
                                        <p:tgtEl>
                                          <p:spTgt spid="10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8"/>
                                        </p:tgtEl>
                                        <p:attrNameLst>
                                          <p:attrName>style.visibility</p:attrName>
                                        </p:attrNameLst>
                                      </p:cBhvr>
                                      <p:to>
                                        <p:strVal val="visible"/>
                                      </p:to>
                                    </p:set>
                                    <p:animEffect transition="in" filter="fade">
                                      <p:cBhvr>
                                        <p:cTn id="23" dur="500"/>
                                        <p:tgtEl>
                                          <p:spTgt spid="108"/>
                                        </p:tgtEl>
                                      </p:cBhvr>
                                    </p:animEffect>
                                  </p:childTnLst>
                                </p:cTn>
                              </p:par>
                            </p:childTnLst>
                          </p:cTn>
                        </p:par>
                        <p:par>
                          <p:cTn id="24" fill="hold">
                            <p:stCondLst>
                              <p:cond delay="500"/>
                            </p:stCondLst>
                            <p:childTnLst>
                              <p:par>
                                <p:cTn id="25" presetID="63" presetClass="path" presetSubtype="0" accel="50000" decel="50000" fill="hold" nodeType="afterEffect">
                                  <p:stCondLst>
                                    <p:cond delay="1000"/>
                                  </p:stCondLst>
                                  <p:childTnLst>
                                    <p:animMotion origin="layout" path="M 0 0 L 0.25 0 E" pathEditMode="relative" ptsTypes="">
                                      <p:cBhvr>
                                        <p:cTn id="26" dur="2000" fill="hold"/>
                                        <p:tgtEl>
                                          <p:spTgt spid="2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3" grpId="0"/>
      <p:bldP spid="106" grpId="0"/>
      <p:bldP spid="107" grpId="0"/>
      <p:bldP spid="10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7630998" y="2406145"/>
            <a:ext cx="4141693" cy="707886"/>
          </a:xfrm>
          <a:prstGeom prst="rect">
            <a:avLst/>
          </a:prstGeom>
          <a:noFill/>
        </p:spPr>
        <p:txBody>
          <a:bodyPr wrap="square" rtlCol="0">
            <a:spAutoFit/>
          </a:bodyPr>
          <a:lstStyle/>
          <a:p>
            <a:r>
              <a:rPr lang="en-GB" sz="2000" dirty="0">
                <a:solidFill>
                  <a:schemeClr val="bg1"/>
                </a:solidFill>
              </a:rPr>
              <a:t>Can you think of examples where heat caused by friction is undesirable?</a:t>
            </a:r>
          </a:p>
        </p:txBody>
      </p:sp>
      <p:sp>
        <p:nvSpPr>
          <p:cNvPr id="14" name="TextBox 13"/>
          <p:cNvSpPr txBox="1"/>
          <p:nvPr/>
        </p:nvSpPr>
        <p:spPr>
          <a:xfrm>
            <a:off x="4415160" y="2352202"/>
            <a:ext cx="3215838" cy="1015663"/>
          </a:xfrm>
          <a:prstGeom prst="rect">
            <a:avLst/>
          </a:prstGeom>
          <a:noFill/>
        </p:spPr>
        <p:txBody>
          <a:bodyPr wrap="square" rtlCol="0">
            <a:spAutoFit/>
          </a:bodyPr>
          <a:lstStyle/>
          <a:p>
            <a:r>
              <a:rPr lang="en-GB" sz="2000" dirty="0">
                <a:solidFill>
                  <a:schemeClr val="bg1"/>
                </a:solidFill>
              </a:rPr>
              <a:t>Can you think of another example when heat caused by friction is useful? </a:t>
            </a:r>
          </a:p>
        </p:txBody>
      </p:sp>
      <p:sp>
        <p:nvSpPr>
          <p:cNvPr id="3" name="TextBox 2"/>
          <p:cNvSpPr txBox="1"/>
          <p:nvPr/>
        </p:nvSpPr>
        <p:spPr>
          <a:xfrm>
            <a:off x="1828912" y="564185"/>
            <a:ext cx="4143827" cy="461665"/>
          </a:xfrm>
          <a:prstGeom prst="rect">
            <a:avLst/>
          </a:prstGeom>
          <a:noFill/>
        </p:spPr>
        <p:txBody>
          <a:bodyPr wrap="none" rtlCol="0">
            <a:spAutoFit/>
          </a:bodyPr>
          <a:lstStyle/>
          <a:p>
            <a:r>
              <a:rPr lang="en-GB" dirty="0">
                <a:solidFill>
                  <a:schemeClr val="bg1"/>
                </a:solidFill>
              </a:rPr>
              <a:t>A by-product of friction is heat</a:t>
            </a:r>
          </a:p>
        </p:txBody>
      </p:sp>
      <p:grpSp>
        <p:nvGrpSpPr>
          <p:cNvPr id="11" name="Group 10"/>
          <p:cNvGrpSpPr/>
          <p:nvPr/>
        </p:nvGrpSpPr>
        <p:grpSpPr>
          <a:xfrm>
            <a:off x="828128" y="1555751"/>
            <a:ext cx="3364182" cy="3202925"/>
            <a:chOff x="828128" y="1555751"/>
            <a:chExt cx="3364182" cy="3202925"/>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5222" y="1555751"/>
              <a:ext cx="3307088" cy="2520000"/>
            </a:xfrm>
            <a:prstGeom prst="rect">
              <a:avLst/>
            </a:prstGeom>
          </p:spPr>
        </p:pic>
        <p:sp>
          <p:nvSpPr>
            <p:cNvPr id="8" name="TextBox 7"/>
            <p:cNvSpPr txBox="1"/>
            <p:nvPr/>
          </p:nvSpPr>
          <p:spPr>
            <a:xfrm>
              <a:off x="828128" y="4050790"/>
              <a:ext cx="3218189" cy="707886"/>
            </a:xfrm>
            <a:prstGeom prst="rect">
              <a:avLst/>
            </a:prstGeom>
            <a:noFill/>
          </p:spPr>
          <p:txBody>
            <a:bodyPr wrap="none" rtlCol="0">
              <a:spAutoFit/>
            </a:bodyPr>
            <a:lstStyle/>
            <a:p>
              <a:r>
                <a:rPr lang="en-GB" sz="2000" dirty="0">
                  <a:solidFill>
                    <a:schemeClr val="bg1"/>
                  </a:solidFill>
                </a:rPr>
                <a:t>Rubbing your hands together</a:t>
              </a:r>
            </a:p>
            <a:p>
              <a:r>
                <a:rPr lang="en-GB" sz="2000" dirty="0">
                  <a:solidFill>
                    <a:schemeClr val="bg1"/>
                  </a:solidFill>
                </a:rPr>
                <a:t>to keep warm</a:t>
              </a:r>
            </a:p>
          </p:txBody>
        </p:sp>
      </p:grpSp>
      <p:grpSp>
        <p:nvGrpSpPr>
          <p:cNvPr id="12" name="Group 11"/>
          <p:cNvGrpSpPr/>
          <p:nvPr/>
        </p:nvGrpSpPr>
        <p:grpSpPr>
          <a:xfrm>
            <a:off x="4415160" y="1555751"/>
            <a:ext cx="2629246" cy="3202925"/>
            <a:chOff x="4415160" y="1555751"/>
            <a:chExt cx="2629246" cy="3202925"/>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5191" y="1555751"/>
              <a:ext cx="2520000" cy="2520000"/>
            </a:xfrm>
            <a:prstGeom prst="rect">
              <a:avLst/>
            </a:prstGeom>
          </p:spPr>
        </p:pic>
        <p:sp>
          <p:nvSpPr>
            <p:cNvPr id="9" name="TextBox 8"/>
            <p:cNvSpPr txBox="1"/>
            <p:nvPr/>
          </p:nvSpPr>
          <p:spPr>
            <a:xfrm>
              <a:off x="4415160" y="4050790"/>
              <a:ext cx="2629246" cy="707886"/>
            </a:xfrm>
            <a:prstGeom prst="rect">
              <a:avLst/>
            </a:prstGeom>
            <a:noFill/>
          </p:spPr>
          <p:txBody>
            <a:bodyPr wrap="none" rtlCol="0">
              <a:spAutoFit/>
            </a:bodyPr>
            <a:lstStyle/>
            <a:p>
              <a:r>
                <a:rPr lang="en-GB" sz="2000" dirty="0">
                  <a:solidFill>
                    <a:schemeClr val="bg1"/>
                  </a:solidFill>
                </a:rPr>
                <a:t>Rubbing sticks together</a:t>
              </a:r>
            </a:p>
            <a:p>
              <a:r>
                <a:rPr lang="en-GB" sz="2000" dirty="0">
                  <a:solidFill>
                    <a:schemeClr val="bg1"/>
                  </a:solidFill>
                </a:rPr>
                <a:t>to create fire</a:t>
              </a:r>
            </a:p>
          </p:txBody>
        </p:sp>
      </p:grpSp>
      <p:grpSp>
        <p:nvGrpSpPr>
          <p:cNvPr id="13" name="Group 12"/>
          <p:cNvGrpSpPr/>
          <p:nvPr/>
        </p:nvGrpSpPr>
        <p:grpSpPr>
          <a:xfrm>
            <a:off x="7298071" y="1555751"/>
            <a:ext cx="3896907" cy="3202925"/>
            <a:chOff x="7298071" y="1555751"/>
            <a:chExt cx="3896907" cy="3202925"/>
          </a:xfrm>
        </p:grpSpPr>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98071" y="1555751"/>
              <a:ext cx="3896907" cy="2520000"/>
            </a:xfrm>
            <a:prstGeom prst="rect">
              <a:avLst/>
            </a:prstGeom>
          </p:spPr>
        </p:pic>
        <p:sp>
          <p:nvSpPr>
            <p:cNvPr id="10" name="TextBox 9"/>
            <p:cNvSpPr txBox="1"/>
            <p:nvPr/>
          </p:nvSpPr>
          <p:spPr>
            <a:xfrm>
              <a:off x="7298071" y="4050790"/>
              <a:ext cx="3173113" cy="707886"/>
            </a:xfrm>
            <a:prstGeom prst="rect">
              <a:avLst/>
            </a:prstGeom>
            <a:noFill/>
          </p:spPr>
          <p:txBody>
            <a:bodyPr wrap="none" rtlCol="0">
              <a:spAutoFit/>
            </a:bodyPr>
            <a:lstStyle/>
            <a:p>
              <a:r>
                <a:rPr lang="en-GB" sz="2000" dirty="0">
                  <a:solidFill>
                    <a:schemeClr val="bg1"/>
                  </a:solidFill>
                </a:rPr>
                <a:t>Brakes generate a lot of heat</a:t>
              </a:r>
            </a:p>
            <a:p>
              <a:r>
                <a:rPr lang="en-GB" sz="2000" dirty="0">
                  <a:solidFill>
                    <a:schemeClr val="bg1"/>
                  </a:solidFill>
                </a:rPr>
                <a:t>due to friction</a:t>
              </a:r>
            </a:p>
          </p:txBody>
        </p:sp>
      </p:grpSp>
    </p:spTree>
    <p:extLst>
      <p:ext uri="{BB962C8B-B14F-4D97-AF65-F5344CB8AC3E}">
        <p14:creationId xmlns:p14="http://schemas.microsoft.com/office/powerpoint/2010/main" val="554762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4"/>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5"/>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4" grpId="0"/>
      <p:bldP spid="14" grpId="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28327" y="1846450"/>
            <a:ext cx="2742058" cy="400110"/>
          </a:xfrm>
          <a:prstGeom prst="rect">
            <a:avLst/>
          </a:prstGeom>
          <a:noFill/>
        </p:spPr>
        <p:txBody>
          <a:bodyPr wrap="square" rtlCol="0">
            <a:spAutoFit/>
          </a:bodyPr>
          <a:lstStyle/>
          <a:p>
            <a:r>
              <a:rPr lang="en-GB" sz="2000" dirty="0">
                <a:solidFill>
                  <a:schemeClr val="bg1"/>
                </a:solidFill>
              </a:rPr>
              <a:t>When is Friction useful?</a:t>
            </a:r>
          </a:p>
        </p:txBody>
      </p:sp>
      <p:sp>
        <p:nvSpPr>
          <p:cNvPr id="3" name="TextBox 2"/>
          <p:cNvSpPr txBox="1"/>
          <p:nvPr/>
        </p:nvSpPr>
        <p:spPr>
          <a:xfrm>
            <a:off x="8513783" y="1868486"/>
            <a:ext cx="3120000" cy="400110"/>
          </a:xfrm>
          <a:prstGeom prst="rect">
            <a:avLst/>
          </a:prstGeom>
          <a:noFill/>
        </p:spPr>
        <p:txBody>
          <a:bodyPr wrap="square" rtlCol="0">
            <a:spAutoFit/>
          </a:bodyPr>
          <a:lstStyle/>
          <a:p>
            <a:r>
              <a:rPr lang="en-GB" sz="2000" dirty="0">
                <a:solidFill>
                  <a:schemeClr val="bg1"/>
                </a:solidFill>
              </a:rPr>
              <a:t>When is </a:t>
            </a:r>
            <a:r>
              <a:rPr lang="en-GB" sz="2000" u="sng" dirty="0">
                <a:solidFill>
                  <a:schemeClr val="bg1"/>
                </a:solidFill>
              </a:rPr>
              <a:t>low</a:t>
            </a:r>
            <a:r>
              <a:rPr lang="en-GB" sz="2000" dirty="0">
                <a:solidFill>
                  <a:schemeClr val="bg1"/>
                </a:solidFill>
              </a:rPr>
              <a:t> Friction bad?</a:t>
            </a:r>
          </a:p>
        </p:txBody>
      </p:sp>
      <p:sp>
        <p:nvSpPr>
          <p:cNvPr id="5" name="TextBox 4"/>
          <p:cNvSpPr txBox="1"/>
          <p:nvPr/>
        </p:nvSpPr>
        <p:spPr>
          <a:xfrm>
            <a:off x="3082564" y="531084"/>
            <a:ext cx="6266844" cy="523220"/>
          </a:xfrm>
          <a:prstGeom prst="rect">
            <a:avLst/>
          </a:prstGeom>
          <a:noFill/>
        </p:spPr>
        <p:txBody>
          <a:bodyPr wrap="none" rtlCol="0">
            <a:spAutoFit/>
          </a:bodyPr>
          <a:lstStyle/>
          <a:p>
            <a:r>
              <a:rPr lang="en-GB" sz="2800" b="1" dirty="0">
                <a:solidFill>
                  <a:schemeClr val="bg1"/>
                </a:solidFill>
              </a:rPr>
              <a:t>Friction</a:t>
            </a:r>
            <a:r>
              <a:rPr lang="en-GB" sz="2800" dirty="0">
                <a:solidFill>
                  <a:schemeClr val="bg1"/>
                </a:solidFill>
              </a:rPr>
              <a:t> – a force which resists movement</a:t>
            </a:r>
          </a:p>
        </p:txBody>
      </p:sp>
      <p:sp>
        <p:nvSpPr>
          <p:cNvPr id="7" name="TextBox 6"/>
          <p:cNvSpPr txBox="1"/>
          <p:nvPr/>
        </p:nvSpPr>
        <p:spPr>
          <a:xfrm>
            <a:off x="5297945" y="1843818"/>
            <a:ext cx="3215838" cy="400110"/>
          </a:xfrm>
          <a:prstGeom prst="rect">
            <a:avLst/>
          </a:prstGeom>
          <a:noFill/>
        </p:spPr>
        <p:txBody>
          <a:bodyPr wrap="square" rtlCol="0">
            <a:spAutoFit/>
          </a:bodyPr>
          <a:lstStyle/>
          <a:p>
            <a:r>
              <a:rPr lang="en-GB" sz="2000" dirty="0">
                <a:solidFill>
                  <a:schemeClr val="bg1"/>
                </a:solidFill>
              </a:rPr>
              <a:t>When Friction is bad?</a:t>
            </a:r>
          </a:p>
        </p:txBody>
      </p:sp>
      <p:pic>
        <p:nvPicPr>
          <p:cNvPr id="4" name="Guy Martin BMW S1000 RR vs  David Coulthard F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96901" y="2358481"/>
            <a:ext cx="4160422" cy="2340000"/>
          </a:xfrm>
          <a:prstGeom prst="rect">
            <a:avLst/>
          </a:prstGeom>
        </p:spPr>
      </p:pic>
      <p:pic>
        <p:nvPicPr>
          <p:cNvPr id="6" name="Picture 5"/>
          <p:cNvPicPr>
            <a:picLocks noChangeAspect="1"/>
          </p:cNvPicPr>
          <p:nvPr/>
        </p:nvPicPr>
        <p:blipFill>
          <a:blip r:embed="rId8"/>
          <a:stretch>
            <a:fillRect/>
          </a:stretch>
        </p:blipFill>
        <p:spPr>
          <a:xfrm>
            <a:off x="5014868" y="2358481"/>
            <a:ext cx="3141370" cy="2340000"/>
          </a:xfrm>
          <a:prstGeom prst="rect">
            <a:avLst/>
          </a:prstGeom>
        </p:spPr>
      </p:pic>
      <p:pic>
        <p:nvPicPr>
          <p:cNvPr id="8" name="UK refuse lorry skidding on ic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8513783" y="2358481"/>
            <a:ext cx="3120000" cy="2340000"/>
          </a:xfrm>
          <a:prstGeom prst="rect">
            <a:avLst/>
          </a:prstGeom>
        </p:spPr>
      </p:pic>
    </p:spTree>
    <p:extLst>
      <p:ext uri="{BB962C8B-B14F-4D97-AF65-F5344CB8AC3E}">
        <p14:creationId xmlns:p14="http://schemas.microsoft.com/office/powerpoint/2010/main" val="209042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1" presetClass="mediacall" presetSubtype="0" fill="hold" nodeType="afterEffect">
                                  <p:stCondLst>
                                    <p:cond delay="0"/>
                                  </p:stCondLst>
                                  <p:childTnLst>
                                    <p:cmd type="call" cmd="playFrom(0.0)">
                                      <p:cBhvr>
                                        <p:cTn id="15" dur="66061" fill="hold"/>
                                        <p:tgtEl>
                                          <p:spTgt spid="4"/>
                                        </p:tgtEl>
                                      </p:cBhvr>
                                    </p:cmd>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par>
                          <p:cTn id="35" fill="hold">
                            <p:stCondLst>
                              <p:cond delay="500"/>
                            </p:stCondLst>
                            <p:childTnLst>
                              <p:par>
                                <p:cTn id="36" presetID="1" presetClass="mediacall" presetSubtype="0" fill="hold" nodeType="afterEffect">
                                  <p:stCondLst>
                                    <p:cond delay="0"/>
                                  </p:stCondLst>
                                  <p:childTnLst>
                                    <p:cmd type="call" cmd="playFrom(0.0)">
                                      <p:cBhvr>
                                        <p:cTn id="37" dur="3445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4"/>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4"/>
                                        </p:tgtEl>
                                      </p:cBhvr>
                                    </p:cmd>
                                  </p:childTnLst>
                                </p:cTn>
                              </p:par>
                            </p:childTnLst>
                          </p:cTn>
                        </p:par>
                      </p:childTnLst>
                    </p:cTn>
                  </p:par>
                </p:childTnLst>
              </p:cTn>
              <p:nextCondLst>
                <p:cond evt="onClick" delay="0">
                  <p:tgtEl>
                    <p:spTgt spid="4"/>
                  </p:tgtEl>
                </p:cond>
              </p:nextCondLst>
            </p:seq>
            <p:video>
              <p:cMediaNode vol="80000">
                <p:cTn id="43" fill="hold" display="0">
                  <p:stCondLst>
                    <p:cond delay="indefinite"/>
                  </p:stCondLst>
                </p:cTn>
                <p:tgtEl>
                  <p:spTgt spid="4"/>
                </p:tgtEl>
              </p:cMediaNode>
            </p:video>
            <p:seq concurrent="1" nextAc="seek">
              <p:cTn id="44" restart="whenNotActive" fill="hold" evtFilter="cancelBubble" nodeType="interactiveSeq">
                <p:stCondLst>
                  <p:cond evt="onClick" delay="0">
                    <p:tgtEl>
                      <p:spTgt spid="8"/>
                    </p:tgtEl>
                  </p:cond>
                </p:stCondLst>
                <p:endSync evt="end" delay="0">
                  <p:rtn val="all"/>
                </p:endSync>
                <p:childTnLst>
                  <p:par>
                    <p:cTn id="45" fill="hold">
                      <p:stCondLst>
                        <p:cond delay="0"/>
                      </p:stCondLst>
                      <p:childTnLst>
                        <p:par>
                          <p:cTn id="46" fill="hold">
                            <p:stCondLst>
                              <p:cond delay="0"/>
                            </p:stCondLst>
                            <p:childTnLst>
                              <p:par>
                                <p:cTn id="47" presetID="2" presetClass="mediacall" presetSubtype="0" fill="hold" nodeType="clickEffect">
                                  <p:stCondLst>
                                    <p:cond delay="0"/>
                                  </p:stCondLst>
                                  <p:childTnLst>
                                    <p:cmd type="call" cmd="togglePause">
                                      <p:cBhvr>
                                        <p:cTn id="48" dur="1" fill="hold"/>
                                        <p:tgtEl>
                                          <p:spTgt spid="8"/>
                                        </p:tgtEl>
                                      </p:cBhvr>
                                    </p:cmd>
                                  </p:childTnLst>
                                </p:cTn>
                              </p:par>
                            </p:childTnLst>
                          </p:cTn>
                        </p:par>
                      </p:childTnLst>
                    </p:cTn>
                  </p:par>
                </p:childTnLst>
              </p:cTn>
              <p:nextCondLst>
                <p:cond evt="onClick" delay="0">
                  <p:tgtEl>
                    <p:spTgt spid="8"/>
                  </p:tgtEl>
                </p:cond>
              </p:nextCondLst>
            </p:seq>
            <p:video>
              <p:cMediaNode vol="80000">
                <p:cTn id="49" fill="hold" display="0">
                  <p:stCondLst>
                    <p:cond delay="indefinite"/>
                  </p:stCondLst>
                </p:cTn>
                <p:tgtEl>
                  <p:spTgt spid="8"/>
                </p:tgtEl>
              </p:cMediaNode>
            </p:video>
          </p:childTnLst>
        </p:cTn>
      </p:par>
    </p:tnLst>
    <p:bldLst>
      <p:bldP spid="2" grpId="0"/>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7237" y="1813426"/>
            <a:ext cx="9978189" cy="763238"/>
          </a:xfrm>
          <a:prstGeom prst="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3" name="Round Same Side Corner Rectangle 2"/>
          <p:cNvSpPr/>
          <p:nvPr/>
        </p:nvSpPr>
        <p:spPr>
          <a:xfrm>
            <a:off x="2514737" y="1481973"/>
            <a:ext cx="2342147" cy="303655"/>
          </a:xfrm>
          <a:prstGeom prst="round2SameRect">
            <a:avLst/>
          </a:prstGeom>
          <a:solidFill>
            <a:srgbClr val="BBCE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cxnSp>
        <p:nvCxnSpPr>
          <p:cNvPr id="4" name="Straight Connector 3"/>
          <p:cNvCxnSpPr>
            <a:stCxn id="3" idx="0"/>
            <a:endCxn id="5" idx="2"/>
          </p:cNvCxnSpPr>
          <p:nvPr/>
        </p:nvCxnSpPr>
        <p:spPr>
          <a:xfrm flipV="1">
            <a:off x="4856884" y="1610303"/>
            <a:ext cx="2475403" cy="234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7332287" y="1483570"/>
            <a:ext cx="266299" cy="253465"/>
          </a:xfrm>
          <a:prstGeom prst="ellipse">
            <a:avLst/>
          </a:prstGeom>
          <a:solidFill>
            <a:srgbClr val="BBCE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6" name="Rectangle 5"/>
          <p:cNvSpPr/>
          <p:nvPr/>
        </p:nvSpPr>
        <p:spPr>
          <a:xfrm>
            <a:off x="7902476" y="1465451"/>
            <a:ext cx="1851259" cy="301592"/>
          </a:xfrm>
          <a:prstGeom prst="rect">
            <a:avLst/>
          </a:prstGeom>
          <a:solidFill>
            <a:srgbClr val="BBCE00"/>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7" name="Rectangle 6"/>
          <p:cNvSpPr/>
          <p:nvPr/>
        </p:nvSpPr>
        <p:spPr>
          <a:xfrm>
            <a:off x="7598586" y="1515674"/>
            <a:ext cx="1480457" cy="198921"/>
          </a:xfrm>
          <a:prstGeom prst="rect">
            <a:avLst/>
          </a:prstGeom>
          <a:solidFill>
            <a:srgbClr val="BBCE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8" name="Rounded Rectangle 7"/>
          <p:cNvSpPr/>
          <p:nvPr/>
        </p:nvSpPr>
        <p:spPr>
          <a:xfrm>
            <a:off x="3255307" y="1315529"/>
            <a:ext cx="1010194" cy="157669"/>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9" name="Rounded Rectangle 8"/>
          <p:cNvSpPr/>
          <p:nvPr/>
        </p:nvSpPr>
        <p:spPr>
          <a:xfrm>
            <a:off x="3255307" y="1157860"/>
            <a:ext cx="1010194" cy="157669"/>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10" name="Rounded Rectangle 9"/>
          <p:cNvSpPr/>
          <p:nvPr/>
        </p:nvSpPr>
        <p:spPr>
          <a:xfrm>
            <a:off x="3255307" y="984076"/>
            <a:ext cx="1010194" cy="157669"/>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00"/>
          </a:p>
        </p:txBody>
      </p:sp>
      <p:sp>
        <p:nvSpPr>
          <p:cNvPr id="11" name="TextBox 10"/>
          <p:cNvSpPr txBox="1"/>
          <p:nvPr/>
        </p:nvSpPr>
        <p:spPr>
          <a:xfrm>
            <a:off x="550770" y="1242365"/>
            <a:ext cx="2171250" cy="430887"/>
          </a:xfrm>
          <a:prstGeom prst="rect">
            <a:avLst/>
          </a:prstGeom>
          <a:noFill/>
          <a:ln>
            <a:noFill/>
          </a:ln>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Friction block</a:t>
            </a:r>
          </a:p>
        </p:txBody>
      </p:sp>
      <p:sp>
        <p:nvSpPr>
          <p:cNvPr id="12" name="TextBox 11"/>
          <p:cNvSpPr txBox="1"/>
          <p:nvPr/>
        </p:nvSpPr>
        <p:spPr>
          <a:xfrm>
            <a:off x="283335" y="2709906"/>
            <a:ext cx="11668259" cy="430887"/>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Choose a pair of surfaces to investigate and measure how the load affects the friction force</a:t>
            </a:r>
          </a:p>
        </p:txBody>
      </p:sp>
      <p:sp>
        <p:nvSpPr>
          <p:cNvPr id="13" name="TextBox 12"/>
          <p:cNvSpPr txBox="1"/>
          <p:nvPr/>
        </p:nvSpPr>
        <p:spPr>
          <a:xfrm>
            <a:off x="2051882" y="697750"/>
            <a:ext cx="1569719" cy="430887"/>
          </a:xfrm>
          <a:prstGeom prst="rect">
            <a:avLst/>
          </a:prstGeom>
          <a:noFill/>
          <a:ln>
            <a:noFill/>
          </a:ln>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Masses</a:t>
            </a:r>
          </a:p>
        </p:txBody>
      </p:sp>
      <p:sp>
        <p:nvSpPr>
          <p:cNvPr id="14" name="TextBox 13"/>
          <p:cNvSpPr txBox="1"/>
          <p:nvPr/>
        </p:nvSpPr>
        <p:spPr>
          <a:xfrm>
            <a:off x="7793983" y="780581"/>
            <a:ext cx="2869724" cy="430887"/>
          </a:xfrm>
          <a:prstGeom prst="rect">
            <a:avLst/>
          </a:prstGeom>
          <a:noFill/>
          <a:ln>
            <a:noFill/>
          </a:ln>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Spring Force Meter</a:t>
            </a:r>
          </a:p>
        </p:txBody>
      </p:sp>
      <p:sp>
        <p:nvSpPr>
          <p:cNvPr id="15" name="TextBox 14"/>
          <p:cNvSpPr txBox="1"/>
          <p:nvPr/>
        </p:nvSpPr>
        <p:spPr>
          <a:xfrm>
            <a:off x="4529610" y="2025236"/>
            <a:ext cx="2502255" cy="430887"/>
          </a:xfrm>
          <a:prstGeom prst="rect">
            <a:avLst/>
          </a:prstGeom>
          <a:noFill/>
          <a:ln>
            <a:noFill/>
          </a:ln>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Table top or floor</a:t>
            </a:r>
          </a:p>
        </p:txBody>
      </p:sp>
      <p:pic>
        <p:nvPicPr>
          <p:cNvPr id="16" name="Picture 15"/>
          <p:cNvPicPr>
            <a:picLocks noChangeAspect="1"/>
          </p:cNvPicPr>
          <p:nvPr/>
        </p:nvPicPr>
        <p:blipFill rotWithShape="1">
          <a:blip r:embed="rId2" cstate="print">
            <a:extLst>
              <a:ext uri="{28A0092B-C50C-407E-A947-70E740481C1C}">
                <a14:useLocalDpi xmlns:a14="http://schemas.microsoft.com/office/drawing/2010/main" val="0"/>
              </a:ext>
            </a:extLst>
          </a:blip>
          <a:srcRect l="-206" t="18048" b="23303"/>
          <a:stretch/>
        </p:blipFill>
        <p:spPr>
          <a:xfrm>
            <a:off x="775316" y="3274035"/>
            <a:ext cx="5406543" cy="2373324"/>
          </a:xfrm>
          <a:prstGeom prst="rect">
            <a:avLst/>
          </a:prstGeom>
        </p:spPr>
      </p:pic>
      <p:sp>
        <p:nvSpPr>
          <p:cNvPr id="17" name="TextBox 16"/>
          <p:cNvSpPr txBox="1"/>
          <p:nvPr/>
        </p:nvSpPr>
        <p:spPr>
          <a:xfrm>
            <a:off x="6271689" y="3737422"/>
            <a:ext cx="3807181" cy="1446550"/>
          </a:xfrm>
          <a:prstGeom prst="rect">
            <a:avLst/>
          </a:prstGeom>
          <a:noFill/>
        </p:spPr>
        <p:txBody>
          <a:bodyPr wrap="square" rtlCol="0">
            <a:spAutoFit/>
          </a:bodyPr>
          <a:lstStyle/>
          <a:p>
            <a:r>
              <a:rPr lang="en-GB" sz="2200" dirty="0">
                <a:solidFill>
                  <a:schemeClr val="bg1"/>
                </a:solidFill>
                <a:latin typeface="Arial" panose="020B0604020202020204" pitchFamily="34" charset="0"/>
                <a:cs typeface="Arial" panose="020B0604020202020204" pitchFamily="34" charset="0"/>
              </a:rPr>
              <a:t>The meters have different ranges and different scales.  Choose the best ones for your circumstances</a:t>
            </a:r>
          </a:p>
        </p:txBody>
      </p:sp>
    </p:spTree>
    <p:extLst>
      <p:ext uri="{BB962C8B-B14F-4D97-AF65-F5344CB8AC3E}">
        <p14:creationId xmlns:p14="http://schemas.microsoft.com/office/powerpoint/2010/main" val="163901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16830794"/>
              </p:ext>
            </p:extLst>
          </p:nvPr>
        </p:nvGraphicFramePr>
        <p:xfrm>
          <a:off x="696351" y="1394776"/>
          <a:ext cx="10804482" cy="3596640"/>
        </p:xfrm>
        <a:graphic>
          <a:graphicData uri="http://schemas.openxmlformats.org/drawingml/2006/table">
            <a:tbl>
              <a:tblPr firstRow="1" bandRow="1">
                <a:tableStyleId>{5C22544A-7EE6-4342-B048-85BDC9FD1C3A}</a:tableStyleId>
              </a:tblPr>
              <a:tblGrid>
                <a:gridCol w="1800747">
                  <a:extLst>
                    <a:ext uri="{9D8B030D-6E8A-4147-A177-3AD203B41FA5}">
                      <a16:colId xmlns:a16="http://schemas.microsoft.com/office/drawing/2014/main" val="20000"/>
                    </a:ext>
                  </a:extLst>
                </a:gridCol>
                <a:gridCol w="1800747">
                  <a:extLst>
                    <a:ext uri="{9D8B030D-6E8A-4147-A177-3AD203B41FA5}">
                      <a16:colId xmlns:a16="http://schemas.microsoft.com/office/drawing/2014/main" val="20001"/>
                    </a:ext>
                  </a:extLst>
                </a:gridCol>
                <a:gridCol w="1800747">
                  <a:extLst>
                    <a:ext uri="{9D8B030D-6E8A-4147-A177-3AD203B41FA5}">
                      <a16:colId xmlns:a16="http://schemas.microsoft.com/office/drawing/2014/main" val="20002"/>
                    </a:ext>
                  </a:extLst>
                </a:gridCol>
                <a:gridCol w="1800747">
                  <a:extLst>
                    <a:ext uri="{9D8B030D-6E8A-4147-A177-3AD203B41FA5}">
                      <a16:colId xmlns:a16="http://schemas.microsoft.com/office/drawing/2014/main" val="20003"/>
                    </a:ext>
                  </a:extLst>
                </a:gridCol>
                <a:gridCol w="1800747">
                  <a:extLst>
                    <a:ext uri="{9D8B030D-6E8A-4147-A177-3AD203B41FA5}">
                      <a16:colId xmlns:a16="http://schemas.microsoft.com/office/drawing/2014/main" val="20004"/>
                    </a:ext>
                  </a:extLst>
                </a:gridCol>
                <a:gridCol w="1800747">
                  <a:extLst>
                    <a:ext uri="{9D8B030D-6E8A-4147-A177-3AD203B41FA5}">
                      <a16:colId xmlns:a16="http://schemas.microsoft.com/office/drawing/2014/main" val="20005"/>
                    </a:ext>
                  </a:extLst>
                </a:gridCol>
              </a:tblGrid>
              <a:tr h="363147">
                <a:tc rowSpan="2">
                  <a:txBody>
                    <a:bodyPr/>
                    <a:lstStyle/>
                    <a:p>
                      <a:pPr algn="ctr"/>
                      <a:r>
                        <a:rPr lang="en-GB" sz="2200" dirty="0">
                          <a:latin typeface="Arial" panose="020B0604020202020204" pitchFamily="34" charset="0"/>
                          <a:cs typeface="Arial" panose="020B0604020202020204" pitchFamily="34" charset="0"/>
                        </a:rPr>
                        <a:t>Material</a:t>
                      </a:r>
                    </a:p>
                  </a:txBody>
                  <a:tcPr/>
                </a:tc>
                <a:tc rowSpan="2">
                  <a:txBody>
                    <a:bodyPr/>
                    <a:lstStyle/>
                    <a:p>
                      <a:pPr algn="ctr"/>
                      <a:r>
                        <a:rPr lang="en-GB" sz="2200" dirty="0">
                          <a:latin typeface="Arial" panose="020B0604020202020204" pitchFamily="34" charset="0"/>
                          <a:cs typeface="Arial" panose="020B0604020202020204" pitchFamily="34" charset="0"/>
                        </a:rPr>
                        <a:t>Load (grams)</a:t>
                      </a:r>
                    </a:p>
                  </a:txBody>
                  <a:tcPr/>
                </a:tc>
                <a:tc gridSpan="4">
                  <a:txBody>
                    <a:bodyPr/>
                    <a:lstStyle/>
                    <a:p>
                      <a:pPr algn="ctr"/>
                      <a:r>
                        <a:rPr lang="en-GB" sz="2200" dirty="0">
                          <a:latin typeface="Arial" panose="020B0604020202020204" pitchFamily="34" charset="0"/>
                          <a:cs typeface="Arial" panose="020B0604020202020204" pitchFamily="34" charset="0"/>
                        </a:rPr>
                        <a:t>Sliding Friction Force (</a:t>
                      </a:r>
                      <a:r>
                        <a:rPr lang="en-GB" sz="2200" dirty="0" err="1">
                          <a:latin typeface="Arial" panose="020B0604020202020204" pitchFamily="34" charset="0"/>
                          <a:cs typeface="Arial" panose="020B0604020202020204" pitchFamily="34" charset="0"/>
                        </a:rPr>
                        <a:t>Newtons</a:t>
                      </a:r>
                      <a:r>
                        <a:rPr lang="en-GB" sz="2200" dirty="0">
                          <a:latin typeface="Arial" panose="020B0604020202020204" pitchFamily="34" charset="0"/>
                          <a:cs typeface="Arial" panose="020B0604020202020204" pitchFamily="34" charset="0"/>
                        </a:rPr>
                        <a:t>)</a:t>
                      </a:r>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0"/>
                  </a:ext>
                </a:extLst>
              </a:tr>
              <a:tr h="363147">
                <a:tc vMerge="1">
                  <a:txBody>
                    <a:bodyPr/>
                    <a:lstStyle/>
                    <a:p>
                      <a:endParaRPr lang="en-GB" dirty="0"/>
                    </a:p>
                  </a:txBody>
                  <a:tcPr/>
                </a:tc>
                <a:tc vMerge="1">
                  <a:txBody>
                    <a:bodyPr/>
                    <a:lstStyle/>
                    <a:p>
                      <a:endParaRPr lang="en-GB" dirty="0"/>
                    </a:p>
                  </a:txBody>
                  <a:tcPr/>
                </a:tc>
                <a:tc>
                  <a:txBody>
                    <a:bodyPr/>
                    <a:lstStyle/>
                    <a:p>
                      <a:pPr algn="ctr"/>
                      <a:r>
                        <a:rPr lang="en-GB" sz="2200" dirty="0">
                          <a:latin typeface="Arial" panose="020B0604020202020204" pitchFamily="34" charset="0"/>
                          <a:cs typeface="Arial" panose="020B0604020202020204" pitchFamily="34" charset="0"/>
                        </a:rPr>
                        <a:t>Test 1</a:t>
                      </a:r>
                    </a:p>
                  </a:txBody>
                  <a:tcPr/>
                </a:tc>
                <a:tc>
                  <a:txBody>
                    <a:bodyPr/>
                    <a:lstStyle/>
                    <a:p>
                      <a:pPr algn="ctr"/>
                      <a:r>
                        <a:rPr lang="en-GB" sz="2200" dirty="0">
                          <a:latin typeface="Arial" panose="020B0604020202020204" pitchFamily="34" charset="0"/>
                          <a:cs typeface="Arial" panose="020B0604020202020204" pitchFamily="34" charset="0"/>
                        </a:rPr>
                        <a:t>Test 2</a:t>
                      </a:r>
                    </a:p>
                  </a:txBody>
                  <a:tcPr/>
                </a:tc>
                <a:tc>
                  <a:txBody>
                    <a:bodyPr/>
                    <a:lstStyle/>
                    <a:p>
                      <a:pPr algn="ctr"/>
                      <a:r>
                        <a:rPr lang="en-GB" sz="2200" dirty="0">
                          <a:latin typeface="Arial" panose="020B0604020202020204" pitchFamily="34" charset="0"/>
                          <a:cs typeface="Arial" panose="020B0604020202020204" pitchFamily="34" charset="0"/>
                        </a:rPr>
                        <a:t>Test 3</a:t>
                      </a:r>
                    </a:p>
                  </a:txBody>
                  <a:tcPr/>
                </a:tc>
                <a:tc>
                  <a:txBody>
                    <a:bodyPr/>
                    <a:lstStyle/>
                    <a:p>
                      <a:pPr algn="ctr"/>
                      <a:r>
                        <a:rPr lang="en-GB" sz="2200" dirty="0">
                          <a:latin typeface="Arial" panose="020B0604020202020204" pitchFamily="34" charset="0"/>
                          <a:cs typeface="Arial" panose="020B0604020202020204" pitchFamily="34" charset="0"/>
                        </a:rPr>
                        <a:t>Average</a:t>
                      </a:r>
                    </a:p>
                  </a:txBody>
                  <a:tcPr/>
                </a:tc>
                <a:extLst>
                  <a:ext uri="{0D108BD9-81ED-4DB2-BD59-A6C34878D82A}">
                    <a16:rowId xmlns:a16="http://schemas.microsoft.com/office/drawing/2014/main" val="10001"/>
                  </a:ext>
                </a:extLst>
              </a:tr>
              <a:tr h="363147">
                <a:tc>
                  <a:txBody>
                    <a:bodyPr/>
                    <a:lstStyle/>
                    <a:p>
                      <a:endParaRPr lang="en-GB" dirty="0"/>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2"/>
                  </a:ext>
                </a:extLst>
              </a:tr>
              <a:tr h="363147">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3"/>
                  </a:ext>
                </a:extLst>
              </a:tr>
              <a:tr h="36314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4"/>
                  </a:ext>
                </a:extLst>
              </a:tr>
              <a:tr h="36314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5"/>
                  </a:ext>
                </a:extLst>
              </a:tr>
              <a:tr h="36314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006"/>
                  </a:ext>
                </a:extLst>
              </a:tr>
              <a:tr h="363147">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7"/>
                  </a:ext>
                </a:extLst>
              </a:tr>
            </a:tbl>
          </a:graphicData>
        </a:graphic>
      </p:graphicFrame>
      <p:sp>
        <p:nvSpPr>
          <p:cNvPr id="3" name="TextBox 2"/>
          <p:cNvSpPr txBox="1"/>
          <p:nvPr/>
        </p:nvSpPr>
        <p:spPr>
          <a:xfrm>
            <a:off x="2518568" y="381294"/>
            <a:ext cx="1797724" cy="923330"/>
          </a:xfrm>
          <a:prstGeom prst="rect">
            <a:avLst/>
          </a:prstGeom>
          <a:noFill/>
        </p:spPr>
        <p:txBody>
          <a:bodyPr wrap="square" rtlCol="0">
            <a:spAutoFit/>
          </a:bodyPr>
          <a:lstStyle/>
          <a:p>
            <a:pPr algn="ctr"/>
            <a:r>
              <a:rPr lang="en-GB" sz="1800" dirty="0">
                <a:solidFill>
                  <a:schemeClr val="bg1"/>
                </a:solidFill>
                <a:latin typeface="Arial" panose="020B0604020202020204" pitchFamily="34" charset="0"/>
                <a:cs typeface="Arial" panose="020B0604020202020204" pitchFamily="34" charset="0"/>
              </a:rPr>
              <a:t>Think about  suitable loads to test</a:t>
            </a:r>
          </a:p>
        </p:txBody>
      </p:sp>
      <p:sp>
        <p:nvSpPr>
          <p:cNvPr id="4" name="Rectangle 3"/>
          <p:cNvSpPr/>
          <p:nvPr/>
        </p:nvSpPr>
        <p:spPr>
          <a:xfrm>
            <a:off x="9435921" y="381294"/>
            <a:ext cx="2064912" cy="923330"/>
          </a:xfrm>
          <a:prstGeom prst="rect">
            <a:avLst/>
          </a:prstGeom>
        </p:spPr>
        <p:txBody>
          <a:bodyPr wrap="square">
            <a:spAutoFit/>
          </a:bodyPr>
          <a:lstStyle/>
          <a:p>
            <a:pPr algn="ctr"/>
            <a:r>
              <a:rPr lang="en-GB" sz="1800" dirty="0">
                <a:solidFill>
                  <a:schemeClr val="bg1"/>
                </a:solidFill>
                <a:latin typeface="Arial" panose="020B0604020202020204" pitchFamily="34" charset="0"/>
                <a:cs typeface="Arial" panose="020B0604020202020204" pitchFamily="34" charset="0"/>
              </a:rPr>
              <a:t>Why do we want an average of several tests?</a:t>
            </a:r>
          </a:p>
        </p:txBody>
      </p:sp>
    </p:spTree>
    <p:extLst>
      <p:ext uri="{BB962C8B-B14F-4D97-AF65-F5344CB8AC3E}">
        <p14:creationId xmlns:p14="http://schemas.microsoft.com/office/powerpoint/2010/main" val="35531966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1489</TotalTime>
  <Words>1338</Words>
  <Application>Microsoft Office PowerPoint</Application>
  <PresentationFormat>Custom</PresentationFormat>
  <Paragraphs>252</Paragraphs>
  <Slides>19</Slides>
  <Notes>5</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HelveticaNeueLT Std Lt</vt:lpstr>
      <vt:lpstr>Symbol</vt:lpstr>
      <vt:lpstr>Office Theme</vt:lpstr>
      <vt:lpstr>Friction</vt:lpstr>
      <vt:lpstr>Friction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Friction</vt:lpstr>
    </vt:vector>
  </TitlesOfParts>
  <Company>Siemens Industry Software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Michael</dc:creator>
  <cp:keywords>C_Unrestricted</cp:keywords>
  <cp:lastModifiedBy>Wood, Mark (RC-GB SUS SUS1)</cp:lastModifiedBy>
  <cp:revision>153</cp:revision>
  <dcterms:created xsi:type="dcterms:W3CDTF">2016-06-11T11:21:59Z</dcterms:created>
  <dcterms:modified xsi:type="dcterms:W3CDTF">2023-02-22T14:11:03Z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y fmtid="{D5CDD505-2E9C-101B-9397-08002B2CF9AE}" pid="3" name="MSIP_Label_6f75f480-7803-4ee9-bb54-84d0635fdbe7_Enabled">
    <vt:lpwstr>true</vt:lpwstr>
  </property>
  <property fmtid="{D5CDD505-2E9C-101B-9397-08002B2CF9AE}" pid="4" name="MSIP_Label_6f75f480-7803-4ee9-bb54-84d0635fdbe7_SetDate">
    <vt:lpwstr>2023-02-22T14:10:48Z</vt:lpwstr>
  </property>
  <property fmtid="{D5CDD505-2E9C-101B-9397-08002B2CF9AE}" pid="5" name="MSIP_Label_6f75f480-7803-4ee9-bb54-84d0635fdbe7_Method">
    <vt:lpwstr>Standard</vt:lpwstr>
  </property>
  <property fmtid="{D5CDD505-2E9C-101B-9397-08002B2CF9AE}" pid="6" name="MSIP_Label_6f75f480-7803-4ee9-bb54-84d0635fdbe7_Name">
    <vt:lpwstr>unrestricted</vt:lpwstr>
  </property>
  <property fmtid="{D5CDD505-2E9C-101B-9397-08002B2CF9AE}" pid="7" name="MSIP_Label_6f75f480-7803-4ee9-bb54-84d0635fdbe7_SiteId">
    <vt:lpwstr>38ae3bcd-9579-4fd4-adda-b42e1495d55a</vt:lpwstr>
  </property>
  <property fmtid="{D5CDD505-2E9C-101B-9397-08002B2CF9AE}" pid="8" name="MSIP_Label_6f75f480-7803-4ee9-bb54-84d0635fdbe7_ActionId">
    <vt:lpwstr>baf7f18f-cc3f-49bb-a82e-3be24870ce4b</vt:lpwstr>
  </property>
  <property fmtid="{D5CDD505-2E9C-101B-9397-08002B2CF9AE}" pid="9" name="MSIP_Label_6f75f480-7803-4ee9-bb54-84d0635fdbe7_ContentBits">
    <vt:lpwstr>0</vt:lpwstr>
  </property>
  <property fmtid="{D5CDD505-2E9C-101B-9397-08002B2CF9AE}" pid="10" name="Document_Confidentiality">
    <vt:lpwstr>Unrestricted</vt:lpwstr>
  </property>
</Properties>
</file>