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83" r:id="rId6"/>
    <p:sldId id="284" r:id="rId7"/>
    <p:sldId id="282" r:id="rId8"/>
    <p:sldId id="285" r:id="rId9"/>
    <p:sldId id="286" r:id="rId10"/>
    <p:sldId id="287" r:id="rId11"/>
    <p:sldId id="270"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7"/>
    <a:srgbClr val="FFB900"/>
    <a:srgbClr val="118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1795E-FE92-4CA2-A7D1-775F64726F23}" v="19" dt="2023-03-07T11:02:15.72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06" d="100"/>
          <a:sy n="106" d="100"/>
        </p:scale>
        <p:origin x="12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Mark (RC-GB SUS SUS1)" userId="7b65dbd3-4fb9-43eb-becc-2b93ea9ad58d" providerId="ADAL" clId="{6281795E-FE92-4CA2-A7D1-775F64726F23}"/>
    <pc:docChg chg="undo custSel addMainMaster delMainMaster modMainMaster">
      <pc:chgData name="Wood, Mark (RC-GB SUS SUS1)" userId="7b65dbd3-4fb9-43eb-becc-2b93ea9ad58d" providerId="ADAL" clId="{6281795E-FE92-4CA2-A7D1-775F64726F23}" dt="2023-03-07T11:02:30.655" v="16" actId="14100"/>
      <pc:docMkLst>
        <pc:docMk/>
      </pc:docMkLst>
      <pc:sldMasterChg chg="modSp mod addSldLayout delSldLayout modSldLayout">
        <pc:chgData name="Wood, Mark (RC-GB SUS SUS1)" userId="7b65dbd3-4fb9-43eb-becc-2b93ea9ad58d" providerId="ADAL" clId="{6281795E-FE92-4CA2-A7D1-775F64726F23}" dt="2023-03-07T11:02:30.655" v="16" actId="14100"/>
        <pc:sldMasterMkLst>
          <pc:docMk/>
          <pc:sldMasterMk cId="0" sldId="2147483648"/>
        </pc:sldMasterMkLst>
        <pc:picChg chg="mod">
          <ac:chgData name="Wood, Mark (RC-GB SUS SUS1)" userId="7b65dbd3-4fb9-43eb-becc-2b93ea9ad58d" providerId="ADAL" clId="{6281795E-FE92-4CA2-A7D1-775F64726F23}" dt="2023-03-07T11:02:30.655" v="16" actId="14100"/>
          <ac:picMkLst>
            <pc:docMk/>
            <pc:sldMasterMk cId="0" sldId="2147483648"/>
            <ac:picMk id="2" creationId="{00000000-0000-0000-0000-000000000000}"/>
          </ac:picMkLst>
        </pc:picChg>
        <pc:sldLayoutChg chg="addSp delSp modSp setBg">
          <pc:chgData name="Wood, Mark (RC-GB SUS SUS1)" userId="7b65dbd3-4fb9-43eb-becc-2b93ea9ad58d" providerId="ADAL" clId="{6281795E-FE92-4CA2-A7D1-775F64726F23}" dt="2023-03-07T10:56:07.612" v="10"/>
          <pc:sldLayoutMkLst>
            <pc:docMk/>
            <pc:sldMasterMk cId="0" sldId="2147483648"/>
            <pc:sldLayoutMk cId="0" sldId="2147483650"/>
          </pc:sldLayoutMkLst>
          <pc:spChg chg="add mod">
            <ac:chgData name="Wood, Mark (RC-GB SUS SUS1)" userId="7b65dbd3-4fb9-43eb-becc-2b93ea9ad58d" providerId="ADAL" clId="{6281795E-FE92-4CA2-A7D1-775F64726F23}" dt="2023-03-07T10:52:57.574" v="1"/>
            <ac:spMkLst>
              <pc:docMk/>
              <pc:sldMasterMk cId="0" sldId="2147483648"/>
              <pc:sldLayoutMk cId="0" sldId="2147483650"/>
              <ac:spMk id="2" creationId="{5891C23E-438C-E641-566D-C5BFEB7854EF}"/>
            </ac:spMkLst>
          </pc:spChg>
          <pc:spChg chg="del">
            <ac:chgData name="Wood, Mark (RC-GB SUS SUS1)" userId="7b65dbd3-4fb9-43eb-becc-2b93ea9ad58d" providerId="ADAL" clId="{6281795E-FE92-4CA2-A7D1-775F64726F23}" dt="2023-03-07T10:52:56.561" v="0"/>
            <ac:spMkLst>
              <pc:docMk/>
              <pc:sldMasterMk cId="0" sldId="2147483648"/>
              <pc:sldLayoutMk cId="0" sldId="2147483650"/>
              <ac:spMk id="22" creationId="{00000000-0000-0000-0000-000000000000}"/>
            </ac:spMkLst>
          </pc:spChg>
        </pc:sldLayoutChg>
        <pc:sldLayoutChg chg="new del mod">
          <pc:chgData name="Wood, Mark (RC-GB SUS SUS1)" userId="7b65dbd3-4fb9-43eb-becc-2b93ea9ad58d" providerId="ADAL" clId="{6281795E-FE92-4CA2-A7D1-775F64726F23}" dt="2023-03-07T10:53:09.107" v="3" actId="11236"/>
          <pc:sldLayoutMkLst>
            <pc:docMk/>
            <pc:sldMasterMk cId="0" sldId="2147483648"/>
            <pc:sldLayoutMk cId="601192332" sldId="2147483660"/>
          </pc:sldLayoutMkLst>
        </pc:sldLayoutChg>
      </pc:sldMasterChg>
      <pc:sldMasterChg chg="new del mod addSldLayout delSldLayout">
        <pc:chgData name="Wood, Mark (RC-GB SUS SUS1)" userId="7b65dbd3-4fb9-43eb-becc-2b93ea9ad58d" providerId="ADAL" clId="{6281795E-FE92-4CA2-A7D1-775F64726F23}" dt="2023-03-07T10:55:22.138" v="5" actId="6938"/>
        <pc:sldMasterMkLst>
          <pc:docMk/>
          <pc:sldMasterMk cId="1226105370" sldId="2147483660"/>
        </pc:sldMasterMkLst>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2367209517" sldId="2147483661"/>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3944614533" sldId="2147483662"/>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3809654399" sldId="2147483663"/>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3376044217" sldId="2147483664"/>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2285387210" sldId="2147483665"/>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3475950486" sldId="2147483666"/>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1626664879" sldId="2147483667"/>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225372424" sldId="2147483668"/>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3178847005" sldId="2147483669"/>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2049782017" sldId="2147483670"/>
          </pc:sldLayoutMkLst>
        </pc:sldLayoutChg>
        <pc:sldLayoutChg chg="new del replId">
          <pc:chgData name="Wood, Mark (RC-GB SUS SUS1)" userId="7b65dbd3-4fb9-43eb-becc-2b93ea9ad58d" providerId="ADAL" clId="{6281795E-FE92-4CA2-A7D1-775F64726F23}" dt="2023-03-07T10:55:22.138" v="5" actId="6938"/>
          <pc:sldLayoutMkLst>
            <pc:docMk/>
            <pc:sldMasterMk cId="1226105370" sldId="2147483660"/>
            <pc:sldLayoutMk cId="178307717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6197036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a:t>
            </a:r>
            <a:r>
              <a:rPr lang="en-US" baseline="0" dirty="0"/>
              <a:t> the learning objectives. This lesson examines Product Lifecycle Management in the context of the design, manufacture and distribution of a hairdryer.</a:t>
            </a:r>
            <a:endParaRPr lang="en-US" dirty="0"/>
          </a:p>
        </p:txBody>
      </p:sp>
    </p:spTree>
    <p:extLst>
      <p:ext uri="{BB962C8B-B14F-4D97-AF65-F5344CB8AC3E}">
        <p14:creationId xmlns:p14="http://schemas.microsoft.com/office/powerpoint/2010/main" val="14117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Plenary</a:t>
            </a:r>
            <a:r>
              <a:rPr lang="en-US" baseline="0" dirty="0"/>
              <a:t> Questions: Use these questions to challenge students learning for the episode. Break each question into sub questions as you go, such as ‘Who does the designing? Or ‘Who plans the manufacturing’. Consider the benefits of PLM and NX for all stakeholders </a:t>
            </a:r>
            <a:r>
              <a:rPr lang="mr-IN" baseline="0" dirty="0"/>
              <a:t>–</a:t>
            </a:r>
            <a:r>
              <a:rPr lang="en-US" baseline="0" dirty="0"/>
              <a:t> the user, the designer, the manufacturer, the distributor and the impact on sustainability.</a:t>
            </a:r>
            <a:endParaRPr lang="en-US" dirty="0"/>
          </a:p>
        </p:txBody>
      </p:sp>
    </p:spTree>
    <p:extLst>
      <p:ext uri="{BB962C8B-B14F-4D97-AF65-F5344CB8AC3E}">
        <p14:creationId xmlns:p14="http://schemas.microsoft.com/office/powerpoint/2010/main" val="88490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Start students thinking</a:t>
            </a:r>
            <a:r>
              <a:rPr lang="en-GB" baseline="0" dirty="0"/>
              <a:t> about where products come from, and introduce the key questions for </a:t>
            </a:r>
            <a:r>
              <a:rPr lang="en-GB" baseline="0"/>
              <a:t>the lesson.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part of the session,</a:t>
            </a:r>
            <a:r>
              <a:rPr lang="en-US" baseline="0" dirty="0"/>
              <a:t> students should try to work out the best order for the boxes from challenge 1. They could do this in pairs or individually.</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Students should now check</a:t>
            </a:r>
            <a:r>
              <a:rPr lang="en-GB" baseline="0" dirty="0"/>
              <a:t> their answers against the Designing The Future Interactive. Question students on how the interactive effected their decisions and use the answer sheet feedback the correct order. For higher level students, question the limitations of a flowchart for Product Lifecycle. Ask students to assess whether product lifecycle is a linear process </a:t>
            </a:r>
            <a:r>
              <a:rPr lang="mr-IN" baseline="0" dirty="0"/>
              <a:t>–</a:t>
            </a:r>
            <a:r>
              <a:rPr lang="en-GB" baseline="0" dirty="0"/>
              <a:t> they should be considering the iterative nature of the design, make and evaluate process. You could link this to their project work, or to everyday tasks where the aim is constant improvement in many cycles.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Students should now explore Product Lifecycle Management more</a:t>
            </a:r>
            <a:r>
              <a:rPr lang="en-GB" baseline="0" dirty="0"/>
              <a:t> deeply using the Designing The Future Interactive and answer the questions. Use the questions to initiate discussion about how PLM software allows for greater collaboration between professionals, with emphasis on how </a:t>
            </a:r>
            <a:r>
              <a:rPr lang="en-GB" baseline="0" dirty="0" err="1"/>
              <a:t>Teamcentre</a:t>
            </a:r>
            <a:r>
              <a:rPr lang="en-GB" baseline="0" dirty="0"/>
              <a:t> could enable collaboration between teams across different companies internationally. Also discuss each aspect of sustainability; economic, environmental and social. Feedback worksheet answers.</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Industry 4.0 refers to the Fourth</a:t>
            </a:r>
            <a:r>
              <a:rPr lang="en-US" baseline="0" dirty="0"/>
              <a:t> Industrial Revolution. This is the age where industry is highly digitized and connected, and uses </a:t>
            </a:r>
            <a:r>
              <a:rPr lang="en-US" baseline="0" dirty="0" err="1"/>
              <a:t>IoT</a:t>
            </a:r>
            <a:r>
              <a:rPr lang="en-US" baseline="0" dirty="0"/>
              <a:t> and AI enabled machinery, as </a:t>
            </a:r>
            <a:r>
              <a:rPr lang="en-US" baseline="0" dirty="0" err="1"/>
              <a:t>epitomised</a:t>
            </a:r>
            <a:r>
              <a:rPr lang="en-US" baseline="0" dirty="0"/>
              <a:t> in the Smart Factory. Discuss the benefits in terms of professionals (safety and workflow), companies (efficiency and profitability), the product user (quality of product at a lower price), and all people due to the increased sustainability more broadly.</a:t>
            </a:r>
            <a:endParaRPr lang="en-US" dirty="0"/>
          </a:p>
        </p:txBody>
      </p:sp>
    </p:spTree>
    <p:extLst>
      <p:ext uri="{BB962C8B-B14F-4D97-AF65-F5344CB8AC3E}">
        <p14:creationId xmlns:p14="http://schemas.microsoft.com/office/powerpoint/2010/main" val="313533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 the features</a:t>
            </a:r>
            <a:r>
              <a:rPr lang="en-US" baseline="0" dirty="0"/>
              <a:t> of Siemens NX and it’s application in industry. Siemens NX can integrate fully with PLM and is used across many industries including automotive and aerospace. The image shows an example of generative modeling, where advanced geometric models are generated digitally using constraint and material data, such as the chassis of the car shown above. </a:t>
            </a:r>
            <a:endParaRPr lang="en-US" dirty="0"/>
          </a:p>
        </p:txBody>
      </p:sp>
    </p:spTree>
    <p:extLst>
      <p:ext uri="{BB962C8B-B14F-4D97-AF65-F5344CB8AC3E}">
        <p14:creationId xmlns:p14="http://schemas.microsoft.com/office/powerpoint/2010/main" val="313533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This activity introduces students</a:t>
            </a:r>
            <a:r>
              <a:rPr lang="en-US" baseline="0" dirty="0"/>
              <a:t> to the basics of CAD modeling, including sketches, extrusions and fillets. You will need Siemens NX education installed on your institution machines. If you have a 3D printer, you could get students to print their badges. If you 3D print in ABS, badge pins could easily be attached to the back surface using a cyanoacrylate adhesive, following all safety measures detailed on the adhesive instructions.</a:t>
            </a:r>
            <a:endParaRPr lang="en-US" dirty="0"/>
          </a:p>
        </p:txBody>
      </p:sp>
    </p:spTree>
    <p:extLst>
      <p:ext uri="{BB962C8B-B14F-4D97-AF65-F5344CB8AC3E}">
        <p14:creationId xmlns:p14="http://schemas.microsoft.com/office/powerpoint/2010/main" val="313533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a:t>Challenge</a:t>
            </a:r>
            <a:r>
              <a:rPr lang="en-GB" baseline="0" dirty="0"/>
              <a:t> students to consider the advantages of CAD design.</a:t>
            </a:r>
            <a:endParaRPr lang="en-US" dirty="0"/>
          </a:p>
        </p:txBody>
      </p:sp>
    </p:spTree>
    <p:extLst>
      <p:ext uri="{BB962C8B-B14F-4D97-AF65-F5344CB8AC3E}">
        <p14:creationId xmlns:p14="http://schemas.microsoft.com/office/powerpoint/2010/main" val="313533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dirty="0"/>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mj-lt"/>
                <a:ea typeface="+mj-ea"/>
                <a:cs typeface="+mj-cs"/>
                <a:sym typeface="Calibri"/>
              </a:defRPr>
            </a:lvl1pPr>
            <a:lvl2pPr marL="0" indent="457200" algn="ctr">
              <a:buSzTx/>
              <a:buFontTx/>
              <a:buNone/>
              <a:defRPr sz="2400">
                <a:latin typeface="+mj-lt"/>
                <a:ea typeface="+mj-ea"/>
                <a:cs typeface="+mj-cs"/>
                <a:sym typeface="Calibri"/>
              </a:defRPr>
            </a:lvl2pPr>
            <a:lvl3pPr marL="0" indent="914400" algn="ctr">
              <a:buSzTx/>
              <a:buFontTx/>
              <a:buNone/>
              <a:defRPr sz="2400">
                <a:latin typeface="+mj-lt"/>
                <a:ea typeface="+mj-ea"/>
                <a:cs typeface="+mj-cs"/>
                <a:sym typeface="Calibri"/>
              </a:defRPr>
            </a:lvl3pPr>
            <a:lvl4pPr marL="0" indent="1371600" algn="ctr">
              <a:buSzTx/>
              <a:buFontTx/>
              <a:buNone/>
              <a:defRPr sz="2400">
                <a:latin typeface="+mj-lt"/>
                <a:ea typeface="+mj-ea"/>
                <a:cs typeface="+mj-cs"/>
                <a:sym typeface="Calibri"/>
              </a:defRPr>
            </a:lvl4pPr>
            <a:lvl5pPr marL="0" indent="1828800" algn="ctr">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F2AA-A6AE-9245-9F54-5ACF3C39C8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68F4623B-E847-744C-8FA2-C062F34126C7}"/>
              </a:ext>
            </a:extLst>
          </p:cNvPr>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1591877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5891C23E-438C-E641-566D-C5BFEB7854EF}"/>
              </a:ext>
            </a:extLst>
          </p:cNvPr>
          <p:cNvSpPr>
            <a:spLocks noGrp="1"/>
          </p:cNvSpPr>
          <p:nvPr>
            <p:ph type="title"/>
          </p:nvPr>
        </p:nvSpPr>
        <p:spPr/>
        <p:txBody>
          <a:bodyPr/>
          <a:lstStyle/>
          <a:p>
            <a:r>
              <a:rPr lang="en-US"/>
              <a:t>Click to edit Master title style</a:t>
            </a:r>
            <a:endParaRPr lang="en-GB"/>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mj-lt"/>
                <a:ea typeface="+mj-ea"/>
                <a:cs typeface="+mj-cs"/>
                <a:sym typeface="Calibri"/>
              </a:defRPr>
            </a:lvl1pPr>
            <a:lvl2pPr marL="0" indent="457200">
              <a:buSzTx/>
              <a:buFontTx/>
              <a:buNone/>
              <a:defRPr sz="2400">
                <a:solidFill>
                  <a:srgbClr val="888888"/>
                </a:solidFill>
                <a:latin typeface="+mj-lt"/>
                <a:ea typeface="+mj-ea"/>
                <a:cs typeface="+mj-cs"/>
                <a:sym typeface="Calibri"/>
              </a:defRPr>
            </a:lvl2pPr>
            <a:lvl3pPr marL="0" indent="914400">
              <a:buSzTx/>
              <a:buFontTx/>
              <a:buNone/>
              <a:defRPr sz="2400">
                <a:solidFill>
                  <a:srgbClr val="888888"/>
                </a:solidFill>
                <a:latin typeface="+mj-lt"/>
                <a:ea typeface="+mj-ea"/>
                <a:cs typeface="+mj-cs"/>
                <a:sym typeface="Calibri"/>
              </a:defRPr>
            </a:lvl3pPr>
            <a:lvl4pPr marL="0" indent="1371600">
              <a:buSzTx/>
              <a:buFontTx/>
              <a:buNone/>
              <a:defRPr sz="2400">
                <a:solidFill>
                  <a:srgbClr val="888888"/>
                </a:solidFill>
                <a:latin typeface="+mj-lt"/>
                <a:ea typeface="+mj-ea"/>
                <a:cs typeface="+mj-cs"/>
                <a:sym typeface="Calibri"/>
              </a:defRPr>
            </a:lvl4pPr>
            <a:lvl5pPr marL="0" indent="1828800">
              <a:buSzTx/>
              <a:buFontTx/>
              <a:buNone/>
              <a:defRPr sz="24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atin typeface="+mj-lt"/>
                <a:ea typeface="+mj-ea"/>
                <a:cs typeface="+mj-cs"/>
                <a:sym typeface="Calibri"/>
              </a:defRPr>
            </a:lvl1pPr>
            <a:lvl2pPr marL="0" indent="457200">
              <a:buSzTx/>
              <a:buFontTx/>
              <a:buNone/>
              <a:defRPr sz="2400">
                <a:latin typeface="+mj-lt"/>
                <a:ea typeface="+mj-ea"/>
                <a:cs typeface="+mj-cs"/>
                <a:sym typeface="Calibri"/>
              </a:defRPr>
            </a:lvl2pPr>
            <a:lvl3pPr marL="0" indent="914400">
              <a:buSzTx/>
              <a:buFontTx/>
              <a:buNone/>
              <a:defRPr sz="2400">
                <a:latin typeface="+mj-lt"/>
                <a:ea typeface="+mj-ea"/>
                <a:cs typeface="+mj-cs"/>
                <a:sym typeface="Calibri"/>
              </a:defRPr>
            </a:lvl3pPr>
            <a:lvl4pPr marL="0" indent="1371600">
              <a:buSzTx/>
              <a:buFontTx/>
              <a:buNone/>
              <a:defRPr sz="2400">
                <a:latin typeface="+mj-lt"/>
                <a:ea typeface="+mj-ea"/>
                <a:cs typeface="+mj-cs"/>
                <a:sym typeface="Calibri"/>
              </a:defRPr>
            </a:lvl4pPr>
            <a:lvl5pPr marL="0" indent="1828800">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latin typeface="+mj-lt"/>
                <a:ea typeface="+mj-ea"/>
                <a:cs typeface="+mj-cs"/>
                <a:sym typeface="Calibri"/>
              </a:defRPr>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marL="228600" indent="-228600">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latin typeface="+mj-lt"/>
                <a:ea typeface="+mj-ea"/>
                <a:cs typeface="+mj-cs"/>
                <a:sym typeface="Calibri"/>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atin typeface="+mj-lt"/>
                <a:ea typeface="+mj-ea"/>
                <a:cs typeface="+mj-cs"/>
                <a:sym typeface="Calibri"/>
              </a:defRPr>
            </a:lvl1pPr>
            <a:lvl2pPr marL="0" indent="457200">
              <a:buSzTx/>
              <a:buFontTx/>
              <a:buNone/>
              <a:defRPr sz="1600">
                <a:latin typeface="+mj-lt"/>
                <a:ea typeface="+mj-ea"/>
                <a:cs typeface="+mj-cs"/>
                <a:sym typeface="Calibri"/>
              </a:defRPr>
            </a:lvl2pPr>
            <a:lvl3pPr marL="0" indent="914400">
              <a:buSzTx/>
              <a:buFontTx/>
              <a:buNone/>
              <a:defRPr sz="1600">
                <a:latin typeface="+mj-lt"/>
                <a:ea typeface="+mj-ea"/>
                <a:cs typeface="+mj-cs"/>
                <a:sym typeface="Calibri"/>
              </a:defRPr>
            </a:lvl3pPr>
            <a:lvl4pPr marL="0" indent="1371600">
              <a:buSzTx/>
              <a:buFontTx/>
              <a:buNone/>
              <a:defRPr sz="1600">
                <a:latin typeface="+mj-lt"/>
                <a:ea typeface="+mj-ea"/>
                <a:cs typeface="+mj-cs"/>
                <a:sym typeface="Calibri"/>
              </a:defRPr>
            </a:lvl4pPr>
            <a:lvl5pPr marL="0" indent="1828800">
              <a:buSzTx/>
              <a:buFontTx/>
              <a:buNone/>
              <a:defRPr sz="16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A6F1-EA27-8C4E-BA13-82B60EAF874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841B16CF-C513-FC45-AC02-ABBDCCCD7C36}"/>
              </a:ext>
            </a:extLst>
          </p:cNvPr>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80827187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0" y="0"/>
            <a:ext cx="12192000" cy="1756379"/>
          </a:xfrm>
          <a:prstGeom prst="rect">
            <a:avLst/>
          </a:prstGeom>
          <a:ln w="12700">
            <a:miter lim="400000"/>
          </a:ln>
        </p:spPr>
      </p:pic>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7" name="Title Placeholder 6">
            <a:extLst>
              <a:ext uri="{FF2B5EF4-FFF2-40B4-BE49-F238E27FC236}">
                <a16:creationId xmlns:a16="http://schemas.microsoft.com/office/drawing/2014/main" id="{2B1664F2-0483-2949-AAC4-921452D8A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a:ln w="12700">
            <a:miter lim="400000"/>
          </a:ln>
        </p:spPr>
      </p:pic>
      <p:sp>
        <p:nvSpPr>
          <p:cNvPr id="97" name="Title 1"/>
          <p:cNvSpPr txBox="1">
            <a:spLocks noGrp="1"/>
          </p:cNvSpPr>
          <p:nvPr>
            <p:ph type="title"/>
          </p:nvPr>
        </p:nvSpPr>
        <p:spPr>
          <a:xfrm>
            <a:off x="788051" y="3141983"/>
            <a:ext cx="9942287" cy="2387601"/>
          </a:xfrm>
          <a:prstGeom prst="rect">
            <a:avLst/>
          </a:prstGeom>
        </p:spPr>
        <p:txBody>
          <a:bodyPr/>
          <a:lstStyle>
            <a:lvl1pPr algn="just">
              <a:defRPr sz="3600" b="1">
                <a:solidFill>
                  <a:srgbClr val="FFFFFF"/>
                </a:solidFill>
                <a:latin typeface="Arial"/>
                <a:ea typeface="Arial"/>
                <a:cs typeface="Arial"/>
                <a:sym typeface="Arial"/>
              </a:defRPr>
            </a:lvl1pPr>
          </a:lstStyle>
          <a:p>
            <a:r>
              <a:rPr lang="en-GB" dirty="0">
                <a:solidFill>
                  <a:srgbClr val="005F87"/>
                </a:solidFill>
              </a:rPr>
              <a:t>Siemens NX: Designing The Future</a:t>
            </a:r>
            <a:endParaRPr dirty="0">
              <a:solidFill>
                <a:srgbClr val="005F87"/>
              </a:solidFill>
            </a:endParaRPr>
          </a:p>
        </p:txBody>
      </p:sp>
      <p:sp>
        <p:nvSpPr>
          <p:cNvPr id="98" name="Subtitle 2"/>
          <p:cNvSpPr txBox="1">
            <a:spLocks noGrp="1"/>
          </p:cNvSpPr>
          <p:nvPr>
            <p:ph type="body" sz="quarter" idx="1"/>
          </p:nvPr>
        </p:nvSpPr>
        <p:spPr>
          <a:xfrm>
            <a:off x="783769" y="5764665"/>
            <a:ext cx="9942287" cy="1655762"/>
          </a:xfrm>
          <a:prstGeom prst="rect">
            <a:avLst/>
          </a:prstGeom>
        </p:spPr>
        <p:txBody>
          <a:bodyPr/>
          <a:lstStyle>
            <a:lvl1pPr algn="l">
              <a:defRPr sz="2300">
                <a:latin typeface="Arial"/>
                <a:ea typeface="Arial"/>
                <a:cs typeface="Arial"/>
                <a:sym typeface="Arial"/>
              </a:defRPr>
            </a:lvl1pPr>
          </a:lstStyle>
          <a:p>
            <a:r>
              <a:rPr lang="en-GB" dirty="0"/>
              <a:t>Episode 1: Where do Products C</a:t>
            </a:r>
            <a:r>
              <a:rPr lang="en-US" dirty="0"/>
              <a:t>o</a:t>
            </a:r>
            <a:r>
              <a:rPr lang="en-GB" dirty="0"/>
              <a:t>me from?</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0" y="3024000"/>
            <a:ext cx="10949720" cy="3954381"/>
          </a:xfrm>
          <a:prstGeom prst="rect">
            <a:avLst/>
          </a:prstGeom>
        </p:spPr>
        <p:txBody>
          <a:bodyPr/>
          <a:lstStyle/>
          <a:p>
            <a:pPr marL="1346246" lvl="2" indent="-360000">
              <a:buClr>
                <a:srgbClr val="FFB900"/>
              </a:buClr>
            </a:pPr>
            <a:r>
              <a:rPr lang="en-GB" dirty="0"/>
              <a:t>How did you find using the Siemens NX software?</a:t>
            </a:r>
          </a:p>
          <a:p>
            <a:pPr marL="1346246" lvl="2" indent="-360000">
              <a:buClr>
                <a:srgbClr val="FFB900"/>
              </a:buClr>
            </a:pPr>
            <a:r>
              <a:rPr lang="en-GB" dirty="0"/>
              <a:t>What are the advantages of using CAD packages such as Siemens NX?</a:t>
            </a:r>
          </a:p>
          <a:p>
            <a:pPr marL="1346246" lvl="2" indent="-360000">
              <a:buClr>
                <a:srgbClr val="FFB900"/>
              </a:buClr>
            </a:pPr>
            <a:r>
              <a:rPr lang="en-GB" dirty="0"/>
              <a:t>What were the challenges?</a:t>
            </a:r>
          </a:p>
          <a:p>
            <a:pPr marL="1346246" lvl="2" indent="-360000">
              <a:buClr>
                <a:srgbClr val="FFB900"/>
              </a:buClr>
            </a:pPr>
            <a:r>
              <a:rPr lang="en-GB" dirty="0"/>
              <a:t>Who benefits from the use of CAD?</a:t>
            </a:r>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Siemens NX Reflection</a:t>
            </a:r>
            <a:endParaRPr dirty="0">
              <a:solidFill>
                <a:srgbClr val="005F87"/>
              </a:solidFill>
            </a:endParaRPr>
          </a:p>
        </p:txBody>
      </p:sp>
    </p:spTree>
    <p:extLst>
      <p:ext uri="{BB962C8B-B14F-4D97-AF65-F5344CB8AC3E}">
        <p14:creationId xmlns:p14="http://schemas.microsoft.com/office/powerpoint/2010/main" val="2347554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Questions</a:t>
            </a:r>
            <a:r>
              <a:rPr lang="en-GB" dirty="0">
                <a:solidFill>
                  <a:srgbClr val="005F87"/>
                </a:solidFill>
              </a:rPr>
              <a:t> to think about</a:t>
            </a:r>
            <a:endParaRPr dirty="0">
              <a:solidFill>
                <a:srgbClr val="005F87"/>
              </a:solidFill>
            </a:endParaRPr>
          </a:p>
        </p:txBody>
      </p:sp>
      <p:sp>
        <p:nvSpPr>
          <p:cNvPr id="6" name="Content Placeholder 2"/>
          <p:cNvSpPr txBox="1">
            <a:spLocks/>
          </p:cNvSpPr>
          <p:nvPr/>
        </p:nvSpPr>
        <p:spPr>
          <a:xfrm>
            <a:off x="957600" y="3024000"/>
            <a:ext cx="9587029" cy="1937942"/>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a:lstStyle>
          <a:p>
            <a:pPr marL="1346246" lvl="2" indent="-360000">
              <a:lnSpc>
                <a:spcPct val="100000"/>
              </a:lnSpc>
              <a:buClr>
                <a:srgbClr val="FFB900"/>
              </a:buClr>
            </a:pPr>
            <a:r>
              <a:rPr lang="en-US" dirty="0"/>
              <a:t>How are engineered products made?</a:t>
            </a:r>
          </a:p>
          <a:p>
            <a:pPr marL="1346246" lvl="2" indent="-360000">
              <a:lnSpc>
                <a:spcPct val="100000"/>
              </a:lnSpc>
              <a:buClr>
                <a:srgbClr val="FFB900"/>
              </a:buClr>
            </a:pPr>
            <a:r>
              <a:rPr lang="en-US" dirty="0"/>
              <a:t>Who is involved in making them?</a:t>
            </a:r>
          </a:p>
          <a:p>
            <a:pPr marL="1346246" lvl="2" indent="-360000">
              <a:lnSpc>
                <a:spcPct val="100000"/>
              </a:lnSpc>
              <a:buClr>
                <a:srgbClr val="FFB900"/>
              </a:buClr>
            </a:pPr>
            <a:r>
              <a:rPr lang="en-US" dirty="0"/>
              <a:t>How do digital technologies such as PLM and NX software help this process?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ontent Placeholder 2"/>
          <p:cNvSpPr txBox="1">
            <a:spLocks noGrp="1"/>
          </p:cNvSpPr>
          <p:nvPr>
            <p:ph type="body" idx="1"/>
          </p:nvPr>
        </p:nvSpPr>
        <p:spPr>
          <a:xfrm>
            <a:off x="957600" y="3024000"/>
            <a:ext cx="10311592" cy="3527659"/>
          </a:xfrm>
          <a:prstGeom prst="rect">
            <a:avLst/>
          </a:prstGeom>
        </p:spPr>
        <p:txBody>
          <a:bodyPr>
            <a:normAutofit/>
          </a:bodyPr>
          <a:lstStyle/>
          <a:p>
            <a:pPr marL="0" indent="0">
              <a:lnSpc>
                <a:spcPct val="100000"/>
              </a:lnSpc>
              <a:spcAft>
                <a:spcPts val="700"/>
              </a:spcAft>
              <a:buSzTx/>
              <a:buNone/>
            </a:pPr>
            <a:r>
              <a:rPr sz="2100" b="1" dirty="0">
                <a:solidFill>
                  <a:srgbClr val="005F87"/>
                </a:solidFill>
              </a:rPr>
              <a:t>This</a:t>
            </a:r>
            <a:r>
              <a:rPr lang="en-GB" sz="2100" b="1" dirty="0">
                <a:solidFill>
                  <a:srgbClr val="005F87"/>
                </a:solidFill>
              </a:rPr>
              <a:t> episode </a:t>
            </a:r>
            <a:r>
              <a:rPr sz="2100" b="1" dirty="0">
                <a:solidFill>
                  <a:srgbClr val="005F87"/>
                </a:solidFill>
              </a:rPr>
              <a:t>is designed to get you to understand:</a:t>
            </a:r>
          </a:p>
          <a:p>
            <a:pPr marL="1346246" lvl="2" indent="-360000" defTabSz="1080000">
              <a:lnSpc>
                <a:spcPct val="100000"/>
              </a:lnSpc>
              <a:buClr>
                <a:srgbClr val="FFB900"/>
              </a:buClr>
            </a:pPr>
            <a:r>
              <a:rPr lang="en-GB" sz="2100" dirty="0"/>
              <a:t>The product lifecycle of an everyday product</a:t>
            </a:r>
          </a:p>
          <a:p>
            <a:pPr marL="1346246" lvl="2" indent="-360000" defTabSz="1080000">
              <a:lnSpc>
                <a:spcPct val="100000"/>
              </a:lnSpc>
              <a:buClr>
                <a:srgbClr val="FFB900"/>
              </a:buClr>
            </a:pPr>
            <a:r>
              <a:rPr lang="en-GB" sz="2100" dirty="0"/>
              <a:t>The people involved in a product’s lifecycle</a:t>
            </a:r>
            <a:endParaRPr sz="2100" dirty="0"/>
          </a:p>
          <a:p>
            <a:pPr marL="1346246" lvl="2" indent="-360000" defTabSz="1080000">
              <a:lnSpc>
                <a:spcPct val="100000"/>
              </a:lnSpc>
              <a:buClr>
                <a:srgbClr val="FFB900"/>
              </a:buClr>
            </a:pPr>
            <a:r>
              <a:rPr lang="en-GB" sz="2100" dirty="0"/>
              <a:t>How digital technologies such as Siemens NX and Product Lifecycle Management are beneficial to product development</a:t>
            </a:r>
            <a:endParaRPr sz="2100" dirty="0"/>
          </a:p>
        </p:txBody>
      </p:sp>
      <p:sp>
        <p:nvSpPr>
          <p:cNvPr id="101" name="Title 1"/>
          <p:cNvSpPr txBox="1">
            <a:spLocks noGrp="1"/>
          </p:cNvSpPr>
          <p:nvPr>
            <p:ph type="title"/>
          </p:nvPr>
        </p:nvSpPr>
        <p:spPr>
          <a:xfrm>
            <a:off x="956013" y="1944000"/>
            <a:ext cx="9989823"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Objectives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a:xfrm>
            <a:off x="554610" y="3577886"/>
            <a:ext cx="6400926" cy="3098861"/>
          </a:xfrm>
          <a:prstGeom prst="rect">
            <a:avLst/>
          </a:prstGeom>
        </p:spPr>
      </p:pic>
      <p:sp>
        <p:nvSpPr>
          <p:cNvPr id="107" name="Content Placeholder 2"/>
          <p:cNvSpPr txBox="1">
            <a:spLocks noGrp="1"/>
          </p:cNvSpPr>
          <p:nvPr>
            <p:ph type="body" idx="1"/>
          </p:nvPr>
        </p:nvSpPr>
        <p:spPr>
          <a:xfrm>
            <a:off x="917777" y="3024000"/>
            <a:ext cx="10647806" cy="1114161"/>
          </a:xfrm>
          <a:prstGeom prst="rect">
            <a:avLst/>
          </a:prstGeom>
        </p:spPr>
        <p:txBody>
          <a:bodyPr>
            <a:normAutofit/>
          </a:bodyPr>
          <a:lstStyle/>
          <a:p>
            <a:pPr marL="0" indent="0">
              <a:lnSpc>
                <a:spcPct val="100000"/>
              </a:lnSpc>
              <a:buSzTx/>
              <a:buNone/>
            </a:pPr>
            <a:r>
              <a:rPr lang="en-GB" sz="2100" dirty="0"/>
              <a:t>Engineered products are all around us. They are complex products with multiple precision made components that require several different processes to make them. For example:</a:t>
            </a:r>
            <a:endParaRPr sz="2100" dirty="0"/>
          </a:p>
        </p:txBody>
      </p:sp>
      <p:sp>
        <p:nvSpPr>
          <p:cNvPr id="106" name="Title 1"/>
          <p:cNvSpPr txBox="1">
            <a:spLocks noGrp="1"/>
          </p:cNvSpPr>
          <p:nvPr>
            <p:ph type="title"/>
          </p:nvPr>
        </p:nvSpPr>
        <p:spPr>
          <a:xfrm>
            <a:off x="917777" y="1944000"/>
            <a:ext cx="10515601" cy="970416"/>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What are engineered products?</a:t>
            </a:r>
            <a:endParaRPr dirty="0">
              <a:solidFill>
                <a:srgbClr val="005F87"/>
              </a:solidFill>
            </a:endParaRPr>
          </a:p>
        </p:txBody>
      </p:sp>
      <p:sp>
        <p:nvSpPr>
          <p:cNvPr id="13" name="TextBox 12"/>
          <p:cNvSpPr txBox="1"/>
          <p:nvPr/>
        </p:nvSpPr>
        <p:spPr>
          <a:xfrm>
            <a:off x="6806505" y="4199889"/>
            <a:ext cx="4508884" cy="170559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300"/>
              </a:spcBef>
              <a:spcAft>
                <a:spcPts val="700"/>
              </a:spcAft>
              <a:defRPr sz="1500" b="1">
                <a:solidFill>
                  <a:srgbClr val="50BED7"/>
                </a:solidFill>
                <a:latin typeface="Arial"/>
                <a:ea typeface="Arial"/>
                <a:cs typeface="Arial"/>
                <a:sym typeface="Arial"/>
              </a:defRPr>
            </a:pPr>
            <a:r>
              <a:rPr lang="en-GB" sz="2100" dirty="0">
                <a:solidFill>
                  <a:srgbClr val="005F87"/>
                </a:solidFill>
              </a:rPr>
              <a:t>Your hairdryer</a:t>
            </a:r>
          </a:p>
          <a:p>
            <a:pPr marL="360000" lvl="3" indent="-360000">
              <a:spcBef>
                <a:spcPts val="600"/>
              </a:spcBef>
              <a:buClr>
                <a:srgbClr val="FFB900"/>
              </a:buClr>
              <a:buSzPct val="100000"/>
              <a:buFont typeface="Arial"/>
              <a:buChar char="•"/>
              <a:defRPr sz="1300">
                <a:latin typeface="Arial"/>
                <a:ea typeface="Arial"/>
                <a:cs typeface="Arial"/>
                <a:sym typeface="Arial"/>
              </a:defRPr>
            </a:pPr>
            <a:r>
              <a:rPr lang="en-GB" sz="2100" dirty="0"/>
              <a:t>Where did it come from?</a:t>
            </a:r>
          </a:p>
          <a:p>
            <a:pPr marL="360000" lvl="3" indent="-360000">
              <a:spcBef>
                <a:spcPts val="600"/>
              </a:spcBef>
              <a:buClr>
                <a:srgbClr val="FFB900"/>
              </a:buClr>
              <a:buSzPct val="100000"/>
              <a:buFont typeface="Arial"/>
              <a:buChar char="•"/>
              <a:defRPr sz="1300">
                <a:latin typeface="Arial"/>
                <a:ea typeface="Arial"/>
                <a:cs typeface="Arial"/>
                <a:sym typeface="Arial"/>
              </a:defRPr>
            </a:pPr>
            <a:r>
              <a:rPr lang="en-GB" sz="2100" dirty="0"/>
              <a:t>How was it made?</a:t>
            </a:r>
          </a:p>
          <a:p>
            <a:pPr marL="360000" lvl="3" indent="-360000">
              <a:spcBef>
                <a:spcPts val="600"/>
              </a:spcBef>
              <a:buClr>
                <a:srgbClr val="FFB900"/>
              </a:buClr>
              <a:buSzPct val="100000"/>
              <a:buFont typeface="Arial"/>
              <a:buChar char="•"/>
              <a:defRPr sz="1300">
                <a:latin typeface="Arial"/>
                <a:ea typeface="Arial"/>
                <a:cs typeface="Arial"/>
                <a:sym typeface="Arial"/>
              </a:defRPr>
            </a:pPr>
            <a:r>
              <a:rPr lang="en-GB" sz="2100" dirty="0"/>
              <a:t>Who made it?</a:t>
            </a:r>
            <a:endParaRPr sz="21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10164903" cy="3954381"/>
          </a:xfrm>
          <a:prstGeom prst="rect">
            <a:avLst/>
          </a:prstGeom>
        </p:spPr>
        <p:txBody>
          <a:bodyPr lIns="46800">
            <a:normAutofit/>
          </a:bodyPr>
          <a:lstStyle/>
          <a:p>
            <a:pPr marL="0" indent="0">
              <a:lnSpc>
                <a:spcPct val="100000"/>
              </a:lnSpc>
              <a:spcAft>
                <a:spcPts val="2000"/>
              </a:spcAft>
              <a:buSzTx/>
              <a:buNone/>
            </a:pPr>
            <a:r>
              <a:rPr lang="en-GB" sz="2100" dirty="0"/>
              <a:t>Like all engineered products, your hairdryer has been </a:t>
            </a:r>
            <a:r>
              <a:rPr lang="en-GB" sz="2100" b="1" dirty="0"/>
              <a:t>designed</a:t>
            </a:r>
            <a:r>
              <a:rPr lang="en-GB" sz="2100" dirty="0"/>
              <a:t>, </a:t>
            </a:r>
            <a:r>
              <a:rPr lang="en-GB" sz="2100" b="1" dirty="0"/>
              <a:t>manufactured </a:t>
            </a:r>
            <a:r>
              <a:rPr lang="en-GB" sz="2100" dirty="0"/>
              <a:t>and then </a:t>
            </a:r>
            <a:r>
              <a:rPr lang="en-GB" sz="2100" b="1" dirty="0"/>
              <a:t>distributed</a:t>
            </a:r>
            <a:r>
              <a:rPr lang="en-GB" sz="2100" dirty="0"/>
              <a:t> as part of it’s </a:t>
            </a:r>
            <a:r>
              <a:rPr lang="en-GB" sz="2100" b="1" dirty="0"/>
              <a:t>product lifecycle.</a:t>
            </a:r>
          </a:p>
          <a:p>
            <a:pPr marL="0" indent="0">
              <a:lnSpc>
                <a:spcPct val="100000"/>
              </a:lnSpc>
              <a:spcAft>
                <a:spcPts val="700"/>
              </a:spcAft>
              <a:buSzTx/>
              <a:buNone/>
            </a:pPr>
            <a:r>
              <a:rPr lang="en-GB" sz="2100" b="1" dirty="0">
                <a:solidFill>
                  <a:srgbClr val="005F87"/>
                </a:solidFill>
              </a:rPr>
              <a:t>Challenge 1: The Lifecycle of a Hairdryer</a:t>
            </a:r>
          </a:p>
          <a:p>
            <a:pPr marL="1346246" lvl="2" indent="-360000">
              <a:lnSpc>
                <a:spcPct val="100000"/>
              </a:lnSpc>
              <a:buClr>
                <a:srgbClr val="FFB900"/>
              </a:buClr>
              <a:buSzTx/>
            </a:pPr>
            <a:r>
              <a:rPr lang="en-GB" sz="2100" dirty="0"/>
              <a:t>Cut out the boxes on your worksheet and arrange them into a flowchart.</a:t>
            </a:r>
          </a:p>
          <a:p>
            <a:pPr marL="1346246" lvl="2" indent="-360000">
              <a:lnSpc>
                <a:spcPct val="100000"/>
              </a:lnSpc>
              <a:buClr>
                <a:srgbClr val="FFB900"/>
              </a:buClr>
              <a:buSzTx/>
            </a:pPr>
            <a:r>
              <a:rPr lang="en-GB" sz="2100" dirty="0"/>
              <a:t>Which should come first?</a:t>
            </a:r>
          </a:p>
        </p:txBody>
      </p:sp>
      <p:sp>
        <p:nvSpPr>
          <p:cNvPr id="116" name="Title 1"/>
          <p:cNvSpPr txBox="1"/>
          <p:nvPr/>
        </p:nvSpPr>
        <p:spPr>
          <a:xfrm>
            <a:off x="958483" y="1944000"/>
            <a:ext cx="10569087" cy="97283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Where did it come from?</a:t>
            </a:r>
            <a:endParaRPr dirty="0">
              <a:solidFill>
                <a:srgbClr val="005F87"/>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4" y="3024001"/>
            <a:ext cx="9128946" cy="2675982"/>
          </a:xfrm>
          <a:prstGeom prst="rect">
            <a:avLst/>
          </a:prstGeom>
        </p:spPr>
        <p:txBody>
          <a:bodyPr>
            <a:normAutofit/>
          </a:bodyPr>
          <a:lstStyle/>
          <a:p>
            <a:pPr marL="0" indent="0">
              <a:lnSpc>
                <a:spcPct val="100000"/>
              </a:lnSpc>
              <a:spcAft>
                <a:spcPts val="700"/>
              </a:spcAft>
              <a:buSzTx/>
              <a:buNone/>
            </a:pPr>
            <a:r>
              <a:rPr lang="en-GB" sz="2100" dirty="0"/>
              <a:t>Use the </a:t>
            </a:r>
            <a:r>
              <a:rPr lang="en-GB" sz="2100" b="1" dirty="0"/>
              <a:t>Designing the Future Interactive </a:t>
            </a:r>
            <a:r>
              <a:rPr lang="en-GB" sz="2100" dirty="0"/>
              <a:t>to check your answers.</a:t>
            </a:r>
          </a:p>
          <a:p>
            <a:pPr marL="1346246" lvl="2" indent="-360000">
              <a:lnSpc>
                <a:spcPct val="100000"/>
              </a:lnSpc>
              <a:buClr>
                <a:srgbClr val="FFB900"/>
              </a:buClr>
              <a:buSzTx/>
            </a:pPr>
            <a:r>
              <a:rPr lang="en-GB" sz="2100" dirty="0"/>
              <a:t>Were you correct?</a:t>
            </a:r>
          </a:p>
          <a:p>
            <a:pPr marL="1346246" lvl="2" indent="-360000">
              <a:lnSpc>
                <a:spcPct val="100000"/>
              </a:lnSpc>
              <a:buClr>
                <a:srgbClr val="FFB900"/>
              </a:buClr>
              <a:buSzTx/>
            </a:pPr>
            <a:r>
              <a:rPr lang="en-GB" sz="2100" dirty="0"/>
              <a:t>Were there any surprises?</a:t>
            </a:r>
          </a:p>
          <a:p>
            <a:pPr marL="1346246" lvl="2" indent="-360000">
              <a:lnSpc>
                <a:spcPct val="100000"/>
              </a:lnSpc>
              <a:buClr>
                <a:srgbClr val="FFB900"/>
              </a:buClr>
              <a:buSzTx/>
            </a:pPr>
            <a:r>
              <a:rPr lang="en-GB" sz="2100" dirty="0"/>
              <a:t>What are the limitations of creating a flowchart to show the product lifecycle?</a:t>
            </a:r>
          </a:p>
          <a:p>
            <a:pPr marL="1346246" lvl="2" indent="-360000">
              <a:lnSpc>
                <a:spcPct val="100000"/>
              </a:lnSpc>
              <a:buSzTx/>
            </a:pPr>
            <a:endParaRPr lang="en-GB" sz="2100" dirty="0"/>
          </a:p>
          <a:p>
            <a:pPr>
              <a:lnSpc>
                <a:spcPct val="100000"/>
              </a:lnSpc>
              <a:buSzTx/>
            </a:pPr>
            <a:endParaRPr lang="en-GB" sz="2100" b="1" dirty="0"/>
          </a:p>
          <a:p>
            <a:pPr marL="0" indent="0">
              <a:lnSpc>
                <a:spcPct val="100000"/>
              </a:lnSpc>
              <a:buSzTx/>
              <a:buNone/>
            </a:pPr>
            <a:endParaRPr lang="en-GB" sz="2100" b="1" dirty="0"/>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Designing the Future Interactive</a:t>
            </a:r>
            <a:endParaRPr dirty="0">
              <a:solidFill>
                <a:srgbClr val="005F87"/>
              </a:solidFill>
            </a:endParaRPr>
          </a:p>
        </p:txBody>
      </p:sp>
    </p:spTree>
    <p:extLst>
      <p:ext uri="{BB962C8B-B14F-4D97-AF65-F5344CB8AC3E}">
        <p14:creationId xmlns:p14="http://schemas.microsoft.com/office/powerpoint/2010/main" val="37903069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10164903" cy="3630429"/>
          </a:xfrm>
          <a:prstGeom prst="rect">
            <a:avLst/>
          </a:prstGeom>
        </p:spPr>
        <p:txBody>
          <a:bodyPr>
            <a:normAutofit/>
          </a:bodyPr>
          <a:lstStyle/>
          <a:p>
            <a:pPr marL="0" indent="0">
              <a:lnSpc>
                <a:spcPct val="100000"/>
              </a:lnSpc>
              <a:spcAft>
                <a:spcPts val="1000"/>
              </a:spcAft>
              <a:buSzTx/>
              <a:buNone/>
            </a:pPr>
            <a:r>
              <a:rPr lang="en-GB" sz="2100" dirty="0"/>
              <a:t>Coordinating all of the </a:t>
            </a:r>
            <a:r>
              <a:rPr lang="en-GB" sz="2100" b="1" dirty="0"/>
              <a:t>processes </a:t>
            </a:r>
            <a:r>
              <a:rPr lang="en-GB" sz="2100" dirty="0"/>
              <a:t>and </a:t>
            </a:r>
            <a:r>
              <a:rPr lang="en-GB" sz="2100" b="1" dirty="0"/>
              <a:t>people</a:t>
            </a:r>
            <a:r>
              <a:rPr lang="en-GB" sz="2100" dirty="0"/>
              <a:t> involved in developing a product is a complex task. It requires a </a:t>
            </a:r>
            <a:r>
              <a:rPr lang="en-GB" sz="2100" b="1" dirty="0"/>
              <a:t>Product Lifecycle Management Strategy </a:t>
            </a:r>
            <a:r>
              <a:rPr lang="en-GB" sz="2100" dirty="0"/>
              <a:t>and specialist </a:t>
            </a:r>
            <a:r>
              <a:rPr lang="en-GB" sz="2100" b="1" dirty="0"/>
              <a:t>software </a:t>
            </a:r>
            <a:r>
              <a:rPr lang="en-GB" sz="2100" dirty="0"/>
              <a:t>and</a:t>
            </a:r>
            <a:r>
              <a:rPr lang="en-GB" sz="2100" b="1" dirty="0"/>
              <a:t> systems</a:t>
            </a:r>
            <a:r>
              <a:rPr lang="en-GB" sz="2100" dirty="0"/>
              <a:t> to implement it.</a:t>
            </a:r>
          </a:p>
          <a:p>
            <a:pPr marL="0" indent="0">
              <a:lnSpc>
                <a:spcPct val="100000"/>
              </a:lnSpc>
              <a:buSzTx/>
              <a:buNone/>
            </a:pPr>
            <a:r>
              <a:rPr lang="en-GB" sz="2100" b="1" dirty="0">
                <a:solidFill>
                  <a:srgbClr val="005F87"/>
                </a:solidFill>
              </a:rPr>
              <a:t>Challenge 2: Product Lifecycle Management</a:t>
            </a:r>
          </a:p>
          <a:p>
            <a:pPr marL="0" indent="0">
              <a:lnSpc>
                <a:spcPct val="100000"/>
              </a:lnSpc>
              <a:spcAft>
                <a:spcPts val="700"/>
              </a:spcAft>
              <a:buSzTx/>
              <a:buNone/>
            </a:pPr>
            <a:r>
              <a:rPr lang="en-GB" sz="2100" dirty="0"/>
              <a:t>Using the Designing the Future Interactive and the worksheet information, answer the worksheet questions.</a:t>
            </a:r>
          </a:p>
          <a:p>
            <a:pPr marL="1346246" lvl="2" indent="-360000">
              <a:lnSpc>
                <a:spcPct val="100000"/>
              </a:lnSpc>
              <a:buClr>
                <a:srgbClr val="FFB900"/>
              </a:buClr>
              <a:buSzTx/>
            </a:pPr>
            <a:r>
              <a:rPr lang="en-GB" sz="2100" dirty="0"/>
              <a:t>Who uses PLM software?</a:t>
            </a:r>
          </a:p>
          <a:p>
            <a:pPr marL="1346246" lvl="2" indent="-360000">
              <a:lnSpc>
                <a:spcPct val="100000"/>
              </a:lnSpc>
              <a:buClr>
                <a:srgbClr val="FFB900"/>
              </a:buClr>
              <a:buSzTx/>
            </a:pPr>
            <a:r>
              <a:rPr lang="en-GB" sz="2100" dirty="0"/>
              <a:t>How does a PLM strategy improve sustainability?</a:t>
            </a:r>
          </a:p>
          <a:p>
            <a:pPr>
              <a:lnSpc>
                <a:spcPct val="100000"/>
              </a:lnSpc>
              <a:buSzTx/>
            </a:pPr>
            <a:endParaRPr lang="en-GB" sz="2100" dirty="0"/>
          </a:p>
          <a:p>
            <a:pPr>
              <a:lnSpc>
                <a:spcPct val="100000"/>
              </a:lnSpc>
              <a:buSzTx/>
            </a:pPr>
            <a:endParaRPr lang="en-GB" sz="2100" b="1" dirty="0"/>
          </a:p>
          <a:p>
            <a:pPr marL="0" indent="0">
              <a:lnSpc>
                <a:spcPct val="100000"/>
              </a:lnSpc>
              <a:buSzTx/>
              <a:buNone/>
            </a:pPr>
            <a:endParaRPr lang="en-GB" sz="2100" b="1" dirty="0"/>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Product Lifecycle Management</a:t>
            </a:r>
            <a:endParaRPr dirty="0">
              <a:solidFill>
                <a:srgbClr val="005F87"/>
              </a:solidFill>
            </a:endParaRPr>
          </a:p>
        </p:txBody>
      </p:sp>
    </p:spTree>
    <p:extLst>
      <p:ext uri="{BB962C8B-B14F-4D97-AF65-F5344CB8AC3E}">
        <p14:creationId xmlns:p14="http://schemas.microsoft.com/office/powerpoint/2010/main" val="30925538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0" y="3024000"/>
            <a:ext cx="5323382" cy="3954381"/>
          </a:xfrm>
          <a:prstGeom prst="rect">
            <a:avLst/>
          </a:prstGeom>
        </p:spPr>
        <p:txBody>
          <a:bodyPr>
            <a:normAutofit/>
          </a:bodyPr>
          <a:lstStyle/>
          <a:p>
            <a:pPr marL="0" indent="0">
              <a:lnSpc>
                <a:spcPct val="100000"/>
              </a:lnSpc>
              <a:spcAft>
                <a:spcPts val="2000"/>
              </a:spcAft>
              <a:buSzTx/>
              <a:buNone/>
            </a:pPr>
            <a:r>
              <a:rPr lang="en-GB" sz="2100" b="1" dirty="0"/>
              <a:t>Digitally integrated systems </a:t>
            </a:r>
            <a:r>
              <a:rPr lang="en-GB" sz="2100" dirty="0"/>
              <a:t>such as </a:t>
            </a:r>
            <a:r>
              <a:rPr lang="en-GB" sz="2100" b="1" dirty="0"/>
              <a:t>PLM software </a:t>
            </a:r>
            <a:r>
              <a:rPr lang="en-GB" sz="2100" dirty="0"/>
              <a:t>are changing the way that industry operates. Our factories are becoming Smart Factories, where PLM systems interact with </a:t>
            </a:r>
            <a:r>
              <a:rPr lang="en-GB" sz="2100" b="1" dirty="0"/>
              <a:t>Internet of Things </a:t>
            </a:r>
            <a:r>
              <a:rPr lang="en-GB" sz="2100" dirty="0"/>
              <a:t>enabled machinery and where manufacturing processes use </a:t>
            </a:r>
            <a:r>
              <a:rPr lang="en-GB" sz="2100" b="1" dirty="0"/>
              <a:t>artificial intelligence.</a:t>
            </a:r>
          </a:p>
          <a:p>
            <a:pPr marL="360000" indent="-360000">
              <a:lnSpc>
                <a:spcPct val="100000"/>
              </a:lnSpc>
              <a:buClr>
                <a:srgbClr val="FFB900"/>
              </a:buClr>
              <a:buSzTx/>
            </a:pPr>
            <a:r>
              <a:rPr lang="en-GB" sz="2100" dirty="0"/>
              <a:t>Who benefits from these developments?</a:t>
            </a:r>
          </a:p>
          <a:p>
            <a:pPr marL="0" indent="0">
              <a:lnSpc>
                <a:spcPct val="100000"/>
              </a:lnSpc>
              <a:buSzTx/>
              <a:buNone/>
            </a:pPr>
            <a:endParaRPr lang="en-GB" sz="2100" dirty="0"/>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PLM and Industry 4.0</a:t>
            </a:r>
            <a:endParaRPr dirty="0">
              <a:solidFill>
                <a:srgbClr val="005F87"/>
              </a:solidFill>
            </a:endParaRPr>
          </a:p>
        </p:txBody>
      </p:sp>
      <p:pic>
        <p:nvPicPr>
          <p:cNvPr id="5" name="Picture 4" descr="A picture containing table, toy, light, woman&#10;&#10;Description automatically generated">
            <a:extLst>
              <a:ext uri="{FF2B5EF4-FFF2-40B4-BE49-F238E27FC236}">
                <a16:creationId xmlns:a16="http://schemas.microsoft.com/office/drawing/2014/main" id="{679C8FB7-566D-C64F-8A92-C60E6249F3A1}"/>
              </a:ext>
            </a:extLst>
          </p:cNvPr>
          <p:cNvPicPr>
            <a:picLocks noChangeAspect="1"/>
          </p:cNvPicPr>
          <p:nvPr/>
        </p:nvPicPr>
        <p:blipFill rotWithShape="1">
          <a:blip r:embed="rId3">
            <a:extLst>
              <a:ext uri="{28A0092B-C50C-407E-A947-70E740481C1C}">
                <a14:useLocalDpi xmlns:a14="http://schemas.microsoft.com/office/drawing/2010/main" val="0"/>
              </a:ext>
            </a:extLst>
          </a:blip>
          <a:srcRect l="44950" t="10344" r="6211" b="7749"/>
          <a:stretch/>
        </p:blipFill>
        <p:spPr>
          <a:xfrm>
            <a:off x="6640436" y="3023999"/>
            <a:ext cx="5152171" cy="3060513"/>
          </a:xfrm>
          <a:prstGeom prst="rect">
            <a:avLst/>
          </a:prstGeom>
          <a:ln>
            <a:solidFill>
              <a:srgbClr val="005F87"/>
            </a:solidFill>
          </a:ln>
        </p:spPr>
      </p:pic>
    </p:spTree>
    <p:extLst>
      <p:ext uri="{BB962C8B-B14F-4D97-AF65-F5344CB8AC3E}">
        <p14:creationId xmlns:p14="http://schemas.microsoft.com/office/powerpoint/2010/main" val="36960362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0" y="3024000"/>
            <a:ext cx="5890941" cy="3035525"/>
          </a:xfrm>
          <a:prstGeom prst="rect">
            <a:avLst/>
          </a:prstGeom>
        </p:spPr>
        <p:txBody>
          <a:bodyPr>
            <a:noAutofit/>
          </a:bodyPr>
          <a:lstStyle/>
          <a:p>
            <a:pPr marL="0" indent="0">
              <a:lnSpc>
                <a:spcPct val="100000"/>
              </a:lnSpc>
              <a:spcAft>
                <a:spcPts val="2000"/>
              </a:spcAft>
              <a:buNone/>
            </a:pPr>
            <a:r>
              <a:rPr lang="en-GB" sz="2100" dirty="0"/>
              <a:t>Many engineered products that you will have encountered will have been modelled and engineered using </a:t>
            </a:r>
            <a:r>
              <a:rPr lang="en-GB" sz="2100" b="1" dirty="0"/>
              <a:t>Siemens NX </a:t>
            </a:r>
            <a:r>
              <a:rPr lang="en-GB" sz="2100" dirty="0"/>
              <a:t>– including cars, toy building blocks, construction machines, sports equipment and medical equipment. </a:t>
            </a:r>
          </a:p>
          <a:p>
            <a:pPr marL="0" indent="0">
              <a:lnSpc>
                <a:spcPct val="100000"/>
              </a:lnSpc>
              <a:spcAft>
                <a:spcPts val="1000"/>
              </a:spcAft>
              <a:buNone/>
            </a:pPr>
            <a:r>
              <a:rPr lang="en-GB" sz="2100" dirty="0"/>
              <a:t>As well as fully integrating with PLM and manufacturing, Siemens NX has powerful features such as generative design. </a:t>
            </a:r>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Siemens NX Software</a:t>
            </a:r>
            <a:endParaRPr dirty="0">
              <a:solidFill>
                <a:srgbClr val="005F87"/>
              </a:solidFill>
            </a:endParaRPr>
          </a:p>
        </p:txBody>
      </p:sp>
      <p:pic>
        <p:nvPicPr>
          <p:cNvPr id="3" name="Picture 2"/>
          <p:cNvPicPr>
            <a:picLocks noChangeAspect="1"/>
          </p:cNvPicPr>
          <p:nvPr/>
        </p:nvPicPr>
        <p:blipFill rotWithShape="1">
          <a:blip r:embed="rId3"/>
          <a:srcRect l="10675" r="14611"/>
          <a:stretch/>
        </p:blipFill>
        <p:spPr>
          <a:xfrm>
            <a:off x="6937073" y="2559308"/>
            <a:ext cx="4946929" cy="3724427"/>
          </a:xfrm>
          <a:prstGeom prst="rect">
            <a:avLst/>
          </a:prstGeom>
        </p:spPr>
      </p:pic>
    </p:spTree>
    <p:extLst>
      <p:ext uri="{BB962C8B-B14F-4D97-AF65-F5344CB8AC3E}">
        <p14:creationId xmlns:p14="http://schemas.microsoft.com/office/powerpoint/2010/main" val="28359454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7601" y="3024000"/>
            <a:ext cx="5815266" cy="3954381"/>
          </a:xfrm>
          <a:prstGeom prst="rect">
            <a:avLst/>
          </a:prstGeom>
        </p:spPr>
        <p:txBody>
          <a:bodyPr>
            <a:normAutofit/>
          </a:bodyPr>
          <a:lstStyle/>
          <a:p>
            <a:pPr marL="0" indent="0">
              <a:lnSpc>
                <a:spcPct val="100000"/>
              </a:lnSpc>
              <a:spcAft>
                <a:spcPts val="2000"/>
              </a:spcAft>
              <a:buNone/>
            </a:pPr>
            <a:r>
              <a:rPr lang="en-GB" sz="2100" dirty="0"/>
              <a:t>Many engineered products that you will have encountered will have been designed and engineered using Siemens NX – just like the hairdryer in </a:t>
            </a:r>
            <a:r>
              <a:rPr lang="en-GB" sz="2100" b="1" dirty="0"/>
              <a:t>Challenge 1</a:t>
            </a:r>
            <a:r>
              <a:rPr lang="en-GB" sz="2100" dirty="0"/>
              <a:t> and </a:t>
            </a:r>
            <a:r>
              <a:rPr lang="en-GB" sz="2100" b="1" dirty="0"/>
              <a:t>Challenge 2. </a:t>
            </a:r>
          </a:p>
          <a:p>
            <a:pPr marL="0" indent="0">
              <a:lnSpc>
                <a:spcPct val="100000"/>
              </a:lnSpc>
              <a:buNone/>
            </a:pPr>
            <a:r>
              <a:rPr lang="en-GB" sz="2100" dirty="0"/>
              <a:t>You can use NX to design and engineer your own projects. Follow the Step by Step in </a:t>
            </a:r>
            <a:r>
              <a:rPr lang="en-GB" sz="2100" b="1" dirty="0"/>
              <a:t>Challenge 3 </a:t>
            </a:r>
            <a:r>
              <a:rPr lang="en-GB" sz="2100" dirty="0"/>
              <a:t>to design your own emotion badge. </a:t>
            </a:r>
          </a:p>
        </p:txBody>
      </p:sp>
      <p:sp>
        <p:nvSpPr>
          <p:cNvPr id="116" name="Title 1"/>
          <p:cNvSpPr txBox="1"/>
          <p:nvPr/>
        </p:nvSpPr>
        <p:spPr>
          <a:xfrm>
            <a:off x="957600" y="1944000"/>
            <a:ext cx="10569087" cy="972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Siemens NX Challenge</a:t>
            </a:r>
            <a:endParaRPr dirty="0">
              <a:solidFill>
                <a:srgbClr val="005F87"/>
              </a:solidFill>
            </a:endParaRPr>
          </a:p>
        </p:txBody>
      </p:sp>
      <p:pic>
        <p:nvPicPr>
          <p:cNvPr id="2" name="Picture 1" descr="20.PNG"/>
          <p:cNvPicPr>
            <a:picLocks noChangeAspect="1"/>
          </p:cNvPicPr>
          <p:nvPr/>
        </p:nvPicPr>
        <p:blipFill rotWithShape="1">
          <a:blip r:embed="rId3">
            <a:extLst>
              <a:ext uri="{28A0092B-C50C-407E-A947-70E740481C1C}">
                <a14:useLocalDpi xmlns:a14="http://schemas.microsoft.com/office/drawing/2010/main" val="0"/>
              </a:ext>
            </a:extLst>
          </a:blip>
          <a:srcRect l="26424" t="9676" r="21725" b="6842"/>
          <a:stretch/>
        </p:blipFill>
        <p:spPr>
          <a:xfrm>
            <a:off x="8263835" y="2540351"/>
            <a:ext cx="3430629" cy="3583031"/>
          </a:xfrm>
          <a:prstGeom prst="rect">
            <a:avLst/>
          </a:prstGeom>
          <a:ln>
            <a:solidFill>
              <a:srgbClr val="005F87"/>
            </a:solidFill>
          </a:ln>
        </p:spPr>
      </p:pic>
    </p:spTree>
    <p:extLst>
      <p:ext uri="{BB962C8B-B14F-4D97-AF65-F5344CB8AC3E}">
        <p14:creationId xmlns:p14="http://schemas.microsoft.com/office/powerpoint/2010/main" val="382384437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1172</TotalTime>
  <Words>1044</Words>
  <Application>Microsoft Office PowerPoint</Application>
  <PresentationFormat>Widescreen</PresentationFormat>
  <Paragraphs>59</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Siemens NX: Designing The Future</vt:lpstr>
      <vt:lpstr>Objectives</vt:lpstr>
      <vt:lpstr>What are engineered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Farm Briefing</dc:title>
  <dc:creator>Racheal Fudge</dc:creator>
  <cp:lastModifiedBy>Wood, Mark (RC-GB SUS SUS1)</cp:lastModifiedBy>
  <cp:revision>44</cp:revision>
  <dcterms:modified xsi:type="dcterms:W3CDTF">2023-03-07T11:02:35Z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2023-03-07T10:43:18Z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32e9dcec-45fc-426d-9b43-64978fed1326</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