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57" r:id="rId2"/>
    <p:sldId id="326" r:id="rId3"/>
    <p:sldId id="359" r:id="rId4"/>
    <p:sldId id="335" r:id="rId5"/>
    <p:sldId id="360" r:id="rId6"/>
    <p:sldId id="367" r:id="rId7"/>
    <p:sldId id="361" r:id="rId8"/>
    <p:sldId id="362" r:id="rId9"/>
    <p:sldId id="369" r:id="rId10"/>
    <p:sldId id="363" r:id="rId11"/>
    <p:sldId id="364" r:id="rId12"/>
    <p:sldId id="365" r:id="rId13"/>
    <p:sldId id="368" r:id="rId14"/>
    <p:sldId id="366" r:id="rId15"/>
    <p:sldId id="358" r:id="rId16"/>
  </p:sldIdLst>
  <p:sldSz cx="9144000" cy="6858000" type="screen4x3"/>
  <p:notesSz cx="6797675" cy="9926638"/>
  <p:defaultTex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p:defaultTextStyle>
  <p:extLst>
    <p:ext uri="{EFAFB233-063F-42B5-8137-9DF3F51BA10A}">
      <p15:sldGuideLst xmlns:p15="http://schemas.microsoft.com/office/powerpoint/2012/main">
        <p15:guide id="1" orient="horz" pos="1162">
          <p15:clr>
            <a:srgbClr val="A4A3A4"/>
          </p15:clr>
        </p15:guide>
        <p15:guide id="2" orient="horz" pos="163">
          <p15:clr>
            <a:srgbClr val="A4A3A4"/>
          </p15:clr>
        </p15:guide>
        <p15:guide id="3" orient="horz" pos="3952">
          <p15:clr>
            <a:srgbClr val="A4A3A4"/>
          </p15:clr>
        </p15:guide>
        <p15:guide id="4" orient="horz" pos="4103">
          <p15:clr>
            <a:srgbClr val="A4A3A4"/>
          </p15:clr>
        </p15:guide>
        <p15:guide id="5" orient="horz" pos="2431">
          <p15:clr>
            <a:srgbClr val="A4A3A4"/>
          </p15:clr>
        </p15:guide>
        <p15:guide id="6" orient="horz" pos="2520">
          <p15:clr>
            <a:srgbClr val="A4A3A4"/>
          </p15:clr>
        </p15:guide>
        <p15:guide id="7" orient="horz" pos="1008">
          <p15:clr>
            <a:srgbClr val="A4A3A4"/>
          </p15:clr>
        </p15:guide>
        <p15:guide id="8" orient="horz" pos="787">
          <p15:clr>
            <a:srgbClr val="A4A3A4"/>
          </p15:clr>
        </p15:guide>
        <p15:guide id="9" pos="3923">
          <p15:clr>
            <a:srgbClr val="A4A3A4"/>
          </p15:clr>
        </p15:guide>
        <p15:guide id="10" pos="180">
          <p15:clr>
            <a:srgbClr val="A4A3A4"/>
          </p15:clr>
        </p15:guide>
        <p15:guide id="11" pos="2971">
          <p15:clr>
            <a:srgbClr val="A4A3A4"/>
          </p15:clr>
        </p15:guide>
        <p15:guide id="12" pos="5509">
          <p15:clr>
            <a:srgbClr val="A4A3A4"/>
          </p15:clr>
        </p15:guide>
        <p15:guide id="13" pos="3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235F"/>
    <a:srgbClr val="55A0B9"/>
    <a:srgbClr val="D2D741"/>
    <a:srgbClr val="BEC328"/>
    <a:srgbClr val="96A51E"/>
    <a:srgbClr val="669A00"/>
    <a:srgbClr val="D0D3DA"/>
    <a:srgbClr val="333333"/>
    <a:srgbClr val="003399"/>
    <a:srgbClr val="00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592" autoAdjust="0"/>
    <p:restoredTop sz="95172" autoAdjust="0"/>
  </p:normalViewPr>
  <p:slideViewPr>
    <p:cSldViewPr>
      <p:cViewPr varScale="1">
        <p:scale>
          <a:sx n="58" d="100"/>
          <a:sy n="58" d="100"/>
        </p:scale>
        <p:origin x="816" y="56"/>
      </p:cViewPr>
      <p:guideLst>
        <p:guide orient="horz" pos="1162"/>
        <p:guide orient="horz" pos="163"/>
        <p:guide orient="horz" pos="3952"/>
        <p:guide orient="horz" pos="4103"/>
        <p:guide orient="horz" pos="2431"/>
        <p:guide orient="horz" pos="2520"/>
        <p:guide orient="horz" pos="1008"/>
        <p:guide orient="horz" pos="787"/>
        <p:guide pos="3923"/>
        <p:guide pos="180"/>
        <p:guide pos="2971"/>
        <p:guide pos="5509"/>
        <p:guide pos="340"/>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19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27783-CC6F-40A1-914E-755C3C3EB905}" type="doc">
      <dgm:prSet loTypeId="urn:microsoft.com/office/officeart/2005/8/layout/process1" loCatId="process" qsTypeId="urn:microsoft.com/office/officeart/2005/8/quickstyle/simple1" qsCatId="simple" csTypeId="urn:microsoft.com/office/officeart/2005/8/colors/accent1_2" csCatId="accent1" phldr="1"/>
      <dgm:spPr/>
    </dgm:pt>
    <dgm:pt modelId="{E3BBCF02-5FCC-4978-B4E3-E862A5D88D00}">
      <dgm:prSet phldrT="[Text]"/>
      <dgm:spPr/>
      <dgm:t>
        <a:bodyPr/>
        <a:lstStyle/>
        <a:p>
          <a:r>
            <a:rPr lang="en-GB" dirty="0"/>
            <a:t>Input</a:t>
          </a:r>
        </a:p>
      </dgm:t>
    </dgm:pt>
    <dgm:pt modelId="{13672471-D192-478A-86E4-7EB8AE9BE0EB}" type="parTrans" cxnId="{65913EB5-22BE-47DB-96ED-EE7A3C137F30}">
      <dgm:prSet/>
      <dgm:spPr/>
      <dgm:t>
        <a:bodyPr/>
        <a:lstStyle/>
        <a:p>
          <a:endParaRPr lang="en-GB"/>
        </a:p>
      </dgm:t>
    </dgm:pt>
    <dgm:pt modelId="{E9A147EC-4385-4124-8E40-ECBD50A20103}" type="sibTrans" cxnId="{65913EB5-22BE-47DB-96ED-EE7A3C137F30}">
      <dgm:prSet/>
      <dgm:spPr/>
      <dgm:t>
        <a:bodyPr/>
        <a:lstStyle/>
        <a:p>
          <a:endParaRPr lang="en-GB"/>
        </a:p>
      </dgm:t>
    </dgm:pt>
    <dgm:pt modelId="{7DBE57A0-2F0C-4141-8B6D-8A44876E569F}">
      <dgm:prSet phldrT="[Text]"/>
      <dgm:spPr/>
      <dgm:t>
        <a:bodyPr/>
        <a:lstStyle/>
        <a:p>
          <a:r>
            <a:rPr lang="en-GB" dirty="0"/>
            <a:t>Process</a:t>
          </a:r>
        </a:p>
      </dgm:t>
    </dgm:pt>
    <dgm:pt modelId="{677E9E9B-D3A2-4B89-A467-CD2A810B868E}" type="parTrans" cxnId="{C0F960F6-F3C7-4381-964C-737656916923}">
      <dgm:prSet/>
      <dgm:spPr/>
      <dgm:t>
        <a:bodyPr/>
        <a:lstStyle/>
        <a:p>
          <a:endParaRPr lang="en-GB"/>
        </a:p>
      </dgm:t>
    </dgm:pt>
    <dgm:pt modelId="{E4B7509F-990F-4BA2-B0DC-163EE31035E9}" type="sibTrans" cxnId="{C0F960F6-F3C7-4381-964C-737656916923}">
      <dgm:prSet/>
      <dgm:spPr/>
      <dgm:t>
        <a:bodyPr/>
        <a:lstStyle/>
        <a:p>
          <a:endParaRPr lang="en-GB"/>
        </a:p>
      </dgm:t>
    </dgm:pt>
    <dgm:pt modelId="{0BB321DA-55A5-4D9F-9170-F72DDD140CD2}">
      <dgm:prSet phldrT="[Text]"/>
      <dgm:spPr/>
      <dgm:t>
        <a:bodyPr/>
        <a:lstStyle/>
        <a:p>
          <a:r>
            <a:rPr lang="en-GB" dirty="0"/>
            <a:t>Output</a:t>
          </a:r>
        </a:p>
      </dgm:t>
    </dgm:pt>
    <dgm:pt modelId="{FDBC8344-26D5-45DF-BAB6-2B51D08B6757}" type="parTrans" cxnId="{F7592842-ACFD-4CCF-A081-5A1F40A67607}">
      <dgm:prSet/>
      <dgm:spPr/>
      <dgm:t>
        <a:bodyPr/>
        <a:lstStyle/>
        <a:p>
          <a:endParaRPr lang="en-GB"/>
        </a:p>
      </dgm:t>
    </dgm:pt>
    <dgm:pt modelId="{3C6190BD-0908-433B-A306-71EBF500B518}" type="sibTrans" cxnId="{F7592842-ACFD-4CCF-A081-5A1F40A67607}">
      <dgm:prSet/>
      <dgm:spPr/>
      <dgm:t>
        <a:bodyPr/>
        <a:lstStyle/>
        <a:p>
          <a:endParaRPr lang="en-GB"/>
        </a:p>
      </dgm:t>
    </dgm:pt>
    <dgm:pt modelId="{332A43D2-5E8D-4D98-A1EA-C587C1D468A3}" type="pres">
      <dgm:prSet presAssocID="{4E527783-CC6F-40A1-914E-755C3C3EB905}" presName="Name0" presStyleCnt="0">
        <dgm:presLayoutVars>
          <dgm:dir/>
          <dgm:resizeHandles val="exact"/>
        </dgm:presLayoutVars>
      </dgm:prSet>
      <dgm:spPr/>
    </dgm:pt>
    <dgm:pt modelId="{A03408E3-1A41-4513-BC12-8709EADE6615}" type="pres">
      <dgm:prSet presAssocID="{E3BBCF02-5FCC-4978-B4E3-E862A5D88D00}" presName="node" presStyleLbl="node1" presStyleIdx="0" presStyleCnt="3">
        <dgm:presLayoutVars>
          <dgm:bulletEnabled val="1"/>
        </dgm:presLayoutVars>
      </dgm:prSet>
      <dgm:spPr/>
    </dgm:pt>
    <dgm:pt modelId="{5A33E99D-E56B-4CAE-834D-91DA19B37BAB}" type="pres">
      <dgm:prSet presAssocID="{E9A147EC-4385-4124-8E40-ECBD50A20103}" presName="sibTrans" presStyleLbl="sibTrans2D1" presStyleIdx="0" presStyleCnt="2"/>
      <dgm:spPr/>
    </dgm:pt>
    <dgm:pt modelId="{F0DD0172-FE5E-42FE-B780-54DA704CA070}" type="pres">
      <dgm:prSet presAssocID="{E9A147EC-4385-4124-8E40-ECBD50A20103}" presName="connectorText" presStyleLbl="sibTrans2D1" presStyleIdx="0" presStyleCnt="2"/>
      <dgm:spPr/>
    </dgm:pt>
    <dgm:pt modelId="{42051325-F9C3-46F6-828D-7B1FCC8AF675}" type="pres">
      <dgm:prSet presAssocID="{7DBE57A0-2F0C-4141-8B6D-8A44876E569F}" presName="node" presStyleLbl="node1" presStyleIdx="1" presStyleCnt="3">
        <dgm:presLayoutVars>
          <dgm:bulletEnabled val="1"/>
        </dgm:presLayoutVars>
      </dgm:prSet>
      <dgm:spPr/>
    </dgm:pt>
    <dgm:pt modelId="{E4500761-9EC0-4D07-AA53-77166C9217F8}" type="pres">
      <dgm:prSet presAssocID="{E4B7509F-990F-4BA2-B0DC-163EE31035E9}" presName="sibTrans" presStyleLbl="sibTrans2D1" presStyleIdx="1" presStyleCnt="2"/>
      <dgm:spPr/>
    </dgm:pt>
    <dgm:pt modelId="{A2615D0E-2158-4861-81B3-3B44D2F22552}" type="pres">
      <dgm:prSet presAssocID="{E4B7509F-990F-4BA2-B0DC-163EE31035E9}" presName="connectorText" presStyleLbl="sibTrans2D1" presStyleIdx="1" presStyleCnt="2"/>
      <dgm:spPr/>
    </dgm:pt>
    <dgm:pt modelId="{B354DD0A-3395-44B1-BB63-4A31C4EC890C}" type="pres">
      <dgm:prSet presAssocID="{0BB321DA-55A5-4D9F-9170-F72DDD140CD2}" presName="node" presStyleLbl="node1" presStyleIdx="2" presStyleCnt="3">
        <dgm:presLayoutVars>
          <dgm:bulletEnabled val="1"/>
        </dgm:presLayoutVars>
      </dgm:prSet>
      <dgm:spPr/>
    </dgm:pt>
  </dgm:ptLst>
  <dgm:cxnLst>
    <dgm:cxn modelId="{0C567516-413B-45FD-9989-B6D25F964A03}" type="presOf" srcId="{7DBE57A0-2F0C-4141-8B6D-8A44876E569F}" destId="{42051325-F9C3-46F6-828D-7B1FCC8AF675}" srcOrd="0" destOrd="0" presId="urn:microsoft.com/office/officeart/2005/8/layout/process1"/>
    <dgm:cxn modelId="{302E812F-B5CA-4030-9F59-339B1A6F5564}" type="presOf" srcId="{4E527783-CC6F-40A1-914E-755C3C3EB905}" destId="{332A43D2-5E8D-4D98-A1EA-C587C1D468A3}" srcOrd="0" destOrd="0" presId="urn:microsoft.com/office/officeart/2005/8/layout/process1"/>
    <dgm:cxn modelId="{F7592842-ACFD-4CCF-A081-5A1F40A67607}" srcId="{4E527783-CC6F-40A1-914E-755C3C3EB905}" destId="{0BB321DA-55A5-4D9F-9170-F72DDD140CD2}" srcOrd="2" destOrd="0" parTransId="{FDBC8344-26D5-45DF-BAB6-2B51D08B6757}" sibTransId="{3C6190BD-0908-433B-A306-71EBF500B518}"/>
    <dgm:cxn modelId="{603D8C47-841B-4781-ABD1-29665DF8CB1E}" type="presOf" srcId="{0BB321DA-55A5-4D9F-9170-F72DDD140CD2}" destId="{B354DD0A-3395-44B1-BB63-4A31C4EC890C}" srcOrd="0" destOrd="0" presId="urn:microsoft.com/office/officeart/2005/8/layout/process1"/>
    <dgm:cxn modelId="{E034AA55-17AD-409F-91ED-9C13C1C7B1D6}" type="presOf" srcId="{E9A147EC-4385-4124-8E40-ECBD50A20103}" destId="{5A33E99D-E56B-4CAE-834D-91DA19B37BAB}" srcOrd="0" destOrd="0" presId="urn:microsoft.com/office/officeart/2005/8/layout/process1"/>
    <dgm:cxn modelId="{55496487-B9BE-46F7-942A-B563E9262C2A}" type="presOf" srcId="{E3BBCF02-5FCC-4978-B4E3-E862A5D88D00}" destId="{A03408E3-1A41-4513-BC12-8709EADE6615}" srcOrd="0" destOrd="0" presId="urn:microsoft.com/office/officeart/2005/8/layout/process1"/>
    <dgm:cxn modelId="{65913EB5-22BE-47DB-96ED-EE7A3C137F30}" srcId="{4E527783-CC6F-40A1-914E-755C3C3EB905}" destId="{E3BBCF02-5FCC-4978-B4E3-E862A5D88D00}" srcOrd="0" destOrd="0" parTransId="{13672471-D192-478A-86E4-7EB8AE9BE0EB}" sibTransId="{E9A147EC-4385-4124-8E40-ECBD50A20103}"/>
    <dgm:cxn modelId="{FA5D7FBA-E7C8-438E-B7DF-954525A9F848}" type="presOf" srcId="{E4B7509F-990F-4BA2-B0DC-163EE31035E9}" destId="{A2615D0E-2158-4861-81B3-3B44D2F22552}" srcOrd="1" destOrd="0" presId="urn:microsoft.com/office/officeart/2005/8/layout/process1"/>
    <dgm:cxn modelId="{DAD584D8-4D09-47A8-B7D7-AA93CB21D11F}" type="presOf" srcId="{E9A147EC-4385-4124-8E40-ECBD50A20103}" destId="{F0DD0172-FE5E-42FE-B780-54DA704CA070}" srcOrd="1" destOrd="0" presId="urn:microsoft.com/office/officeart/2005/8/layout/process1"/>
    <dgm:cxn modelId="{1DADC9EB-ACFE-4599-AEB8-22549B3A57F1}" type="presOf" srcId="{E4B7509F-990F-4BA2-B0DC-163EE31035E9}" destId="{E4500761-9EC0-4D07-AA53-77166C9217F8}" srcOrd="0" destOrd="0" presId="urn:microsoft.com/office/officeart/2005/8/layout/process1"/>
    <dgm:cxn modelId="{C0F960F6-F3C7-4381-964C-737656916923}" srcId="{4E527783-CC6F-40A1-914E-755C3C3EB905}" destId="{7DBE57A0-2F0C-4141-8B6D-8A44876E569F}" srcOrd="1" destOrd="0" parTransId="{677E9E9B-D3A2-4B89-A467-CD2A810B868E}" sibTransId="{E4B7509F-990F-4BA2-B0DC-163EE31035E9}"/>
    <dgm:cxn modelId="{BF231909-D028-479E-A841-E4057AB442FA}" type="presParOf" srcId="{332A43D2-5E8D-4D98-A1EA-C587C1D468A3}" destId="{A03408E3-1A41-4513-BC12-8709EADE6615}" srcOrd="0" destOrd="0" presId="urn:microsoft.com/office/officeart/2005/8/layout/process1"/>
    <dgm:cxn modelId="{E7FD32C4-F4DE-422A-9F25-ABAAF0C1393D}" type="presParOf" srcId="{332A43D2-5E8D-4D98-A1EA-C587C1D468A3}" destId="{5A33E99D-E56B-4CAE-834D-91DA19B37BAB}" srcOrd="1" destOrd="0" presId="urn:microsoft.com/office/officeart/2005/8/layout/process1"/>
    <dgm:cxn modelId="{A6C9BD86-C911-4921-9F72-749C88EEAA0D}" type="presParOf" srcId="{5A33E99D-E56B-4CAE-834D-91DA19B37BAB}" destId="{F0DD0172-FE5E-42FE-B780-54DA704CA070}" srcOrd="0" destOrd="0" presId="urn:microsoft.com/office/officeart/2005/8/layout/process1"/>
    <dgm:cxn modelId="{93768AD8-89E7-4C8B-BB24-DC97319BCCE5}" type="presParOf" srcId="{332A43D2-5E8D-4D98-A1EA-C587C1D468A3}" destId="{42051325-F9C3-46F6-828D-7B1FCC8AF675}" srcOrd="2" destOrd="0" presId="urn:microsoft.com/office/officeart/2005/8/layout/process1"/>
    <dgm:cxn modelId="{526694CC-FA1B-4731-8B6A-039D4041E564}" type="presParOf" srcId="{332A43D2-5E8D-4D98-A1EA-C587C1D468A3}" destId="{E4500761-9EC0-4D07-AA53-77166C9217F8}" srcOrd="3" destOrd="0" presId="urn:microsoft.com/office/officeart/2005/8/layout/process1"/>
    <dgm:cxn modelId="{F1E89CFF-520F-401D-89A0-DC50C568016D}" type="presParOf" srcId="{E4500761-9EC0-4D07-AA53-77166C9217F8}" destId="{A2615D0E-2158-4861-81B3-3B44D2F22552}" srcOrd="0" destOrd="0" presId="urn:microsoft.com/office/officeart/2005/8/layout/process1"/>
    <dgm:cxn modelId="{4373CA63-4D80-4CDC-87FD-6F4447DE9D5B}" type="presParOf" srcId="{332A43D2-5E8D-4D98-A1EA-C587C1D468A3}" destId="{B354DD0A-3395-44B1-BB63-4A31C4EC890C}" srcOrd="4"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408E3-1A41-4513-BC12-8709EADE6615}">
      <dsp:nvSpPr>
        <dsp:cNvPr id="0" name=""/>
        <dsp:cNvSpPr/>
      </dsp:nvSpPr>
      <dsp:spPr>
        <a:xfrm>
          <a:off x="7268" y="1542415"/>
          <a:ext cx="2172504" cy="1303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Input</a:t>
          </a:r>
        </a:p>
      </dsp:txBody>
      <dsp:txXfrm>
        <a:off x="45446" y="1580593"/>
        <a:ext cx="2096148" cy="1227146"/>
      </dsp:txXfrm>
    </dsp:sp>
    <dsp:sp modelId="{5A33E99D-E56B-4CAE-834D-91DA19B37BAB}">
      <dsp:nvSpPr>
        <dsp:cNvPr id="0" name=""/>
        <dsp:cNvSpPr/>
      </dsp:nvSpPr>
      <dsp:spPr>
        <a:xfrm>
          <a:off x="2397024" y="1924776"/>
          <a:ext cx="460571" cy="5387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2397024" y="2032532"/>
        <a:ext cx="322400" cy="323269"/>
      </dsp:txXfrm>
    </dsp:sp>
    <dsp:sp modelId="{42051325-F9C3-46F6-828D-7B1FCC8AF675}">
      <dsp:nvSpPr>
        <dsp:cNvPr id="0" name=""/>
        <dsp:cNvSpPr/>
      </dsp:nvSpPr>
      <dsp:spPr>
        <a:xfrm>
          <a:off x="3048775" y="1542415"/>
          <a:ext cx="2172504" cy="1303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Process</a:t>
          </a:r>
        </a:p>
      </dsp:txBody>
      <dsp:txXfrm>
        <a:off x="3086953" y="1580593"/>
        <a:ext cx="2096148" cy="1227146"/>
      </dsp:txXfrm>
    </dsp:sp>
    <dsp:sp modelId="{E4500761-9EC0-4D07-AA53-77166C9217F8}">
      <dsp:nvSpPr>
        <dsp:cNvPr id="0" name=""/>
        <dsp:cNvSpPr/>
      </dsp:nvSpPr>
      <dsp:spPr>
        <a:xfrm>
          <a:off x="5438530" y="1924776"/>
          <a:ext cx="460571" cy="5387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438530" y="2032532"/>
        <a:ext cx="322400" cy="323269"/>
      </dsp:txXfrm>
    </dsp:sp>
    <dsp:sp modelId="{B354DD0A-3395-44B1-BB63-4A31C4EC890C}">
      <dsp:nvSpPr>
        <dsp:cNvPr id="0" name=""/>
        <dsp:cNvSpPr/>
      </dsp:nvSpPr>
      <dsp:spPr>
        <a:xfrm>
          <a:off x="6090282" y="1542415"/>
          <a:ext cx="2172504" cy="1303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Output</a:t>
          </a:r>
        </a:p>
      </dsp:txBody>
      <dsp:txXfrm>
        <a:off x="6128460" y="1580593"/>
        <a:ext cx="2096148" cy="12271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1"/>
            <a:ext cx="2946189" cy="496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173059" name="Rectangle 3"/>
          <p:cNvSpPr>
            <a:spLocks noGrp="1" noChangeArrowheads="1"/>
          </p:cNvSpPr>
          <p:nvPr>
            <p:ph type="dt" sz="quarter" idx="1"/>
          </p:nvPr>
        </p:nvSpPr>
        <p:spPr bwMode="auto">
          <a:xfrm>
            <a:off x="3851487" y="1"/>
            <a:ext cx="2946188" cy="496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173060" name="Rectangle 4"/>
          <p:cNvSpPr>
            <a:spLocks noGrp="1" noChangeArrowheads="1"/>
          </p:cNvSpPr>
          <p:nvPr>
            <p:ph type="ftr" sz="quarter" idx="2"/>
          </p:nvPr>
        </p:nvSpPr>
        <p:spPr bwMode="auto">
          <a:xfrm>
            <a:off x="1" y="9430622"/>
            <a:ext cx="2946189" cy="496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173061" name="Rectangle 5"/>
          <p:cNvSpPr>
            <a:spLocks noGrp="1" noChangeArrowheads="1"/>
          </p:cNvSpPr>
          <p:nvPr>
            <p:ph type="sldNum" sz="quarter" idx="3"/>
          </p:nvPr>
        </p:nvSpPr>
        <p:spPr bwMode="auto">
          <a:xfrm>
            <a:off x="3851487" y="9430622"/>
            <a:ext cx="2946188" cy="496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r">
              <a:spcBef>
                <a:spcPct val="0"/>
              </a:spcBef>
              <a:defRPr sz="1200">
                <a:latin typeface="Siemens Sans" charset="0"/>
              </a:defRPr>
            </a:lvl1pPr>
          </a:lstStyle>
          <a:p>
            <a:fld id="{25F2FD24-84D8-B54C-8C6D-F7C5A01A286D}" type="slidenum">
              <a:rPr lang="de-DE"/>
              <a:pPr/>
              <a:t>‹#›</a:t>
            </a:fld>
            <a:endParaRPr lang="de-DE"/>
          </a:p>
        </p:txBody>
      </p:sp>
    </p:spTree>
    <p:extLst>
      <p:ext uri="{BB962C8B-B14F-4D97-AF65-F5344CB8AC3E}">
        <p14:creationId xmlns:p14="http://schemas.microsoft.com/office/powerpoint/2010/main" val="2533784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2946189" cy="496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77827" name="Rectangle 3"/>
          <p:cNvSpPr>
            <a:spLocks noGrp="1" noChangeArrowheads="1"/>
          </p:cNvSpPr>
          <p:nvPr>
            <p:ph type="dt" idx="1"/>
          </p:nvPr>
        </p:nvSpPr>
        <p:spPr bwMode="auto">
          <a:xfrm>
            <a:off x="3849899" y="1"/>
            <a:ext cx="2946189" cy="496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778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77829" name="Rectangle 5"/>
          <p:cNvSpPr>
            <a:spLocks noGrp="1" noChangeArrowheads="1"/>
          </p:cNvSpPr>
          <p:nvPr>
            <p:ph type="body" sz="quarter" idx="3"/>
          </p:nvPr>
        </p:nvSpPr>
        <p:spPr bwMode="auto">
          <a:xfrm>
            <a:off x="679768" y="4714523"/>
            <a:ext cx="5438140" cy="4467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7830" name="Rectangle 6"/>
          <p:cNvSpPr>
            <a:spLocks noGrp="1" noChangeArrowheads="1"/>
          </p:cNvSpPr>
          <p:nvPr>
            <p:ph type="ftr" sz="quarter" idx="4"/>
          </p:nvPr>
        </p:nvSpPr>
        <p:spPr bwMode="auto">
          <a:xfrm>
            <a:off x="1" y="9429047"/>
            <a:ext cx="2946189" cy="496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77831" name="Rectangle 7"/>
          <p:cNvSpPr>
            <a:spLocks noGrp="1" noChangeArrowheads="1"/>
          </p:cNvSpPr>
          <p:nvPr>
            <p:ph type="sldNum" sz="quarter" idx="5"/>
          </p:nvPr>
        </p:nvSpPr>
        <p:spPr bwMode="auto">
          <a:xfrm>
            <a:off x="3849899" y="9429047"/>
            <a:ext cx="2946189" cy="496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spcBef>
                <a:spcPct val="0"/>
              </a:spcBef>
              <a:defRPr sz="1200">
                <a:latin typeface="Siemens Sans" charset="0"/>
              </a:defRPr>
            </a:lvl1pPr>
          </a:lstStyle>
          <a:p>
            <a:fld id="{8C459197-2F9C-1E49-ABBF-26CF38F0E880}" type="slidenum">
              <a:rPr lang="de-DE"/>
              <a:pPr/>
              <a:t>‹#›</a:t>
            </a:fld>
            <a:endParaRPr lang="de-DE"/>
          </a:p>
        </p:txBody>
      </p:sp>
    </p:spTree>
    <p:extLst>
      <p:ext uri="{BB962C8B-B14F-4D97-AF65-F5344CB8AC3E}">
        <p14:creationId xmlns:p14="http://schemas.microsoft.com/office/powerpoint/2010/main" val="3943800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iemens Sans" charset="0"/>
        <a:ea typeface="Geneva" charset="0"/>
        <a:cs typeface="+mn-cs"/>
      </a:defRPr>
    </a:lvl1pPr>
    <a:lvl2pPr marL="457200" algn="l" rtl="0" fontAlgn="base">
      <a:spcBef>
        <a:spcPct val="30000"/>
      </a:spcBef>
      <a:spcAft>
        <a:spcPct val="0"/>
      </a:spcAft>
      <a:defRPr sz="1200" kern="1200">
        <a:solidFill>
          <a:schemeClr val="tx1"/>
        </a:solidFill>
        <a:latin typeface="Siemens Sans" charset="0"/>
        <a:ea typeface="Geneva" charset="0"/>
        <a:cs typeface="+mn-cs"/>
      </a:defRPr>
    </a:lvl2pPr>
    <a:lvl3pPr marL="914400" algn="l" rtl="0" fontAlgn="base">
      <a:spcBef>
        <a:spcPct val="30000"/>
      </a:spcBef>
      <a:spcAft>
        <a:spcPct val="0"/>
      </a:spcAft>
      <a:defRPr sz="1200" kern="1200">
        <a:solidFill>
          <a:schemeClr val="tx1"/>
        </a:solidFill>
        <a:latin typeface="Siemens Sans" charset="0"/>
        <a:ea typeface="Geneva" charset="0"/>
        <a:cs typeface="+mn-cs"/>
      </a:defRPr>
    </a:lvl3pPr>
    <a:lvl4pPr marL="1371600" algn="l" rtl="0" fontAlgn="base">
      <a:spcBef>
        <a:spcPct val="30000"/>
      </a:spcBef>
      <a:spcAft>
        <a:spcPct val="0"/>
      </a:spcAft>
      <a:defRPr sz="1200" kern="1200">
        <a:solidFill>
          <a:schemeClr val="tx1"/>
        </a:solidFill>
        <a:latin typeface="Siemens Sans" charset="0"/>
        <a:ea typeface="Geneva" charset="0"/>
        <a:cs typeface="+mn-cs"/>
      </a:defRPr>
    </a:lvl4pPr>
    <a:lvl5pPr marL="1828800" algn="l" rtl="0" fontAlgn="base">
      <a:spcBef>
        <a:spcPct val="30000"/>
      </a:spcBef>
      <a:spcAft>
        <a:spcPct val="0"/>
      </a:spcAft>
      <a:defRPr sz="1200" kern="1200">
        <a:solidFill>
          <a:schemeClr val="tx1"/>
        </a:solidFill>
        <a:latin typeface="Siemens Sans"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D436-EBD3-7345-A5A0-EA8721F3B44A}" type="slidenum">
              <a:rPr lang="de-DE"/>
              <a:pPr/>
              <a:t>1</a:t>
            </a:fld>
            <a:endParaRPr lang="de-DE"/>
          </a:p>
        </p:txBody>
      </p:sp>
      <p:sp>
        <p:nvSpPr>
          <p:cNvPr id="50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1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10</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GB" sz="1200" kern="1200" dirty="0">
                <a:solidFill>
                  <a:schemeClr val="tx1"/>
                </a:solidFill>
                <a:effectLst/>
                <a:latin typeface="Siemens Sans" charset="0"/>
                <a:ea typeface="Geneva" charset="0"/>
                <a:cs typeface="+mn-cs"/>
              </a:rPr>
              <a:t>Explain that you are going to run a hearing test.  Say that the purpose of this is to show how hearing tests are set up, not to actually test their hearing.  Explain that in order to do this they would have to be tested individually and use headphones so that each ear could be tested separately.  Please use student support sheet 10B to illustrate this further.</a:t>
            </a:r>
          </a:p>
          <a:p>
            <a:endParaRPr lang="en-GB" sz="1200" kern="1200" dirty="0">
              <a:solidFill>
                <a:schemeClr val="tx1"/>
              </a:solidFill>
              <a:effectLst/>
              <a:latin typeface="Siemens Sans" charset="0"/>
              <a:cs typeface="+mn-cs"/>
            </a:endParaRPr>
          </a:p>
          <a:p>
            <a:r>
              <a:rPr lang="en-US" dirty="0"/>
              <a:t>http://hearing.siemens.com/UK/en/services/hearing-test/hearing-test.html</a:t>
            </a:r>
          </a:p>
          <a:p>
            <a:endParaRPr lang="en-US" dirty="0"/>
          </a:p>
          <a:p>
            <a:r>
              <a:rPr lang="en-US" dirty="0"/>
              <a:t>Ask</a:t>
            </a:r>
            <a:r>
              <a:rPr lang="en-US" baseline="0" dirty="0"/>
              <a:t> students to reflect on the hearing test.  Distribute student support sheet 10C and draw attention to the examples included such as the bus and </a:t>
            </a:r>
            <a:r>
              <a:rPr lang="en-US" baseline="0" dirty="0" err="1"/>
              <a:t>aeroplane</a:t>
            </a:r>
            <a:r>
              <a:rPr lang="en-US" baseline="0" dirty="0"/>
              <a:t>.  Ask students to consider the groups of consonants and vowels provided and consider whether they are lower or higher frequency.</a:t>
            </a:r>
          </a:p>
          <a:p>
            <a:endParaRPr lang="en-US" baseline="0" dirty="0"/>
          </a:p>
          <a:p>
            <a:endParaRPr lang="en-US" dirty="0"/>
          </a:p>
          <a:p>
            <a:endParaRPr lang="en-US"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11</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lvl="0"/>
            <a:r>
              <a:rPr lang="en-GB" sz="1200" kern="1200" dirty="0">
                <a:solidFill>
                  <a:schemeClr val="tx1"/>
                </a:solidFill>
                <a:effectLst/>
                <a:latin typeface="Siemens Sans" charset="0"/>
                <a:ea typeface="Geneva" charset="0"/>
                <a:cs typeface="+mn-cs"/>
              </a:rPr>
              <a:t>Show the students a picture of a PA system and ask them to identify the key components and suggest their purposes.  </a:t>
            </a:r>
          </a:p>
          <a:p>
            <a:pPr lvl="0"/>
            <a:endParaRPr lang="en-GB" sz="1200" kern="1200" dirty="0">
              <a:solidFill>
                <a:schemeClr val="tx1"/>
              </a:solidFill>
              <a:effectLst/>
              <a:latin typeface="Siemens Sans" charset="0"/>
              <a:ea typeface="Geneva" charset="0"/>
              <a:cs typeface="+mn-cs"/>
            </a:endParaRPr>
          </a:p>
          <a:p>
            <a:pPr lvl="0"/>
            <a:r>
              <a:rPr lang="en-GB" sz="1200" kern="1200" dirty="0">
                <a:solidFill>
                  <a:schemeClr val="tx1"/>
                </a:solidFill>
                <a:effectLst/>
                <a:latin typeface="Siemens Sans" charset="0"/>
                <a:ea typeface="Geneva" charset="0"/>
                <a:cs typeface="+mn-cs"/>
              </a:rPr>
              <a:t>Draw out that the microphone is to pick up sound, the amplifier to increase the size of the signal and the loudspeaker to transmit a louder sound.</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12</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GB" sz="1200" kern="1200" dirty="0">
                <a:solidFill>
                  <a:schemeClr val="tx1"/>
                </a:solidFill>
                <a:effectLst/>
                <a:latin typeface="Siemens Sans" charset="0"/>
                <a:ea typeface="Geneva" charset="0"/>
                <a:cs typeface="+mn-cs"/>
              </a:rPr>
              <a:t>Explain that a way of representing this is to use a block diagram showing input, process and output and that this relates to the information, or signal.  </a:t>
            </a:r>
          </a:p>
          <a:p>
            <a:endParaRPr lang="en-GB" sz="1200" kern="1200" dirty="0">
              <a:solidFill>
                <a:schemeClr val="tx1"/>
              </a:solidFill>
              <a:effectLst/>
              <a:latin typeface="Siemens Sans" charset="0"/>
              <a:ea typeface="Geneva" charset="0"/>
              <a:cs typeface="+mn-cs"/>
            </a:endParaRPr>
          </a:p>
          <a:p>
            <a:r>
              <a:rPr lang="en-GB" sz="1200" kern="1200" dirty="0">
                <a:solidFill>
                  <a:schemeClr val="tx1"/>
                </a:solidFill>
                <a:effectLst/>
                <a:latin typeface="Siemens Sans" charset="0"/>
                <a:ea typeface="Geneva" charset="0"/>
                <a:cs typeface="+mn-cs"/>
              </a:rPr>
              <a:t>Explain that the purpose of this system is to show what happens to the information, not the power.</a:t>
            </a:r>
            <a:r>
              <a:rPr lang="en-US" sz="1200" kern="1200" baseline="0" dirty="0">
                <a:solidFill>
                  <a:schemeClr val="tx1"/>
                </a:solidFill>
                <a:effectLst/>
                <a:latin typeface="Siemens Sans" charset="0"/>
                <a:ea typeface="Geneva" charset="0"/>
                <a:cs typeface="+mn-cs"/>
              </a:rPr>
              <a:t>  This applies to many other systems as well including: </a:t>
            </a:r>
          </a:p>
          <a:p>
            <a:endParaRPr lang="en-US" sz="1200" kern="1200" baseline="0" dirty="0">
              <a:solidFill>
                <a:schemeClr val="tx1"/>
              </a:solidFill>
              <a:effectLst/>
              <a:latin typeface="Siemens Sans" charset="0"/>
              <a:ea typeface="Geneva" charset="0"/>
              <a:cs typeface="+mn-cs"/>
            </a:endParaRPr>
          </a:p>
          <a:p>
            <a:pPr marL="171450" indent="-171450">
              <a:buFont typeface="Wingdings" pitchFamily="2" charset="2"/>
              <a:buChar char="§"/>
            </a:pPr>
            <a:r>
              <a:rPr lang="en-US" sz="1200" kern="1200" baseline="0" dirty="0">
                <a:solidFill>
                  <a:schemeClr val="tx1"/>
                </a:solidFill>
                <a:effectLst/>
                <a:latin typeface="Siemens Sans" charset="0"/>
                <a:ea typeface="Geneva" charset="0"/>
                <a:cs typeface="+mn-cs"/>
              </a:rPr>
              <a:t>TV</a:t>
            </a:r>
          </a:p>
          <a:p>
            <a:pPr marL="171450" indent="-171450">
              <a:buFont typeface="Wingdings" pitchFamily="2" charset="2"/>
              <a:buChar char="§"/>
            </a:pPr>
            <a:r>
              <a:rPr lang="en-US" sz="1200" kern="1200" baseline="0" dirty="0">
                <a:solidFill>
                  <a:schemeClr val="tx1"/>
                </a:solidFill>
                <a:effectLst/>
                <a:latin typeface="Siemens Sans" charset="0"/>
                <a:ea typeface="Geneva" charset="0"/>
                <a:cs typeface="+mn-cs"/>
              </a:rPr>
              <a:t>Computer</a:t>
            </a:r>
          </a:p>
          <a:p>
            <a:pPr marL="171450" indent="-171450">
              <a:buFont typeface="Wingdings" pitchFamily="2" charset="2"/>
              <a:buChar char="§"/>
            </a:pPr>
            <a:r>
              <a:rPr lang="en-US" sz="1200" kern="1200" baseline="0" dirty="0">
                <a:solidFill>
                  <a:schemeClr val="tx1"/>
                </a:solidFill>
                <a:effectLst/>
                <a:latin typeface="Siemens Sans" charset="0"/>
                <a:ea typeface="Geneva" charset="0"/>
                <a:cs typeface="+mn-cs"/>
              </a:rPr>
              <a:t>Radio </a:t>
            </a:r>
          </a:p>
          <a:p>
            <a:pPr marL="171450" indent="-171450">
              <a:buFont typeface="Wingdings" pitchFamily="2" charset="2"/>
              <a:buChar char="§"/>
            </a:pPr>
            <a:r>
              <a:rPr lang="en-US" sz="1200" kern="1200" baseline="0" dirty="0">
                <a:solidFill>
                  <a:schemeClr val="tx1"/>
                </a:solidFill>
                <a:effectLst/>
                <a:latin typeface="Siemens Sans" charset="0"/>
                <a:ea typeface="Geneva" charset="0"/>
                <a:cs typeface="+mn-cs"/>
              </a:rPr>
              <a:t>MP3 player</a:t>
            </a:r>
            <a:endParaRPr lang="en-US" sz="1200" kern="1200" dirty="0">
              <a:solidFill>
                <a:schemeClr val="tx1"/>
              </a:solidFill>
              <a:effectLst/>
              <a:latin typeface="Siemens Sans" charset="0"/>
              <a:ea typeface="Geneva"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13</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lvl="0"/>
            <a:r>
              <a:rPr lang="en-GB" sz="1200" kern="1200" dirty="0">
                <a:solidFill>
                  <a:schemeClr val="tx1"/>
                </a:solidFill>
                <a:effectLst/>
                <a:latin typeface="Siemens Sans" charset="0"/>
                <a:ea typeface="Geneva" charset="0"/>
                <a:cs typeface="+mn-cs"/>
              </a:rPr>
              <a:t>Explain that the focus at this stage is to identify the input and output rather than to understand the detail of the processor functions.  Emphasise that the input refers to information and not to energy.  The power supply is not a signal input (even though it is essential)</a:t>
            </a:r>
          </a:p>
          <a:p>
            <a:pPr lvl="0"/>
            <a:endParaRPr lang="en-GB" sz="1200" kern="1200" dirty="0">
              <a:solidFill>
                <a:schemeClr val="tx1"/>
              </a:solidFill>
              <a:effectLst/>
              <a:latin typeface="Siemens Sans" charset="0"/>
              <a:ea typeface="Geneva" charset="0"/>
              <a:cs typeface="+mn-cs"/>
            </a:endParaRPr>
          </a:p>
          <a:p>
            <a:pPr lvl="0"/>
            <a:r>
              <a:rPr lang="en-GB" sz="1200" kern="1200" dirty="0">
                <a:solidFill>
                  <a:schemeClr val="tx1"/>
                </a:solidFill>
                <a:effectLst/>
                <a:latin typeface="Siemens Sans" charset="0"/>
                <a:ea typeface="Geneva" charset="0"/>
                <a:cs typeface="+mn-cs"/>
              </a:rPr>
              <a:t>Point</a:t>
            </a:r>
            <a:r>
              <a:rPr lang="en-GB" sz="1200" kern="1200" baseline="0" dirty="0">
                <a:solidFill>
                  <a:schemeClr val="tx1"/>
                </a:solidFill>
                <a:effectLst/>
                <a:latin typeface="Siemens Sans" charset="0"/>
                <a:ea typeface="Geneva" charset="0"/>
                <a:cs typeface="+mn-cs"/>
              </a:rPr>
              <a:t> out that a hearing aid can be thought of in the same way as a large scale PA system –designers need to consider input, process and output.</a:t>
            </a:r>
          </a:p>
          <a:p>
            <a:pPr lvl="0"/>
            <a:endParaRPr lang="en-GB" sz="1200" kern="1200" baseline="0" dirty="0">
              <a:solidFill>
                <a:schemeClr val="tx1"/>
              </a:solidFill>
              <a:effectLst/>
              <a:latin typeface="Siemens Sans" charset="0"/>
              <a:ea typeface="Geneva" charset="0"/>
              <a:cs typeface="+mn-cs"/>
            </a:endParaRPr>
          </a:p>
          <a:p>
            <a:pPr lvl="0"/>
            <a:r>
              <a:rPr lang="en-GB" sz="1200" kern="1200" dirty="0">
                <a:solidFill>
                  <a:schemeClr val="tx1"/>
                </a:solidFill>
                <a:effectLst/>
                <a:latin typeface="Siemens Sans" charset="0"/>
                <a:ea typeface="Geneva" charset="0"/>
                <a:cs typeface="+mn-cs"/>
              </a:rPr>
              <a:t>Ask students</a:t>
            </a:r>
            <a:r>
              <a:rPr lang="en-GB" sz="1200" kern="1200" baseline="0" dirty="0">
                <a:solidFill>
                  <a:schemeClr val="tx1"/>
                </a:solidFill>
                <a:effectLst/>
                <a:latin typeface="Siemens Sans" charset="0"/>
                <a:ea typeface="Geneva" charset="0"/>
                <a:cs typeface="+mn-cs"/>
              </a:rPr>
              <a:t> to think about how, in design for a hearing aid, they might allow for the input, process and output.  Ask students to work in small groups to develop some ideas about where these might be located and to reflect on other considerations as well including power supply and vanity.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GB" sz="1200" kern="1200" dirty="0">
                <a:solidFill>
                  <a:schemeClr val="tx1"/>
                </a:solidFill>
                <a:effectLst/>
                <a:latin typeface="Siemens Sans" charset="0"/>
                <a:ea typeface="Geneva" charset="0"/>
                <a:cs typeface="+mn-cs"/>
              </a:rPr>
              <a:t>Show students a model ear and explain that their task is to design a mock-up of a hearing aid that allows for various factors</a:t>
            </a:r>
            <a:r>
              <a:rPr lang="en-GB" sz="1200" kern="1200" baseline="0" dirty="0">
                <a:solidFill>
                  <a:schemeClr val="tx1"/>
                </a:solidFill>
                <a:effectLst/>
                <a:latin typeface="Siemens Sans" charset="0"/>
                <a:ea typeface="Geneva" charset="0"/>
                <a:cs typeface="+mn-cs"/>
              </a:rPr>
              <a:t> including:</a:t>
            </a:r>
          </a:p>
          <a:p>
            <a:endParaRPr lang="en-GB" sz="1200" kern="1200" baseline="0" dirty="0">
              <a:solidFill>
                <a:schemeClr val="tx1"/>
              </a:solidFill>
              <a:effectLst/>
              <a:latin typeface="Siemens Sans" charset="0"/>
              <a:cs typeface="+mn-cs"/>
            </a:endParaRPr>
          </a:p>
          <a:p>
            <a:pPr marL="228600" indent="-228600">
              <a:buFont typeface="+mj-lt"/>
              <a:buAutoNum type="alphaLcParenR"/>
            </a:pPr>
            <a:r>
              <a:rPr lang="en-GB" sz="1200" kern="1200" baseline="0" dirty="0">
                <a:solidFill>
                  <a:schemeClr val="tx1"/>
                </a:solidFill>
                <a:effectLst/>
                <a:latin typeface="Siemens Sans" charset="0"/>
                <a:cs typeface="+mn-cs"/>
              </a:rPr>
              <a:t>Appropriate positioning of input device (microphone).</a:t>
            </a:r>
          </a:p>
          <a:p>
            <a:pPr marL="228600" indent="-228600">
              <a:buFont typeface="+mj-lt"/>
              <a:buAutoNum type="alphaLcParenR"/>
            </a:pPr>
            <a:r>
              <a:rPr lang="en-GB" sz="1200" kern="1200" baseline="0" dirty="0">
                <a:solidFill>
                  <a:schemeClr val="tx1"/>
                </a:solidFill>
                <a:effectLst/>
                <a:latin typeface="Siemens Sans" charset="0"/>
                <a:cs typeface="+mn-cs"/>
              </a:rPr>
              <a:t>Space for processor</a:t>
            </a:r>
            <a:r>
              <a:rPr lang="en-US" sz="1200" kern="1200" baseline="0" dirty="0">
                <a:solidFill>
                  <a:schemeClr val="tx1"/>
                </a:solidFill>
                <a:effectLst/>
                <a:latin typeface="Siemens Sans" charset="0"/>
                <a:cs typeface="+mn-cs"/>
              </a:rPr>
              <a:t>.</a:t>
            </a:r>
          </a:p>
          <a:p>
            <a:pPr marL="228600" indent="-228600">
              <a:buFont typeface="+mj-lt"/>
              <a:buAutoNum type="alphaLcParenR"/>
            </a:pPr>
            <a:r>
              <a:rPr lang="en-US" sz="1200" kern="1200" baseline="0" dirty="0">
                <a:solidFill>
                  <a:schemeClr val="tx1"/>
                </a:solidFill>
                <a:effectLst/>
                <a:latin typeface="Siemens Sans" charset="0"/>
                <a:cs typeface="+mn-cs"/>
              </a:rPr>
              <a:t>Appropriate positioning of output device (small loudspeaker, as in earphone)</a:t>
            </a:r>
            <a:r>
              <a:rPr lang="en-GB" sz="1200" kern="1200" baseline="0" dirty="0">
                <a:solidFill>
                  <a:schemeClr val="tx1"/>
                </a:solidFill>
                <a:effectLst/>
                <a:latin typeface="Siemens Sans" charset="0"/>
                <a:cs typeface="+mn-cs"/>
              </a:rPr>
              <a:t>.</a:t>
            </a:r>
          </a:p>
          <a:p>
            <a:pPr marL="228600" indent="-228600">
              <a:buFont typeface="+mj-lt"/>
              <a:buAutoNum type="alphaLcParenR"/>
            </a:pPr>
            <a:r>
              <a:rPr lang="en-GB" sz="1200" kern="1200" baseline="0" dirty="0">
                <a:solidFill>
                  <a:schemeClr val="tx1"/>
                </a:solidFill>
                <a:effectLst/>
                <a:latin typeface="Siemens Sans" charset="0"/>
                <a:cs typeface="+mn-cs"/>
              </a:rPr>
              <a:t>Power supply.</a:t>
            </a:r>
          </a:p>
          <a:p>
            <a:pPr marL="228600" indent="-228600">
              <a:buFont typeface="+mj-lt"/>
              <a:buAutoNum type="alphaLcParenR"/>
            </a:pPr>
            <a:r>
              <a:rPr lang="en-GB" sz="1200" kern="1200" baseline="0" dirty="0">
                <a:solidFill>
                  <a:schemeClr val="tx1"/>
                </a:solidFill>
                <a:effectLst/>
                <a:latin typeface="Siemens Sans" charset="0"/>
                <a:cs typeface="+mn-cs"/>
              </a:rPr>
              <a:t>The need for the device not to be obtrusive.</a:t>
            </a:r>
          </a:p>
          <a:p>
            <a:pPr marL="228600" indent="-228600">
              <a:buFont typeface="+mj-lt"/>
              <a:buAutoNum type="alphaLcParenR"/>
            </a:pPr>
            <a:endParaRPr lang="en-GB" sz="1200" kern="1200" baseline="0" dirty="0">
              <a:solidFill>
                <a:schemeClr val="tx1"/>
              </a:solidFill>
              <a:effectLst/>
              <a:latin typeface="Siemens Sans" charset="0"/>
              <a:cs typeface="+mn-cs"/>
            </a:endParaRPr>
          </a:p>
          <a:p>
            <a:pPr marL="0" indent="0">
              <a:buFont typeface="+mj-lt"/>
              <a:buNone/>
            </a:pPr>
            <a:r>
              <a:rPr lang="en-GB" sz="1200" kern="1200" baseline="0" dirty="0">
                <a:solidFill>
                  <a:schemeClr val="tx1"/>
                </a:solidFill>
                <a:effectLst/>
                <a:latin typeface="Siemens Sans" charset="0"/>
                <a:cs typeface="+mn-cs"/>
              </a:rPr>
              <a:t>Show examples of commercial solutions.  Ask students to consider how these devices have allowed for the factors listed above.</a:t>
            </a:r>
          </a:p>
          <a:p>
            <a:pPr marL="0" indent="0">
              <a:buFont typeface="+mj-lt"/>
              <a:buNone/>
            </a:pPr>
            <a:endParaRPr lang="en-GB" sz="1200" kern="1200" baseline="0" dirty="0">
              <a:solidFill>
                <a:schemeClr val="tx1"/>
              </a:solidFill>
              <a:effectLst/>
              <a:latin typeface="Siemens Sans" charset="0"/>
              <a:cs typeface="+mn-cs"/>
            </a:endParaRPr>
          </a:p>
          <a:p>
            <a:pPr marL="0" indent="0">
              <a:buFont typeface="+mj-lt"/>
              <a:buNone/>
            </a:pPr>
            <a:r>
              <a:rPr lang="en-GB" sz="1200" kern="1200" baseline="0" dirty="0">
                <a:solidFill>
                  <a:schemeClr val="tx1"/>
                </a:solidFill>
                <a:effectLst/>
                <a:latin typeface="Siemens Sans" charset="0"/>
                <a:cs typeface="+mn-cs"/>
              </a:rPr>
              <a:t>Ask students to come up with more detailed design.  </a:t>
            </a:r>
          </a:p>
          <a:p>
            <a:pPr marL="0" indent="0">
              <a:buFont typeface="+mj-lt"/>
              <a:buNone/>
            </a:pPr>
            <a:endParaRPr lang="en-GB" sz="1200" kern="1200" baseline="0" dirty="0">
              <a:solidFill>
                <a:schemeClr val="tx1"/>
              </a:solidFill>
              <a:effectLst/>
              <a:latin typeface="Siemens Sans" charset="0"/>
              <a:cs typeface="+mn-cs"/>
            </a:endParaRPr>
          </a:p>
          <a:p>
            <a:pPr marL="0" indent="0">
              <a:buFont typeface="+mj-lt"/>
              <a:buNone/>
            </a:pPr>
            <a:endParaRPr lang="en-GB" sz="1200" kern="1200" baseline="0">
              <a:solidFill>
                <a:schemeClr val="tx1"/>
              </a:solidFill>
              <a:effectLst/>
              <a:latin typeface="Siemens Sans"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459197-2F9C-1E49-ABBF-26CF38F0E880}" type="slidenum">
              <a:rPr lang="de-DE" smtClean="0"/>
              <a:pPr/>
              <a:t>15</a:t>
            </a:fld>
            <a:endParaRPr lang="de-DE"/>
          </a:p>
        </p:txBody>
      </p:sp>
    </p:spTree>
    <p:extLst>
      <p:ext uri="{BB962C8B-B14F-4D97-AF65-F5344CB8AC3E}">
        <p14:creationId xmlns:p14="http://schemas.microsoft.com/office/powerpoint/2010/main" val="131950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2</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3</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marL="0" marR="0" lvl="4"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Draw attention to the directional nature of sound and that some animals, such as cats, can direct their ears to pick up sounds from different directions.  </a:t>
            </a:r>
          </a:p>
          <a:p>
            <a:pPr marL="0" marR="0" lvl="4"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Siemens Sans" charset="0"/>
              <a:ea typeface="Geneva" charset="0"/>
              <a:cs typeface="+mn-cs"/>
            </a:endParaRPr>
          </a:p>
          <a:p>
            <a:pPr marL="0" marR="0" lvl="4"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Ask why some ears are small compared to the size of the animal whereas other animals have (relatively) large ears.  Explain that large ears may confer a survival advantage (being able to detect predators or locate prey) but are vulnerable to attack and may be damaged. Point out the hairs and ask for ideas about the importance of preventing small objects from entering.</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5</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marL="0" lvl="0" indent="0">
              <a:buFont typeface="+mj-lt"/>
              <a:buNone/>
            </a:pPr>
            <a:r>
              <a:rPr lang="en-GB" sz="1200" kern="1200" dirty="0">
                <a:solidFill>
                  <a:schemeClr val="tx1"/>
                </a:solidFill>
                <a:effectLst/>
                <a:latin typeface="Siemens Sans" charset="0"/>
                <a:ea typeface="Geneva" charset="0"/>
                <a:cs typeface="+mn-cs"/>
              </a:rPr>
              <a:t>Explain</a:t>
            </a:r>
            <a:r>
              <a:rPr lang="en-GB" sz="1200" kern="1200" baseline="0" dirty="0">
                <a:solidFill>
                  <a:schemeClr val="tx1"/>
                </a:solidFill>
                <a:effectLst/>
                <a:latin typeface="Siemens Sans" charset="0"/>
                <a:ea typeface="Geneva" charset="0"/>
                <a:cs typeface="+mn-cs"/>
              </a:rPr>
              <a:t> the workings of the human ear:</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The outer ear gathers sound waves and funnels them into the middle ear, thus concentrating the energy.  They reach the ear drum and cause it to vibrate. Louder notes cause greater vibrations; higher notes cause more rapid ones.</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The middle ear transfers those vibrations through three tiny bones (the smallest in the body). Their delicate structure means that they have to be protected by being within the skull; blows to the head or loud noises can damage them.  </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The inner ear includes the cochlea into which the vibrations enter; this has nerve endings around the spiral structure.  Higher frequency notes travel further around the cochlea and are detected by nerves nearer the centre.  The nerves convey impulses to the brain which indicate loudness and frequency. </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The inner ear also contains the semi-circular canals which control balance.</a:t>
            </a:r>
          </a:p>
          <a:p>
            <a:pPr marL="0" indent="0">
              <a:buFont typeface="+mj-lt"/>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6</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7</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Explain</a:t>
            </a:r>
            <a:r>
              <a:rPr lang="en-GB" sz="1200" kern="1200" baseline="0" dirty="0">
                <a:solidFill>
                  <a:schemeClr val="tx1"/>
                </a:solidFill>
                <a:effectLst/>
                <a:latin typeface="Siemens Sans" charset="0"/>
                <a:ea typeface="Geneva" charset="0"/>
                <a:cs typeface="+mn-cs"/>
              </a:rPr>
              <a:t> that loudness is a term used by scientists to measure how loud a noise is perceived to be and is measure using the decibel.</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a:solidFill>
                <a:schemeClr val="tx1"/>
              </a:solidFill>
              <a:effectLst/>
              <a:latin typeface="Siemens Sans" charset="0"/>
              <a:ea typeface="Geneva" charset="0"/>
              <a:cs typeface="+mn-cs"/>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a:solidFill>
                  <a:schemeClr val="tx1"/>
                </a:solidFill>
                <a:effectLst/>
                <a:latin typeface="Siemens Sans" charset="0"/>
                <a:ea typeface="Geneva" charset="0"/>
                <a:cs typeface="+mn-cs"/>
              </a:rPr>
              <a:t>Say that for example normal conversation is at around 50-60dB and that no sound is 0dB.  Add that pain through loudness starts at around 130dB.</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a:solidFill>
                <a:schemeClr val="tx1"/>
              </a:solidFill>
              <a:effectLst/>
              <a:latin typeface="Siemens Sans" charset="0"/>
              <a:ea typeface="Geneva" charset="0"/>
              <a:cs typeface="+mn-cs"/>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a:solidFill>
                  <a:schemeClr val="tx1"/>
                </a:solidFill>
                <a:effectLst/>
                <a:latin typeface="Siemens Sans" charset="0"/>
                <a:ea typeface="Geneva" charset="0"/>
                <a:cs typeface="+mn-cs"/>
              </a:rPr>
              <a:t>Use student support sheet 10A to p</a:t>
            </a:r>
            <a:r>
              <a:rPr lang="en-GB" sz="1200" kern="1200" dirty="0">
                <a:solidFill>
                  <a:schemeClr val="tx1"/>
                </a:solidFill>
                <a:effectLst/>
                <a:latin typeface="Siemens Sans" charset="0"/>
                <a:ea typeface="Geneva" charset="0"/>
                <a:cs typeface="+mn-cs"/>
              </a:rPr>
              <a:t>resent to students a scale of loudness with conversation and pain threshold marked in and ask them to place other examples on it. </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Siemens Sans" charset="0"/>
              <a:ea typeface="Geneva" charset="0"/>
              <a:cs typeface="+mn-cs"/>
            </a:endParaRPr>
          </a:p>
          <a:p>
            <a:r>
              <a:rPr lang="en-US" dirty="0"/>
              <a:t>Link to demonstration</a:t>
            </a:r>
            <a:r>
              <a:rPr lang="en-US" baseline="0" dirty="0"/>
              <a:t> – How we hear to check responses. http://hearing.siemens.com/UK/en/hearing-loss/how-we-hear/how-we-hear.html</a:t>
            </a:r>
          </a:p>
          <a:p>
            <a:endParaRPr lang="en-US" baseline="0" dirty="0"/>
          </a:p>
          <a:p>
            <a:endParaRPr lang="en-US" dirty="0"/>
          </a:p>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8</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Explain that sound travels in vibrations</a:t>
            </a:r>
            <a:r>
              <a:rPr lang="en-GB" sz="1200" kern="1200" baseline="0" dirty="0">
                <a:solidFill>
                  <a:schemeClr val="tx1"/>
                </a:solidFill>
                <a:effectLst/>
                <a:latin typeface="Siemens Sans" charset="0"/>
                <a:ea typeface="Geneva" charset="0"/>
                <a:cs typeface="+mn-cs"/>
              </a:rPr>
              <a:t> and that we can think of these as waves.  Like waves they have regular form.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Show students a number of waveforms and ask them to place them in order of frequency</a:t>
            </a:r>
            <a:r>
              <a:rPr lang="en-GB" sz="1200" kern="1200" baseline="0" dirty="0">
                <a:solidFill>
                  <a:schemeClr val="tx1"/>
                </a:solidFill>
                <a:effectLst/>
                <a:latin typeface="Siemens Sans" charset="0"/>
                <a:ea typeface="Geneva" charset="0"/>
                <a:cs typeface="+mn-cs"/>
              </a:rPr>
              <a:t> using student support sheet 10B.</a:t>
            </a:r>
            <a:r>
              <a:rPr lang="en-GB" sz="1200" kern="1200" dirty="0">
                <a:solidFill>
                  <a:schemeClr val="tx1"/>
                </a:solidFill>
                <a:effectLst/>
                <a:latin typeface="Siemens Sans" charset="0"/>
                <a:ea typeface="Geneva" charset="0"/>
                <a:cs typeface="+mn-cs"/>
              </a:rPr>
              <a:t>  Then ask them to match them up with the frequencies and finally ask them to explain why the notes will all be as loud as each other. Take feedback.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9</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03" name="Rectangle 3"/>
          <p:cNvSpPr>
            <a:spLocks noGrp="1" noChangeArrowheads="1"/>
          </p:cNvSpPr>
          <p:nvPr>
            <p:ph type="body" idx="1"/>
          </p:nvPr>
        </p:nvSpPr>
        <p:spPr/>
        <p:txBody>
          <a:bodyPr/>
          <a:lstStyle/>
          <a:p>
            <a:r>
              <a:rPr lang="en-US" dirty="0"/>
              <a:t>Ask students</a:t>
            </a:r>
            <a:r>
              <a:rPr lang="en-US" baseline="0" dirty="0"/>
              <a:t> to suggest various causes of hearing loss.  Gather and display them.</a:t>
            </a:r>
          </a:p>
          <a:p>
            <a:endParaRPr lang="en-US" baseline="0" dirty="0"/>
          </a:p>
          <a:p>
            <a:r>
              <a:rPr lang="en-US" baseline="0" dirty="0"/>
              <a:t>Ask students to work in small groups to conduct research and </a:t>
            </a:r>
            <a:r>
              <a:rPr lang="en-US" baseline="0" dirty="0" err="1"/>
              <a:t>summarise</a:t>
            </a:r>
            <a:r>
              <a:rPr lang="en-US" baseline="0" dirty="0"/>
              <a:t> their findings.</a:t>
            </a:r>
          </a:p>
          <a:p>
            <a:endParaRPr lang="en-US" baseline="0" dirty="0"/>
          </a:p>
          <a:p>
            <a:r>
              <a:rPr lang="en-US" baseline="0" dirty="0"/>
              <a:t>Share ideas.  </a:t>
            </a:r>
            <a:r>
              <a:rPr lang="en-US" baseline="0" dirty="0" err="1"/>
              <a:t>Emphasise</a:t>
            </a:r>
            <a:r>
              <a:rPr lang="en-US" baseline="0" dirty="0"/>
              <a:t> the importance of this task is not only to identify causes and preventative measures but also for the m to work efficiently and effectively to access information and present ideas.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223" name="Rectangle 127"/>
          <p:cNvSpPr>
            <a:spLocks noGrp="1" noChangeArrowheads="1"/>
          </p:cNvSpPr>
          <p:nvPr>
            <p:ph type="ctrTitle" sz="quarter"/>
          </p:nvPr>
        </p:nvSpPr>
        <p:spPr>
          <a:xfrm>
            <a:off x="539750" y="1420813"/>
            <a:ext cx="8208963" cy="1246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t"/>
          <a:lstStyle>
            <a:lvl1pPr>
              <a:defRPr sz="4000"/>
            </a:lvl1pPr>
          </a:lstStyle>
          <a:p>
            <a:pPr lvl="0"/>
            <a:r>
              <a:rPr lang="en-GB" noProof="0"/>
              <a:t>Click to edit Master title style</a:t>
            </a:r>
            <a:endParaRPr lang="en-US" noProof="0"/>
          </a:p>
        </p:txBody>
      </p:sp>
      <p:sp>
        <p:nvSpPr>
          <p:cNvPr id="4225" name="Rectangle 129"/>
          <p:cNvSpPr>
            <a:spLocks noGrp="1" noChangeArrowheads="1"/>
          </p:cNvSpPr>
          <p:nvPr>
            <p:ph type="subTitle" sz="quarter" idx="1"/>
          </p:nvPr>
        </p:nvSpPr>
        <p:spPr>
          <a:xfrm>
            <a:off x="539750" y="2770188"/>
            <a:ext cx="8208963" cy="15113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nSpc>
                <a:spcPct val="100000"/>
              </a:lnSpc>
              <a:defRPr sz="2000"/>
            </a:lvl1pPr>
          </a:lstStyle>
          <a:p>
            <a:pPr lvl="0"/>
            <a:r>
              <a:rPr lang="en-GB" noProof="0"/>
              <a:t>Click to edit Master subtitle style</a:t>
            </a:r>
            <a:endParaRPr lang="en-US" noProof="0"/>
          </a:p>
        </p:txBody>
      </p:sp>
      <p:sp>
        <p:nvSpPr>
          <p:cNvPr id="4234" name="Rectangle 138"/>
          <p:cNvSpPr>
            <a:spLocks noChangeArrowheads="1"/>
          </p:cNvSpPr>
          <p:nvPr>
            <p:custDataLst>
              <p:tags r:id="rId1"/>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4236" name="Text Box 140"/>
          <p:cNvSpPr txBox="1">
            <a:spLocks noChangeArrowheads="1"/>
          </p:cNvSpPr>
          <p:nvPr/>
        </p:nvSpPr>
        <p:spPr bwMode="auto">
          <a:xfrm>
            <a:off x="555625" y="6272213"/>
            <a:ext cx="8193088" cy="277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lstStyle/>
          <a:p>
            <a:pPr algn="r"/>
            <a:r>
              <a:rPr lang="en-US" sz="1200" b="1">
                <a:solidFill>
                  <a:schemeClr val="bg2"/>
                </a:solidFill>
              </a:rPr>
              <a:t>Protection notice / Copyright notice</a:t>
            </a:r>
          </a:p>
        </p:txBody>
      </p:sp>
      <p:pic>
        <p:nvPicPr>
          <p:cNvPr id="4252" name="Picture 156" descr="sie_logo_petrol_rgb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C85C549-364F-114A-8190-576025D469D5}" type="slidenum">
              <a:rPr lang="en-US"/>
              <a:pPr/>
              <a:t>‹#›</a:t>
            </a:fld>
            <a:endParaRPr lang="en-US"/>
          </a:p>
        </p:txBody>
      </p:sp>
    </p:spTree>
    <p:extLst>
      <p:ext uri="{BB962C8B-B14F-4D97-AF65-F5344CB8AC3E}">
        <p14:creationId xmlns:p14="http://schemas.microsoft.com/office/powerpoint/2010/main" val="212490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F1592B3-2FA6-7B4D-8B15-EAB7E4C7F4F9}" type="slidenum">
              <a:rPr lang="en-US"/>
              <a:pPr/>
              <a:t>‹#›</a:t>
            </a:fld>
            <a:endParaRPr lang="en-US"/>
          </a:p>
        </p:txBody>
      </p:sp>
    </p:spTree>
    <p:extLst>
      <p:ext uri="{BB962C8B-B14F-4D97-AF65-F5344CB8AC3E}">
        <p14:creationId xmlns:p14="http://schemas.microsoft.com/office/powerpoint/2010/main" val="394491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58763"/>
            <a:ext cx="6140450" cy="809625"/>
          </a:xfrm>
        </p:spPr>
        <p:txBody>
          <a:bodyPr/>
          <a:lstStyle/>
          <a:p>
            <a:r>
              <a:rPr lang="en-GB"/>
              <a:t>Click to edit Master title style</a:t>
            </a:r>
            <a:endParaRPr lang="en-US"/>
          </a:p>
        </p:txBody>
      </p:sp>
      <p:sp>
        <p:nvSpPr>
          <p:cNvPr id="3" name="Text Placeholder 2"/>
          <p:cNvSpPr>
            <a:spLocks noGrp="1"/>
          </p:cNvSpPr>
          <p:nvPr>
            <p:ph type="body" sz="half" idx="1"/>
          </p:nvPr>
        </p:nvSpPr>
        <p:spPr>
          <a:xfrm>
            <a:off x="539750" y="1590675"/>
            <a:ext cx="4027488" cy="4681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719638" y="1590675"/>
            <a:ext cx="4029075" cy="4681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977D51B0-7D53-ED4B-8D91-B4A615CD1391}" type="slidenum">
              <a:rPr lang="en-US"/>
              <a:pPr/>
              <a:t>‹#›</a:t>
            </a:fld>
            <a:endParaRPr lang="en-US"/>
          </a:p>
        </p:txBody>
      </p:sp>
    </p:spTree>
    <p:extLst>
      <p:ext uri="{BB962C8B-B14F-4D97-AF65-F5344CB8AC3E}">
        <p14:creationId xmlns:p14="http://schemas.microsoft.com/office/powerpoint/2010/main" val="179636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C5C4E259-AF43-1E42-A8D9-A884BFE3184F}" type="slidenum">
              <a:rPr lang="en-US"/>
              <a:pPr/>
              <a:t>‹#›</a:t>
            </a:fld>
            <a:endParaRPr lang="en-US"/>
          </a:p>
        </p:txBody>
      </p:sp>
    </p:spTree>
    <p:extLst>
      <p:ext uri="{BB962C8B-B14F-4D97-AF65-F5344CB8AC3E}">
        <p14:creationId xmlns:p14="http://schemas.microsoft.com/office/powerpoint/2010/main" val="36338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39D0370D-F162-2D46-B498-2CBA26678F49}" type="slidenum">
              <a:rPr lang="en-US"/>
              <a:pPr/>
              <a:t>‹#›</a:t>
            </a:fld>
            <a:endParaRPr lang="en-US"/>
          </a:p>
        </p:txBody>
      </p:sp>
    </p:spTree>
    <p:extLst>
      <p:ext uri="{BB962C8B-B14F-4D97-AF65-F5344CB8AC3E}">
        <p14:creationId xmlns:p14="http://schemas.microsoft.com/office/powerpoint/2010/main" val="154132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0D09E800-23D3-FC4C-8920-BAFB880C42B9}" type="slidenum">
              <a:rPr lang="en-US"/>
              <a:pPr/>
              <a:t>‹#›</a:t>
            </a:fld>
            <a:endParaRPr lang="en-US"/>
          </a:p>
        </p:txBody>
      </p:sp>
    </p:spTree>
    <p:extLst>
      <p:ext uri="{BB962C8B-B14F-4D97-AF65-F5344CB8AC3E}">
        <p14:creationId xmlns:p14="http://schemas.microsoft.com/office/powerpoint/2010/main" val="13866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8" name="Footer Placeholder 7"/>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9" name="Slide Number Placeholder 8"/>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A6D90753-5D73-FB46-9478-16EC186A29A5}" type="slidenum">
              <a:rPr lang="en-US"/>
              <a:pPr/>
              <a:t>‹#›</a:t>
            </a:fld>
            <a:endParaRPr lang="en-US"/>
          </a:p>
        </p:txBody>
      </p:sp>
    </p:spTree>
    <p:extLst>
      <p:ext uri="{BB962C8B-B14F-4D97-AF65-F5344CB8AC3E}">
        <p14:creationId xmlns:p14="http://schemas.microsoft.com/office/powerpoint/2010/main" val="52725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4" name="Footer Placeholder 3"/>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5" name="Slide Number Placeholder 4"/>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12C61B7B-B179-1547-9674-16B330BB6BBB}" type="slidenum">
              <a:rPr lang="en-US"/>
              <a:pPr/>
              <a:t>‹#›</a:t>
            </a:fld>
            <a:endParaRPr lang="en-US"/>
          </a:p>
        </p:txBody>
      </p:sp>
    </p:spTree>
    <p:extLst>
      <p:ext uri="{BB962C8B-B14F-4D97-AF65-F5344CB8AC3E}">
        <p14:creationId xmlns:p14="http://schemas.microsoft.com/office/powerpoint/2010/main" val="7478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3" name="Footer Placeholder 2"/>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4" name="Slide Number Placeholder 3"/>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E1A4CEB1-FB98-5142-BA8C-73DF28C057B7}" type="slidenum">
              <a:rPr lang="en-US"/>
              <a:pPr/>
              <a:t>‹#›</a:t>
            </a:fld>
            <a:endParaRPr lang="en-US"/>
          </a:p>
        </p:txBody>
      </p:sp>
    </p:spTree>
    <p:extLst>
      <p:ext uri="{BB962C8B-B14F-4D97-AF65-F5344CB8AC3E}">
        <p14:creationId xmlns:p14="http://schemas.microsoft.com/office/powerpoint/2010/main" val="30219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45424AC-F794-F448-AAA5-1910C0F01268}" type="slidenum">
              <a:rPr lang="en-US"/>
              <a:pPr/>
              <a:t>‹#›</a:t>
            </a:fld>
            <a:endParaRPr lang="en-US"/>
          </a:p>
        </p:txBody>
      </p:sp>
    </p:spTree>
    <p:extLst>
      <p:ext uri="{BB962C8B-B14F-4D97-AF65-F5344CB8AC3E}">
        <p14:creationId xmlns:p14="http://schemas.microsoft.com/office/powerpoint/2010/main" val="40765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4D8CA91-F21F-BA47-A466-FA099372EC57}" type="slidenum">
              <a:rPr lang="en-US"/>
              <a:pPr/>
              <a:t>‹#›</a:t>
            </a:fld>
            <a:endParaRPr lang="en-US"/>
          </a:p>
        </p:txBody>
      </p:sp>
    </p:spTree>
    <p:extLst>
      <p:ext uri="{BB962C8B-B14F-4D97-AF65-F5344CB8AC3E}">
        <p14:creationId xmlns:p14="http://schemas.microsoft.com/office/powerpoint/2010/main" val="113420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14"/>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1139" name="Rectangle 115"/>
          <p:cNvSpPr>
            <a:spLocks noGrp="1" noChangeArrowheads="1"/>
          </p:cNvSpPr>
          <p:nvPr>
            <p:ph type="title"/>
          </p:nvPr>
        </p:nvSpPr>
        <p:spPr bwMode="auto">
          <a:xfrm>
            <a:off x="539750" y="258763"/>
            <a:ext cx="6140450"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Mastertitelformat bearbeiten</a:t>
            </a:r>
          </a:p>
        </p:txBody>
      </p:sp>
      <p:sp>
        <p:nvSpPr>
          <p:cNvPr id="1140" name="Rectangle 116"/>
          <p:cNvSpPr>
            <a:spLocks noGrp="1" noChangeArrowheads="1"/>
          </p:cNvSpPr>
          <p:nvPr>
            <p:ph type="body" idx="1"/>
          </p:nvPr>
        </p:nvSpPr>
        <p:spPr bwMode="auto">
          <a:xfrm>
            <a:off x="539750" y="1590675"/>
            <a:ext cx="8208963" cy="46815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1189" name="Picture 165" descr="sie_logo_petrol_rgb_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p:titleStyle>
    <p:body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3.emf"/><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emf"/><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77430"/>
            <a:ext cx="9265220" cy="6936659"/>
          </a:xfrm>
          <a:prstGeom prst="rect">
            <a:avLst/>
          </a:prstGeom>
        </p:spPr>
      </p:pic>
      <p:grpSp>
        <p:nvGrpSpPr>
          <p:cNvPr id="500738" name="Group 2"/>
          <p:cNvGrpSpPr>
            <a:grpSpLocks/>
          </p:cNvGrpSpPr>
          <p:nvPr/>
        </p:nvGrpSpPr>
        <p:grpSpPr bwMode="auto">
          <a:xfrm>
            <a:off x="287338" y="260350"/>
            <a:ext cx="8856662" cy="973138"/>
            <a:chOff x="181" y="164"/>
            <a:chExt cx="5579" cy="613"/>
          </a:xfrm>
        </p:grpSpPr>
        <p:sp>
          <p:nvSpPr>
            <p:cNvPr id="500739" name="Rectangle 3"/>
            <p:cNvSpPr>
              <a:spLocks noChangeArrowheads="1"/>
            </p:cNvSpPr>
            <p:nvPr>
              <p:custDataLst>
                <p:tags r:id="rId1"/>
              </p:custDataLst>
            </p:nvPr>
          </p:nvSpPr>
          <p:spPr bwMode="auto">
            <a:xfrm>
              <a:off x="181" y="164"/>
              <a:ext cx="5579" cy="613"/>
            </a:xfrm>
            <a:prstGeom prst="rect">
              <a:avLst/>
            </a:prstGeom>
            <a:solidFill>
              <a:srgbClr val="FEFFFF"/>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endParaRPr>
            </a:p>
          </p:txBody>
        </p:sp>
        <p:pic>
          <p:nvPicPr>
            <p:cNvPr id="500740" name="Picture 4" descr="sie_logo_petrol_rgb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6" y="267"/>
              <a:ext cx="1008" cy="20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00743" name="Rectangle 7"/>
          <p:cNvSpPr>
            <a:spLocks noGrp="1" noChangeArrowheads="1"/>
          </p:cNvSpPr>
          <p:nvPr>
            <p:ph type="ctrTitle"/>
          </p:nvPr>
        </p:nvSpPr>
        <p:spPr/>
        <p:txBody>
          <a:bodyPr/>
          <a:lstStyle/>
          <a:p>
            <a:r>
              <a:rPr lang="en-GB" dirty="0">
                <a:solidFill>
                  <a:schemeClr val="bg2"/>
                </a:solidFill>
              </a:rPr>
              <a:t>Topic 10:  </a:t>
            </a:r>
            <a:r>
              <a:rPr lang="en-GB" dirty="0"/>
              <a:t>Now hear this</a:t>
            </a:r>
            <a:endParaRPr lang="en-US" dirty="0"/>
          </a:p>
        </p:txBody>
      </p:sp>
      <p:sp>
        <p:nvSpPr>
          <p:cNvPr id="8" name="Slide Number Placeholder 5"/>
          <p:cNvSpPr txBox="1">
            <a:spLocks/>
          </p:cNvSpPr>
          <p:nvPr/>
        </p:nvSpPr>
        <p:spPr>
          <a:xfrm>
            <a:off x="539552" y="6322020"/>
            <a:ext cx="2609924"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endParaRPr lang="en-US" sz="1200" dirty="0">
              <a:solidFill>
                <a:schemeClr val="bg2"/>
              </a:solidFill>
            </a:endParaRPr>
          </a:p>
        </p:txBody>
      </p:sp>
      <p:sp>
        <p:nvSpPr>
          <p:cNvPr id="9" name="Rectangle 5"/>
          <p:cNvSpPr>
            <a:spLocks noChangeArrowheads="1"/>
          </p:cNvSpPr>
          <p:nvPr/>
        </p:nvSpPr>
        <p:spPr bwMode="auto">
          <a:xfrm flipV="1">
            <a:off x="-108520" y="6381328"/>
            <a:ext cx="9268958" cy="489372"/>
          </a:xfrm>
          <a:prstGeom prst="rect">
            <a:avLst/>
          </a:prstGeom>
          <a:solidFill>
            <a:srgbClr val="AF235F"/>
          </a:solidFill>
          <a:ln>
            <a:noFill/>
          </a:ln>
          <a:effectLst/>
        </p:spPr>
        <p:txBody>
          <a:bodyPr wrap="none" anchor="ctr"/>
          <a:lstStyle/>
          <a:p>
            <a:endParaRPr lang="en-US"/>
          </a:p>
        </p:txBody>
      </p:sp>
      <p:sp>
        <p:nvSpPr>
          <p:cNvPr id="10" name="Text Box 6"/>
          <p:cNvSpPr txBox="1">
            <a:spLocks noChangeArrowheads="1"/>
          </p:cNvSpPr>
          <p:nvPr/>
        </p:nvSpPr>
        <p:spPr bwMode="auto">
          <a:xfrm>
            <a:off x="555625" y="6414889"/>
            <a:ext cx="8193088" cy="277812"/>
          </a:xfrm>
          <a:prstGeom prst="rect">
            <a:avLst/>
          </a:prstGeom>
          <a:solidFill>
            <a:schemeClr val="bg1">
              <a:alpha val="0"/>
            </a:schemeClr>
          </a:solidFill>
          <a:ln>
            <a:noFill/>
          </a:ln>
          <a:effectLst/>
        </p:spPr>
        <p:txBody>
          <a:bodyPr lIns="0" tIns="0" rIns="0" bIns="0" anchor="b"/>
          <a:lstStyle/>
          <a:p>
            <a:r>
              <a:rPr lang="en-US" sz="1200" dirty="0">
                <a:solidFill>
                  <a:schemeClr val="bg2"/>
                </a:solidFill>
              </a:rPr>
              <a:t>www.siemens.co.uk/education</a:t>
            </a:r>
          </a:p>
        </p:txBody>
      </p:sp>
      <p:sp>
        <p:nvSpPr>
          <p:cNvPr id="11" name="Text Box 6"/>
          <p:cNvSpPr txBox="1">
            <a:spLocks noChangeArrowheads="1"/>
          </p:cNvSpPr>
          <p:nvPr/>
        </p:nvSpPr>
        <p:spPr bwMode="auto">
          <a:xfrm>
            <a:off x="708025" y="6441410"/>
            <a:ext cx="8193088" cy="277812"/>
          </a:xfrm>
          <a:prstGeom prst="rect">
            <a:avLst/>
          </a:prstGeom>
          <a:solidFill>
            <a:schemeClr val="bg1">
              <a:alpha val="0"/>
            </a:schemeClr>
          </a:solidFill>
          <a:ln>
            <a:noFill/>
          </a:ln>
          <a:effectLst/>
        </p:spPr>
        <p:txBody>
          <a:bodyPr lIns="0" tIns="0" rIns="0" bIns="0" anchor="b"/>
          <a:lstStyle/>
          <a:p>
            <a:pPr algn="r"/>
            <a:r>
              <a:rPr lang="en-US" sz="1200" b="1" dirty="0">
                <a:solidFill>
                  <a:schemeClr val="bg2"/>
                </a:solidFill>
              </a:rPr>
              <a:t>© Siemens AG 2012.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a:xfrm>
            <a:off x="539750" y="244800"/>
            <a:ext cx="6140450" cy="809625"/>
          </a:xfrm>
        </p:spPr>
        <p:txBody>
          <a:bodyPr/>
          <a:lstStyle/>
          <a:p>
            <a:r>
              <a:rPr lang="en-GB" dirty="0">
                <a:solidFill>
                  <a:srgbClr val="AF235F"/>
                </a:solidFill>
              </a:rPr>
              <a:t>Now hear this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10</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5: Now hear this</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bwMode="auto">
          <a:xfrm>
            <a:off x="487662" y="1770168"/>
            <a:ext cx="8168675" cy="3962599"/>
          </a:xfrm>
          <a:prstGeom prst="rect">
            <a:avLst/>
          </a:prstGeom>
          <a:noFill/>
          <a:ln>
            <a:noFill/>
          </a:ln>
        </p:spPr>
      </p:pic>
      <p:sp>
        <p:nvSpPr>
          <p:cNvPr id="7" name="Rectangle 5"/>
          <p:cNvSpPr>
            <a:spLocks noChangeArrowheads="1"/>
          </p:cNvSpPr>
          <p:nvPr/>
        </p:nvSpPr>
        <p:spPr bwMode="auto">
          <a:xfrm flipV="1">
            <a:off x="4572000" y="5733255"/>
            <a:ext cx="4572000" cy="612975"/>
          </a:xfrm>
          <a:prstGeom prst="rect">
            <a:avLst/>
          </a:prstGeom>
          <a:solidFill>
            <a:srgbClr val="AF235F">
              <a:alpha val="71000"/>
            </a:srgbClr>
          </a:solidFill>
          <a:ln>
            <a:noFill/>
          </a:ln>
          <a:effectLst/>
        </p:spPr>
        <p:txBody>
          <a:bodyPr wrap="none" anchor="ctr"/>
          <a:lstStyle/>
          <a:p>
            <a:endParaRPr lang="en-US"/>
          </a:p>
        </p:txBody>
      </p:sp>
      <p:sp>
        <p:nvSpPr>
          <p:cNvPr id="9" name="Rectangle 3"/>
          <p:cNvSpPr txBox="1">
            <a:spLocks noChangeArrowheads="1"/>
          </p:cNvSpPr>
          <p:nvPr/>
        </p:nvSpPr>
        <p:spPr bwMode="auto">
          <a:xfrm>
            <a:off x="5124360" y="5824070"/>
            <a:ext cx="3744416" cy="577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Degree of hearing loss</a:t>
            </a:r>
          </a:p>
        </p:txBody>
      </p:sp>
    </p:spTree>
    <p:extLst>
      <p:ext uri="{BB962C8B-B14F-4D97-AF65-F5344CB8AC3E}">
        <p14:creationId xmlns:p14="http://schemas.microsoft.com/office/powerpoint/2010/main" val="121708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818" y="1548000"/>
            <a:ext cx="2843077" cy="4651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911" y="1549474"/>
            <a:ext cx="2909363" cy="4656198"/>
          </a:xfrm>
          <a:prstGeom prst="rect">
            <a:avLst/>
          </a:prstGeom>
        </p:spPr>
      </p:pic>
      <p:pic>
        <p:nvPicPr>
          <p:cNvPr id="12" name="Picture 11"/>
          <p:cNvPicPr>
            <a:picLocks noChangeAspect="1"/>
          </p:cNvPicPr>
          <p:nvPr/>
        </p:nvPicPr>
        <p:blipFill>
          <a:blip r:embed="rId5"/>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p:txBody>
          <a:bodyPr/>
          <a:lstStyle/>
          <a:p>
            <a:r>
              <a:rPr lang="en-GB" dirty="0">
                <a:solidFill>
                  <a:srgbClr val="AF235F"/>
                </a:solidFill>
              </a:rPr>
              <a:t>Now hear this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11</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7:  Now hear this</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465" y="1548888"/>
            <a:ext cx="2691915" cy="4652993"/>
          </a:xfrm>
          <a:prstGeom prst="rect">
            <a:avLst/>
          </a:prstGeom>
        </p:spPr>
      </p:pic>
      <p:sp>
        <p:nvSpPr>
          <p:cNvPr id="13" name="Rectangle 5"/>
          <p:cNvSpPr>
            <a:spLocks noChangeArrowheads="1"/>
          </p:cNvSpPr>
          <p:nvPr/>
        </p:nvSpPr>
        <p:spPr bwMode="auto">
          <a:xfrm flipV="1">
            <a:off x="4067944" y="5373216"/>
            <a:ext cx="5076056" cy="576064"/>
          </a:xfrm>
          <a:prstGeom prst="rect">
            <a:avLst/>
          </a:prstGeom>
          <a:solidFill>
            <a:srgbClr val="AF235F">
              <a:alpha val="71000"/>
            </a:srgbClr>
          </a:solidFill>
          <a:ln>
            <a:noFill/>
          </a:ln>
          <a:effectLst/>
        </p:spPr>
        <p:txBody>
          <a:bodyPr wrap="none" anchor="ctr"/>
          <a:lstStyle/>
          <a:p>
            <a:endParaRPr lang="en-US"/>
          </a:p>
        </p:txBody>
      </p:sp>
      <p:sp>
        <p:nvSpPr>
          <p:cNvPr id="15" name="Rectangle 3"/>
          <p:cNvSpPr txBox="1">
            <a:spLocks noChangeArrowheads="1"/>
          </p:cNvSpPr>
          <p:nvPr/>
        </p:nvSpPr>
        <p:spPr bwMode="auto">
          <a:xfrm>
            <a:off x="4283968" y="5435709"/>
            <a:ext cx="4392488" cy="577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Microphone, amplifier, loudspeaker </a:t>
            </a:r>
          </a:p>
        </p:txBody>
      </p:sp>
    </p:spTree>
    <p:extLst>
      <p:ext uri="{BB962C8B-B14F-4D97-AF65-F5344CB8AC3E}">
        <p14:creationId xmlns:p14="http://schemas.microsoft.com/office/powerpoint/2010/main" val="285253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p:txBody>
          <a:bodyPr/>
          <a:lstStyle/>
          <a:p>
            <a:r>
              <a:rPr lang="en-GB" dirty="0">
                <a:solidFill>
                  <a:srgbClr val="AF235F"/>
                </a:solidFill>
              </a:rPr>
              <a:t>Now hear this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12</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7:  Now hear this</a:t>
            </a:r>
          </a:p>
        </p:txBody>
      </p:sp>
      <p:graphicFrame>
        <p:nvGraphicFramePr>
          <p:cNvPr id="7" name="Diagram 6"/>
          <p:cNvGraphicFramePr/>
          <p:nvPr>
            <p:extLst>
              <p:ext uri="{D42A27DB-BD31-4B8C-83A1-F6EECF244321}">
                <p14:modId xmlns:p14="http://schemas.microsoft.com/office/powerpoint/2010/main" val="2099017950"/>
              </p:ext>
            </p:extLst>
          </p:nvPr>
        </p:nvGraphicFramePr>
        <p:xfrm>
          <a:off x="467544" y="1624457"/>
          <a:ext cx="8270056" cy="4388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5"/>
          <p:cNvSpPr>
            <a:spLocks noChangeArrowheads="1"/>
          </p:cNvSpPr>
          <p:nvPr/>
        </p:nvSpPr>
        <p:spPr bwMode="auto">
          <a:xfrm flipV="1">
            <a:off x="4067944" y="5301208"/>
            <a:ext cx="5076056" cy="648072"/>
          </a:xfrm>
          <a:prstGeom prst="rect">
            <a:avLst/>
          </a:prstGeom>
          <a:solidFill>
            <a:srgbClr val="AF235F">
              <a:alpha val="71000"/>
            </a:srgbClr>
          </a:solidFill>
          <a:ln>
            <a:noFill/>
          </a:ln>
          <a:effectLst/>
        </p:spPr>
        <p:txBody>
          <a:bodyPr wrap="none" anchor="ctr"/>
          <a:lstStyle/>
          <a:p>
            <a:endParaRPr lang="en-US"/>
          </a:p>
        </p:txBody>
      </p:sp>
      <p:sp>
        <p:nvSpPr>
          <p:cNvPr id="10" name="Rectangle 3"/>
          <p:cNvSpPr txBox="1">
            <a:spLocks noChangeArrowheads="1"/>
          </p:cNvSpPr>
          <p:nvPr/>
        </p:nvSpPr>
        <p:spPr bwMode="auto">
          <a:xfrm>
            <a:off x="4283968" y="5435709"/>
            <a:ext cx="4392488" cy="577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The basic function of a hearing aid</a:t>
            </a:r>
          </a:p>
        </p:txBody>
      </p:sp>
    </p:spTree>
    <p:extLst>
      <p:ext uri="{BB962C8B-B14F-4D97-AF65-F5344CB8AC3E}">
        <p14:creationId xmlns:p14="http://schemas.microsoft.com/office/powerpoint/2010/main" val="84876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78" y="3849216"/>
            <a:ext cx="3885380" cy="2638897"/>
          </a:xfrm>
          <a:prstGeom prst="rect">
            <a:avLst/>
          </a:prstGeo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p:txBody>
          <a:bodyPr/>
          <a:lstStyle/>
          <a:p>
            <a:r>
              <a:rPr lang="en-GB" dirty="0">
                <a:solidFill>
                  <a:srgbClr val="AF235F"/>
                </a:solidFill>
              </a:rPr>
              <a:t>Now hear this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13</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7:  Now hear this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449" y="1569716"/>
            <a:ext cx="3880637" cy="238061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7554" y="1569716"/>
            <a:ext cx="4352093" cy="244349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3111" y="3951410"/>
            <a:ext cx="4352427" cy="2428836"/>
          </a:xfrm>
          <a:prstGeom prst="rect">
            <a:avLst/>
          </a:prstGeom>
        </p:spPr>
      </p:pic>
      <p:sp>
        <p:nvSpPr>
          <p:cNvPr id="13" name="Rectangle 5"/>
          <p:cNvSpPr>
            <a:spLocks noChangeArrowheads="1"/>
          </p:cNvSpPr>
          <p:nvPr/>
        </p:nvSpPr>
        <p:spPr bwMode="auto">
          <a:xfrm flipV="1">
            <a:off x="4572000" y="5301208"/>
            <a:ext cx="4572000" cy="648072"/>
          </a:xfrm>
          <a:prstGeom prst="rect">
            <a:avLst/>
          </a:prstGeom>
          <a:solidFill>
            <a:srgbClr val="AF235F">
              <a:alpha val="71000"/>
            </a:srgbClr>
          </a:solidFill>
          <a:ln>
            <a:noFill/>
          </a:ln>
          <a:effectLst/>
        </p:spPr>
        <p:txBody>
          <a:bodyPr wrap="none" anchor="ctr"/>
          <a:lstStyle/>
          <a:p>
            <a:endParaRPr lang="en-US"/>
          </a:p>
        </p:txBody>
      </p:sp>
      <p:sp>
        <p:nvSpPr>
          <p:cNvPr id="14" name="Rectangle 3"/>
          <p:cNvSpPr txBox="1">
            <a:spLocks noChangeArrowheads="1"/>
          </p:cNvSpPr>
          <p:nvPr/>
        </p:nvSpPr>
        <p:spPr bwMode="auto">
          <a:xfrm>
            <a:off x="5224558" y="5445224"/>
            <a:ext cx="3545448" cy="577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Identify input and output</a:t>
            </a:r>
          </a:p>
        </p:txBody>
      </p:sp>
    </p:spTree>
    <p:extLst>
      <p:ext uri="{BB962C8B-B14F-4D97-AF65-F5344CB8AC3E}">
        <p14:creationId xmlns:p14="http://schemas.microsoft.com/office/powerpoint/2010/main" val="2600495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781065"/>
            <a:ext cx="8337177" cy="2460350"/>
          </a:xfrm>
          <a:prstGeom prst="rect">
            <a:avLst/>
          </a:prstGeo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p:txBody>
          <a:bodyPr/>
          <a:lstStyle/>
          <a:p>
            <a:r>
              <a:rPr lang="en-GB" dirty="0">
                <a:solidFill>
                  <a:srgbClr val="AF235F"/>
                </a:solidFill>
              </a:rPr>
              <a:t>Now hear this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14</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8:  Now hear this</a:t>
            </a:r>
          </a:p>
        </p:txBody>
      </p:sp>
      <p:sp>
        <p:nvSpPr>
          <p:cNvPr id="7" name="Rectangle 5"/>
          <p:cNvSpPr>
            <a:spLocks noChangeArrowheads="1"/>
          </p:cNvSpPr>
          <p:nvPr/>
        </p:nvSpPr>
        <p:spPr bwMode="auto">
          <a:xfrm flipV="1">
            <a:off x="4877668" y="5301208"/>
            <a:ext cx="4266332" cy="576064"/>
          </a:xfrm>
          <a:prstGeom prst="rect">
            <a:avLst/>
          </a:prstGeom>
          <a:solidFill>
            <a:srgbClr val="AF235F">
              <a:alpha val="71000"/>
            </a:srgbClr>
          </a:solidFill>
          <a:ln>
            <a:noFill/>
          </a:ln>
          <a:effectLst/>
        </p:spPr>
        <p:txBody>
          <a:bodyPr wrap="none" anchor="ctr"/>
          <a:lstStyle/>
          <a:p>
            <a:endParaRPr lang="en-US" dirty="0"/>
          </a:p>
        </p:txBody>
      </p:sp>
      <p:sp>
        <p:nvSpPr>
          <p:cNvPr id="10" name="Rectangle 3"/>
          <p:cNvSpPr txBox="1">
            <a:spLocks noChangeArrowheads="1"/>
          </p:cNvSpPr>
          <p:nvPr/>
        </p:nvSpPr>
        <p:spPr bwMode="auto">
          <a:xfrm>
            <a:off x="5379428" y="5403030"/>
            <a:ext cx="3456384" cy="577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Different types of hearing aid</a:t>
            </a:r>
          </a:p>
        </p:txBody>
      </p:sp>
    </p:spTree>
    <p:extLst>
      <p:ext uri="{BB962C8B-B14F-4D97-AF65-F5344CB8AC3E}">
        <p14:creationId xmlns:p14="http://schemas.microsoft.com/office/powerpoint/2010/main" val="3100558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7784"/>
            <a:ext cx="9180512" cy="6487600"/>
          </a:xfrm>
          <a:prstGeom prst="rect">
            <a:avLst/>
          </a:prstGeom>
        </p:spPr>
      </p:pic>
      <p:pic>
        <p:nvPicPr>
          <p:cNvPr id="14" name="Picture 13"/>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 name="Rectangle 5"/>
          <p:cNvSpPr>
            <a:spLocks noChangeArrowheads="1"/>
          </p:cNvSpPr>
          <p:nvPr/>
        </p:nvSpPr>
        <p:spPr bwMode="auto">
          <a:xfrm flipV="1">
            <a:off x="539552" y="1628800"/>
            <a:ext cx="8136904" cy="1296144"/>
          </a:xfrm>
          <a:prstGeom prst="rect">
            <a:avLst/>
          </a:prstGeom>
          <a:solidFill>
            <a:srgbClr val="AF235F"/>
          </a:solidFill>
          <a:ln>
            <a:noFill/>
          </a:ln>
          <a:effectLst/>
        </p:spPr>
        <p:txBody>
          <a:bodyPr wrap="none" anchor="ctr"/>
          <a:lstStyle/>
          <a:p>
            <a:endParaRPr lang="en-US">
              <a:solidFill>
                <a:srgbClr val="AF235F"/>
              </a:solidFill>
            </a:endParaRPr>
          </a:p>
        </p:txBody>
      </p:sp>
      <p:sp>
        <p:nvSpPr>
          <p:cNvPr id="503810" name="Rectangle 2"/>
          <p:cNvSpPr>
            <a:spLocks noGrp="1" noChangeArrowheads="1"/>
          </p:cNvSpPr>
          <p:nvPr>
            <p:ph type="title"/>
          </p:nvPr>
        </p:nvSpPr>
        <p:spPr/>
        <p:txBody>
          <a:bodyPr/>
          <a:lstStyle/>
          <a:p>
            <a:r>
              <a:rPr lang="en-US" dirty="0">
                <a:solidFill>
                  <a:srgbClr val="AF235F"/>
                </a:solidFill>
              </a:rPr>
              <a:t>Engineering the future. </a:t>
            </a:r>
            <a:r>
              <a:rPr lang="en-US" b="0" dirty="0">
                <a:solidFill>
                  <a:srgbClr val="AF235F"/>
                </a:solidFill>
              </a:rPr>
              <a:t>Inspire and be inspired.</a:t>
            </a:r>
          </a:p>
        </p:txBody>
      </p:sp>
      <p:sp>
        <p:nvSpPr>
          <p:cNvPr id="15" name="Text Box 6"/>
          <p:cNvSpPr txBox="1">
            <a:spLocks noChangeArrowheads="1"/>
          </p:cNvSpPr>
          <p:nvPr/>
        </p:nvSpPr>
        <p:spPr bwMode="auto">
          <a:xfrm>
            <a:off x="555625" y="6272213"/>
            <a:ext cx="8193088" cy="277812"/>
          </a:xfrm>
          <a:prstGeom prst="rect">
            <a:avLst/>
          </a:prstGeom>
          <a:solidFill>
            <a:schemeClr val="bg1">
              <a:alpha val="0"/>
            </a:schemeClr>
          </a:solidFill>
          <a:ln>
            <a:noFill/>
          </a:ln>
          <a:effectLst/>
        </p:spPr>
        <p:txBody>
          <a:bodyPr lIns="0" tIns="0" rIns="0" bIns="0" anchor="b"/>
          <a:lstStyle/>
          <a:p>
            <a:pPr algn="r"/>
            <a:r>
              <a:rPr lang="en-US" sz="1200" b="1" dirty="0">
                <a:solidFill>
                  <a:schemeClr val="bg2"/>
                </a:solidFill>
              </a:rPr>
              <a:t>© Siemens AG 2012. All rights reserved.</a:t>
            </a:r>
          </a:p>
        </p:txBody>
      </p:sp>
      <p:sp>
        <p:nvSpPr>
          <p:cNvPr id="13" name="Rectangle 12"/>
          <p:cNvSpPr/>
          <p:nvPr/>
        </p:nvSpPr>
        <p:spPr>
          <a:xfrm>
            <a:off x="899592" y="1790665"/>
            <a:ext cx="7488832" cy="1015663"/>
          </a:xfrm>
          <a:prstGeom prst="rect">
            <a:avLst/>
          </a:prstGeom>
        </p:spPr>
        <p:txBody>
          <a:bodyPr wrap="square">
            <a:spAutoFit/>
          </a:bodyPr>
          <a:lstStyle/>
          <a:p>
            <a:r>
              <a:rPr lang="en-US" dirty="0"/>
              <a:t>For further information about the Siemens Education website and all support the materials and downloads please visit us at </a:t>
            </a:r>
            <a:br>
              <a:rPr lang="en-US" dirty="0"/>
            </a:br>
            <a:r>
              <a:rPr lang="en-US" dirty="0" err="1">
                <a:solidFill>
                  <a:schemeClr val="bg2"/>
                </a:solidFill>
              </a:rPr>
              <a:t>www.siemens.co.uk</a:t>
            </a:r>
            <a:r>
              <a:rPr lang="en-US" dirty="0">
                <a:solidFill>
                  <a:schemeClr val="bg2"/>
                </a:solidFill>
              </a:rPr>
              <a:t>/education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a:solidFill>
                  <a:srgbClr val="AF235F"/>
                </a:solidFill>
              </a:rPr>
              <a:t>Now hear this</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92690" cy="4681538"/>
          </a:xfrm>
        </p:spPr>
        <p:txBody>
          <a:bodyPr/>
          <a:lstStyle/>
          <a:p>
            <a:pPr marL="0" indent="0">
              <a:buNone/>
            </a:pPr>
            <a:r>
              <a:rPr lang="en-GB" sz="1800" b="1" dirty="0">
                <a:solidFill>
                  <a:srgbClr val="AF235F"/>
                </a:solidFill>
              </a:rPr>
              <a:t>Overall learning objectives:</a:t>
            </a:r>
          </a:p>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a:t>Developing a sense of scale and proportion with regard to measurement </a:t>
            </a:r>
            <a:br>
              <a:rPr lang="en-GB" sz="1800" dirty="0"/>
            </a:br>
            <a:r>
              <a:rPr lang="en-GB" sz="1800" dirty="0"/>
              <a:t>of frequency and loudness and how these can be represented graphically.</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Understanding the process of hearing and the use of loudness and frequencies to compare sounds.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Identifying the key factors in a design brief and using a block diagram </a:t>
            </a:r>
            <a:br>
              <a:rPr lang="en-GB" sz="1800" dirty="0"/>
            </a:br>
            <a:r>
              <a:rPr lang="en-GB" sz="1800" dirty="0"/>
              <a:t>to represent a system.</a:t>
            </a:r>
            <a:endParaRPr lang="en-GB" sz="1800" dirty="0">
              <a:solidFill>
                <a:schemeClr val="bg1">
                  <a:lumMod val="50000"/>
                </a:schemeClr>
              </a:solidFill>
              <a:latin typeface="Arial" pitchFamily="34" charset="0"/>
              <a:cs typeface="Arial" pitchFamily="34" charset="0"/>
            </a:endParaRP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Introduction: Now hear this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a:solidFill>
                  <a:srgbClr val="AF235F"/>
                </a:solidFill>
              </a:rPr>
              <a:t>Now hear this</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92690" cy="4681538"/>
          </a:xfrm>
        </p:spPr>
        <p:txBody>
          <a:bodyPr/>
          <a:lstStyle/>
          <a:p>
            <a:pPr marL="0" indent="0">
              <a:buNone/>
            </a:pPr>
            <a:r>
              <a:rPr lang="en-GB" sz="1800" b="1" dirty="0">
                <a:solidFill>
                  <a:srgbClr val="AF235F"/>
                </a:solidFill>
              </a:rPr>
              <a:t>Overall learning outcomes:</a:t>
            </a:r>
          </a:p>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a:t>To explain how the human ear works and responds to sounds of different intensities and frequencies.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To describe how hearing loss might occur and the effects it might have.</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To develop a design for a hearing aid, showing how it allows for a range </a:t>
            </a:r>
            <a:br>
              <a:rPr lang="en-GB" sz="1800" dirty="0"/>
            </a:br>
            <a:r>
              <a:rPr lang="en-GB" sz="1800" dirty="0"/>
              <a:t>of design requirements.</a:t>
            </a: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3</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Introduction: Now hear this</a:t>
            </a:r>
          </a:p>
        </p:txBody>
      </p:sp>
    </p:spTree>
    <p:extLst>
      <p:ext uri="{BB962C8B-B14F-4D97-AF65-F5344CB8AC3E}">
        <p14:creationId xmlns:p14="http://schemas.microsoft.com/office/powerpoint/2010/main" val="321949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a:xfrm>
            <a:off x="539750" y="244800"/>
            <a:ext cx="6140450" cy="809625"/>
          </a:xfrm>
        </p:spPr>
        <p:txBody>
          <a:bodyPr/>
          <a:lstStyle/>
          <a:p>
            <a:r>
              <a:rPr lang="en-GB" dirty="0">
                <a:solidFill>
                  <a:srgbClr val="AF235F"/>
                </a:solidFill>
              </a:rPr>
              <a:t>Now hear this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4</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 Now hear this</a:t>
            </a:r>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960" y="1614270"/>
            <a:ext cx="3733761" cy="248714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85" y="1640464"/>
            <a:ext cx="2181957" cy="218195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4589" y="4171331"/>
            <a:ext cx="1376559" cy="127953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6256" y="1618814"/>
            <a:ext cx="1872208" cy="279922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537" y="4659041"/>
            <a:ext cx="2204269" cy="1548453"/>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2506" y="3543916"/>
            <a:ext cx="1824332" cy="1224303"/>
          </a:xfrm>
          <a:prstGeom prst="rect">
            <a:avLst/>
          </a:prstGeom>
        </p:spPr>
      </p:pic>
      <p:sp>
        <p:nvSpPr>
          <p:cNvPr id="13" name="Rectangle 5"/>
          <p:cNvSpPr>
            <a:spLocks noChangeArrowheads="1"/>
          </p:cNvSpPr>
          <p:nvPr/>
        </p:nvSpPr>
        <p:spPr bwMode="auto">
          <a:xfrm flipV="1">
            <a:off x="5940152" y="5589240"/>
            <a:ext cx="3203848" cy="576064"/>
          </a:xfrm>
          <a:prstGeom prst="rect">
            <a:avLst/>
          </a:prstGeom>
          <a:solidFill>
            <a:srgbClr val="AF235F">
              <a:alpha val="71000"/>
            </a:srgbClr>
          </a:solidFill>
          <a:ln>
            <a:noFill/>
          </a:ln>
          <a:effectLst/>
        </p:spPr>
        <p:txBody>
          <a:bodyPr wrap="none" anchor="ctr"/>
          <a:lstStyle/>
          <a:p>
            <a:endParaRPr lang="en-US"/>
          </a:p>
        </p:txBody>
      </p:sp>
      <p:sp>
        <p:nvSpPr>
          <p:cNvPr id="14" name="Rectangle 3"/>
          <p:cNvSpPr txBox="1">
            <a:spLocks noChangeArrowheads="1"/>
          </p:cNvSpPr>
          <p:nvPr/>
        </p:nvSpPr>
        <p:spPr bwMode="auto">
          <a:xfrm>
            <a:off x="6516216" y="5661248"/>
            <a:ext cx="3096344" cy="577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Now hear this</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851920" y="4106058"/>
            <a:ext cx="1136349" cy="20067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39750" y="1340768"/>
            <a:ext cx="6846948" cy="4721637"/>
          </a:xfr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a:xfrm>
            <a:off x="539750" y="244800"/>
            <a:ext cx="6140450" cy="809625"/>
          </a:xfrm>
        </p:spPr>
        <p:txBody>
          <a:bodyPr/>
          <a:lstStyle/>
          <a:p>
            <a:r>
              <a:rPr lang="en-GB" dirty="0">
                <a:solidFill>
                  <a:srgbClr val="AF235F"/>
                </a:solidFill>
              </a:rPr>
              <a:t>Now hear this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5</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 Now hear this</a:t>
            </a:r>
          </a:p>
        </p:txBody>
      </p:sp>
      <p:sp>
        <p:nvSpPr>
          <p:cNvPr id="7" name="Rectangle 5"/>
          <p:cNvSpPr>
            <a:spLocks noChangeArrowheads="1"/>
          </p:cNvSpPr>
          <p:nvPr/>
        </p:nvSpPr>
        <p:spPr bwMode="auto">
          <a:xfrm flipV="1">
            <a:off x="5940152" y="4808090"/>
            <a:ext cx="3203848" cy="648072"/>
          </a:xfrm>
          <a:prstGeom prst="rect">
            <a:avLst/>
          </a:prstGeom>
          <a:solidFill>
            <a:srgbClr val="AF235F">
              <a:alpha val="71000"/>
            </a:srgbClr>
          </a:solidFill>
          <a:ln>
            <a:noFill/>
          </a:ln>
          <a:effectLst/>
        </p:spPr>
        <p:txBody>
          <a:bodyPr wrap="none" anchor="ctr"/>
          <a:lstStyle/>
          <a:p>
            <a:endParaRPr lang="en-US"/>
          </a:p>
        </p:txBody>
      </p:sp>
      <p:sp>
        <p:nvSpPr>
          <p:cNvPr id="9" name="Rectangle 3"/>
          <p:cNvSpPr txBox="1">
            <a:spLocks noChangeArrowheads="1"/>
          </p:cNvSpPr>
          <p:nvPr/>
        </p:nvSpPr>
        <p:spPr bwMode="auto">
          <a:xfrm>
            <a:off x="6372200" y="4940150"/>
            <a:ext cx="3096344" cy="577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The inner and outer ear</a:t>
            </a:r>
          </a:p>
        </p:txBody>
      </p:sp>
    </p:spTree>
    <p:extLst>
      <p:ext uri="{BB962C8B-B14F-4D97-AF65-F5344CB8AC3E}">
        <p14:creationId xmlns:p14="http://schemas.microsoft.com/office/powerpoint/2010/main" val="297664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a:solidFill>
                  <a:srgbClr val="AF235F"/>
                </a:solidFill>
              </a:rPr>
              <a:t>Now hear this</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92690" cy="4681538"/>
          </a:xfrm>
        </p:spPr>
        <p:txBody>
          <a:bodyPr/>
          <a:lstStyle/>
          <a:p>
            <a:pPr marL="0" indent="0">
              <a:buNone/>
            </a:pPr>
            <a:r>
              <a:rPr lang="en-GB" sz="1800" b="1" dirty="0">
                <a:solidFill>
                  <a:srgbClr val="AF235F"/>
                </a:solidFill>
              </a:rPr>
              <a:t>How would hearing be affected by:</a:t>
            </a:r>
          </a:p>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a:t>Having a large outer ear (more sensitive hearing).</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Having an outer ear that could be directed (more directional hearing).</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Having an ear drum that was perforated (hearing loss).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Having one of the bones in the middle ear knocked out of alignment (hearing loss).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Having an infection in the ear (hearing loss).</a:t>
            </a: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6</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 Now hear this</a:t>
            </a:r>
          </a:p>
        </p:txBody>
      </p:sp>
    </p:spTree>
    <p:extLst>
      <p:ext uri="{BB962C8B-B14F-4D97-AF65-F5344CB8AC3E}">
        <p14:creationId xmlns:p14="http://schemas.microsoft.com/office/powerpoint/2010/main" val="135561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a:xfrm>
            <a:off x="539750" y="244800"/>
            <a:ext cx="6140450" cy="809625"/>
          </a:xfrm>
        </p:spPr>
        <p:txBody>
          <a:bodyPr/>
          <a:lstStyle/>
          <a:p>
            <a:r>
              <a:rPr lang="en-GB" dirty="0">
                <a:solidFill>
                  <a:srgbClr val="AF235F"/>
                </a:solidFill>
              </a:rPr>
              <a:t>Now hear this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7</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2: Now hear this</a:t>
            </a:r>
          </a:p>
        </p:txBody>
      </p:sp>
      <p:pic>
        <p:nvPicPr>
          <p:cNvPr id="10" name="Picture 2"/>
          <p:cNvPicPr>
            <a:picLocks noGrp="1" noChangeAspect="1" noChangeArrowheads="1"/>
          </p:cNvPicPr>
          <p:nvPr>
            <p:ph sz="quarter" idx="12"/>
          </p:nvPr>
        </p:nvPicPr>
        <p:blipFill>
          <a:blip r:embed="rId4">
            <a:extLst>
              <a:ext uri="{28A0092B-C50C-407E-A947-70E740481C1C}">
                <a14:useLocalDpi xmlns:a14="http://schemas.microsoft.com/office/drawing/2010/main" val="0"/>
              </a:ext>
            </a:extLst>
          </a:blip>
          <a:stretch>
            <a:fillRect/>
          </a:stretch>
        </p:blipFill>
        <p:spPr bwMode="auto">
          <a:xfrm>
            <a:off x="504963" y="1692484"/>
            <a:ext cx="5879358" cy="4477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5"/>
          <p:cNvSpPr>
            <a:spLocks noChangeArrowheads="1"/>
          </p:cNvSpPr>
          <p:nvPr/>
        </p:nvSpPr>
        <p:spPr bwMode="auto">
          <a:xfrm flipV="1">
            <a:off x="6227763" y="5409702"/>
            <a:ext cx="2936928" cy="864097"/>
          </a:xfrm>
          <a:prstGeom prst="rect">
            <a:avLst/>
          </a:prstGeom>
          <a:solidFill>
            <a:srgbClr val="AF235F">
              <a:alpha val="71000"/>
            </a:srgbClr>
          </a:solidFill>
          <a:ln>
            <a:noFill/>
          </a:ln>
          <a:effectLst/>
        </p:spPr>
        <p:txBody>
          <a:bodyPr wrap="none" anchor="ctr"/>
          <a:lstStyle/>
          <a:p>
            <a:endParaRPr lang="en-US"/>
          </a:p>
        </p:txBody>
      </p:sp>
      <p:sp>
        <p:nvSpPr>
          <p:cNvPr id="9" name="Rectangle 3"/>
          <p:cNvSpPr txBox="1">
            <a:spLocks noChangeArrowheads="1"/>
          </p:cNvSpPr>
          <p:nvPr/>
        </p:nvSpPr>
        <p:spPr bwMode="auto">
          <a:xfrm>
            <a:off x="6516216" y="5553721"/>
            <a:ext cx="2808312" cy="577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Scale of hearing </a:t>
            </a:r>
            <a:br>
              <a:rPr lang="en-US" sz="1800" b="1" dirty="0">
                <a:solidFill>
                  <a:schemeClr val="bg2"/>
                </a:solidFill>
              </a:rPr>
            </a:br>
            <a:r>
              <a:rPr lang="en-US" sz="1800" b="1" dirty="0">
                <a:solidFill>
                  <a:schemeClr val="bg2"/>
                </a:solidFill>
              </a:rPr>
              <a:t>and pain threshold</a:t>
            </a:r>
          </a:p>
        </p:txBody>
      </p:sp>
    </p:spTree>
    <p:extLst>
      <p:ext uri="{BB962C8B-B14F-4D97-AF65-F5344CB8AC3E}">
        <p14:creationId xmlns:p14="http://schemas.microsoft.com/office/powerpoint/2010/main" val="396467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a:xfrm>
            <a:off x="539750" y="244800"/>
            <a:ext cx="6140450" cy="809625"/>
          </a:xfrm>
        </p:spPr>
        <p:txBody>
          <a:bodyPr/>
          <a:lstStyle/>
          <a:p>
            <a:r>
              <a:rPr lang="en-GB" dirty="0">
                <a:solidFill>
                  <a:srgbClr val="AF235F"/>
                </a:solidFill>
              </a:rPr>
              <a:t>Now hear this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8</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 Now hear this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143" y="1916832"/>
            <a:ext cx="6855344" cy="4115642"/>
          </a:xfrm>
          <a:prstGeom prst="rect">
            <a:avLst/>
          </a:prstGeom>
        </p:spPr>
      </p:pic>
      <p:sp>
        <p:nvSpPr>
          <p:cNvPr id="15" name="TextBox 14"/>
          <p:cNvSpPr txBox="1"/>
          <p:nvPr/>
        </p:nvSpPr>
        <p:spPr>
          <a:xfrm>
            <a:off x="1043608" y="1585663"/>
            <a:ext cx="7488832" cy="400110"/>
          </a:xfrm>
          <a:prstGeom prst="rect">
            <a:avLst/>
          </a:prstGeom>
          <a:noFill/>
        </p:spPr>
        <p:txBody>
          <a:bodyPr wrap="square" rtlCol="0">
            <a:spAutoFit/>
          </a:bodyPr>
          <a:lstStyle/>
          <a:p>
            <a:r>
              <a:rPr lang="en-GB" dirty="0"/>
              <a:t>160Hz                     84Hz                      120Hz               300Hz                       </a:t>
            </a:r>
          </a:p>
        </p:txBody>
      </p:sp>
      <p:sp>
        <p:nvSpPr>
          <p:cNvPr id="9" name="Rectangle 5"/>
          <p:cNvSpPr>
            <a:spLocks noChangeArrowheads="1"/>
          </p:cNvSpPr>
          <p:nvPr/>
        </p:nvSpPr>
        <p:spPr bwMode="auto">
          <a:xfrm flipV="1">
            <a:off x="4581624" y="5517231"/>
            <a:ext cx="4572000" cy="638557"/>
          </a:xfrm>
          <a:prstGeom prst="rect">
            <a:avLst/>
          </a:prstGeom>
          <a:solidFill>
            <a:srgbClr val="AF235F">
              <a:alpha val="71000"/>
            </a:srgbClr>
          </a:solidFill>
          <a:ln>
            <a:noFill/>
          </a:ln>
          <a:effectLst/>
        </p:spPr>
        <p:txBody>
          <a:bodyPr wrap="none" anchor="ctr"/>
          <a:lstStyle/>
          <a:p>
            <a:endParaRPr lang="en-US"/>
          </a:p>
        </p:txBody>
      </p:sp>
      <p:sp>
        <p:nvSpPr>
          <p:cNvPr id="13" name="Rectangle 3"/>
          <p:cNvSpPr txBox="1">
            <a:spLocks noChangeArrowheads="1"/>
          </p:cNvSpPr>
          <p:nvPr/>
        </p:nvSpPr>
        <p:spPr bwMode="auto">
          <a:xfrm>
            <a:off x="4877668" y="5657424"/>
            <a:ext cx="4446860" cy="577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Waveforms and their frequency</a:t>
            </a:r>
          </a:p>
        </p:txBody>
      </p:sp>
    </p:spTree>
    <p:extLst>
      <p:ext uri="{BB962C8B-B14F-4D97-AF65-F5344CB8AC3E}">
        <p14:creationId xmlns:p14="http://schemas.microsoft.com/office/powerpoint/2010/main" val="133743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a:solidFill>
                  <a:srgbClr val="AF235F"/>
                </a:solidFill>
              </a:rPr>
              <a:t>Now hear this</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92690" cy="4681538"/>
          </a:xfrm>
        </p:spPr>
        <p:txBody>
          <a:bodyPr/>
          <a:lstStyle/>
          <a:p>
            <a:pPr marL="0" indent="0">
              <a:buNone/>
            </a:pPr>
            <a:r>
              <a:rPr lang="en-GB" sz="1800" b="1" dirty="0">
                <a:solidFill>
                  <a:srgbClr val="AF235F"/>
                </a:solidFill>
              </a:rPr>
              <a:t>Consider the various causes of hearing loss:</a:t>
            </a:r>
          </a:p>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a:t>Exactly how that situation may cause hearing loss.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The nature of the effect on the person.</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How this effect can be eliminated.</a:t>
            </a: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9</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4: Now hear this</a:t>
            </a:r>
          </a:p>
        </p:txBody>
      </p:sp>
    </p:spTree>
    <p:extLst>
      <p:ext uri="{BB962C8B-B14F-4D97-AF65-F5344CB8AC3E}">
        <p14:creationId xmlns:p14="http://schemas.microsoft.com/office/powerpoint/2010/main" val="35358233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_ppt_basic_gray_EN">
  <a:themeElements>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fontScheme name="sie_ppt_exp_gray_D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lnDef>
  </a:objectDefaults>
  <a:extraClrSchemeLst>
    <a:extraClrScheme>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sie_ppt_basic_gray_EN.pot</Template>
  <TotalTime>1027</TotalTime>
  <Words>1500</Words>
  <Application>Microsoft Office PowerPoint</Application>
  <PresentationFormat>On-screen Show (4:3)</PresentationFormat>
  <Paragraphs>165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Siemens Sans</vt:lpstr>
      <vt:lpstr>Siemens Slab</vt:lpstr>
      <vt:lpstr>Wingdings</vt:lpstr>
      <vt:lpstr>sie_ppt_basic_gray_EN</vt:lpstr>
      <vt:lpstr>Topic 10:  Now hear this</vt:lpstr>
      <vt:lpstr>PowerPoint Presentation</vt:lpstr>
      <vt:lpstr>PowerPoint Presentation</vt:lpstr>
      <vt:lpstr>Now hear this</vt:lpstr>
      <vt:lpstr>Now hear this</vt:lpstr>
      <vt:lpstr>PowerPoint Presentation</vt:lpstr>
      <vt:lpstr>Now hear this</vt:lpstr>
      <vt:lpstr>Now hear this</vt:lpstr>
      <vt:lpstr>PowerPoint Presentation</vt:lpstr>
      <vt:lpstr>Now hear this</vt:lpstr>
      <vt:lpstr>Now hear this</vt:lpstr>
      <vt:lpstr>Now hear this</vt:lpstr>
      <vt:lpstr>Now hear this</vt:lpstr>
      <vt:lpstr>Now hear this</vt:lpstr>
      <vt:lpstr>Engineering the future. Inspire and be inspired.</vt:lpstr>
    </vt:vector>
  </TitlesOfParts>
  <Company>MetaDesign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PowerPoint-Templates</dc:title>
  <dc:creator>virtuell</dc:creator>
  <cp:lastModifiedBy>Axon, Maisie (RC-GB HR)</cp:lastModifiedBy>
  <cp:revision>224</cp:revision>
  <cp:lastPrinted>2012-11-20T09:44:48Z</cp:lastPrinted>
  <dcterms:created xsi:type="dcterms:W3CDTF">2006-04-07T10:01:45Z</dcterms:created>
  <dcterms:modified xsi:type="dcterms:W3CDTF">2021-08-10T12:35:51Z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9b6cd5-d141-4a33-8bf1-0ca04484304f_Enabled">
    <vt:lpwstr>true</vt:lpwstr>
  </property>
  <property fmtid="{D5CDD505-2E9C-101B-9397-08002B2CF9AE}" pid="3" name="MSIP_Label_a59b6cd5-d141-4a33-8bf1-0ca04484304f_SetDate">
    <vt:lpwstr>2021-08-10T12:35:41Z</vt:lpwstr>
  </property>
  <property fmtid="{D5CDD505-2E9C-101B-9397-08002B2CF9AE}" pid="4" name="MSIP_Label_a59b6cd5-d141-4a33-8bf1-0ca04484304f_Method">
    <vt:lpwstr>Standard</vt:lpwstr>
  </property>
  <property fmtid="{D5CDD505-2E9C-101B-9397-08002B2CF9AE}" pid="5" name="MSIP_Label_a59b6cd5-d141-4a33-8bf1-0ca04484304f_Name">
    <vt:lpwstr>restricted-default</vt:lpwstr>
  </property>
  <property fmtid="{D5CDD505-2E9C-101B-9397-08002B2CF9AE}" pid="6" name="MSIP_Label_a59b6cd5-d141-4a33-8bf1-0ca04484304f_SiteId">
    <vt:lpwstr>38ae3bcd-9579-4fd4-adda-b42e1495d55a</vt:lpwstr>
  </property>
  <property fmtid="{D5CDD505-2E9C-101B-9397-08002B2CF9AE}" pid="7" name="MSIP_Label_a59b6cd5-d141-4a33-8bf1-0ca04484304f_ActionId">
    <vt:lpwstr>5bec32ec-01ef-46dc-a63d-2ac519a8ea01</vt:lpwstr>
  </property>
  <property fmtid="{D5CDD505-2E9C-101B-9397-08002B2CF9AE}" pid="8" name="MSIP_Label_a59b6cd5-d141-4a33-8bf1-0ca04484304f_ContentBits">
    <vt:lpwstr>0</vt:lpwstr>
  </property>
  <property fmtid="{D5CDD505-2E9C-101B-9397-08002B2CF9AE}" pid="9" name="Document_Confidentiality">
    <vt:lpwstr>Restricted</vt:lpwstr>
  </property>
</Properties>
</file>