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5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9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0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38" r:id="rId39"/>
    <p:sldMasterId id="2147483753" r:id="rId40"/>
    <p:sldMasterId id="2147483769" r:id="rId41"/>
  </p:sldMasterIdLst>
  <p:notesMasterIdLst>
    <p:notesMasterId r:id="rId67"/>
  </p:notesMasterIdLst>
  <p:handoutMasterIdLst>
    <p:handoutMasterId r:id="rId68"/>
  </p:handoutMasterIdLst>
  <p:sldIdLst>
    <p:sldId id="902" r:id="rId42"/>
    <p:sldId id="6762" r:id="rId43"/>
    <p:sldId id="6690" r:id="rId44"/>
    <p:sldId id="962" r:id="rId45"/>
    <p:sldId id="1065" r:id="rId46"/>
    <p:sldId id="261" r:id="rId47"/>
    <p:sldId id="6678" r:id="rId48"/>
    <p:sldId id="6679" r:id="rId49"/>
    <p:sldId id="1239" r:id="rId50"/>
    <p:sldId id="281" r:id="rId51"/>
    <p:sldId id="909" r:id="rId52"/>
    <p:sldId id="6692" r:id="rId53"/>
    <p:sldId id="907" r:id="rId54"/>
    <p:sldId id="910" r:id="rId55"/>
    <p:sldId id="911" r:id="rId56"/>
    <p:sldId id="908" r:id="rId57"/>
    <p:sldId id="914" r:id="rId58"/>
    <p:sldId id="915" r:id="rId59"/>
    <p:sldId id="916" r:id="rId60"/>
    <p:sldId id="6680" r:id="rId61"/>
    <p:sldId id="272" r:id="rId62"/>
    <p:sldId id="280" r:id="rId63"/>
    <p:sldId id="6545" r:id="rId64"/>
    <p:sldId id="6691" r:id="rId65"/>
    <p:sldId id="6784" r:id="rId66"/>
  </p:sldIdLst>
  <p:sldSz cx="12198350" cy="6859588"/>
  <p:notesSz cx="6797675" cy="9928225"/>
  <p:custDataLst>
    <p:tags r:id="rId69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544479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1088959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633438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2177918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722397" algn="l" defTabSz="1088959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3266877" algn="l" defTabSz="1088959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811356" algn="l" defTabSz="1088959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4355836" algn="l" defTabSz="1088959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90">
          <p15:clr>
            <a:srgbClr val="A4A3A4"/>
          </p15:clr>
        </p15:guide>
        <p15:guide id="9" orient="horz" pos="3907" userDrawn="1">
          <p15:clr>
            <a:srgbClr val="A4A3A4"/>
          </p15:clr>
        </p15:guide>
        <p15:guide id="11" pos="395">
          <p15:clr>
            <a:srgbClr val="A4A3A4"/>
          </p15:clr>
        </p15:guide>
        <p15:guide id="12" pos="3842">
          <p15:clr>
            <a:srgbClr val="A4A3A4"/>
          </p15:clr>
        </p15:guide>
        <p15:guide id="14" pos="7380">
          <p15:clr>
            <a:srgbClr val="A4A3A4"/>
          </p15:clr>
        </p15:guide>
        <p15:guide id="15" orient="horz" pos="4088" userDrawn="1">
          <p15:clr>
            <a:srgbClr val="A4A3A4"/>
          </p15:clr>
        </p15:guide>
        <p15:guide id="17" orient="horz" pos="1117" userDrawn="1">
          <p15:clr>
            <a:srgbClr val="A4A3A4"/>
          </p15:clr>
        </p15:guide>
        <p15:guide id="18" pos="39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2809">
          <p15:clr>
            <a:srgbClr val="A4A3A4"/>
          </p15:clr>
        </p15:guide>
        <p15:guide id="6" orient="horz" pos="2945">
          <p15:clr>
            <a:srgbClr val="A4A3A4"/>
          </p15:clr>
        </p15:guide>
        <p15:guide id="7" orient="horz" pos="5713">
          <p15:clr>
            <a:srgbClr val="A4A3A4"/>
          </p15:clr>
        </p15:guide>
        <p15:guide id="8" orient="horz" pos="542">
          <p15:clr>
            <a:srgbClr val="A4A3A4"/>
          </p15:clr>
        </p15:guide>
        <p15:guide id="9" pos="2232">
          <p15:clr>
            <a:srgbClr val="A4A3A4"/>
          </p15:clr>
        </p15:guide>
        <p15:guide id="10" pos="4137">
          <p15:clr>
            <a:srgbClr val="A4A3A4"/>
          </p15:clr>
        </p15:guide>
        <p15:guide id="11" pos="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F9"/>
    <a:srgbClr val="1C83B4"/>
    <a:srgbClr val="87B7CB"/>
    <a:srgbClr val="FFFF00"/>
    <a:srgbClr val="BECDD7"/>
    <a:srgbClr val="D7698C"/>
    <a:srgbClr val="61BC47"/>
    <a:srgbClr val="FFB900"/>
    <a:srgbClr val="FFFFFF"/>
    <a:srgbClr val="879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73" autoAdjust="0"/>
  </p:normalViewPr>
  <p:slideViewPr>
    <p:cSldViewPr snapToGrid="0">
      <p:cViewPr varScale="1">
        <p:scale>
          <a:sx n="85" d="100"/>
          <a:sy n="85" d="100"/>
        </p:scale>
        <p:origin x="360" y="180"/>
      </p:cViewPr>
      <p:guideLst>
        <p:guide orient="horz" pos="890"/>
        <p:guide orient="horz" pos="3907"/>
        <p:guide pos="395"/>
        <p:guide pos="3842"/>
        <p:guide pos="7380"/>
        <p:guide orient="horz" pos="4088"/>
        <p:guide orient="horz" pos="1117"/>
        <p:guide pos="39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4"/>
        <p:guide pos="2236"/>
        <p:guide orient="horz" pos="3127"/>
        <p:guide pos="2141"/>
        <p:guide orient="horz" pos="2809"/>
        <p:guide orient="horz" pos="2945"/>
        <p:guide orient="horz" pos="5713"/>
        <p:guide orient="horz" pos="542"/>
        <p:guide pos="2232"/>
        <p:guide pos="4137"/>
        <p:guide pos="14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Master" Target="slideMasters/slideMaster1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1.xml"/><Relationship Id="rId47" Type="http://schemas.openxmlformats.org/officeDocument/2006/relationships/slide" Target="slides/slide6.xml"/><Relationship Id="rId50" Type="http://schemas.openxmlformats.org/officeDocument/2006/relationships/slide" Target="slides/slide9.xml"/><Relationship Id="rId55" Type="http://schemas.openxmlformats.org/officeDocument/2006/relationships/slide" Target="slides/slide14.xml"/><Relationship Id="rId63" Type="http://schemas.openxmlformats.org/officeDocument/2006/relationships/slide" Target="slides/slide22.xml"/><Relationship Id="rId68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slideMaster" Target="slideMasters/slideMaster2.xml"/><Relationship Id="rId45" Type="http://schemas.openxmlformats.org/officeDocument/2006/relationships/slide" Target="slides/slide4.xml"/><Relationship Id="rId53" Type="http://schemas.openxmlformats.org/officeDocument/2006/relationships/slide" Target="slides/slide12.xml"/><Relationship Id="rId58" Type="http://schemas.openxmlformats.org/officeDocument/2006/relationships/slide" Target="slides/slide17.xml"/><Relationship Id="rId66" Type="http://schemas.openxmlformats.org/officeDocument/2006/relationships/slide" Target="slides/slide25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8.xml"/><Relationship Id="rId57" Type="http://schemas.openxmlformats.org/officeDocument/2006/relationships/slide" Target="slides/slide16.xml"/><Relationship Id="rId61" Type="http://schemas.openxmlformats.org/officeDocument/2006/relationships/slide" Target="slides/slide2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3.xml"/><Relationship Id="rId52" Type="http://schemas.openxmlformats.org/officeDocument/2006/relationships/slide" Target="slides/slide11.xml"/><Relationship Id="rId60" Type="http://schemas.openxmlformats.org/officeDocument/2006/relationships/slide" Target="slides/slide19.xml"/><Relationship Id="rId65" Type="http://schemas.openxmlformats.org/officeDocument/2006/relationships/slide" Target="slides/slide2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2.xml"/><Relationship Id="rId48" Type="http://schemas.openxmlformats.org/officeDocument/2006/relationships/slide" Target="slides/slide7.xml"/><Relationship Id="rId56" Type="http://schemas.openxmlformats.org/officeDocument/2006/relationships/slide" Target="slides/slide15.xml"/><Relationship Id="rId64" Type="http://schemas.openxmlformats.org/officeDocument/2006/relationships/slide" Target="slides/slide23.xml"/><Relationship Id="rId69" Type="http://schemas.openxmlformats.org/officeDocument/2006/relationships/tags" Target="tags/tag1.xml"/><Relationship Id="rId8" Type="http://schemas.openxmlformats.org/officeDocument/2006/relationships/customXml" Target="../customXml/item8.xml"/><Relationship Id="rId51" Type="http://schemas.openxmlformats.org/officeDocument/2006/relationships/slide" Target="slides/slide1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5.xml"/><Relationship Id="rId59" Type="http://schemas.openxmlformats.org/officeDocument/2006/relationships/slide" Target="slides/slide18.xml"/><Relationship Id="rId67" Type="http://schemas.openxmlformats.org/officeDocument/2006/relationships/notesMaster" Target="notesMasters/notesMaster1.xml"/><Relationship Id="rId20" Type="http://schemas.openxmlformats.org/officeDocument/2006/relationships/customXml" Target="../customXml/item20.xml"/><Relationship Id="rId41" Type="http://schemas.openxmlformats.org/officeDocument/2006/relationships/slideMaster" Target="slideMasters/slideMaster3.xml"/><Relationship Id="rId54" Type="http://schemas.openxmlformats.org/officeDocument/2006/relationships/slide" Target="slides/slide13.xml"/><Relationship Id="rId62" Type="http://schemas.openxmlformats.org/officeDocument/2006/relationships/slide" Target="slides/slide2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49111111111112E-2"/>
          <c:y val="0.13800714991633298"/>
          <c:w val="0.9016477777777776"/>
          <c:h val="0.73728134641387799"/>
        </c:manualLayout>
      </c:layout>
      <c:doughnutChart>
        <c:varyColors val="1"/>
        <c:ser>
          <c:idx val="0"/>
          <c:order val="0"/>
          <c:tx>
            <c:strRef>
              <c:f>Tabelle1!$G$3</c:f>
              <c:strCache>
                <c:ptCount val="1"/>
                <c:pt idx="0">
                  <c:v>Thames %</c:v>
                </c:pt>
              </c:strCache>
            </c:strRef>
          </c:tx>
          <c:spPr>
            <a:ln w="222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1AAAA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1F3-4398-A5ED-E010078CAB2D}"/>
              </c:ext>
            </c:extLst>
          </c:dPt>
          <c:dPt>
            <c:idx val="1"/>
            <c:bubble3D val="0"/>
            <c:spPr>
              <a:solidFill>
                <a:srgbClr val="00646E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01F3-4398-A5ED-E010078CAB2D}"/>
              </c:ext>
            </c:extLst>
          </c:dPt>
          <c:dPt>
            <c:idx val="2"/>
            <c:bubble3D val="0"/>
            <c:spPr>
              <a:solidFill>
                <a:srgbClr val="BECDD7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1F3-4398-A5ED-E010078CAB2D}"/>
              </c:ext>
            </c:extLst>
          </c:dPt>
          <c:dPt>
            <c:idx val="3"/>
            <c:bubble3D val="0"/>
            <c:spPr>
              <a:solidFill>
                <a:srgbClr val="879BAA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01F3-4398-A5ED-E010078CAB2D}"/>
              </c:ext>
            </c:extLst>
          </c:dPt>
          <c:cat>
            <c:strRef>
              <c:f>Tabelle1!$F$4:$F$8</c:f>
              <c:strCache>
                <c:ptCount val="5"/>
                <c:pt idx="0">
                  <c:v>Rag</c:v>
                </c:pt>
                <c:pt idx="1">
                  <c:v>Fat &amp; Rag</c:v>
                </c:pt>
                <c:pt idx="2">
                  <c:v>Roots</c:v>
                </c:pt>
                <c:pt idx="3">
                  <c:v>Debris</c:v>
                </c:pt>
                <c:pt idx="4">
                  <c:v>other/unknown</c:v>
                </c:pt>
              </c:strCache>
            </c:strRef>
          </c:cat>
          <c:val>
            <c:numRef>
              <c:f>Tabelle1!$G$4:$G$8</c:f>
              <c:numCache>
                <c:formatCode>0%</c:formatCode>
                <c:ptCount val="5"/>
                <c:pt idx="0">
                  <c:v>0.53863777256677714</c:v>
                </c:pt>
                <c:pt idx="1">
                  <c:v>0.3134955931106978</c:v>
                </c:pt>
                <c:pt idx="2">
                  <c:v>3.3058408129160936E-2</c:v>
                </c:pt>
                <c:pt idx="3">
                  <c:v>6.0348777660979486E-2</c:v>
                </c:pt>
                <c:pt idx="4">
                  <c:v>5.4459448532384575E-2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F3-4398-A5ED-E010078CA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491111111111113E-2"/>
          <c:y val="0.16507032578066153"/>
          <c:w val="0.9016477777777776"/>
          <c:h val="0.73728134641387799"/>
        </c:manualLayout>
      </c:layout>
      <c:doughnutChart>
        <c:varyColors val="1"/>
        <c:ser>
          <c:idx val="0"/>
          <c:order val="0"/>
          <c:tx>
            <c:strRef>
              <c:f>Tabelle1!$G$3</c:f>
              <c:strCache>
                <c:ptCount val="1"/>
                <c:pt idx="0">
                  <c:v>Wessex %</c:v>
                </c:pt>
              </c:strCache>
            </c:strRef>
          </c:tx>
          <c:spPr>
            <a:ln w="2222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1AAAA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BE7-4ADF-A71F-5ECAEB3C6A4A}"/>
              </c:ext>
            </c:extLst>
          </c:dPt>
          <c:dPt>
            <c:idx val="1"/>
            <c:bubble3D val="0"/>
            <c:spPr>
              <a:solidFill>
                <a:srgbClr val="00646E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BE7-4ADF-A71F-5ECAEB3C6A4A}"/>
              </c:ext>
            </c:extLst>
          </c:dPt>
          <c:dPt>
            <c:idx val="2"/>
            <c:bubble3D val="0"/>
            <c:spPr>
              <a:solidFill>
                <a:srgbClr val="BECDD7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BE7-4ADF-A71F-5ECAEB3C6A4A}"/>
              </c:ext>
            </c:extLst>
          </c:dPt>
          <c:dPt>
            <c:idx val="3"/>
            <c:bubble3D val="0"/>
            <c:spPr>
              <a:solidFill>
                <a:srgbClr val="879BAA"/>
              </a:solidFill>
              <a:ln w="2222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8BE7-4ADF-A71F-5ECAEB3C6A4A}"/>
              </c:ext>
            </c:extLst>
          </c:dPt>
          <c:cat>
            <c:strRef>
              <c:f>Tabelle1!$F$4:$F$8</c:f>
              <c:strCache>
                <c:ptCount val="5"/>
                <c:pt idx="0">
                  <c:v>Rag</c:v>
                </c:pt>
                <c:pt idx="1">
                  <c:v>Fat &amp; Rag</c:v>
                </c:pt>
                <c:pt idx="2">
                  <c:v>Roots</c:v>
                </c:pt>
                <c:pt idx="3">
                  <c:v>Debris</c:v>
                </c:pt>
                <c:pt idx="4">
                  <c:v>other/unknown</c:v>
                </c:pt>
              </c:strCache>
            </c:strRef>
          </c:cat>
          <c:val>
            <c:numRef>
              <c:f>Tabelle1!$G$4:$G$8</c:f>
              <c:numCache>
                <c:formatCode>0%</c:formatCode>
                <c:ptCount val="5"/>
                <c:pt idx="0">
                  <c:v>0.48484848484848486</c:v>
                </c:pt>
                <c:pt idx="1">
                  <c:v>0.15151515151515152</c:v>
                </c:pt>
                <c:pt idx="2">
                  <c:v>9.0909090909090912E-2</c:v>
                </c:pt>
                <c:pt idx="3">
                  <c:v>9.0909090909090912E-2</c:v>
                </c:pt>
                <c:pt idx="4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E7-4ADF-A71F-5ECAEB3C6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5338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sz="1000">
              <a:solidFill>
                <a:srgbClr val="879BAA"/>
              </a:solidFill>
              <a:latin typeface="Arial" pitchFamily="34" charset="0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58515" y="9405338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sz="1000">
                <a:solidFill>
                  <a:srgbClr val="879BAA"/>
                </a:solidFill>
                <a:latin typeface="Arial" pitchFamily="34" charset="0"/>
              </a:rPr>
              <a:t>Handout </a:t>
            </a:r>
            <a:fld id="{BFC713D8-7968-482B-A79F-9C586FE5053A}" type="slidenum">
              <a:rPr lang="de-DE" sz="1000" smtClean="0">
                <a:solidFill>
                  <a:srgbClr val="879BAA"/>
                </a:solidFill>
                <a:latin typeface="Arial" pitchFamily="34" charset="0"/>
              </a:rPr>
              <a:pPr/>
              <a:t>‹Nr.›</a:t>
            </a:fld>
            <a:endParaRPr lang="de-DE" sz="1000">
              <a:solidFill>
                <a:srgbClr val="879BAA"/>
              </a:solidFill>
              <a:latin typeface="Arial" pitchFamily="34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sz="1000">
              <a:solidFill>
                <a:srgbClr val="879BAA"/>
              </a:solidFill>
              <a:latin typeface="Arial" pitchFamily="34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58515" y="0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sz="1000">
              <a:solidFill>
                <a:srgbClr val="879BAA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4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gray">
          <a:xfrm>
            <a:off x="218801" y="860425"/>
            <a:ext cx="6348687" cy="3571232"/>
          </a:xfrm>
          <a:prstGeom prst="rect">
            <a:avLst/>
          </a:prstGeom>
          <a:noFill/>
          <a:ln w="9525" cap="flat" cmpd="sng" algn="ctr">
            <a:solidFill>
              <a:srgbClr val="879BAA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28008" y="4678447"/>
            <a:ext cx="6339480" cy="44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Textmasterformate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durch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Klicken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bearbeiten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26000" marR="0" lvl="1" indent="-126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Zweite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Ebene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252000" marR="0" lvl="2" indent="-126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Dritte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Ebene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78000" marR="0" lvl="3" indent="-126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Vierte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Ebene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504000" marR="0" lvl="4" indent="-126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Fünfte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Ebene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4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60048" y="9406841"/>
            <a:ext cx="3137627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000">
                <a:solidFill>
                  <a:srgbClr val="879BAA"/>
                </a:solidFill>
                <a:latin typeface="Siemens Sans" pitchFamily="2" charset="0"/>
              </a:defRPr>
            </a:lvl1pPr>
          </a:lstStyle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>
              <a:latin typeface="Arial" pitchFamily="34" charset="0"/>
            </a:endParaRPr>
          </a:p>
        </p:txBody>
      </p:sp>
      <p:sp>
        <p:nvSpPr>
          <p:cNvPr id="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6841"/>
            <a:ext cx="3139161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000">
                <a:solidFill>
                  <a:srgbClr val="879BAA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000">
                <a:solidFill>
                  <a:srgbClr val="879BAA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60048" y="0"/>
            <a:ext cx="3137627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000">
                <a:solidFill>
                  <a:srgbClr val="879BAA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914400" rtl="0" eaLnBrk="0" fontAlgn="base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126000" marR="0" indent="-126000" algn="l" defTabSz="914400" rtl="0" eaLnBrk="0" fontAlgn="base" latinLnBrk="0" hangingPunct="0">
      <a:lnSpc>
        <a:spcPct val="100000"/>
      </a:lnSpc>
      <a:spcBef>
        <a:spcPts val="0"/>
      </a:spcBef>
      <a:spcAft>
        <a:spcPts val="0"/>
      </a:spcAft>
      <a:buClr>
        <a:srgbClr val="879BAA"/>
      </a:buClr>
      <a:buSzTx/>
      <a:buFont typeface="Arial" panose="020B0604020202020204" pitchFamily="34" charset="0"/>
      <a:buChar char="•"/>
      <a:tabLst/>
      <a:defRPr sz="1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252000" marR="0" indent="-126000" algn="l" defTabSz="914400" rtl="0" eaLnBrk="0" fontAlgn="base" latinLnBrk="0" hangingPunct="0">
      <a:lnSpc>
        <a:spcPct val="100000"/>
      </a:lnSpc>
      <a:spcBef>
        <a:spcPts val="0"/>
      </a:spcBef>
      <a:spcAft>
        <a:spcPts val="0"/>
      </a:spcAft>
      <a:buClr>
        <a:srgbClr val="879BAA"/>
      </a:buClr>
      <a:buSzTx/>
      <a:buFont typeface="Arial" panose="020B0604020202020204" pitchFamily="34" charset="0"/>
      <a:buChar char="•"/>
      <a:tabLst/>
      <a:defRPr sz="1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378000" marR="0" indent="-126000" algn="l" defTabSz="914400" rtl="0" eaLnBrk="0" fontAlgn="base" latinLnBrk="0" hangingPunct="0">
      <a:lnSpc>
        <a:spcPct val="100000"/>
      </a:lnSpc>
      <a:spcBef>
        <a:spcPts val="0"/>
      </a:spcBef>
      <a:spcAft>
        <a:spcPts val="0"/>
      </a:spcAft>
      <a:buClr>
        <a:srgbClr val="879BAA"/>
      </a:buClr>
      <a:buSzTx/>
      <a:buFont typeface="Arial" panose="020B0604020202020204" pitchFamily="34" charset="0"/>
      <a:buChar char="•"/>
      <a:tabLst/>
      <a:defRPr sz="1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504000" marR="0" indent="-126000" algn="l" defTabSz="914400" rtl="0" eaLnBrk="0" fontAlgn="base" latinLnBrk="0" hangingPunct="0">
      <a:lnSpc>
        <a:spcPct val="100000"/>
      </a:lnSpc>
      <a:spcBef>
        <a:spcPts val="0"/>
      </a:spcBef>
      <a:spcAft>
        <a:spcPts val="0"/>
      </a:spcAft>
      <a:buClr>
        <a:srgbClr val="879BAA"/>
      </a:buClr>
      <a:buSzTx/>
      <a:buFont typeface="Arial" panose="020B0604020202020204" pitchFamily="34" charset="0"/>
      <a:buChar char="•"/>
      <a:tabLst/>
      <a:defRPr sz="1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722397" algn="l" defTabSz="5444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877" algn="l" defTabSz="5444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1356" algn="l" defTabSz="5444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836" algn="l" defTabSz="5444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630709/alex-plant-anglian-water-services-behavioural-economics-in-regulated-utilities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roniclelive.co.uk/news/north-east-news/northumbrian-water-wet-wipes-blockage-17646591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6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23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3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60425"/>
            <a:ext cx="6351587" cy="357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1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95263" y="781050"/>
            <a:ext cx="6696075" cy="37655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Transportation Network: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Notizen </a:t>
            </a:r>
            <a:fld id="{AD141568-5488-4AC9-B82D-9F5CE1225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4299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1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Thames and Wessex data from 2020</a:t>
            </a:r>
          </a:p>
          <a:p>
            <a:r>
              <a:rPr lang="de-DE" dirty="0"/>
              <a:t>Anglian in 2017 said 80% of all blockages due to fat &amp; Rag and Rag and cause of nearly all pump failures</a:t>
            </a:r>
          </a:p>
          <a:p>
            <a:r>
              <a:rPr lang="en-GB" dirty="0">
                <a:hlinkClick r:id="rId3"/>
              </a:rPr>
              <a:t>https://assets.publishing.service.gov.uk/government/uploads/system/uploads/attachment_data/file/630709/alex-plant-anglian-water-services-behavioural-economics-in-regulated-utilities.pdf</a:t>
            </a:r>
            <a:endParaRPr lang="en-GB" dirty="0"/>
          </a:p>
          <a:p>
            <a:r>
              <a:rPr lang="en-GB" dirty="0"/>
              <a:t>Northumbrian Water had 15,600 blockages in 2019, 64% were due to rag</a:t>
            </a:r>
          </a:p>
          <a:p>
            <a:r>
              <a:rPr lang="en-GB" dirty="0">
                <a:hlinkClick r:id="rId4"/>
              </a:rPr>
              <a:t>https://www.chroniclelive.co.uk/news/north-east-news/northumbrian-water-wet-wipes-blockage-17646591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13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Why you need richer data than telemetry</a:t>
            </a:r>
          </a:p>
          <a:p>
            <a:r>
              <a:rPr lang="de-DE" dirty="0"/>
              <a:t>Challenge of connectivity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6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3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3825" y="220663"/>
            <a:ext cx="3275013" cy="18415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75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60425"/>
            <a:ext cx="6351587" cy="357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12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72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60425"/>
            <a:ext cx="6351587" cy="357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14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6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60425"/>
            <a:ext cx="6351587" cy="3571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99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879BAA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Notes </a:t>
            </a:r>
            <a:fld id="{AD141568-5488-4AC9-B82D-9F5CE1225E2A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879BAA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899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879BAA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213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9.sv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2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9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9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customXml" Target="../../customXml/item24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7.xml"/><Relationship Id="rId1" Type="http://schemas.openxmlformats.org/officeDocument/2006/relationships/customXml" Target="../../customXml/item2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8.xml"/><Relationship Id="rId1" Type="http://schemas.openxmlformats.org/officeDocument/2006/relationships/customXml" Target="../../customXml/item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customXml" Target="../../customXml/item28.xml"/><Relationship Id="rId4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3.jp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customXml" Target="../../customXml/item29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customXml" Target="../../customXml/item3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3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customXml" Target="../../customXml/item3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2.xml"/><Relationship Id="rId1" Type="http://schemas.openxmlformats.org/officeDocument/2006/relationships/customXml" Target="../../customXml/item3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customXml" Target="../../customXml/item33.xml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customXml" Target="../../customXml/item34.xml"/><Relationship Id="rId4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customXml" Target="../../customXml/item3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4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customXml" Target="../../customXml/item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customXml" Target="../../customXml/item3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5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7.xml"/><Relationship Id="rId1" Type="http://schemas.openxmlformats.org/officeDocument/2006/relationships/customXml" Target="../../customXml/item38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7839C8D7-A4DE-4B22-B107-FBE1E1C859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Action title</a:t>
            </a:r>
          </a:p>
        </p:txBody>
      </p:sp>
    </p:spTree>
    <p:extLst>
      <p:ext uri="{BB962C8B-B14F-4D97-AF65-F5344CB8AC3E}">
        <p14:creationId xmlns:p14="http://schemas.microsoft.com/office/powerpoint/2010/main" val="2038695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951D-2F82-4C72-811B-69BB5602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26" y="457306"/>
            <a:ext cx="3934285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CE9A-D235-4FFE-A31B-70A355AB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887" y="987654"/>
            <a:ext cx="6175415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CB08B-A0ED-40F7-9524-12CB175BB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226" y="2057876"/>
            <a:ext cx="393428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C2978-D22F-4D5A-AC09-FC4688B6A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7125C-72AB-4354-831C-8898E1EA2BE4}" type="datetimeFigureOut">
              <a:rPr lang="en-GB" smtClean="0"/>
              <a:pPr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2927D-E768-40AA-895C-7CFB2FD1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4473-6279-4D97-83BD-2512B10E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D330-40E4-42C3-AC88-1386B4D9E8B2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AA087A-C0C8-4515-AA98-D4B99F5AC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3"/>
          <a:stretch/>
        </p:blipFill>
        <p:spPr>
          <a:xfrm>
            <a:off x="0" y="0"/>
            <a:ext cx="1219835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9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80F22F-C7B4-4673-830A-CA57C99A9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6" y="0"/>
            <a:ext cx="12192000" cy="68595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0C608-9B08-464B-AF1A-F8C2147B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7125C-72AB-4354-831C-8898E1EA2BE4}" type="datetimeFigureOut">
              <a:rPr lang="en-GB" smtClean="0"/>
              <a:pPr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C0151-70CA-4312-9734-ABD365FB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B7A94-514B-4BF7-BFFB-C8967690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D330-40E4-42C3-AC88-1386B4D9E8B2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1801F1B-0194-46B9-BCBA-0EB74BF6753A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10" name="AutoShape 32">
              <a:extLst>
                <a:ext uri="{FF2B5EF4-FFF2-40B4-BE49-F238E27FC236}">
                  <a16:creationId xmlns:a16="http://schemas.microsoft.com/office/drawing/2014/main" id="{1BDCB200-4264-4AD6-A1BD-09A490F4EE1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F6FA7966-AA1F-4786-9DC1-DD879C6D029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6D199FBE-18CC-478C-81B7-4FA1C51A6E1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1C6A5933-345B-49EA-9BDA-7A9BF5DF03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8DDD3DD5-C639-4899-A05D-C6AF1BF95CE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F1EB91C6-F57B-4C52-9D50-830A62A7B0A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E53BE51B-C28E-4546-B975-72851FA92E4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B33FA204-9CD7-4BA2-9D8B-F103D6C9B66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B36F0A62-F05A-4AF7-8EBD-51A46075DD6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8A0FD8E9-D5B9-4EAD-8260-EFB5FA011CD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EDB57B35-24B8-456D-A61F-BA4307E333E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B58DEA50-20A2-4B44-B35A-D6F80355FF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DADB4CE6-FEF2-4109-9791-3BCFEB6536F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AECCC138-185C-4EEF-B2D1-436EAE6B0EB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CE002333-4ACE-4D7A-A0EC-E7495019C37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0AB95D74-93C9-4B25-814B-5DF85D11671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895EBD70-451B-457B-B2E6-1811974638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11B6F7A3-A298-43DB-B3A3-80AA0896D89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C5D6015-6F52-4064-9933-0CF674A14A5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8548D33B-F80C-4329-B921-B249C5C6FD0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3018695C-C047-4ED4-90CF-3E92405ADCB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74827C10-A761-4F76-B1AE-EFD9B776588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C53D140E-C98C-4EA8-897A-F6ED80F663E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1D2C6051-B7BA-411C-8980-84FAB115FE0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46B2488A-065C-4DAC-8937-253624295B9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FC1A99B2-B328-452F-AD1F-4E9EE8C9FEA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306E132D-BB0C-4305-910B-6EC798892B7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89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40890"/>
            <a:ext cx="6480000" cy="1662949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9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cdtText Box 101 Id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7063" y="5908968"/>
            <a:ext cx="6480000" cy="324075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 dirty="0"/>
              <a:t>Please insert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8968"/>
            <a:ext cx="3311525" cy="324075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/>
              <a:t>Please insert Restrictedity note</a:t>
            </a:r>
            <a:endParaRPr lang="en-US" noProof="0" dirty="0"/>
          </a:p>
        </p:txBody>
      </p:sp>
      <p:grpSp>
        <p:nvGrpSpPr>
          <p:cNvPr id="82" name="Gruppieren 81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3" name="Gerade Verbindung 8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33"/>
          <p:cNvGrpSpPr>
            <a:grpSpLocks noChangeAspect="1"/>
          </p:cNvGrpSpPr>
          <p:nvPr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1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2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3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4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8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9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0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1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2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3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4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5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6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7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8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9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0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1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2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3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4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5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6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4814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4570408"/>
            <a:ext cx="6480000" cy="1662949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9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81" name="Gruppieren 80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33"/>
          <p:cNvGrpSpPr>
            <a:grpSpLocks noChangeAspect="1"/>
          </p:cNvGrpSpPr>
          <p:nvPr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2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1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2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3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4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9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1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3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4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9600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4570408"/>
            <a:ext cx="6480000" cy="1662949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9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81" name="Gruppieren 80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33"/>
          <p:cNvGrpSpPr>
            <a:grpSpLocks noChangeAspect="1"/>
          </p:cNvGrpSpPr>
          <p:nvPr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2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2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0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1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2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3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9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1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3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4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485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71488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0" y="2"/>
            <a:ext cx="12198350" cy="1440332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69" tIns="53984" rIns="107969" bIns="53984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" y="-2785"/>
            <a:ext cx="12196800" cy="6859588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7" name="Gerade Verbindung 6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8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6079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DB68-9CFC-4791-8126-A2E949AEDD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6" y="0"/>
            <a:ext cx="12192000" cy="685958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40635"/>
            <a:ext cx="6480000" cy="166320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9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4" y="6346919"/>
            <a:ext cx="3311525" cy="292024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>
                <a:solidFill>
                  <a:srgbClr val="788791"/>
                </a:solidFill>
              </a:defRPr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/>
              <a:t>Please insert Unrestrictedity note</a:t>
            </a:r>
            <a:endParaRPr lang="en-US" noProof="0" dirty="0"/>
          </a:p>
        </p:txBody>
      </p:sp>
      <p:grpSp>
        <p:nvGrpSpPr>
          <p:cNvPr id="83" name="Gruppieren 82"/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360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7839C8D7-A4DE-4B22-B107-FBE1E1C859E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21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Action title</a:t>
            </a:r>
          </a:p>
        </p:txBody>
      </p:sp>
    </p:spTree>
    <p:extLst>
      <p:ext uri="{BB962C8B-B14F-4D97-AF65-F5344CB8AC3E}">
        <p14:creationId xmlns:p14="http://schemas.microsoft.com/office/powerpoint/2010/main" val="4273287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DB68-9CFC-4791-8126-A2E949AED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179"/>
          <a:stretch/>
        </p:blipFill>
        <p:spPr>
          <a:xfrm>
            <a:off x="3176" y="0"/>
            <a:ext cx="5838825" cy="6859588"/>
          </a:xfrm>
          <a:prstGeom prst="rect">
            <a:avLst/>
          </a:prstGeom>
        </p:spPr>
      </p:pic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grpSp>
        <p:nvGrpSpPr>
          <p:cNvPr id="83" name="Gruppieren 82"/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599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A69E533-D6F4-429B-A9CF-54F802C90B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96" imgH="396" progId="TCLayout.ActiveDocument.1">
                  <p:embed/>
                </p:oleObj>
              </mc:Choice>
              <mc:Fallback>
                <p:oleObj name="think-cell Folie" r:id="rId5" imgW="396" imgH="39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A69E533-D6F4-429B-A9CF-54F802C90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A3B6CE7-5AC7-4BFF-878E-472871E16E92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441191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4327-1803-4CC6-9091-A925539B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25" y="365210"/>
            <a:ext cx="10521077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FC081-8EB3-416B-9372-CFE4975B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226" y="1681552"/>
            <a:ext cx="516047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3DDF7-C659-4D2F-B702-D9DE2C9DC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26" y="2505655"/>
            <a:ext cx="516047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52B18-05C0-40C9-B6F6-A239407EC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414" y="1681552"/>
            <a:ext cx="518588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D9178-3212-4FF2-8FCF-AFD9A8CC1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5414" y="2505655"/>
            <a:ext cx="518588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32C90-DB91-4683-891A-B00397A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7125C-72AB-4354-831C-8898E1EA2BE4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9C666-0200-423C-8719-9FE829E8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55076-5454-4035-B9C5-9775B3E3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AD330-40E4-42C3-AC88-1386B4D9E8B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82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5F2FFC8D-AEAD-42C6-B122-1B2294DC99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14"/>
            <a:ext cx="12198348" cy="685296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399729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7063" y="5844153"/>
            <a:ext cx="6480000" cy="324075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 dirty="0"/>
              <a:t>Please insert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844153"/>
            <a:ext cx="3311525" cy="324075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/>
              <a:t>Please insert Internity note</a:t>
            </a:r>
            <a:endParaRPr lang="en-US" noProof="0" dirty="0"/>
          </a:p>
        </p:txBody>
      </p:sp>
      <p:grpSp>
        <p:nvGrpSpPr>
          <p:cNvPr id="61" name="Gruppieren 3">
            <a:extLst>
              <a:ext uri="{FF2B5EF4-FFF2-40B4-BE49-F238E27FC236}">
                <a16:creationId xmlns:a16="http://schemas.microsoft.com/office/drawing/2014/main" id="{04EABD9C-FD7F-4E1B-A26F-1860F5CCFA6B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62" name="Gerade Verbindung 2">
              <a:extLst>
                <a:ext uri="{FF2B5EF4-FFF2-40B4-BE49-F238E27FC236}">
                  <a16:creationId xmlns:a16="http://schemas.microsoft.com/office/drawing/2014/main" id="{89A05FB9-9C1D-48BE-A30B-AE726E89CA2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5">
              <a:extLst>
                <a:ext uri="{FF2B5EF4-FFF2-40B4-BE49-F238E27FC236}">
                  <a16:creationId xmlns:a16="http://schemas.microsoft.com/office/drawing/2014/main" id="{CD7E19C4-66AC-48C4-AA80-40E0CAEA705F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6">
              <a:extLst>
                <a:ext uri="{FF2B5EF4-FFF2-40B4-BE49-F238E27FC236}">
                  <a16:creationId xmlns:a16="http://schemas.microsoft.com/office/drawing/2014/main" id="{1F8D502F-F585-44EC-9165-7E4989A4941B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37">
              <a:extLst>
                <a:ext uri="{FF2B5EF4-FFF2-40B4-BE49-F238E27FC236}">
                  <a16:creationId xmlns:a16="http://schemas.microsoft.com/office/drawing/2014/main" id="{8919F27D-E1AD-4B70-B1A9-C5D62391667E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38">
              <a:extLst>
                <a:ext uri="{FF2B5EF4-FFF2-40B4-BE49-F238E27FC236}">
                  <a16:creationId xmlns:a16="http://schemas.microsoft.com/office/drawing/2014/main" id="{7224577A-FD9D-490E-9D59-F07FC258503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39">
              <a:extLst>
                <a:ext uri="{FF2B5EF4-FFF2-40B4-BE49-F238E27FC236}">
                  <a16:creationId xmlns:a16="http://schemas.microsoft.com/office/drawing/2014/main" id="{3B819D76-3AB9-4DB5-BDAE-12BE077A342C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1">
              <a:extLst>
                <a:ext uri="{FF2B5EF4-FFF2-40B4-BE49-F238E27FC236}">
                  <a16:creationId xmlns:a16="http://schemas.microsoft.com/office/drawing/2014/main" id="{944C8788-AA70-4639-91F5-FE8B6D3732AE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42">
              <a:extLst>
                <a:ext uri="{FF2B5EF4-FFF2-40B4-BE49-F238E27FC236}">
                  <a16:creationId xmlns:a16="http://schemas.microsoft.com/office/drawing/2014/main" id="{D3831BF4-3205-42B3-AF79-AF6053084FAA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43">
              <a:extLst>
                <a:ext uri="{FF2B5EF4-FFF2-40B4-BE49-F238E27FC236}">
                  <a16:creationId xmlns:a16="http://schemas.microsoft.com/office/drawing/2014/main" id="{1A30A93B-A96D-4CA1-82FD-CD2BDBF216B1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44">
              <a:extLst>
                <a:ext uri="{FF2B5EF4-FFF2-40B4-BE49-F238E27FC236}">
                  <a16:creationId xmlns:a16="http://schemas.microsoft.com/office/drawing/2014/main" id="{85923125-603F-45DC-A3D9-8DC192432A7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1">
              <a:extLst>
                <a:ext uri="{FF2B5EF4-FFF2-40B4-BE49-F238E27FC236}">
                  <a16:creationId xmlns:a16="http://schemas.microsoft.com/office/drawing/2014/main" id="{596F906A-ADD4-4935-8D2E-5B9DA9624FFE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2">
              <a:extLst>
                <a:ext uri="{FF2B5EF4-FFF2-40B4-BE49-F238E27FC236}">
                  <a16:creationId xmlns:a16="http://schemas.microsoft.com/office/drawing/2014/main" id="{05A8CCF4-8B47-4E2A-A03D-BE93229CA5C2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3">
              <a:extLst>
                <a:ext uri="{FF2B5EF4-FFF2-40B4-BE49-F238E27FC236}">
                  <a16:creationId xmlns:a16="http://schemas.microsoft.com/office/drawing/2014/main" id="{ABB955C0-897C-4617-80E5-983281766BB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4">
              <a:extLst>
                <a:ext uri="{FF2B5EF4-FFF2-40B4-BE49-F238E27FC236}">
                  <a16:creationId xmlns:a16="http://schemas.microsoft.com/office/drawing/2014/main" id="{40AB260C-D855-410C-ABB0-80551FF41488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5">
              <a:extLst>
                <a:ext uri="{FF2B5EF4-FFF2-40B4-BE49-F238E27FC236}">
                  <a16:creationId xmlns:a16="http://schemas.microsoft.com/office/drawing/2014/main" id="{D0E02354-0236-4A5B-8C26-E6C35801A4BB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6">
              <a:extLst>
                <a:ext uri="{FF2B5EF4-FFF2-40B4-BE49-F238E27FC236}">
                  <a16:creationId xmlns:a16="http://schemas.microsoft.com/office/drawing/2014/main" id="{32825872-4231-4C63-BE9D-A3166D908840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58">
              <a:extLst>
                <a:ext uri="{FF2B5EF4-FFF2-40B4-BE49-F238E27FC236}">
                  <a16:creationId xmlns:a16="http://schemas.microsoft.com/office/drawing/2014/main" id="{94A02465-CC19-4196-84D8-1C645C8BF7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59">
              <a:extLst>
                <a:ext uri="{FF2B5EF4-FFF2-40B4-BE49-F238E27FC236}">
                  <a16:creationId xmlns:a16="http://schemas.microsoft.com/office/drawing/2014/main" id="{D0484987-DAA1-40F0-993E-1014D9E53461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60">
              <a:extLst>
                <a:ext uri="{FF2B5EF4-FFF2-40B4-BE49-F238E27FC236}">
                  <a16:creationId xmlns:a16="http://schemas.microsoft.com/office/drawing/2014/main" id="{D4D522F4-06F6-4F2F-BAF6-00C182BBE778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Gerade Verbindung 61">
              <a:extLst>
                <a:ext uri="{FF2B5EF4-FFF2-40B4-BE49-F238E27FC236}">
                  <a16:creationId xmlns:a16="http://schemas.microsoft.com/office/drawing/2014/main" id="{D848176A-D719-42C8-9EDF-763969EA2B12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E7AB7DAB-009E-4430-9B39-F6E905CC4B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5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399729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7063" y="5844153"/>
            <a:ext cx="6480000" cy="324075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 dirty="0"/>
              <a:t>Please insert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844153"/>
            <a:ext cx="3311525" cy="324075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/>
              <a:t>Please insert Internity note</a:t>
            </a:r>
            <a:endParaRPr lang="en-US" noProof="0" dirty="0"/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FF8B76F5-4B24-43E5-9B75-EA13FC417F95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8" name="Gerade Verbindung 2">
              <a:extLst>
                <a:ext uri="{FF2B5EF4-FFF2-40B4-BE49-F238E27FC236}">
                  <a16:creationId xmlns:a16="http://schemas.microsoft.com/office/drawing/2014/main" id="{D66741DE-1D26-437E-A51B-A0A4DE07E21C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5">
              <a:extLst>
                <a:ext uri="{FF2B5EF4-FFF2-40B4-BE49-F238E27FC236}">
                  <a16:creationId xmlns:a16="http://schemas.microsoft.com/office/drawing/2014/main" id="{012BB4C9-5010-4671-A40A-119CBB29E928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6">
              <a:extLst>
                <a:ext uri="{FF2B5EF4-FFF2-40B4-BE49-F238E27FC236}">
                  <a16:creationId xmlns:a16="http://schemas.microsoft.com/office/drawing/2014/main" id="{EC08373A-9D5B-4C29-A308-B199BDA70025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7">
              <a:extLst>
                <a:ext uri="{FF2B5EF4-FFF2-40B4-BE49-F238E27FC236}">
                  <a16:creationId xmlns:a16="http://schemas.microsoft.com/office/drawing/2014/main" id="{1192A53C-0E02-472C-9ADF-CA0EAF393297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8">
              <a:extLst>
                <a:ext uri="{FF2B5EF4-FFF2-40B4-BE49-F238E27FC236}">
                  <a16:creationId xmlns:a16="http://schemas.microsoft.com/office/drawing/2014/main" id="{7A9AEC3A-86DD-4869-BBCF-2A5DFFC2E30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9">
              <a:extLst>
                <a:ext uri="{FF2B5EF4-FFF2-40B4-BE49-F238E27FC236}">
                  <a16:creationId xmlns:a16="http://schemas.microsoft.com/office/drawing/2014/main" id="{B976A106-4E92-4BD5-8C51-1CBC03CDE1FC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1">
              <a:extLst>
                <a:ext uri="{FF2B5EF4-FFF2-40B4-BE49-F238E27FC236}">
                  <a16:creationId xmlns:a16="http://schemas.microsoft.com/office/drawing/2014/main" id="{B69F00DC-B051-42FB-8C8E-A88A44F551DB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2">
              <a:extLst>
                <a:ext uri="{FF2B5EF4-FFF2-40B4-BE49-F238E27FC236}">
                  <a16:creationId xmlns:a16="http://schemas.microsoft.com/office/drawing/2014/main" id="{F252F69A-4EA7-4CAE-A904-DD7B3C8A0A99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3">
              <a:extLst>
                <a:ext uri="{FF2B5EF4-FFF2-40B4-BE49-F238E27FC236}">
                  <a16:creationId xmlns:a16="http://schemas.microsoft.com/office/drawing/2014/main" id="{DD5DCA22-58EC-4961-A810-2260DE49B736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4">
              <a:extLst>
                <a:ext uri="{FF2B5EF4-FFF2-40B4-BE49-F238E27FC236}">
                  <a16:creationId xmlns:a16="http://schemas.microsoft.com/office/drawing/2014/main" id="{E2EE090C-ADEF-4D16-9094-BF95CA6E59FF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1">
              <a:extLst>
                <a:ext uri="{FF2B5EF4-FFF2-40B4-BE49-F238E27FC236}">
                  <a16:creationId xmlns:a16="http://schemas.microsoft.com/office/drawing/2014/main" id="{212EB692-3F9F-425E-99BC-B13BAE6B770F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2">
              <a:extLst>
                <a:ext uri="{FF2B5EF4-FFF2-40B4-BE49-F238E27FC236}">
                  <a16:creationId xmlns:a16="http://schemas.microsoft.com/office/drawing/2014/main" id="{9A7ABC60-C8EB-47C2-9E5D-0F5B6281B804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3">
              <a:extLst>
                <a:ext uri="{FF2B5EF4-FFF2-40B4-BE49-F238E27FC236}">
                  <a16:creationId xmlns:a16="http://schemas.microsoft.com/office/drawing/2014/main" id="{DAA24BF5-EBEF-4620-932B-79D774F39EED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4">
              <a:extLst>
                <a:ext uri="{FF2B5EF4-FFF2-40B4-BE49-F238E27FC236}">
                  <a16:creationId xmlns:a16="http://schemas.microsoft.com/office/drawing/2014/main" id="{E847DA4B-93B0-42B7-BB58-AAEEDB19C96C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5">
              <a:extLst>
                <a:ext uri="{FF2B5EF4-FFF2-40B4-BE49-F238E27FC236}">
                  <a16:creationId xmlns:a16="http://schemas.microsoft.com/office/drawing/2014/main" id="{CEB143F7-8E72-494B-9388-0DFDE68A7CFC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6">
              <a:extLst>
                <a:ext uri="{FF2B5EF4-FFF2-40B4-BE49-F238E27FC236}">
                  <a16:creationId xmlns:a16="http://schemas.microsoft.com/office/drawing/2014/main" id="{03A5295F-D4C5-4B63-8BBA-E6EE600A768F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8">
              <a:extLst>
                <a:ext uri="{FF2B5EF4-FFF2-40B4-BE49-F238E27FC236}">
                  <a16:creationId xmlns:a16="http://schemas.microsoft.com/office/drawing/2014/main" id="{1E9350FB-0276-4534-91C3-5CC6918CF0C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9">
              <a:extLst>
                <a:ext uri="{FF2B5EF4-FFF2-40B4-BE49-F238E27FC236}">
                  <a16:creationId xmlns:a16="http://schemas.microsoft.com/office/drawing/2014/main" id="{C77F1C6A-5E1B-45FA-A1FD-20A6DC23116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0">
              <a:extLst>
                <a:ext uri="{FF2B5EF4-FFF2-40B4-BE49-F238E27FC236}">
                  <a16:creationId xmlns:a16="http://schemas.microsoft.com/office/drawing/2014/main" id="{5B199326-9AC4-4E49-86BC-96415BFA4137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1">
              <a:extLst>
                <a:ext uri="{FF2B5EF4-FFF2-40B4-BE49-F238E27FC236}">
                  <a16:creationId xmlns:a16="http://schemas.microsoft.com/office/drawing/2014/main" id="{7927B65B-8D29-4E2F-82C8-E847EF986E4A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77F7661F-2583-4EE9-A3DB-3367BA5F0F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57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28228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CE7B2E11-0531-4D49-9C9F-5D710FCF091A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9" name="Gerade Verbindung 2">
              <a:extLst>
                <a:ext uri="{FF2B5EF4-FFF2-40B4-BE49-F238E27FC236}">
                  <a16:creationId xmlns:a16="http://schemas.microsoft.com/office/drawing/2014/main" id="{19DD61B8-ACB0-4FFC-8FEE-A8BFC52C928E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5">
              <a:extLst>
                <a:ext uri="{FF2B5EF4-FFF2-40B4-BE49-F238E27FC236}">
                  <a16:creationId xmlns:a16="http://schemas.microsoft.com/office/drawing/2014/main" id="{1218BE83-59A7-42E0-BF06-BDF8B669B79F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6">
              <a:extLst>
                <a:ext uri="{FF2B5EF4-FFF2-40B4-BE49-F238E27FC236}">
                  <a16:creationId xmlns:a16="http://schemas.microsoft.com/office/drawing/2014/main" id="{1EC6C3C5-12CD-40C1-AD79-B918E0662E8D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7">
              <a:extLst>
                <a:ext uri="{FF2B5EF4-FFF2-40B4-BE49-F238E27FC236}">
                  <a16:creationId xmlns:a16="http://schemas.microsoft.com/office/drawing/2014/main" id="{C741B077-B397-42FC-B3D4-9FFDE0EAB476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8">
              <a:extLst>
                <a:ext uri="{FF2B5EF4-FFF2-40B4-BE49-F238E27FC236}">
                  <a16:creationId xmlns:a16="http://schemas.microsoft.com/office/drawing/2014/main" id="{417D8F22-F3C6-4960-8031-9F7866BFCDF5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9">
              <a:extLst>
                <a:ext uri="{FF2B5EF4-FFF2-40B4-BE49-F238E27FC236}">
                  <a16:creationId xmlns:a16="http://schemas.microsoft.com/office/drawing/2014/main" id="{404F157E-78EC-4725-A862-B3EC71EDF065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1">
              <a:extLst>
                <a:ext uri="{FF2B5EF4-FFF2-40B4-BE49-F238E27FC236}">
                  <a16:creationId xmlns:a16="http://schemas.microsoft.com/office/drawing/2014/main" id="{E4D4A8D1-4EA0-418D-AB0A-AA59B43F43E7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2">
              <a:extLst>
                <a:ext uri="{FF2B5EF4-FFF2-40B4-BE49-F238E27FC236}">
                  <a16:creationId xmlns:a16="http://schemas.microsoft.com/office/drawing/2014/main" id="{7DF86DE2-3711-4E6A-9626-5E922DD3E44C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3">
              <a:extLst>
                <a:ext uri="{FF2B5EF4-FFF2-40B4-BE49-F238E27FC236}">
                  <a16:creationId xmlns:a16="http://schemas.microsoft.com/office/drawing/2014/main" id="{5D6BC02C-6C25-4045-8FFA-4E7A95BD3364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4">
              <a:extLst>
                <a:ext uri="{FF2B5EF4-FFF2-40B4-BE49-F238E27FC236}">
                  <a16:creationId xmlns:a16="http://schemas.microsoft.com/office/drawing/2014/main" id="{2BD1D0C4-189A-40CD-94B8-D0CEF261438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1">
              <a:extLst>
                <a:ext uri="{FF2B5EF4-FFF2-40B4-BE49-F238E27FC236}">
                  <a16:creationId xmlns:a16="http://schemas.microsoft.com/office/drawing/2014/main" id="{DDE9E93D-DED4-4253-870B-E047FEB0AC06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2">
              <a:extLst>
                <a:ext uri="{FF2B5EF4-FFF2-40B4-BE49-F238E27FC236}">
                  <a16:creationId xmlns:a16="http://schemas.microsoft.com/office/drawing/2014/main" id="{791832E1-D68D-4D84-AEC0-8EC098B70DB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3">
              <a:extLst>
                <a:ext uri="{FF2B5EF4-FFF2-40B4-BE49-F238E27FC236}">
                  <a16:creationId xmlns:a16="http://schemas.microsoft.com/office/drawing/2014/main" id="{5F965448-EC22-440B-93A0-E4D402B206D1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4">
              <a:extLst>
                <a:ext uri="{FF2B5EF4-FFF2-40B4-BE49-F238E27FC236}">
                  <a16:creationId xmlns:a16="http://schemas.microsoft.com/office/drawing/2014/main" id="{25AAA6EC-E69D-4D50-8831-BE4C2DFB3783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5">
              <a:extLst>
                <a:ext uri="{FF2B5EF4-FFF2-40B4-BE49-F238E27FC236}">
                  <a16:creationId xmlns:a16="http://schemas.microsoft.com/office/drawing/2014/main" id="{453307BA-99F7-4BF5-A1EF-9A74AB60D6EF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6">
              <a:extLst>
                <a:ext uri="{FF2B5EF4-FFF2-40B4-BE49-F238E27FC236}">
                  <a16:creationId xmlns:a16="http://schemas.microsoft.com/office/drawing/2014/main" id="{A94C2904-5D0B-484A-A5E8-42768D1F3D70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8">
              <a:extLst>
                <a:ext uri="{FF2B5EF4-FFF2-40B4-BE49-F238E27FC236}">
                  <a16:creationId xmlns:a16="http://schemas.microsoft.com/office/drawing/2014/main" id="{DE8F8DBB-D3B5-4D32-9C3B-2586319F071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9">
              <a:extLst>
                <a:ext uri="{FF2B5EF4-FFF2-40B4-BE49-F238E27FC236}">
                  <a16:creationId xmlns:a16="http://schemas.microsoft.com/office/drawing/2014/main" id="{F8EE0DDC-FC08-433C-8C3B-20D0C8CBB5E6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0">
              <a:extLst>
                <a:ext uri="{FF2B5EF4-FFF2-40B4-BE49-F238E27FC236}">
                  <a16:creationId xmlns:a16="http://schemas.microsoft.com/office/drawing/2014/main" id="{1A3FC3C6-46C0-451F-852B-4DA5098FFBAB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61">
              <a:extLst>
                <a:ext uri="{FF2B5EF4-FFF2-40B4-BE49-F238E27FC236}">
                  <a16:creationId xmlns:a16="http://schemas.microsoft.com/office/drawing/2014/main" id="{B3D4B5DC-70FF-42DA-83EB-8D63072D6A8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1" name="Graphic 80">
            <a:extLst>
              <a:ext uri="{FF2B5EF4-FFF2-40B4-BE49-F238E27FC236}">
                <a16:creationId xmlns:a16="http://schemas.microsoft.com/office/drawing/2014/main" id="{7ECCD73F-E592-4D18-B658-3EB3AA644F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25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28228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grpSp>
        <p:nvGrpSpPr>
          <p:cNvPr id="55" name="Gruppieren 3">
            <a:extLst>
              <a:ext uri="{FF2B5EF4-FFF2-40B4-BE49-F238E27FC236}">
                <a16:creationId xmlns:a16="http://schemas.microsoft.com/office/drawing/2014/main" id="{00197CAF-B5AE-4804-99EF-D0374754B39D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6" name="Gerade Verbindung 2">
              <a:extLst>
                <a:ext uri="{FF2B5EF4-FFF2-40B4-BE49-F238E27FC236}">
                  <a16:creationId xmlns:a16="http://schemas.microsoft.com/office/drawing/2014/main" id="{980FF629-0D3B-43D6-9E8E-29A6ED8074C6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5">
              <a:extLst>
                <a:ext uri="{FF2B5EF4-FFF2-40B4-BE49-F238E27FC236}">
                  <a16:creationId xmlns:a16="http://schemas.microsoft.com/office/drawing/2014/main" id="{13321334-600C-4515-81D7-82521DB4E12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6">
              <a:extLst>
                <a:ext uri="{FF2B5EF4-FFF2-40B4-BE49-F238E27FC236}">
                  <a16:creationId xmlns:a16="http://schemas.microsoft.com/office/drawing/2014/main" id="{52E30FF5-D8F3-4955-8720-E21857372F54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7">
              <a:extLst>
                <a:ext uri="{FF2B5EF4-FFF2-40B4-BE49-F238E27FC236}">
                  <a16:creationId xmlns:a16="http://schemas.microsoft.com/office/drawing/2014/main" id="{45BA3804-7560-4C42-AD41-617C8DDEEA3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8">
              <a:extLst>
                <a:ext uri="{FF2B5EF4-FFF2-40B4-BE49-F238E27FC236}">
                  <a16:creationId xmlns:a16="http://schemas.microsoft.com/office/drawing/2014/main" id="{977364AB-4936-49CC-B2E7-EB478C961262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9">
              <a:extLst>
                <a:ext uri="{FF2B5EF4-FFF2-40B4-BE49-F238E27FC236}">
                  <a16:creationId xmlns:a16="http://schemas.microsoft.com/office/drawing/2014/main" id="{0EB9DA0E-4573-433E-A787-C48D9089D13B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1">
              <a:extLst>
                <a:ext uri="{FF2B5EF4-FFF2-40B4-BE49-F238E27FC236}">
                  <a16:creationId xmlns:a16="http://schemas.microsoft.com/office/drawing/2014/main" id="{B8390901-ABB2-4D4F-B7D1-76B7C0BABD5D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2">
              <a:extLst>
                <a:ext uri="{FF2B5EF4-FFF2-40B4-BE49-F238E27FC236}">
                  <a16:creationId xmlns:a16="http://schemas.microsoft.com/office/drawing/2014/main" id="{53D38353-C6FF-41D7-B14B-F8CA932D93AA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3">
              <a:extLst>
                <a:ext uri="{FF2B5EF4-FFF2-40B4-BE49-F238E27FC236}">
                  <a16:creationId xmlns:a16="http://schemas.microsoft.com/office/drawing/2014/main" id="{8D404724-8C40-4BFE-98B1-AAE0A237073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4">
              <a:extLst>
                <a:ext uri="{FF2B5EF4-FFF2-40B4-BE49-F238E27FC236}">
                  <a16:creationId xmlns:a16="http://schemas.microsoft.com/office/drawing/2014/main" id="{E9E4EF56-6E91-4417-8928-90E6DE2B63A7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1">
              <a:extLst>
                <a:ext uri="{FF2B5EF4-FFF2-40B4-BE49-F238E27FC236}">
                  <a16:creationId xmlns:a16="http://schemas.microsoft.com/office/drawing/2014/main" id="{5FFEBC67-901C-42EA-90BE-8DB30369B2C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2">
              <a:extLst>
                <a:ext uri="{FF2B5EF4-FFF2-40B4-BE49-F238E27FC236}">
                  <a16:creationId xmlns:a16="http://schemas.microsoft.com/office/drawing/2014/main" id="{56B66C12-6F72-413F-A249-AE781E402DA8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3">
              <a:extLst>
                <a:ext uri="{FF2B5EF4-FFF2-40B4-BE49-F238E27FC236}">
                  <a16:creationId xmlns:a16="http://schemas.microsoft.com/office/drawing/2014/main" id="{608A0664-B010-4C20-81EF-34E581BA6447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4">
              <a:extLst>
                <a:ext uri="{FF2B5EF4-FFF2-40B4-BE49-F238E27FC236}">
                  <a16:creationId xmlns:a16="http://schemas.microsoft.com/office/drawing/2014/main" id="{D2167908-32C4-40F3-ADBA-646E235F3475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5">
              <a:extLst>
                <a:ext uri="{FF2B5EF4-FFF2-40B4-BE49-F238E27FC236}">
                  <a16:creationId xmlns:a16="http://schemas.microsoft.com/office/drawing/2014/main" id="{759EA343-BE06-4A28-8716-FA784C7949E0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6">
              <a:extLst>
                <a:ext uri="{FF2B5EF4-FFF2-40B4-BE49-F238E27FC236}">
                  <a16:creationId xmlns:a16="http://schemas.microsoft.com/office/drawing/2014/main" id="{CFEB62D3-BE61-4908-9DD6-D17D16B5C08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8">
              <a:extLst>
                <a:ext uri="{FF2B5EF4-FFF2-40B4-BE49-F238E27FC236}">
                  <a16:creationId xmlns:a16="http://schemas.microsoft.com/office/drawing/2014/main" id="{E5482293-30D9-4E3E-91A1-D5BA6453A85E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9">
              <a:extLst>
                <a:ext uri="{FF2B5EF4-FFF2-40B4-BE49-F238E27FC236}">
                  <a16:creationId xmlns:a16="http://schemas.microsoft.com/office/drawing/2014/main" id="{FAC3ACF5-51DC-4146-B57F-643A48400BC2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60">
              <a:extLst>
                <a:ext uri="{FF2B5EF4-FFF2-40B4-BE49-F238E27FC236}">
                  <a16:creationId xmlns:a16="http://schemas.microsoft.com/office/drawing/2014/main" id="{380A4CD8-DB23-41BC-A696-67B6DF4D1252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1">
              <a:extLst>
                <a:ext uri="{FF2B5EF4-FFF2-40B4-BE49-F238E27FC236}">
                  <a16:creationId xmlns:a16="http://schemas.microsoft.com/office/drawing/2014/main" id="{918017F5-93A1-4239-AFBB-FBF7431DFE95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8" name="Graphic 77">
            <a:extLst>
              <a:ext uri="{FF2B5EF4-FFF2-40B4-BE49-F238E27FC236}">
                <a16:creationId xmlns:a16="http://schemas.microsoft.com/office/drawing/2014/main" id="{442DD5AB-26E9-4644-90AC-4DB021C6C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920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9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3828228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3F27EE7-2260-4055-A6A8-2F609F3A6C72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456CFD33-9286-4453-B3FE-FBB3396C3557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818DD217-8252-48C1-9CCE-089BCA0025AA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16D59E5F-A14D-4F1E-8B22-76A7A005EDF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A955472D-0585-4611-AF22-063DFFC14808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42B4862A-8F84-4696-8EB0-A8BFB47675D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A70B8675-34EA-4170-BD7C-8A2760D59B90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69323F31-3DB4-46BD-9695-D22741B33877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2FA599FE-AB85-49AC-883C-02C76BA652FD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0CA9D329-6851-4052-AF09-04C1974C9947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B32BF618-99AD-41DD-9314-031E952FAA4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973978A2-02DF-4119-9A18-14343741F5A2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0891C0B2-1AE3-4F5C-AC54-0E43F54714A3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5FCB12E-9762-454C-A1E0-E63972AE9E31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6ABB0904-9EBF-43CF-82B3-84E2423E2645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BD75B611-83EF-4F5E-834C-D0C71E2E2F55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D9A0E560-7C8E-4ECD-892F-27FCD073D66B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56944995-21C4-4396-8F9B-649605859E41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24A85C9-453E-4257-AAEE-342C06FA815D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CE44E449-BA5D-4091-8070-06B70E50775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B91B71AB-7D2D-4691-9AF1-399440278446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id="{7EF4FB58-008C-42D1-9EEC-9F714155A6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2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3828228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3F27EE7-2260-4055-A6A8-2F609F3A6C72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456CFD33-9286-4453-B3FE-FBB3396C3557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818DD217-8252-48C1-9CCE-089BCA0025AA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16D59E5F-A14D-4F1E-8B22-76A7A005EDF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A955472D-0585-4611-AF22-063DFFC14808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42B4862A-8F84-4696-8EB0-A8BFB47675D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A70B8675-34EA-4170-BD7C-8A2760D59B90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69323F31-3DB4-46BD-9695-D22741B33877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2FA599FE-AB85-49AC-883C-02C76BA652FD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0CA9D329-6851-4052-AF09-04C1974C9947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B32BF618-99AD-41DD-9314-031E952FAA4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973978A2-02DF-4119-9A18-14343741F5A2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0891C0B2-1AE3-4F5C-AC54-0E43F54714A3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5FCB12E-9762-454C-A1E0-E63972AE9E31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6ABB0904-9EBF-43CF-82B3-84E2423E2645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BD75B611-83EF-4F5E-834C-D0C71E2E2F55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D9A0E560-7C8E-4ECD-892F-27FCD073D66B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56944995-21C4-4396-8F9B-649605859E41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24A85C9-453E-4257-AAEE-342C06FA815D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CE44E449-BA5D-4091-8070-06B70E50775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B91B71AB-7D2D-4691-9AF1-399440278446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75703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3828228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D925A51A-A2D1-4D08-B06D-C975923DD7B4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9D1B2416-4637-4CB4-B286-308400A888B7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AB8B2C96-44FF-4B9B-A401-FC60D36EE6B5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D74703C8-2A1A-41A6-B6C2-0D64C8B7D3F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5CB207D6-4F31-4494-8CB9-5976C1FA5A44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DBA7E973-D7AE-40FC-B0F9-BEEB10799A60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D538D974-FC19-4FA8-8525-BC7E29AE631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819291C4-0440-4667-8FE5-D76470EBF09B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2744ADDE-EF2E-42FF-B625-CE31E0548CD6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6268E5F6-3594-47B7-8041-D1B20FA7CE9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FFD9FD29-672B-443A-94F0-855BC448BBAE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B9765D6A-94D0-443E-A891-818561F19A82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3BEA4477-70A3-4FEE-9150-19859EB21CEB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9DFDFB47-ADA0-4BC2-AEB1-A1AEE9B9F0C0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F6F618C8-5537-4E39-86B1-808AE3A5A15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D5D45A31-9EE6-4F00-9203-E686C7C5598E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BEBDEE38-8D7D-4E99-93AC-28F8A4403871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470F49CC-C86F-407A-B7E8-7FBD7BFED8C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CC78FF02-BD5F-4A07-A3E5-10DDA9EB79B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D2E4A998-327D-4720-9707-FA7DFF87930A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D85CC939-8FBB-4493-A17E-C9AA5350FCF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id="{62E9B379-B5AA-4E63-A347-4F7ADC9C2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7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15128"/>
            <a:ext cx="7539354" cy="47531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noProof="0" dirty="0"/>
              <a:t>Click to edit the toc / contact</a:t>
            </a:r>
          </a:p>
          <a:p>
            <a:pPr lvl="1"/>
            <a:r>
              <a:rPr lang="en-US" noProof="0" dirty="0"/>
              <a:t>chapter</a:t>
            </a:r>
          </a:p>
          <a:p>
            <a:pPr lvl="2"/>
            <a:r>
              <a:rPr lang="en-US" noProof="0" dirty="0"/>
              <a:t>active chapter</a:t>
            </a:r>
          </a:p>
          <a:p>
            <a:pPr lvl="3"/>
            <a:r>
              <a:rPr lang="en-US" noProof="0" dirty="0"/>
              <a:t>subchapter</a:t>
            </a:r>
          </a:p>
          <a:p>
            <a:pPr lvl="4"/>
            <a:r>
              <a:rPr lang="en-US" noProof="0" dirty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5128"/>
            <a:ext cx="4514400" cy="47531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CE3FDB-1E18-40EF-89A1-8447B270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3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7063" y="1415127"/>
            <a:ext cx="3887914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415128"/>
            <a:ext cx="7539355" cy="47531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noProof="0" dirty="0"/>
              <a:t>Click to edit the toc / contact</a:t>
            </a:r>
          </a:p>
          <a:p>
            <a:pPr lvl="1"/>
            <a:r>
              <a:rPr lang="en-US" noProof="0" dirty="0"/>
              <a:t>chapter</a:t>
            </a:r>
          </a:p>
          <a:p>
            <a:pPr lvl="2"/>
            <a:r>
              <a:rPr lang="en-US" noProof="0" dirty="0"/>
              <a:t>active chapter</a:t>
            </a:r>
          </a:p>
          <a:p>
            <a:pPr lvl="3"/>
            <a:r>
              <a:rPr lang="en-US" noProof="0" dirty="0"/>
              <a:t>subchapter</a:t>
            </a:r>
          </a:p>
          <a:p>
            <a:pPr lvl="4"/>
            <a:r>
              <a:rPr lang="en-US" noProof="0" dirty="0"/>
              <a:t>active subchapter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0646D-B1AC-494C-8B2E-5DAB5A62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31659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7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8" b="1" noProof="0" dirty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7063" y="4570408"/>
            <a:ext cx="6480000" cy="1662949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7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81" name="Gruppieren 80"/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33"/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2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2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1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2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3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4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49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1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3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4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1367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D357-684A-4BD3-B6FD-5478CE31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791407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A96599-2986-49B2-9185-F8180F71CDB7}"/>
              </a:ext>
            </a:extLst>
          </p:cNvPr>
          <p:cNvSpPr/>
          <p:nvPr userDrawn="1"/>
        </p:nvSpPr>
        <p:spPr bwMode="auto">
          <a:xfrm>
            <a:off x="0" y="1415128"/>
            <a:ext cx="12198350" cy="47531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A33A2-DE71-43C5-BC8C-E0C3DF14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59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5128"/>
            <a:ext cx="12204000" cy="47531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9D4674-88A4-4399-8844-41875B10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9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8350" cy="1440332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noProof="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2785"/>
            <a:ext cx="12196800" cy="6859588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E7250C-7C05-40BB-9D94-0F649010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8350" cy="14151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52" name="Gruppieren 3">
            <a:extLst>
              <a:ext uri="{FF2B5EF4-FFF2-40B4-BE49-F238E27FC236}">
                <a16:creationId xmlns:a16="http://schemas.microsoft.com/office/drawing/2014/main" id="{2B994D0D-121F-4635-8B29-F2EB34D32054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53" name="Gerade Verbindung 2">
              <a:extLst>
                <a:ext uri="{FF2B5EF4-FFF2-40B4-BE49-F238E27FC236}">
                  <a16:creationId xmlns:a16="http://schemas.microsoft.com/office/drawing/2014/main" id="{FAD0504A-848E-4FD9-8DC3-599263E06B50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35">
              <a:extLst>
                <a:ext uri="{FF2B5EF4-FFF2-40B4-BE49-F238E27FC236}">
                  <a16:creationId xmlns:a16="http://schemas.microsoft.com/office/drawing/2014/main" id="{89D92CCC-FA2D-4E47-9C5C-959BE4F9F3A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36">
              <a:extLst>
                <a:ext uri="{FF2B5EF4-FFF2-40B4-BE49-F238E27FC236}">
                  <a16:creationId xmlns:a16="http://schemas.microsoft.com/office/drawing/2014/main" id="{7DCE0238-A93E-49CD-B51B-B29FEE64CF6E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37">
              <a:extLst>
                <a:ext uri="{FF2B5EF4-FFF2-40B4-BE49-F238E27FC236}">
                  <a16:creationId xmlns:a16="http://schemas.microsoft.com/office/drawing/2014/main" id="{B64AFC2F-8CCB-4085-A7BB-BE3EFF953D56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8">
              <a:extLst>
                <a:ext uri="{FF2B5EF4-FFF2-40B4-BE49-F238E27FC236}">
                  <a16:creationId xmlns:a16="http://schemas.microsoft.com/office/drawing/2014/main" id="{55A539AD-C3D6-4333-B33E-5706034AD763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9">
              <a:extLst>
                <a:ext uri="{FF2B5EF4-FFF2-40B4-BE49-F238E27FC236}">
                  <a16:creationId xmlns:a16="http://schemas.microsoft.com/office/drawing/2014/main" id="{53F6D19E-71D0-4F34-BA05-3FD6AF91EF3F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41">
              <a:extLst>
                <a:ext uri="{FF2B5EF4-FFF2-40B4-BE49-F238E27FC236}">
                  <a16:creationId xmlns:a16="http://schemas.microsoft.com/office/drawing/2014/main" id="{62F7CA60-F117-4F66-A8CE-6E48CD3792A7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42">
              <a:extLst>
                <a:ext uri="{FF2B5EF4-FFF2-40B4-BE49-F238E27FC236}">
                  <a16:creationId xmlns:a16="http://schemas.microsoft.com/office/drawing/2014/main" id="{67033FCD-1A87-4CC2-BC6C-EBF07ED5CF39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43">
              <a:extLst>
                <a:ext uri="{FF2B5EF4-FFF2-40B4-BE49-F238E27FC236}">
                  <a16:creationId xmlns:a16="http://schemas.microsoft.com/office/drawing/2014/main" id="{1EB32179-D251-4FA2-A3C4-AFF9219DE7DD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4">
              <a:extLst>
                <a:ext uri="{FF2B5EF4-FFF2-40B4-BE49-F238E27FC236}">
                  <a16:creationId xmlns:a16="http://schemas.microsoft.com/office/drawing/2014/main" id="{B18D9A3D-6B95-466B-AA09-1EAB0180D423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51">
              <a:extLst>
                <a:ext uri="{FF2B5EF4-FFF2-40B4-BE49-F238E27FC236}">
                  <a16:creationId xmlns:a16="http://schemas.microsoft.com/office/drawing/2014/main" id="{6EBEED84-A578-46A9-8E69-2AC4C62502B1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52">
              <a:extLst>
                <a:ext uri="{FF2B5EF4-FFF2-40B4-BE49-F238E27FC236}">
                  <a16:creationId xmlns:a16="http://schemas.microsoft.com/office/drawing/2014/main" id="{273E2258-50C4-4D68-A0D8-C2D4712B864A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53">
              <a:extLst>
                <a:ext uri="{FF2B5EF4-FFF2-40B4-BE49-F238E27FC236}">
                  <a16:creationId xmlns:a16="http://schemas.microsoft.com/office/drawing/2014/main" id="{DCFC7340-D0F2-4980-8EF8-6ACFC6A39635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4">
              <a:extLst>
                <a:ext uri="{FF2B5EF4-FFF2-40B4-BE49-F238E27FC236}">
                  <a16:creationId xmlns:a16="http://schemas.microsoft.com/office/drawing/2014/main" id="{50057283-6253-45B0-96D6-10D25847D23B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5">
              <a:extLst>
                <a:ext uri="{FF2B5EF4-FFF2-40B4-BE49-F238E27FC236}">
                  <a16:creationId xmlns:a16="http://schemas.microsoft.com/office/drawing/2014/main" id="{141D64C2-BF2D-438A-BCB4-24F988DCEDFC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6">
              <a:extLst>
                <a:ext uri="{FF2B5EF4-FFF2-40B4-BE49-F238E27FC236}">
                  <a16:creationId xmlns:a16="http://schemas.microsoft.com/office/drawing/2014/main" id="{BED49CFA-20F7-4587-B40B-BA2F6C227E4C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8">
              <a:extLst>
                <a:ext uri="{FF2B5EF4-FFF2-40B4-BE49-F238E27FC236}">
                  <a16:creationId xmlns:a16="http://schemas.microsoft.com/office/drawing/2014/main" id="{42A9842D-8580-4571-B096-5B1B98F553AE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9">
              <a:extLst>
                <a:ext uri="{FF2B5EF4-FFF2-40B4-BE49-F238E27FC236}">
                  <a16:creationId xmlns:a16="http://schemas.microsoft.com/office/drawing/2014/main" id="{8C88B692-E6DC-4158-8946-C693A859434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60">
              <a:extLst>
                <a:ext uri="{FF2B5EF4-FFF2-40B4-BE49-F238E27FC236}">
                  <a16:creationId xmlns:a16="http://schemas.microsoft.com/office/drawing/2014/main" id="{BE4CDF0A-BC70-4E0C-8298-1C9131963A85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61">
              <a:extLst>
                <a:ext uri="{FF2B5EF4-FFF2-40B4-BE49-F238E27FC236}">
                  <a16:creationId xmlns:a16="http://schemas.microsoft.com/office/drawing/2014/main" id="{91D2F460-52CF-4467-8486-F80ADF41F28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30998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8350" cy="6863496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noProof="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noProof="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3AD98BD-F969-46D7-91B3-158DF3B9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31" name="Gruppieren 3">
            <a:extLst>
              <a:ext uri="{FF2B5EF4-FFF2-40B4-BE49-F238E27FC236}">
                <a16:creationId xmlns:a16="http://schemas.microsoft.com/office/drawing/2014/main" id="{AA85CB3A-A29E-4E90-A4D2-7C371F0FD96A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32" name="Gerade Verbindung 2">
              <a:extLst>
                <a:ext uri="{FF2B5EF4-FFF2-40B4-BE49-F238E27FC236}">
                  <a16:creationId xmlns:a16="http://schemas.microsoft.com/office/drawing/2014/main" id="{03729835-FBE1-4270-8C70-D11F41ACD7E7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90595106-2819-49C1-A09A-E78A23A43C14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6">
              <a:extLst>
                <a:ext uri="{FF2B5EF4-FFF2-40B4-BE49-F238E27FC236}">
                  <a16:creationId xmlns:a16="http://schemas.microsoft.com/office/drawing/2014/main" id="{89734051-EA98-40A9-8410-AAD0C1600AA4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7">
              <a:extLst>
                <a:ext uri="{FF2B5EF4-FFF2-40B4-BE49-F238E27FC236}">
                  <a16:creationId xmlns:a16="http://schemas.microsoft.com/office/drawing/2014/main" id="{9BBD9918-0593-4A6A-802E-4D8B0BB455A7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8">
              <a:extLst>
                <a:ext uri="{FF2B5EF4-FFF2-40B4-BE49-F238E27FC236}">
                  <a16:creationId xmlns:a16="http://schemas.microsoft.com/office/drawing/2014/main" id="{BE2F4ED7-FD52-4F86-BF13-0AE31E758E2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9">
              <a:extLst>
                <a:ext uri="{FF2B5EF4-FFF2-40B4-BE49-F238E27FC236}">
                  <a16:creationId xmlns:a16="http://schemas.microsoft.com/office/drawing/2014/main" id="{782BE3CC-6F9E-48FB-A2F9-77AB1D4CAC0C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1">
              <a:extLst>
                <a:ext uri="{FF2B5EF4-FFF2-40B4-BE49-F238E27FC236}">
                  <a16:creationId xmlns:a16="http://schemas.microsoft.com/office/drawing/2014/main" id="{C5D93334-D508-4314-8510-8A3B10F193F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2">
              <a:extLst>
                <a:ext uri="{FF2B5EF4-FFF2-40B4-BE49-F238E27FC236}">
                  <a16:creationId xmlns:a16="http://schemas.microsoft.com/office/drawing/2014/main" id="{A4679488-72B0-4743-8090-5A6A6AB0EC7E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3">
              <a:extLst>
                <a:ext uri="{FF2B5EF4-FFF2-40B4-BE49-F238E27FC236}">
                  <a16:creationId xmlns:a16="http://schemas.microsoft.com/office/drawing/2014/main" id="{C86C6CD4-2754-4FD4-8129-EC2652F0285A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4">
              <a:extLst>
                <a:ext uri="{FF2B5EF4-FFF2-40B4-BE49-F238E27FC236}">
                  <a16:creationId xmlns:a16="http://schemas.microsoft.com/office/drawing/2014/main" id="{37821FE6-1650-49BD-9F76-93D2C8B45792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1">
              <a:extLst>
                <a:ext uri="{FF2B5EF4-FFF2-40B4-BE49-F238E27FC236}">
                  <a16:creationId xmlns:a16="http://schemas.microsoft.com/office/drawing/2014/main" id="{AAB7A313-C38A-4BDB-ADD0-2320FB7A262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2">
              <a:extLst>
                <a:ext uri="{FF2B5EF4-FFF2-40B4-BE49-F238E27FC236}">
                  <a16:creationId xmlns:a16="http://schemas.microsoft.com/office/drawing/2014/main" id="{93667F89-3262-4286-AF14-2625CA924A8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3">
              <a:extLst>
                <a:ext uri="{FF2B5EF4-FFF2-40B4-BE49-F238E27FC236}">
                  <a16:creationId xmlns:a16="http://schemas.microsoft.com/office/drawing/2014/main" id="{E436921E-7EC8-4FB1-BC06-17214AE43D57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4">
              <a:extLst>
                <a:ext uri="{FF2B5EF4-FFF2-40B4-BE49-F238E27FC236}">
                  <a16:creationId xmlns:a16="http://schemas.microsoft.com/office/drawing/2014/main" id="{4C7F7B49-5AE2-4066-A64C-7E5B68C46807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5">
              <a:extLst>
                <a:ext uri="{FF2B5EF4-FFF2-40B4-BE49-F238E27FC236}">
                  <a16:creationId xmlns:a16="http://schemas.microsoft.com/office/drawing/2014/main" id="{2FF3EC72-3FCC-45C3-8070-E40906AE20BE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6">
              <a:extLst>
                <a:ext uri="{FF2B5EF4-FFF2-40B4-BE49-F238E27FC236}">
                  <a16:creationId xmlns:a16="http://schemas.microsoft.com/office/drawing/2014/main" id="{4AA98C4C-57AB-4A8E-A72E-B1F6D49DB94A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58">
              <a:extLst>
                <a:ext uri="{FF2B5EF4-FFF2-40B4-BE49-F238E27FC236}">
                  <a16:creationId xmlns:a16="http://schemas.microsoft.com/office/drawing/2014/main" id="{4925DF47-B24F-4025-8D9C-E70CFF7461E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9">
              <a:extLst>
                <a:ext uri="{FF2B5EF4-FFF2-40B4-BE49-F238E27FC236}">
                  <a16:creationId xmlns:a16="http://schemas.microsoft.com/office/drawing/2014/main" id="{8586F724-1660-4CB2-9E0D-F1200675310E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60">
              <a:extLst>
                <a:ext uri="{FF2B5EF4-FFF2-40B4-BE49-F238E27FC236}">
                  <a16:creationId xmlns:a16="http://schemas.microsoft.com/office/drawing/2014/main" id="{C9156573-CA8B-41F8-9BB6-C0159BDAF914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61">
              <a:extLst>
                <a:ext uri="{FF2B5EF4-FFF2-40B4-BE49-F238E27FC236}">
                  <a16:creationId xmlns:a16="http://schemas.microsoft.com/office/drawing/2014/main" id="{8E5A417D-DBA3-464D-97B0-C8710ED1FD8F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373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8350" cy="6863496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noProof="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33C8399-CB68-4235-8C9E-1352C4DE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grpSp>
        <p:nvGrpSpPr>
          <p:cNvPr id="28" name="Gruppieren 3">
            <a:extLst>
              <a:ext uri="{FF2B5EF4-FFF2-40B4-BE49-F238E27FC236}">
                <a16:creationId xmlns:a16="http://schemas.microsoft.com/office/drawing/2014/main" id="{A6AA8E8F-CDF0-4110-A551-12759198F3E0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29" name="Gerade Verbindung 2">
              <a:extLst>
                <a:ext uri="{FF2B5EF4-FFF2-40B4-BE49-F238E27FC236}">
                  <a16:creationId xmlns:a16="http://schemas.microsoft.com/office/drawing/2014/main" id="{C068BE9D-EE20-4264-B38E-F23F67D3AAAD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DC9184F1-3583-4CF4-8094-9BEDEDEE6776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6">
              <a:extLst>
                <a:ext uri="{FF2B5EF4-FFF2-40B4-BE49-F238E27FC236}">
                  <a16:creationId xmlns:a16="http://schemas.microsoft.com/office/drawing/2014/main" id="{D26C9733-8EDB-4463-9AE7-35E5EADCFBA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7">
              <a:extLst>
                <a:ext uri="{FF2B5EF4-FFF2-40B4-BE49-F238E27FC236}">
                  <a16:creationId xmlns:a16="http://schemas.microsoft.com/office/drawing/2014/main" id="{279B7E17-F52E-473F-A245-D71E166D0B69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8">
              <a:extLst>
                <a:ext uri="{FF2B5EF4-FFF2-40B4-BE49-F238E27FC236}">
                  <a16:creationId xmlns:a16="http://schemas.microsoft.com/office/drawing/2014/main" id="{477CEC3C-4399-4DF4-8CA6-6B8BEE48ED17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9">
              <a:extLst>
                <a:ext uri="{FF2B5EF4-FFF2-40B4-BE49-F238E27FC236}">
                  <a16:creationId xmlns:a16="http://schemas.microsoft.com/office/drawing/2014/main" id="{E3DCC7A6-E039-41C8-9B37-2114234B935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41">
              <a:extLst>
                <a:ext uri="{FF2B5EF4-FFF2-40B4-BE49-F238E27FC236}">
                  <a16:creationId xmlns:a16="http://schemas.microsoft.com/office/drawing/2014/main" id="{08FFC3D8-C252-4020-B4BA-8ACF72D189BB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2">
              <a:extLst>
                <a:ext uri="{FF2B5EF4-FFF2-40B4-BE49-F238E27FC236}">
                  <a16:creationId xmlns:a16="http://schemas.microsoft.com/office/drawing/2014/main" id="{1B562B50-25C9-4C81-AEEA-BED88C67D434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3">
              <a:extLst>
                <a:ext uri="{FF2B5EF4-FFF2-40B4-BE49-F238E27FC236}">
                  <a16:creationId xmlns:a16="http://schemas.microsoft.com/office/drawing/2014/main" id="{FE34D7E9-4AEA-4C00-82BA-6415360FC498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4">
              <a:extLst>
                <a:ext uri="{FF2B5EF4-FFF2-40B4-BE49-F238E27FC236}">
                  <a16:creationId xmlns:a16="http://schemas.microsoft.com/office/drawing/2014/main" id="{BCA6780A-07B3-493A-81CA-DFF6D2F5E946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51">
              <a:extLst>
                <a:ext uri="{FF2B5EF4-FFF2-40B4-BE49-F238E27FC236}">
                  <a16:creationId xmlns:a16="http://schemas.microsoft.com/office/drawing/2014/main" id="{C31A6DB9-A3B4-4A2F-AD7D-8FFC13156A3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2">
              <a:extLst>
                <a:ext uri="{FF2B5EF4-FFF2-40B4-BE49-F238E27FC236}">
                  <a16:creationId xmlns:a16="http://schemas.microsoft.com/office/drawing/2014/main" id="{63FDB3E5-FF77-4EB5-8037-3F7AFB704D5B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3">
              <a:extLst>
                <a:ext uri="{FF2B5EF4-FFF2-40B4-BE49-F238E27FC236}">
                  <a16:creationId xmlns:a16="http://schemas.microsoft.com/office/drawing/2014/main" id="{774649F4-E945-498E-9775-CEDC54A017ED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4">
              <a:extLst>
                <a:ext uri="{FF2B5EF4-FFF2-40B4-BE49-F238E27FC236}">
                  <a16:creationId xmlns:a16="http://schemas.microsoft.com/office/drawing/2014/main" id="{1DE6414A-5C48-4B67-BA13-773B5ED0E470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5">
              <a:extLst>
                <a:ext uri="{FF2B5EF4-FFF2-40B4-BE49-F238E27FC236}">
                  <a16:creationId xmlns:a16="http://schemas.microsoft.com/office/drawing/2014/main" id="{132691B5-B10A-461A-A3A1-2D7FD8EB56B4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6">
              <a:extLst>
                <a:ext uri="{FF2B5EF4-FFF2-40B4-BE49-F238E27FC236}">
                  <a16:creationId xmlns:a16="http://schemas.microsoft.com/office/drawing/2014/main" id="{AAA0F0FA-73A2-4320-92A8-576C98BC668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8">
              <a:extLst>
                <a:ext uri="{FF2B5EF4-FFF2-40B4-BE49-F238E27FC236}">
                  <a16:creationId xmlns:a16="http://schemas.microsoft.com/office/drawing/2014/main" id="{454AC142-60E7-4B49-8544-3FD32166CB0F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9">
              <a:extLst>
                <a:ext uri="{FF2B5EF4-FFF2-40B4-BE49-F238E27FC236}">
                  <a16:creationId xmlns:a16="http://schemas.microsoft.com/office/drawing/2014/main" id="{0058B5FA-FD6A-4707-937B-9B07998F85B7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60">
              <a:extLst>
                <a:ext uri="{FF2B5EF4-FFF2-40B4-BE49-F238E27FC236}">
                  <a16:creationId xmlns:a16="http://schemas.microsoft.com/office/drawing/2014/main" id="{D5F24475-F7D0-41F1-A73E-621653292C2D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1">
              <a:extLst>
                <a:ext uri="{FF2B5EF4-FFF2-40B4-BE49-F238E27FC236}">
                  <a16:creationId xmlns:a16="http://schemas.microsoft.com/office/drawing/2014/main" id="{1485FF9C-383C-4769-B5BF-7C4EA1889099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0307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8208962" cy="4750062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9CC0CD-C3AC-47D2-9E85-3C8A1A47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4075768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6768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C33504-A3A2-4869-A314-59C65A63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739809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27063" y="1415127"/>
            <a:ext cx="5472112" cy="4750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243638" y="1415127"/>
            <a:ext cx="5472112" cy="4750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21181-A6BE-44C1-B24C-D9BE1F25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508538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27063" y="1415127"/>
            <a:ext cx="5472112" cy="4750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415127"/>
            <a:ext cx="5472000" cy="2304534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63694"/>
            <a:ext cx="5472000" cy="2304534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AF7A2A-C8BD-4076-BEC1-5E17A3E9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DB68-9CFC-4791-8126-A2E949AEDD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5958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40634"/>
            <a:ext cx="6480000" cy="166320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6346919"/>
            <a:ext cx="3311525" cy="292024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>
                <a:solidFill>
                  <a:srgbClr val="788791"/>
                </a:solidFill>
              </a:defRPr>
            </a:lvl1pPr>
            <a:lvl2pPr marL="1588" indent="0">
              <a:buNone/>
              <a:defRPr/>
            </a:lvl2pPr>
          </a:lstStyle>
          <a:p>
            <a:pPr lvl="0"/>
            <a:r>
              <a:rPr lang="en-US" noProof="0"/>
              <a:t>Please insert Unrestrictedity note</a:t>
            </a:r>
            <a:endParaRPr lang="en-US" noProof="0" dirty="0"/>
          </a:p>
        </p:txBody>
      </p:sp>
      <p:grpSp>
        <p:nvGrpSpPr>
          <p:cNvPr id="83" name="Gruppieren 82"/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238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27063" y="1415128"/>
            <a:ext cx="5904000" cy="4753100"/>
          </a:xfrm>
          <a:solidFill>
            <a:srgbClr val="CDD9E1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724799"/>
            <a:ext cx="5472000" cy="1998463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63694"/>
            <a:ext cx="5472000" cy="1998463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82616D-05A1-4E58-8FFC-AADBA709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3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8"/>
            <a:ext cx="8208962" cy="230149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7063" y="3863694"/>
            <a:ext cx="8208962" cy="230453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CC05CC-F2C0-4EA2-9F33-E7CFDB90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207388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360045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70388" y="1415127"/>
            <a:ext cx="3600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5750" y="1415127"/>
            <a:ext cx="3600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0E6F99-4153-402E-8560-4A57B737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252496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 hasCustomPrompt="1"/>
            <p:custDataLst>
              <p:tags r:id="rId2"/>
            </p:custDataLst>
          </p:nvPr>
        </p:nvSpPr>
        <p:spPr>
          <a:xfrm>
            <a:off x="627063" y="1415128"/>
            <a:ext cx="5472112" cy="230149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 hasCustomPrompt="1"/>
            <p:custDataLst>
              <p:tags r:id="rId3"/>
            </p:custDataLst>
          </p:nvPr>
        </p:nvSpPr>
        <p:spPr>
          <a:xfrm>
            <a:off x="6243638" y="1415128"/>
            <a:ext cx="5472112" cy="230149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 hasCustomPrompt="1"/>
            <p:custDataLst>
              <p:tags r:id="rId4"/>
            </p:custDataLst>
          </p:nvPr>
        </p:nvSpPr>
        <p:spPr>
          <a:xfrm>
            <a:off x="627063" y="3863694"/>
            <a:ext cx="5472112" cy="230453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243638" y="3863694"/>
            <a:ext cx="5472112" cy="230453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20000" marR="0" indent="-1800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7ADB-A155-4757-AACF-8493C43F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28699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02F4E-95B5-4126-874F-AA5264FC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462533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8208962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7E9FF-1240-4BF1-9BAC-22EAFFDE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846322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6768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BDB22E-A915-462C-A3C1-AC3F03A7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570287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4032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4025" y="1415127"/>
            <a:ext cx="4032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C8D5F1-590A-4B0E-8BF9-D4A7237E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4206805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7"/>
            <a:ext cx="2592000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2401" y="1415127"/>
            <a:ext cx="2736775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3639" y="1415127"/>
            <a:ext cx="2592387" cy="475006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8F4C4B-9CD0-45F6-9312-CD8A57C8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845024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8"/>
            <a:ext cx="8208962" cy="230149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7063" y="3863694"/>
            <a:ext cx="8208962" cy="230453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3C868-5689-4A2E-845D-F6547EE8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56810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DB68-9CFC-4791-8126-A2E949AED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179"/>
          <a:stretch/>
        </p:blipFill>
        <p:spPr>
          <a:xfrm>
            <a:off x="3175" y="0"/>
            <a:ext cx="5838825" cy="6859588"/>
          </a:xfrm>
          <a:prstGeom prst="rect">
            <a:avLst/>
          </a:prstGeom>
        </p:spPr>
      </p:pic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noProof="0" dirty="0">
              <a:solidFill>
                <a:srgbClr val="990000"/>
              </a:solidFill>
            </a:endParaRPr>
          </a:p>
        </p:txBody>
      </p:sp>
      <p:grpSp>
        <p:nvGrpSpPr>
          <p:cNvPr id="83" name="Gruppieren 82"/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122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5128"/>
            <a:ext cx="4032000" cy="230149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4024" y="1415128"/>
            <a:ext cx="4032000" cy="230149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7063" y="3863694"/>
            <a:ext cx="4032000" cy="230453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4025" y="3863694"/>
            <a:ext cx="4032000" cy="230453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9752" y="1415127"/>
            <a:ext cx="1295999" cy="4750062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/>
              <a:t>Click to edit the navigation text</a:t>
            </a:r>
          </a:p>
          <a:p>
            <a:pPr lvl="1"/>
            <a:r>
              <a:rPr lang="en-US" noProof="0" dirty="0"/>
              <a:t>active chapter</a:t>
            </a:r>
          </a:p>
          <a:p>
            <a:pPr lvl="2"/>
            <a:r>
              <a:rPr lang="en-US" noProof="0" dirty="0"/>
              <a:t>subchapter</a:t>
            </a:r>
          </a:p>
          <a:p>
            <a:pPr lvl="3"/>
            <a:r>
              <a:rPr lang="en-US" noProof="0" dirty="0"/>
              <a:t>active subchapter</a:t>
            </a:r>
          </a:p>
          <a:p>
            <a:pPr lvl="4"/>
            <a:r>
              <a:rPr lang="en-US" noProof="0" dirty="0"/>
              <a:t>subchapter</a:t>
            </a:r>
          </a:p>
          <a:p>
            <a:pPr lvl="5"/>
            <a:r>
              <a:rPr lang="en-US" noProof="0" dirty="0"/>
              <a:t>active subchapter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C7A130-86E1-42AF-B13C-7C02348F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607308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15128"/>
            <a:ext cx="7539354" cy="47531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8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60000" indent="-1800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noProof="0" dirty="0"/>
              <a:t>Click to edit the toc / contact</a:t>
            </a:r>
          </a:p>
          <a:p>
            <a:pPr lvl="1"/>
            <a:r>
              <a:rPr lang="en-US" noProof="0" dirty="0"/>
              <a:t>chapter</a:t>
            </a:r>
          </a:p>
          <a:p>
            <a:pPr lvl="2"/>
            <a:r>
              <a:rPr lang="en-US" noProof="0" dirty="0"/>
              <a:t>active chapter</a:t>
            </a:r>
          </a:p>
          <a:p>
            <a:pPr lvl="3"/>
            <a:r>
              <a:rPr lang="en-US" noProof="0" dirty="0"/>
              <a:t>subchapter</a:t>
            </a:r>
          </a:p>
          <a:p>
            <a:pPr lvl="4"/>
            <a:r>
              <a:rPr lang="en-US" noProof="0" dirty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5128"/>
            <a:ext cx="4514400" cy="47531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98F247-FCF7-49EE-BAE3-74A4EA3B6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25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5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9">
            <a:extLst>
              <a:ext uri="{FF2B5EF4-FFF2-40B4-BE49-F238E27FC236}">
                <a16:creationId xmlns:a16="http://schemas.microsoft.com/office/drawing/2014/main" id="{9B9F2927-65D2-48F8-A68E-20D717EE5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4739" b="14739"/>
          <a:stretch/>
        </p:blipFill>
        <p:spPr>
          <a:xfrm>
            <a:off x="0" y="0"/>
            <a:ext cx="12204703" cy="685958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140890"/>
            <a:ext cx="6480000" cy="1662949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9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cdtText Box 101 Id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9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/>
          </p:nvPr>
        </p:nvSpPr>
        <p:spPr bwMode="gray">
          <a:xfrm>
            <a:off x="627063" y="5908968"/>
            <a:ext cx="6480000" cy="324075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2" y="5908968"/>
            <a:ext cx="6104788" cy="324075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GB" noProof="0"/>
              <a:t>Restricted – for Yorkshire Water and The University of Sheffield only</a:t>
            </a:r>
            <a:endParaRPr lang="en-US" noProof="0" dirty="0"/>
          </a:p>
        </p:txBody>
      </p:sp>
      <p:grpSp>
        <p:nvGrpSpPr>
          <p:cNvPr id="83" name="Gruppieren 82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56803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AA54-0367-4069-9D65-191DA5C18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623"/>
            <a:ext cx="9148763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17868-CEEF-423C-9579-4446ED666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872"/>
            <a:ext cx="9148763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53E64-6301-43D4-971E-BD1CC406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7125C-72AB-4354-831C-8898E1EA2BE4}" type="datetimeFigureOut">
              <a:rPr lang="en-GB" smtClean="0"/>
              <a:pPr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B0D3E-CDD4-4E5E-81C5-75332E1B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EFE1-3889-4FFF-A38F-F8773AAF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D330-40E4-42C3-AC88-1386B4D9E8B2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26273-CEF1-4DC8-9A5E-72128C793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3"/>
            <a:ext cx="12198350" cy="684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7">
            <a:extLst>
              <a:ext uri="{FF2B5EF4-FFF2-40B4-BE49-F238E27FC236}">
                <a16:creationId xmlns:a16="http://schemas.microsoft.com/office/drawing/2014/main" id="{4767D10E-84EF-4122-9D85-EA806790F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739" b="14739"/>
          <a:stretch/>
        </p:blipFill>
        <p:spPr>
          <a:xfrm>
            <a:off x="0" y="0"/>
            <a:ext cx="12204703" cy="685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E3317-E207-4780-846D-F4B777A3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9B399-B30C-4814-A507-E8F16F50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7125C-72AB-4354-831C-8898E1EA2BE4}" type="datetimeFigureOut">
              <a:rPr lang="en-GB" smtClean="0"/>
              <a:pPr/>
              <a:t>10/01/2022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95B7E-B775-4D12-ACEF-C2ACB850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C36AE-FBA3-481E-B61E-DA25C2AA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D330-40E4-42C3-AC88-1386B4D9E8B2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50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B7700-459C-4213-9112-FF956C64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47125C-72AB-4354-831C-8898E1EA2BE4}" type="datetimeFigureOut">
              <a:rPr lang="en-GB" smtClean="0"/>
              <a:pPr/>
              <a:t>10/01/2022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B4C33-34BE-49A8-8911-D10E8C40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EA3A8-AC9C-4EC5-AE2B-5689EF2B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583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91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583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457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749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40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332" algn="l" defTabSz="9145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D330-40E4-42C3-AC88-1386B4D9E8B2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96AAB-7EFD-463E-A9BE-39F98AAAA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3"/>
          <a:stretch/>
        </p:blipFill>
        <p:spPr>
          <a:xfrm>
            <a:off x="1" y="0"/>
            <a:ext cx="1219835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9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26" Type="http://schemas.openxmlformats.org/officeDocument/2006/relationships/tags" Target="../tags/tag2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6.xml"/><Relationship Id="rId34" Type="http://schemas.openxmlformats.org/officeDocument/2006/relationships/oleObject" Target="../embeddings/oleObject1.bin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17" Type="http://schemas.openxmlformats.org/officeDocument/2006/relationships/tags" Target="../tags/tag12.xml"/><Relationship Id="rId25" Type="http://schemas.openxmlformats.org/officeDocument/2006/relationships/tags" Target="../tags/tag20.xml"/><Relationship Id="rId33" Type="http://schemas.openxmlformats.org/officeDocument/2006/relationships/tags" Target="../tags/tag2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1.xml"/><Relationship Id="rId20" Type="http://schemas.openxmlformats.org/officeDocument/2006/relationships/tags" Target="../tags/tag15.xml"/><Relationship Id="rId29" Type="http://schemas.openxmlformats.org/officeDocument/2006/relationships/tags" Target="../tags/tag24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24" Type="http://schemas.openxmlformats.org/officeDocument/2006/relationships/tags" Target="../tags/tag19.xml"/><Relationship Id="rId32" Type="http://schemas.openxmlformats.org/officeDocument/2006/relationships/tags" Target="../tags/tag27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0.xml"/><Relationship Id="rId23" Type="http://schemas.openxmlformats.org/officeDocument/2006/relationships/tags" Target="../tags/tag18.xml"/><Relationship Id="rId28" Type="http://schemas.openxmlformats.org/officeDocument/2006/relationships/tags" Target="../tags/tag23.xml"/><Relationship Id="rId10" Type="http://schemas.openxmlformats.org/officeDocument/2006/relationships/tags" Target="../tags/tag5.xml"/><Relationship Id="rId19" Type="http://schemas.openxmlformats.org/officeDocument/2006/relationships/tags" Target="../tags/tag14.xml"/><Relationship Id="rId31" Type="http://schemas.openxmlformats.org/officeDocument/2006/relationships/tags" Target="../tags/tag26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Relationship Id="rId14" Type="http://schemas.openxmlformats.org/officeDocument/2006/relationships/tags" Target="../tags/tag9.xml"/><Relationship Id="rId22" Type="http://schemas.openxmlformats.org/officeDocument/2006/relationships/tags" Target="../tags/tag17.xml"/><Relationship Id="rId27" Type="http://schemas.openxmlformats.org/officeDocument/2006/relationships/tags" Target="../tags/tag22.xml"/><Relationship Id="rId30" Type="http://schemas.openxmlformats.org/officeDocument/2006/relationships/tags" Target="../tags/tag25.xml"/><Relationship Id="rId35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tags" Target="../tags/tag60.xml"/><Relationship Id="rId3" Type="http://schemas.openxmlformats.org/officeDocument/2006/relationships/slideLayout" Target="../slideLayouts/slideLayout8.xml"/><Relationship Id="rId21" Type="http://schemas.openxmlformats.org/officeDocument/2006/relationships/tags" Target="../tags/tag42.xml"/><Relationship Id="rId34" Type="http://schemas.openxmlformats.org/officeDocument/2006/relationships/tags" Target="../tags/tag55.xml"/><Relationship Id="rId42" Type="http://schemas.openxmlformats.org/officeDocument/2006/relationships/tags" Target="../tags/tag63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20" Type="http://schemas.openxmlformats.org/officeDocument/2006/relationships/tags" Target="../tags/tag41.xml"/><Relationship Id="rId29" Type="http://schemas.openxmlformats.org/officeDocument/2006/relationships/tags" Target="../tags/tag50.xml"/><Relationship Id="rId41" Type="http://schemas.openxmlformats.org/officeDocument/2006/relationships/tags" Target="../tags/tag6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tags" Target="../tags/tag61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10" Type="http://schemas.openxmlformats.org/officeDocument/2006/relationships/slideLayout" Target="../slideLayouts/slideLayout15.xml"/><Relationship Id="rId19" Type="http://schemas.openxmlformats.org/officeDocument/2006/relationships/tags" Target="../tags/tag40.xml"/><Relationship Id="rId31" Type="http://schemas.openxmlformats.org/officeDocument/2006/relationships/tags" Target="../tags/tag52.xml"/><Relationship Id="rId44" Type="http://schemas.openxmlformats.org/officeDocument/2006/relationships/tags" Target="../tags/tag6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tags" Target="../tags/tag6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tags" Target="../tags/tag84.xml"/><Relationship Id="rId21" Type="http://schemas.openxmlformats.org/officeDocument/2006/relationships/slideLayout" Target="../slideLayouts/slideLayout41.xml"/><Relationship Id="rId34" Type="http://schemas.openxmlformats.org/officeDocument/2006/relationships/tags" Target="../tags/tag79.xml"/><Relationship Id="rId42" Type="http://schemas.openxmlformats.org/officeDocument/2006/relationships/tags" Target="../tags/tag87.xml"/><Relationship Id="rId47" Type="http://schemas.openxmlformats.org/officeDocument/2006/relationships/tags" Target="../tags/tag92.xml"/><Relationship Id="rId50" Type="http://schemas.openxmlformats.org/officeDocument/2006/relationships/tags" Target="../tags/tag95.xml"/><Relationship Id="rId55" Type="http://schemas.openxmlformats.org/officeDocument/2006/relationships/tags" Target="../tags/tag100.xml"/><Relationship Id="rId63" Type="http://schemas.openxmlformats.org/officeDocument/2006/relationships/tags" Target="../tags/tag108.xml"/><Relationship Id="rId68" Type="http://schemas.openxmlformats.org/officeDocument/2006/relationships/image" Target="../media/image9.svg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tags" Target="../tags/tag82.xml"/><Relationship Id="rId40" Type="http://schemas.openxmlformats.org/officeDocument/2006/relationships/tags" Target="../tags/tag85.xml"/><Relationship Id="rId45" Type="http://schemas.openxmlformats.org/officeDocument/2006/relationships/tags" Target="../tags/tag90.xml"/><Relationship Id="rId53" Type="http://schemas.openxmlformats.org/officeDocument/2006/relationships/tags" Target="../tags/tag98.xml"/><Relationship Id="rId58" Type="http://schemas.openxmlformats.org/officeDocument/2006/relationships/tags" Target="../tags/tag103.xml"/><Relationship Id="rId66" Type="http://schemas.openxmlformats.org/officeDocument/2006/relationships/image" Target="../media/image7.e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tags" Target="../tags/tag81.xml"/><Relationship Id="rId49" Type="http://schemas.openxmlformats.org/officeDocument/2006/relationships/tags" Target="../tags/tag94.xml"/><Relationship Id="rId57" Type="http://schemas.openxmlformats.org/officeDocument/2006/relationships/tags" Target="../tags/tag102.xml"/><Relationship Id="rId61" Type="http://schemas.openxmlformats.org/officeDocument/2006/relationships/tags" Target="../tags/tag10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tags" Target="../tags/tag89.xml"/><Relationship Id="rId52" Type="http://schemas.openxmlformats.org/officeDocument/2006/relationships/tags" Target="../tags/tag97.xml"/><Relationship Id="rId60" Type="http://schemas.openxmlformats.org/officeDocument/2006/relationships/tags" Target="../tags/tag105.xml"/><Relationship Id="rId65" Type="http://schemas.openxmlformats.org/officeDocument/2006/relationships/oleObject" Target="../embeddings/oleObject5.bin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ags" Target="../tags/tag80.xml"/><Relationship Id="rId43" Type="http://schemas.openxmlformats.org/officeDocument/2006/relationships/tags" Target="../tags/tag88.xml"/><Relationship Id="rId48" Type="http://schemas.openxmlformats.org/officeDocument/2006/relationships/tags" Target="../tags/tag93.xml"/><Relationship Id="rId56" Type="http://schemas.openxmlformats.org/officeDocument/2006/relationships/tags" Target="../tags/tag101.xml"/><Relationship Id="rId64" Type="http://schemas.openxmlformats.org/officeDocument/2006/relationships/tags" Target="../tags/tag109.xml"/><Relationship Id="rId8" Type="http://schemas.openxmlformats.org/officeDocument/2006/relationships/slideLayout" Target="../slideLayouts/slideLayout28.xml"/><Relationship Id="rId51" Type="http://schemas.openxmlformats.org/officeDocument/2006/relationships/tags" Target="../tags/tag96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theme" Target="../theme/theme3.xml"/><Relationship Id="rId38" Type="http://schemas.openxmlformats.org/officeDocument/2006/relationships/tags" Target="../tags/tag83.xml"/><Relationship Id="rId46" Type="http://schemas.openxmlformats.org/officeDocument/2006/relationships/tags" Target="../tags/tag91.xml"/><Relationship Id="rId59" Type="http://schemas.openxmlformats.org/officeDocument/2006/relationships/tags" Target="../tags/tag104.xml"/><Relationship Id="rId67" Type="http://schemas.openxmlformats.org/officeDocument/2006/relationships/image" Target="../media/image8.png"/><Relationship Id="rId20" Type="http://schemas.openxmlformats.org/officeDocument/2006/relationships/slideLayout" Target="../slideLayouts/slideLayout40.xml"/><Relationship Id="rId41" Type="http://schemas.openxmlformats.org/officeDocument/2006/relationships/tags" Target="../tags/tag86.xml"/><Relationship Id="rId54" Type="http://schemas.openxmlformats.org/officeDocument/2006/relationships/tags" Target="../tags/tag99.xml"/><Relationship Id="rId62" Type="http://schemas.openxmlformats.org/officeDocument/2006/relationships/tags" Target="../tags/tag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4" imgW="216" imgH="216" progId="TCLayout.ActiveDocument.1">
                  <p:embed/>
                </p:oleObj>
              </mc:Choice>
              <mc:Fallback>
                <p:oleObj name="think-cell Folie" r:id="rId3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34FB426-389D-48A4-B81E-7FB57E65ACD0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0" y="-1"/>
            <a:ext cx="12198350" cy="14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7468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Action title</a:t>
            </a:r>
          </a:p>
        </p:txBody>
      </p:sp>
      <p:cxnSp>
        <p:nvCxnSpPr>
          <p:cNvPr id="29" name="cdtMasterTags_CL1 Id29"/>
          <p:cNvCxnSpPr/>
          <p:nvPr>
            <p:custDataLst>
              <p:tags r:id="rId1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dtMasterTags_CL2 Id30"/>
          <p:cNvCxnSpPr/>
          <p:nvPr>
            <p:custDataLst>
              <p:tags r:id="rId1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" name="cdtMasterTags_CL3 Id3072"/>
          <p:cNvCxnSpPr/>
          <p:nvPr>
            <p:custDataLst>
              <p:tags r:id="rId1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4 Id3073"/>
          <p:cNvCxnSpPr/>
          <p:nvPr>
            <p:custDataLst>
              <p:tags r:id="rId1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5 Id3074"/>
          <p:cNvCxnSpPr/>
          <p:nvPr>
            <p:custDataLst>
              <p:tags r:id="rId1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6 Id3075"/>
          <p:cNvCxnSpPr/>
          <p:nvPr>
            <p:custDataLst>
              <p:tags r:id="rId1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7 Id3076"/>
          <p:cNvCxnSpPr/>
          <p:nvPr>
            <p:custDataLst>
              <p:tags r:id="rId1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8 Id3077"/>
          <p:cNvCxnSpPr/>
          <p:nvPr>
            <p:custDataLst>
              <p:tags r:id="rId1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9 Id3080"/>
          <p:cNvCxnSpPr/>
          <p:nvPr>
            <p:custDataLst>
              <p:tags r:id="rId1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10 Id3081"/>
          <p:cNvCxnSpPr/>
          <p:nvPr>
            <p:custDataLst>
              <p:tags r:id="rId1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11 Id3082"/>
          <p:cNvCxnSpPr/>
          <p:nvPr>
            <p:custDataLst>
              <p:tags r:id="rId2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2 Id3083"/>
          <p:cNvCxnSpPr/>
          <p:nvPr>
            <p:custDataLst>
              <p:tags r:id="rId2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3 Id3084"/>
          <p:cNvCxnSpPr/>
          <p:nvPr>
            <p:custDataLst>
              <p:tags r:id="rId2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4 Id3085"/>
          <p:cNvCxnSpPr/>
          <p:nvPr>
            <p:custDataLst>
              <p:tags r:id="rId2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5 Id3086"/>
          <p:cNvCxnSpPr/>
          <p:nvPr>
            <p:custDataLst>
              <p:tags r:id="rId2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6 Id3087"/>
          <p:cNvCxnSpPr/>
          <p:nvPr>
            <p:custDataLst>
              <p:tags r:id="rId2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7 Id3088"/>
          <p:cNvCxnSpPr/>
          <p:nvPr>
            <p:custDataLst>
              <p:tags r:id="rId2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8 Id3089"/>
          <p:cNvCxnSpPr/>
          <p:nvPr>
            <p:custDataLst>
              <p:tags r:id="rId2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9 Id3090"/>
          <p:cNvCxnSpPr/>
          <p:nvPr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20 Id3091"/>
          <p:cNvCxnSpPr/>
          <p:nvPr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"/>
          <p:cNvCxnSpPr/>
          <p:nvPr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Text Placeholder 4"/>
          <p:cNvSpPr>
            <a:spLocks noGrp="1"/>
          </p:cNvSpPr>
          <p:nvPr>
            <p:ph type="body" idx="1"/>
          </p:nvPr>
        </p:nvSpPr>
        <p:spPr>
          <a:xfrm>
            <a:off x="627062" y="1413201"/>
            <a:ext cx="11088688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4" name="cdtTextBox 11 Id18"/>
          <p:cNvSpPr txBox="1"/>
          <p:nvPr>
            <p:custDataLst>
              <p:tags r:id="rId31"/>
            </p:custDataLst>
          </p:nvPr>
        </p:nvSpPr>
        <p:spPr>
          <a:xfrm>
            <a:off x="5275249" y="6597650"/>
            <a:ext cx="1782938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>
                <a:solidFill>
                  <a:srgbClr val="879BAA"/>
                </a:solidFill>
              </a:rPr>
              <a:t>Page </a:t>
            </a:r>
            <a:fld id="{91E7552C-A157-4A4F-8E99-698C0325FC94}" type="slidenum">
              <a:rPr lang="en-US" sz="1000" smtClean="0">
                <a:solidFill>
                  <a:srgbClr val="879BAA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‹Nr.›</a:t>
            </a:fld>
            <a:endParaRPr lang="en-US" sz="1000" dirty="0">
              <a:solidFill>
                <a:srgbClr val="879BAA"/>
              </a:solidFill>
            </a:endParaRPr>
          </a:p>
        </p:txBody>
      </p:sp>
      <p:sp>
        <p:nvSpPr>
          <p:cNvPr id="47" name="TextBox 46"/>
          <p:cNvSpPr txBox="1"/>
          <p:nvPr>
            <p:custDataLst>
              <p:tags r:id="rId32"/>
            </p:custDataLst>
          </p:nvPr>
        </p:nvSpPr>
        <p:spPr>
          <a:xfrm>
            <a:off x="10927073" y="6589785"/>
            <a:ext cx="788677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accent1"/>
                </a:solidFill>
                <a:cs typeface="+mn-cs"/>
              </a:rPr>
              <a:t>Unrestricted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124" name="Gerade Verbindung 6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Gerade Verbindung 6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Gerade Verbindung 7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Gerade Verbindung 77"/>
            <p:cNvCxnSpPr/>
            <p:nvPr userDrawn="1"/>
          </p:nvCxnSpPr>
          <p:spPr bwMode="auto">
            <a:xfrm rot="5400000">
              <a:off x="12322800" y="611236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Gerade Verbindung 7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Gerade Verbindung 8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Gerade Verbindung 8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 Verbindung 88"/>
            <p:cNvCxnSpPr/>
            <p:nvPr userDrawn="1"/>
          </p:nvCxnSpPr>
          <p:spPr bwMode="auto">
            <a:xfrm rot="5400000">
              <a:off x="-126000" y="611236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Gerade Verbindung 88"/>
            <p:cNvCxnSpPr/>
            <p:nvPr userDrawn="1"/>
          </p:nvCxnSpPr>
          <p:spPr bwMode="auto">
            <a:xfrm rot="5400000">
              <a:off x="-126000" y="639811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 Verbindung 77"/>
            <p:cNvCxnSpPr/>
            <p:nvPr userDrawn="1"/>
          </p:nvCxnSpPr>
          <p:spPr bwMode="auto">
            <a:xfrm rot="5400000">
              <a:off x="12322800" y="639811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85"/>
            <p:cNvCxnSpPr/>
            <p:nvPr userDrawn="1"/>
          </p:nvCxnSpPr>
          <p:spPr bwMode="auto">
            <a:xfrm rot="5400000">
              <a:off x="-126000" y="132357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74"/>
            <p:cNvCxnSpPr/>
            <p:nvPr userDrawn="1"/>
          </p:nvCxnSpPr>
          <p:spPr bwMode="auto">
            <a:xfrm rot="5400000">
              <a:off x="12322800" y="132357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85"/>
            <p:cNvCxnSpPr/>
            <p:nvPr userDrawn="1"/>
          </p:nvCxnSpPr>
          <p:spPr bwMode="auto">
            <a:xfrm rot="5400000">
              <a:off x="-126000" y="16816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6816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" name="Group 33"/>
          <p:cNvGrpSpPr>
            <a:grpSpLocks noChangeAspect="1"/>
          </p:cNvGrpSpPr>
          <p:nvPr userDrawn="1"/>
        </p:nvGrpSpPr>
        <p:grpSpPr bwMode="gray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7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8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9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2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4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6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8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9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1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2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2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3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9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0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1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2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3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8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0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1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46B5889-1B2B-440D-AD27-2D35F53915B6}"/>
              </a:ext>
            </a:extLst>
          </p:cNvPr>
          <p:cNvSpPr txBox="1"/>
          <p:nvPr userDrawn="1">
            <p:custDataLst>
              <p:tags r:id="rId33"/>
            </p:custDataLst>
          </p:nvPr>
        </p:nvSpPr>
        <p:spPr>
          <a:xfrm>
            <a:off x="563505" y="6589785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accent1"/>
                </a:solidFill>
                <a:cs typeface="+mn-cs"/>
              </a:rPr>
              <a:t>© Siemens AG 2020</a:t>
            </a:r>
          </a:p>
        </p:txBody>
      </p:sp>
    </p:spTree>
    <p:extLst>
      <p:ext uri="{BB962C8B-B14F-4D97-AF65-F5344CB8AC3E}">
        <p14:creationId xmlns:p14="http://schemas.microsoft.com/office/powerpoint/2010/main" val="21907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  <p:sldLayoutId id="2147483751" r:id="rId3"/>
    <p:sldLayoutId id="2147483750" r:id="rId4"/>
    <p:sldLayoutId id="2147483752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-128"/>
        </a:defRPr>
      </a:lvl5pPr>
      <a:lvl6pPr marL="54447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 W3" charset="0"/>
        </a:defRPr>
      </a:lvl6pPr>
      <a:lvl7pPr marL="108895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 W3" charset="0"/>
        </a:defRPr>
      </a:lvl7pPr>
      <a:lvl8pPr marL="163343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 W3" charset="0"/>
        </a:defRPr>
      </a:lvl8pPr>
      <a:lvl9pPr marL="217791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1pPr>
      <a:lvl2pPr marL="155575" indent="-155575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rgbClr val="879BAA">
            <a:lumMod val="100000"/>
          </a:srgbClr>
        </a:buClr>
        <a:buSzPct val="100000"/>
        <a:buFontTx/>
        <a:buChar char="•"/>
        <a:tabLst/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2pPr>
      <a:lvl3pPr marL="311150" indent="-155575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rgbClr val="879BAA">
            <a:lumMod val="100000"/>
          </a:srgbClr>
        </a:buClr>
        <a:buSzPct val="100000"/>
        <a:buFontTx/>
        <a:buChar char="•"/>
        <a:tabLst/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3pPr>
      <a:lvl4pPr marL="466725" indent="-155575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rgbClr val="879BAA">
            <a:lumMod val="100000"/>
          </a:srgbClr>
        </a:buClr>
        <a:buSzPct val="100000"/>
        <a:buFontTx/>
        <a:buChar char="•"/>
        <a:tabLst/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4pPr>
      <a:lvl5pPr marL="622300" indent="-155575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rgbClr val="879BAA">
            <a:lumMod val="100000"/>
          </a:srgbClr>
        </a:buClr>
        <a:buSzPct val="100000"/>
        <a:buFontTx/>
        <a:buChar char="•"/>
        <a:tabLst/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5pPr>
      <a:lvl6pPr marL="1453836" indent="-22497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998316" indent="-22497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542795" indent="-22497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3087275" indent="-22497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479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59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438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918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2397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877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356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836" algn="l" defTabSz="108895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pos="7380">
          <p15:clr>
            <a:srgbClr val="F26B43"/>
          </p15:clr>
        </p15:guide>
        <p15:guide id="3" pos="3933">
          <p15:clr>
            <a:srgbClr val="F26B43"/>
          </p15:clr>
        </p15:guide>
        <p15:guide id="4" pos="395">
          <p15:clr>
            <a:srgbClr val="F26B43"/>
          </p15:clr>
        </p15:guide>
        <p15:guide id="5" orient="horz" pos="890">
          <p15:clr>
            <a:srgbClr val="F26B43"/>
          </p15:clr>
        </p15:guide>
        <p15:guide id="6" orient="horz" pos="1117">
          <p15:clr>
            <a:srgbClr val="F26B43"/>
          </p15:clr>
        </p15:guide>
        <p15:guide id="7" orient="horz" pos="3907">
          <p15:clr>
            <a:srgbClr val="F26B43"/>
          </p15:clr>
        </p15:guide>
        <p15:guide id="8" orient="horz" pos="40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0" y="-1"/>
            <a:ext cx="12198350" cy="14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18"/>
            </p:custDataLst>
          </p:nvPr>
        </p:nvSpPr>
        <p:spPr bwMode="auto">
          <a:xfrm>
            <a:off x="627063" y="1443373"/>
            <a:ext cx="8208962" cy="4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cxnSp>
        <p:nvCxnSpPr>
          <p:cNvPr id="3072" name="cdtMasterTags_CL1 Id3072"/>
          <p:cNvCxnSpPr/>
          <p:nvPr>
            <p:custDataLst>
              <p:tags r:id="rId1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2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2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2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2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2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2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2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2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cdtText Box 133 Id16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0" y="6411485"/>
            <a:ext cx="12198350" cy="3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219" tIns="143958" rIns="3210271" bIns="0" anchor="ctr"/>
          <a:lstStyle/>
          <a:p>
            <a:r>
              <a:rPr lang="en-US" sz="999" b="1" noProof="0" dirty="0">
                <a:solidFill>
                  <a:srgbClr val="879BAA"/>
                </a:solidFill>
              </a:rPr>
              <a:t>Unrestricted © Siemens AG 2020</a:t>
            </a:r>
          </a:p>
        </p:txBody>
      </p:sp>
      <p:sp>
        <p:nvSpPr>
          <p:cNvPr id="65" name="cdtTextBox 11 Id18"/>
          <p:cNvSpPr txBox="1"/>
          <p:nvPr>
            <p:custDataLst>
              <p:tags r:id="rId43"/>
            </p:custDataLst>
          </p:nvPr>
        </p:nvSpPr>
        <p:spPr>
          <a:xfrm>
            <a:off x="10650545" y="6606504"/>
            <a:ext cx="1765285" cy="260410"/>
          </a:xfrm>
          <a:prstGeom prst="rect">
            <a:avLst/>
          </a:prstGeom>
          <a:noFill/>
        </p:spPr>
        <p:txBody>
          <a:bodyPr wrap="square" lIns="626219" tIns="0" rIns="0" bIns="115167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999" noProof="0" dirty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‹Nr.›</a:t>
            </a:fld>
            <a:endParaRPr lang="en-US" sz="999" noProof="0" dirty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44"/>
            </p:custDataLst>
          </p:nvPr>
        </p:nvSpPr>
        <p:spPr>
          <a:xfrm>
            <a:off x="3787765" y="6599178"/>
            <a:ext cx="8410584" cy="260410"/>
          </a:xfrm>
          <a:prstGeom prst="rect">
            <a:avLst/>
          </a:prstGeom>
          <a:noFill/>
        </p:spPr>
        <p:txBody>
          <a:bodyPr wrap="square" lIns="0" tIns="0" rIns="482261" bIns="115167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endParaRPr lang="en-US" sz="999" noProof="0" dirty="0">
              <a:solidFill>
                <a:srgbClr val="000000"/>
              </a:solidFill>
            </a:endParaRPr>
          </a:p>
        </p:txBody>
      </p:sp>
      <p:grpSp>
        <p:nvGrpSpPr>
          <p:cNvPr id="67" name="Gruppieren 66"/>
          <p:cNvGrpSpPr/>
          <p:nvPr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68" name="Gerade Verbindung 6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oup 33"/>
          <p:cNvGrpSpPr>
            <a:grpSpLocks noChangeAspect="1"/>
          </p:cNvGrpSpPr>
          <p:nvPr/>
        </p:nvGrpSpPr>
        <p:grpSpPr bwMode="gray">
          <a:xfrm>
            <a:off x="9555163" y="323925"/>
            <a:ext cx="2159000" cy="914612"/>
            <a:chOff x="6019" y="204"/>
            <a:chExt cx="1360" cy="576"/>
          </a:xfrm>
        </p:grpSpPr>
        <p:sp>
          <p:nvSpPr>
            <p:cNvPr id="56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7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8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60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61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62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0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1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2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3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4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5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6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7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8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99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0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1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2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3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4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5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6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7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8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  <p:sp>
          <p:nvSpPr>
            <p:cNvPr id="109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960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7062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412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1188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8252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34" indent="-17994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668" indent="-17994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002" indent="-17994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784" indent="-179946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784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784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784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784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E78ACD8-FEBA-4F4D-9303-FCF860292F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2422727104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5" imgW="353" imgH="353" progId="TCLayout.ActiveDocument.1">
                  <p:embed/>
                </p:oleObj>
              </mc:Choice>
              <mc:Fallback>
                <p:oleObj name="think-cell Folie" r:id="rId6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E78ACD8-FEBA-4F4D-9303-FCF860292F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E426B43-C73C-488E-A443-8AA343E967C2}"/>
              </a:ext>
            </a:extLst>
          </p:cNvPr>
          <p:cNvSpPr/>
          <p:nvPr userDrawn="1">
            <p:custDataLst>
              <p:tags r:id="rId35"/>
            </p:custDataLst>
          </p:nvPr>
        </p:nvSpPr>
        <p:spPr bwMode="auto">
          <a:xfrm>
            <a:off x="0" y="0"/>
            <a:ext cx="158750" cy="1587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kumimoji="0" lang="de-DE" sz="2200" b="1" i="0" u="none" cap="none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6"/>
            </p:custDataLst>
          </p:nvPr>
        </p:nvSpPr>
        <p:spPr bwMode="auto">
          <a:xfrm>
            <a:off x="0" y="-1"/>
            <a:ext cx="12198350" cy="141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0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7"/>
            </p:custDataLst>
          </p:nvPr>
        </p:nvSpPr>
        <p:spPr bwMode="auto">
          <a:xfrm>
            <a:off x="627063" y="1415128"/>
            <a:ext cx="8208962" cy="4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cxnSp>
        <p:nvCxnSpPr>
          <p:cNvPr id="3072" name="cdtMasterTags_CL1 Id3072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6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cdtText Box 133 Id16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0" y="6168228"/>
            <a:ext cx="12198350" cy="3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noProof="0">
                <a:solidFill>
                  <a:srgbClr val="879BAA"/>
                </a:solidFill>
              </a:rPr>
              <a:t>Intern © Siemens 20XX</a:t>
            </a:r>
            <a:endParaRPr lang="en-US" sz="1000" b="1" noProof="0" dirty="0">
              <a:solidFill>
                <a:srgbClr val="879BAA"/>
              </a:solidFill>
            </a:endParaRPr>
          </a:p>
        </p:txBody>
      </p:sp>
      <p:sp>
        <p:nvSpPr>
          <p:cNvPr id="64" name="cdtTextBox 12 Id17"/>
          <p:cNvSpPr txBox="1"/>
          <p:nvPr>
            <p:custDataLst>
              <p:tags r:id="rId62"/>
            </p:custDataLst>
          </p:nvPr>
        </p:nvSpPr>
        <p:spPr>
          <a:xfrm>
            <a:off x="0" y="6564320"/>
            <a:ext cx="3932230" cy="295268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>
                <a:solidFill>
                  <a:srgbClr val="000000"/>
                </a:solidFill>
              </a:rPr>
              <a:t>YYYY-MM-DD</a:t>
            </a:r>
          </a:p>
        </p:txBody>
      </p:sp>
      <p:sp>
        <p:nvSpPr>
          <p:cNvPr id="65" name="cdtTextBox 11 Id18"/>
          <p:cNvSpPr txBox="1"/>
          <p:nvPr>
            <p:custDataLst>
              <p:tags r:id="rId63"/>
            </p:custDataLst>
          </p:nvPr>
        </p:nvSpPr>
        <p:spPr>
          <a:xfrm>
            <a:off x="0" y="6564320"/>
            <a:ext cx="1765285" cy="295268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‹Nr.›</a:t>
            </a:fld>
            <a:endParaRPr lang="en-US" sz="1000" noProof="0" dirty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64"/>
            </p:custDataLst>
          </p:nvPr>
        </p:nvSpPr>
        <p:spPr>
          <a:xfrm>
            <a:off x="3787765" y="6564320"/>
            <a:ext cx="8410584" cy="295268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>
                <a:solidFill>
                  <a:srgbClr val="000000"/>
                </a:solidFill>
              </a:rPr>
              <a:t>Author / Department</a:t>
            </a:r>
          </a:p>
        </p:txBody>
      </p:sp>
      <p:grpSp>
        <p:nvGrpSpPr>
          <p:cNvPr id="110" name="Gruppieren 3">
            <a:extLst>
              <a:ext uri="{FF2B5EF4-FFF2-40B4-BE49-F238E27FC236}">
                <a16:creationId xmlns:a16="http://schemas.microsoft.com/office/drawing/2014/main" id="{11485BB4-7ABE-491B-9BCA-648F8E974E6F}"/>
              </a:ext>
            </a:extLst>
          </p:cNvPr>
          <p:cNvGrpSpPr/>
          <p:nvPr userDrawn="1"/>
        </p:nvGrpSpPr>
        <p:grpSpPr>
          <a:xfrm>
            <a:off x="-216000" y="-216050"/>
            <a:ext cx="12628800" cy="7291688"/>
            <a:chOff x="-216000" y="-216000"/>
            <a:chExt cx="12628800" cy="7290000"/>
          </a:xfrm>
        </p:grpSpPr>
        <p:cxnSp>
          <p:nvCxnSpPr>
            <p:cNvPr id="111" name="Gerade Verbindung 2">
              <a:extLst>
                <a:ext uri="{FF2B5EF4-FFF2-40B4-BE49-F238E27FC236}">
                  <a16:creationId xmlns:a16="http://schemas.microsoft.com/office/drawing/2014/main" id="{D3481A28-506D-480C-9A66-DECD318E82D3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Gerade Verbindung 35">
              <a:extLst>
                <a:ext uri="{FF2B5EF4-FFF2-40B4-BE49-F238E27FC236}">
                  <a16:creationId xmlns:a16="http://schemas.microsoft.com/office/drawing/2014/main" id="{130D11BD-55B4-4C9D-A8C6-9145A71D981F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Gerade Verbindung 36">
              <a:extLst>
                <a:ext uri="{FF2B5EF4-FFF2-40B4-BE49-F238E27FC236}">
                  <a16:creationId xmlns:a16="http://schemas.microsoft.com/office/drawing/2014/main" id="{B820DD41-0E37-482F-9A8F-57386910CE3E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Gerade Verbindung 37">
              <a:extLst>
                <a:ext uri="{FF2B5EF4-FFF2-40B4-BE49-F238E27FC236}">
                  <a16:creationId xmlns:a16="http://schemas.microsoft.com/office/drawing/2014/main" id="{33EF8D55-DE51-4E59-AFDA-77ACC7AD8AE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Gerade Verbindung 38">
              <a:extLst>
                <a:ext uri="{FF2B5EF4-FFF2-40B4-BE49-F238E27FC236}">
                  <a16:creationId xmlns:a16="http://schemas.microsoft.com/office/drawing/2014/main" id="{2283F1C0-23E2-4509-9C20-6287CCD065F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Gerade Verbindung 39">
              <a:extLst>
                <a:ext uri="{FF2B5EF4-FFF2-40B4-BE49-F238E27FC236}">
                  <a16:creationId xmlns:a16="http://schemas.microsoft.com/office/drawing/2014/main" id="{E3379913-FC6E-463D-AEAE-2BB16781D463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Gerade Verbindung 41">
              <a:extLst>
                <a:ext uri="{FF2B5EF4-FFF2-40B4-BE49-F238E27FC236}">
                  <a16:creationId xmlns:a16="http://schemas.microsoft.com/office/drawing/2014/main" id="{222B6312-2F51-4FA3-8C08-9A13F69A5633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Gerade Verbindung 42">
              <a:extLst>
                <a:ext uri="{FF2B5EF4-FFF2-40B4-BE49-F238E27FC236}">
                  <a16:creationId xmlns:a16="http://schemas.microsoft.com/office/drawing/2014/main" id="{50E9DEC4-0F2F-44A5-BD38-695773DF1794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" name="Gerade Verbindung 43">
              <a:extLst>
                <a:ext uri="{FF2B5EF4-FFF2-40B4-BE49-F238E27FC236}">
                  <a16:creationId xmlns:a16="http://schemas.microsoft.com/office/drawing/2014/main" id="{FD22593F-43EE-493E-B50E-38540AB947C8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Gerade Verbindung 44">
              <a:extLst>
                <a:ext uri="{FF2B5EF4-FFF2-40B4-BE49-F238E27FC236}">
                  <a16:creationId xmlns:a16="http://schemas.microsoft.com/office/drawing/2014/main" id="{53A07D88-63B2-47EB-AB44-B33ECDA3D1E3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Gerade Verbindung 51">
              <a:extLst>
                <a:ext uri="{FF2B5EF4-FFF2-40B4-BE49-F238E27FC236}">
                  <a16:creationId xmlns:a16="http://schemas.microsoft.com/office/drawing/2014/main" id="{EC7579F2-0DEE-448D-9AF7-473D86469DFD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Gerade Verbindung 52">
              <a:extLst>
                <a:ext uri="{FF2B5EF4-FFF2-40B4-BE49-F238E27FC236}">
                  <a16:creationId xmlns:a16="http://schemas.microsoft.com/office/drawing/2014/main" id="{66AABF70-A7AB-4246-9C07-E7C0DF98BB58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Gerade Verbindung 53">
              <a:extLst>
                <a:ext uri="{FF2B5EF4-FFF2-40B4-BE49-F238E27FC236}">
                  <a16:creationId xmlns:a16="http://schemas.microsoft.com/office/drawing/2014/main" id="{24104AD5-2FAA-4FD3-9D85-E657EE1F93C4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Gerade Verbindung 54">
              <a:extLst>
                <a:ext uri="{FF2B5EF4-FFF2-40B4-BE49-F238E27FC236}">
                  <a16:creationId xmlns:a16="http://schemas.microsoft.com/office/drawing/2014/main" id="{98607180-5F5B-4C3F-AC76-D17B26D2032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Gerade Verbindung 55">
              <a:extLst>
                <a:ext uri="{FF2B5EF4-FFF2-40B4-BE49-F238E27FC236}">
                  <a16:creationId xmlns:a16="http://schemas.microsoft.com/office/drawing/2014/main" id="{796F899A-0269-4CBA-AE55-9E349702BDED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 Verbindung 56">
              <a:extLst>
                <a:ext uri="{FF2B5EF4-FFF2-40B4-BE49-F238E27FC236}">
                  <a16:creationId xmlns:a16="http://schemas.microsoft.com/office/drawing/2014/main" id="{CC8A9196-5B0A-4DB8-B1ED-994AC983B6CD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Gerade Verbindung 58">
              <a:extLst>
                <a:ext uri="{FF2B5EF4-FFF2-40B4-BE49-F238E27FC236}">
                  <a16:creationId xmlns:a16="http://schemas.microsoft.com/office/drawing/2014/main" id="{C76CB2CB-5806-4CEB-A91C-18CADB80CC8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Gerade Verbindung 59">
              <a:extLst>
                <a:ext uri="{FF2B5EF4-FFF2-40B4-BE49-F238E27FC236}">
                  <a16:creationId xmlns:a16="http://schemas.microsoft.com/office/drawing/2014/main" id="{125DAEFB-F266-4E8C-984F-0C214BACBBC5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Gerade Verbindung 60">
              <a:extLst>
                <a:ext uri="{FF2B5EF4-FFF2-40B4-BE49-F238E27FC236}">
                  <a16:creationId xmlns:a16="http://schemas.microsoft.com/office/drawing/2014/main" id="{8EC22572-D792-49E7-B4FE-275E163F4196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Gerade Verbindung 61">
              <a:extLst>
                <a:ext uri="{FF2B5EF4-FFF2-40B4-BE49-F238E27FC236}">
                  <a16:creationId xmlns:a16="http://schemas.microsoft.com/office/drawing/2014/main" id="{8999C9BB-BC39-40EC-8DF2-69ECA680BB0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6DC3933B-2F07-4E28-8754-24CBAE074302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554163" y="324075"/>
            <a:ext cx="2160000" cy="9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5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indent="-1800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2000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orient="horz" pos="891">
          <p15:clr>
            <a:srgbClr val="F26B43"/>
          </p15:clr>
        </p15:guide>
        <p15:guide id="3" pos="3933">
          <p15:clr>
            <a:srgbClr val="F26B43"/>
          </p15:clr>
        </p15:guide>
        <p15:guide id="4" pos="5566">
          <p15:clr>
            <a:srgbClr val="F26B43"/>
          </p15:clr>
        </p15:guide>
        <p15:guide id="5" pos="7380">
          <p15:clr>
            <a:srgbClr val="F26B43"/>
          </p15:clr>
        </p15:guide>
        <p15:guide id="6" pos="395">
          <p15:clr>
            <a:srgbClr val="F26B43"/>
          </p15:clr>
        </p15:guide>
        <p15:guide id="8" orient="horz" pos="210">
          <p15:clr>
            <a:srgbClr val="F26B43"/>
          </p15:clr>
        </p15:guide>
        <p15:guide id="10" orient="horz" pos="2343">
          <p15:clr>
            <a:srgbClr val="F26B43"/>
          </p15:clr>
        </p15:guide>
        <p15:guide id="11" orient="horz" pos="2433">
          <p15:clr>
            <a:srgbClr val="F26B43"/>
          </p15:clr>
        </p15:guide>
        <p15:guide id="12" orient="horz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175.xml"/><Relationship Id="rId7" Type="http://schemas.openxmlformats.org/officeDocument/2006/relationships/image" Target="../media/image7.emf"/><Relationship Id="rId12" Type="http://schemas.openxmlformats.org/officeDocument/2006/relationships/image" Target="../media/image31.jpe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4.png"/><Relationship Id="rId10" Type="http://schemas.openxmlformats.org/officeDocument/2006/relationships/image" Target="../media/image2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sv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74.svg"/><Relationship Id="rId2" Type="http://schemas.openxmlformats.org/officeDocument/2006/relationships/tags" Target="../tags/tag179.xml"/><Relationship Id="rId16" Type="http://schemas.openxmlformats.org/officeDocument/2006/relationships/image" Target="../media/image73.png"/><Relationship Id="rId1" Type="http://schemas.openxmlformats.org/officeDocument/2006/relationships/tags" Target="../tags/tag178.xml"/><Relationship Id="rId6" Type="http://schemas.openxmlformats.org/officeDocument/2006/relationships/image" Target="../media/image7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72.svg"/><Relationship Id="rId10" Type="http://schemas.openxmlformats.org/officeDocument/2006/relationships/image" Target="../media/image67.svg"/><Relationship Id="rId19" Type="http://schemas.openxmlformats.org/officeDocument/2006/relationships/image" Target="../media/image76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maximilian.muster@siemens.com" TargetMode="External"/><Relationship Id="rId3" Type="http://schemas.openxmlformats.org/officeDocument/2006/relationships/tags" Target="../tags/tag182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paulgraham@siemens.com" TargetMode="External"/><Relationship Id="rId3" Type="http://schemas.openxmlformats.org/officeDocument/2006/relationships/tags" Target="../tags/tag188.xml"/><Relationship Id="rId7" Type="http://schemas.openxmlformats.org/officeDocument/2006/relationships/hyperlink" Target="mailto:costello.timothy@siemens.com" TargetMode="Externa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hyperlink" Target="mailto:axel.fronek@siemens.com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slide" Target="slide10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14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slide" Target="slide5.xml"/><Relationship Id="rId2" Type="http://schemas.openxmlformats.org/officeDocument/2006/relationships/tags" Target="../tags/tag165.xml"/><Relationship Id="rId16" Type="http://schemas.openxmlformats.org/officeDocument/2006/relationships/slide" Target="slide6.xml"/><Relationship Id="rId20" Type="http://schemas.openxmlformats.org/officeDocument/2006/relationships/image" Target="../media/image20.emf"/><Relationship Id="rId1" Type="http://schemas.openxmlformats.org/officeDocument/2006/relationships/tags" Target="../tags/tag164.xml"/><Relationship Id="rId6" Type="http://schemas.openxmlformats.org/officeDocument/2006/relationships/image" Target="../media/image7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6.bin"/><Relationship Id="rId15" Type="http://schemas.openxmlformats.org/officeDocument/2006/relationships/slide" Target="slide12.xml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13.xml"/><Relationship Id="rId14" Type="http://schemas.openxmlformats.org/officeDocument/2006/relationships/slide" Target="slide11.xml"/><Relationship Id="rId22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chart" Target="../charts/chart1.xml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26.emf"/><Relationship Id="rId11" Type="http://schemas.openxmlformats.org/officeDocument/2006/relationships/image" Target="../media/image31.jpe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jp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0DsDAWjPab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1.png"/><Relationship Id="rId3" Type="http://schemas.openxmlformats.org/officeDocument/2006/relationships/tags" Target="../tags/tag17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0.png"/><Relationship Id="rId2" Type="http://schemas.openxmlformats.org/officeDocument/2006/relationships/tags" Target="../tags/tag169.xml"/><Relationship Id="rId16" Type="http://schemas.openxmlformats.org/officeDocument/2006/relationships/image" Target="../media/image28.jpg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5" Type="http://schemas.openxmlformats.org/officeDocument/2006/relationships/tags" Target="../tags/tag17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171.xml"/><Relationship Id="rId9" Type="http://schemas.openxmlformats.org/officeDocument/2006/relationships/image" Target="../media/image7.emf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27063" y="3771302"/>
            <a:ext cx="6540992" cy="2032537"/>
          </a:xfrm>
        </p:spPr>
        <p:txBody>
          <a:bodyPr/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SIWA Pump Guardian</a:t>
            </a:r>
            <a:br>
              <a:rPr lang="en-US" noProof="0" dirty="0"/>
            </a:br>
            <a:endParaRPr lang="en-US" sz="2000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Restricted © Siemens AG 2020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DE029D-F654-4B93-85B0-99BA0B48DDB3}"/>
              </a:ext>
            </a:extLst>
          </p:cNvPr>
          <p:cNvSpPr/>
          <p:nvPr userDrawn="1"/>
        </p:nvSpPr>
        <p:spPr bwMode="auto">
          <a:xfrm>
            <a:off x="693139" y="909794"/>
            <a:ext cx="2520350" cy="252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GB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AA3F3-11C7-4147-A7C3-DB2794AF352F}"/>
              </a:ext>
            </a:extLst>
          </p:cNvPr>
          <p:cNvGrpSpPr/>
          <p:nvPr/>
        </p:nvGrpSpPr>
        <p:grpSpPr>
          <a:xfrm>
            <a:off x="1113728" y="1305270"/>
            <a:ext cx="1679171" cy="1729047"/>
            <a:chOff x="1564684" y="2323897"/>
            <a:chExt cx="518751" cy="4931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EB9FA8-0D03-4F0E-B9C4-2498A51D7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03307" y="2323897"/>
              <a:ext cx="416134" cy="416134"/>
            </a:xfrm>
            <a:prstGeom prst="rect">
              <a:avLst/>
            </a:prstGeom>
            <a:solidFill>
              <a:srgbClr val="0064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646E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grpSp>
          <p:nvGrpSpPr>
            <p:cNvPr id="15" name="Group 1124">
              <a:extLst>
                <a:ext uri="{FF2B5EF4-FFF2-40B4-BE49-F238E27FC236}">
                  <a16:creationId xmlns:a16="http://schemas.microsoft.com/office/drawing/2014/main" id="{6D47EAF4-E2E1-45C7-A721-E92F2C4018E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70455">
              <a:off x="1564684" y="2581420"/>
              <a:ext cx="518751" cy="235623"/>
              <a:chOff x="2368030" y="3995253"/>
              <a:chExt cx="2969113" cy="1348908"/>
            </a:xfrm>
            <a:solidFill>
              <a:srgbClr val="506473"/>
            </a:solidFill>
          </p:grpSpPr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1E4D6E4E-C4B9-45E2-9503-F2167EBD63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2368030" y="3995253"/>
                <a:ext cx="329487" cy="824535"/>
              </a:xfrm>
              <a:prstGeom prst="rect">
                <a:avLst/>
              </a:prstGeom>
              <a:solidFill>
                <a:srgbClr val="41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5B24EDC9-47CD-48CA-9B2D-5C3EA99597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67774" y="4008122"/>
                <a:ext cx="2569369" cy="1336039"/>
              </a:xfrm>
              <a:custGeom>
                <a:avLst/>
                <a:gdLst/>
                <a:ahLst/>
                <a:cxnLst>
                  <a:cxn ang="0">
                    <a:pos x="1322" y="421"/>
                  </a:cxn>
                  <a:cxn ang="0">
                    <a:pos x="1088" y="506"/>
                  </a:cxn>
                  <a:cxn ang="0">
                    <a:pos x="776" y="496"/>
                  </a:cxn>
                  <a:cxn ang="0">
                    <a:pos x="485" y="364"/>
                  </a:cxn>
                  <a:cxn ang="0">
                    <a:pos x="485" y="344"/>
                  </a:cxn>
                  <a:cxn ang="0">
                    <a:pos x="871" y="469"/>
                  </a:cxn>
                  <a:cxn ang="0">
                    <a:pos x="871" y="408"/>
                  </a:cxn>
                  <a:cxn ang="0">
                    <a:pos x="0" y="0"/>
                  </a:cxn>
                  <a:cxn ang="0">
                    <a:pos x="0" y="339"/>
                  </a:cxn>
                  <a:cxn ang="0">
                    <a:pos x="580" y="648"/>
                  </a:cxn>
                  <a:cxn ang="0">
                    <a:pos x="1108" y="645"/>
                  </a:cxn>
                  <a:cxn ang="0">
                    <a:pos x="1322" y="421"/>
                  </a:cxn>
                </a:cxnLst>
                <a:rect l="0" t="0" r="r" b="b"/>
                <a:pathLst>
                  <a:path w="1345" h="699">
                    <a:moveTo>
                      <a:pt x="1322" y="421"/>
                    </a:moveTo>
                    <a:cubicBezTo>
                      <a:pt x="1295" y="347"/>
                      <a:pt x="1088" y="506"/>
                      <a:pt x="1088" y="506"/>
                    </a:cubicBezTo>
                    <a:cubicBezTo>
                      <a:pt x="1088" y="506"/>
                      <a:pt x="1078" y="496"/>
                      <a:pt x="776" y="496"/>
                    </a:cubicBezTo>
                    <a:cubicBezTo>
                      <a:pt x="729" y="496"/>
                      <a:pt x="556" y="431"/>
                      <a:pt x="485" y="364"/>
                    </a:cubicBezTo>
                    <a:cubicBezTo>
                      <a:pt x="458" y="337"/>
                      <a:pt x="485" y="344"/>
                      <a:pt x="485" y="344"/>
                    </a:cubicBezTo>
                    <a:cubicBezTo>
                      <a:pt x="590" y="401"/>
                      <a:pt x="773" y="523"/>
                      <a:pt x="871" y="469"/>
                    </a:cubicBezTo>
                    <a:cubicBezTo>
                      <a:pt x="915" y="445"/>
                      <a:pt x="871" y="408"/>
                      <a:pt x="871" y="408"/>
                    </a:cubicBezTo>
                    <a:cubicBezTo>
                      <a:pt x="725" y="330"/>
                      <a:pt x="526" y="89"/>
                      <a:pt x="0" y="0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100" y="447"/>
                      <a:pt x="396" y="597"/>
                      <a:pt x="580" y="648"/>
                    </a:cubicBezTo>
                    <a:cubicBezTo>
                      <a:pt x="765" y="699"/>
                      <a:pt x="1047" y="668"/>
                      <a:pt x="1108" y="645"/>
                    </a:cubicBezTo>
                    <a:cubicBezTo>
                      <a:pt x="1169" y="621"/>
                      <a:pt x="1345" y="489"/>
                      <a:pt x="1322" y="421"/>
                    </a:cubicBezTo>
                    <a:close/>
                  </a:path>
                </a:pathLst>
              </a:custGeom>
              <a:solidFill>
                <a:srgbClr val="41AAA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501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62D3-0880-42BF-AEF4-6AFC091E561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1116000" tIns="432000" rIns="2746800" bIns="23400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latin typeface="Arial"/>
                <a:ea typeface="Arial Unicode MS" panose="020B0604020202020204" pitchFamily="34" charset="-128"/>
              </a:rPr>
              <a:t>Pump Guardian: SPS specific analytics &amp; visualisation</a:t>
            </a:r>
            <a:br>
              <a:rPr lang="en-GB" sz="2400" dirty="0">
                <a:latin typeface="Arial"/>
                <a:ea typeface="Arial Unicode MS" panose="020B0604020202020204" pitchFamily="34" charset="-128"/>
              </a:rPr>
            </a:br>
            <a:r>
              <a:rPr lang="en-GB" sz="2400" b="0" dirty="0">
                <a:latin typeface="Arial"/>
                <a:ea typeface="Arial Unicode MS" panose="020B0604020202020204" pitchFamily="34" charset="-128"/>
              </a:rPr>
              <a:t>Data transparency and SPS specific analytics &amp; notifications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2461645C-B7C8-4A95-ABD0-3DF69D1A5BB7}"/>
              </a:ext>
            </a:extLst>
          </p:cNvPr>
          <p:cNvSpPr/>
          <p:nvPr/>
        </p:nvSpPr>
        <p:spPr bwMode="auto">
          <a:xfrm>
            <a:off x="3846930" y="2046914"/>
            <a:ext cx="431455" cy="2572768"/>
          </a:xfrm>
          <a:prstGeom prst="homePlate">
            <a:avLst/>
          </a:prstGeom>
          <a:solidFill>
            <a:schemeClr val="accent2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B726133F-1CC2-47DF-A768-039064B87A0D}"/>
              </a:ext>
            </a:extLst>
          </p:cNvPr>
          <p:cNvSpPr/>
          <p:nvPr/>
        </p:nvSpPr>
        <p:spPr bwMode="auto">
          <a:xfrm>
            <a:off x="7803347" y="2046914"/>
            <a:ext cx="431455" cy="2572768"/>
          </a:xfrm>
          <a:prstGeom prst="homePlate">
            <a:avLst/>
          </a:prstGeom>
          <a:solidFill>
            <a:schemeClr val="accent2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4DE3E-AB1D-435B-84C4-DCCD63348189}"/>
              </a:ext>
            </a:extLst>
          </p:cNvPr>
          <p:cNvSpPr/>
          <p:nvPr/>
        </p:nvSpPr>
        <p:spPr bwMode="auto">
          <a:xfrm>
            <a:off x="589774" y="2046914"/>
            <a:ext cx="3060000" cy="419449"/>
          </a:xfrm>
          <a:prstGeom prst="rect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ctr" anchorCtr="1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Fleet (with hierarchy)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DB4832-ADF3-4D13-A8E9-8E5E1904427F}"/>
              </a:ext>
            </a:extLst>
          </p:cNvPr>
          <p:cNvSpPr/>
          <p:nvPr/>
        </p:nvSpPr>
        <p:spPr bwMode="auto">
          <a:xfrm>
            <a:off x="4510866" y="2046914"/>
            <a:ext cx="3060000" cy="419449"/>
          </a:xfrm>
          <a:prstGeom prst="rect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ctr" anchorCtr="1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b="1" kern="0" dirty="0">
                <a:solidFill>
                  <a:schemeClr val="bg1"/>
                </a:solidFill>
              </a:rPr>
              <a:t>Pump Station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6E9EC-6616-4EB6-AB55-F05FA67E14B8}"/>
              </a:ext>
            </a:extLst>
          </p:cNvPr>
          <p:cNvSpPr/>
          <p:nvPr/>
        </p:nvSpPr>
        <p:spPr bwMode="auto">
          <a:xfrm>
            <a:off x="8368578" y="2046914"/>
            <a:ext cx="3060000" cy="419449"/>
          </a:xfrm>
          <a:prstGeom prst="rect">
            <a:avLst/>
          </a:prstGeom>
          <a:solidFill>
            <a:srgbClr val="00646E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ctr" anchorCtr="1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Pump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669053-6E56-44C4-98F6-0FE8A9F876A4}"/>
              </a:ext>
            </a:extLst>
          </p:cNvPr>
          <p:cNvSpPr txBox="1"/>
          <p:nvPr/>
        </p:nvSpPr>
        <p:spPr>
          <a:xfrm>
            <a:off x="682455" y="4904289"/>
            <a:ext cx="296731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Selectable hierarchy for the relevant teams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Notifications to prioritise actions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956024-BF56-45AD-8A0D-D7C8EB83EE96}"/>
              </a:ext>
            </a:extLst>
          </p:cNvPr>
          <p:cNvSpPr txBox="1"/>
          <p:nvPr/>
        </p:nvSpPr>
        <p:spPr>
          <a:xfrm>
            <a:off x="4510866" y="4904289"/>
            <a:ext cx="30600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Pump station operational status and connectivity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Enable comparison of pumps and dissect how the site is working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852272-7631-4077-921D-DCE330779D1C}"/>
              </a:ext>
            </a:extLst>
          </p:cNvPr>
          <p:cNvSpPr txBox="1"/>
          <p:nvPr/>
        </p:nvSpPr>
        <p:spPr>
          <a:xfrm>
            <a:off x="8368578" y="4904289"/>
            <a:ext cx="30600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Comparison of operational parameters for detailed fault diagnosis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Longer term CAPEX optimisation and asset health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4B96F1-1002-4CD5-85EB-A7945610AA82}"/>
              </a:ext>
            </a:extLst>
          </p:cNvPr>
          <p:cNvGrpSpPr/>
          <p:nvPr/>
        </p:nvGrpSpPr>
        <p:grpSpPr>
          <a:xfrm>
            <a:off x="354421" y="505822"/>
            <a:ext cx="612000" cy="612000"/>
            <a:chOff x="693139" y="909794"/>
            <a:chExt cx="2520350" cy="25200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D09BA34-2B42-4EB6-A425-DC84447D6F57}"/>
                </a:ext>
              </a:extLst>
            </p:cNvPr>
            <p:cNvSpPr/>
            <p:nvPr/>
          </p:nvSpPr>
          <p:spPr bwMode="auto">
            <a:xfrm>
              <a:off x="693139" y="909794"/>
              <a:ext cx="2520350" cy="25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2C71639-5B9D-491E-8989-2A11207AD122}"/>
                </a:ext>
              </a:extLst>
            </p:cNvPr>
            <p:cNvGrpSpPr/>
            <p:nvPr/>
          </p:nvGrpSpPr>
          <p:grpSpPr>
            <a:xfrm>
              <a:off x="1113728" y="1305270"/>
              <a:ext cx="1679171" cy="1729047"/>
              <a:chOff x="1564684" y="2323897"/>
              <a:chExt cx="518751" cy="49314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77A8200-8ED2-46C7-842E-637B454C3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603307" y="2323897"/>
                <a:ext cx="416134" cy="416134"/>
              </a:xfrm>
              <a:prstGeom prst="rect">
                <a:avLst/>
              </a:prstGeom>
              <a:solidFill>
                <a:srgbClr val="00646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646E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</p:pic>
          <p:grpSp>
            <p:nvGrpSpPr>
              <p:cNvPr id="33" name="Group 1124">
                <a:extLst>
                  <a:ext uri="{FF2B5EF4-FFF2-40B4-BE49-F238E27FC236}">
                    <a16:creationId xmlns:a16="http://schemas.microsoft.com/office/drawing/2014/main" id="{7F3D391E-D2FF-45A9-9751-678AFF9B1B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570455">
                <a:off x="1564684" y="2581420"/>
                <a:ext cx="518751" cy="235623"/>
                <a:chOff x="2368030" y="3995253"/>
                <a:chExt cx="2969113" cy="1348908"/>
              </a:xfrm>
              <a:solidFill>
                <a:srgbClr val="506473"/>
              </a:solidFill>
            </p:grpSpPr>
            <p:sp>
              <p:nvSpPr>
                <p:cNvPr id="34" name="Rectangle 31">
                  <a:extLst>
                    <a:ext uri="{FF2B5EF4-FFF2-40B4-BE49-F238E27FC236}">
                      <a16:creationId xmlns:a16="http://schemas.microsoft.com/office/drawing/2014/main" id="{3F5BDD96-D16C-4197-B0F5-B18CD6573A5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368030" y="3995253"/>
                  <a:ext cx="329487" cy="824535"/>
                </a:xfrm>
                <a:prstGeom prst="rect">
                  <a:avLst/>
                </a:prstGeom>
                <a:solidFill>
                  <a:srgbClr val="41AA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Freeform 10">
                  <a:extLst>
                    <a:ext uri="{FF2B5EF4-FFF2-40B4-BE49-F238E27FC236}">
                      <a16:creationId xmlns:a16="http://schemas.microsoft.com/office/drawing/2014/main" id="{014A39EF-5A2A-4347-9ED9-AAC2FBE31D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67774" y="4008122"/>
                  <a:ext cx="2569369" cy="1336039"/>
                </a:xfrm>
                <a:custGeom>
                  <a:avLst/>
                  <a:gdLst/>
                  <a:ahLst/>
                  <a:cxnLst>
                    <a:cxn ang="0">
                      <a:pos x="1322" y="421"/>
                    </a:cxn>
                    <a:cxn ang="0">
                      <a:pos x="1088" y="506"/>
                    </a:cxn>
                    <a:cxn ang="0">
                      <a:pos x="776" y="496"/>
                    </a:cxn>
                    <a:cxn ang="0">
                      <a:pos x="485" y="364"/>
                    </a:cxn>
                    <a:cxn ang="0">
                      <a:pos x="485" y="344"/>
                    </a:cxn>
                    <a:cxn ang="0">
                      <a:pos x="871" y="469"/>
                    </a:cxn>
                    <a:cxn ang="0">
                      <a:pos x="871" y="408"/>
                    </a:cxn>
                    <a:cxn ang="0">
                      <a:pos x="0" y="0"/>
                    </a:cxn>
                    <a:cxn ang="0">
                      <a:pos x="0" y="339"/>
                    </a:cxn>
                    <a:cxn ang="0">
                      <a:pos x="580" y="648"/>
                    </a:cxn>
                    <a:cxn ang="0">
                      <a:pos x="1108" y="645"/>
                    </a:cxn>
                    <a:cxn ang="0">
                      <a:pos x="1322" y="421"/>
                    </a:cxn>
                  </a:cxnLst>
                  <a:rect l="0" t="0" r="r" b="b"/>
                  <a:pathLst>
                    <a:path w="1345" h="699">
                      <a:moveTo>
                        <a:pt x="1322" y="421"/>
                      </a:moveTo>
                      <a:cubicBezTo>
                        <a:pt x="1295" y="347"/>
                        <a:pt x="1088" y="506"/>
                        <a:pt x="1088" y="506"/>
                      </a:cubicBezTo>
                      <a:cubicBezTo>
                        <a:pt x="1088" y="506"/>
                        <a:pt x="1078" y="496"/>
                        <a:pt x="776" y="496"/>
                      </a:cubicBezTo>
                      <a:cubicBezTo>
                        <a:pt x="729" y="496"/>
                        <a:pt x="556" y="431"/>
                        <a:pt x="485" y="364"/>
                      </a:cubicBezTo>
                      <a:cubicBezTo>
                        <a:pt x="458" y="337"/>
                        <a:pt x="485" y="344"/>
                        <a:pt x="485" y="344"/>
                      </a:cubicBezTo>
                      <a:cubicBezTo>
                        <a:pt x="590" y="401"/>
                        <a:pt x="773" y="523"/>
                        <a:pt x="871" y="469"/>
                      </a:cubicBezTo>
                      <a:cubicBezTo>
                        <a:pt x="915" y="445"/>
                        <a:pt x="871" y="408"/>
                        <a:pt x="871" y="408"/>
                      </a:cubicBezTo>
                      <a:cubicBezTo>
                        <a:pt x="725" y="330"/>
                        <a:pt x="526" y="89"/>
                        <a:pt x="0" y="0"/>
                      </a:cubicBezTo>
                      <a:cubicBezTo>
                        <a:pt x="0" y="339"/>
                        <a:pt x="0" y="339"/>
                        <a:pt x="0" y="339"/>
                      </a:cubicBezTo>
                      <a:cubicBezTo>
                        <a:pt x="100" y="447"/>
                        <a:pt x="396" y="597"/>
                        <a:pt x="580" y="648"/>
                      </a:cubicBezTo>
                      <a:cubicBezTo>
                        <a:pt x="765" y="699"/>
                        <a:pt x="1047" y="668"/>
                        <a:pt x="1108" y="645"/>
                      </a:cubicBezTo>
                      <a:cubicBezTo>
                        <a:pt x="1169" y="621"/>
                        <a:pt x="1345" y="489"/>
                        <a:pt x="1322" y="421"/>
                      </a:cubicBezTo>
                      <a:close/>
                    </a:path>
                  </a:pathLst>
                </a:custGeom>
                <a:solidFill>
                  <a:srgbClr val="41AA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8A5210-3981-43FC-9E49-10FB1D1BC0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61" y="2675682"/>
            <a:ext cx="3060000" cy="19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4B5330-634B-433C-8621-FEADD88BF1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4" y="2675682"/>
            <a:ext cx="3060000" cy="1944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45103-C69E-4B3D-83C9-191E575271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78" y="2675682"/>
            <a:ext cx="306000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62D3-0880-42BF-AEF4-6AFC091E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SIWA Pump Guardian: Fleet overview</a:t>
            </a:r>
            <a:br>
              <a:rPr lang="en-GB" dirty="0"/>
            </a:br>
            <a:r>
              <a:rPr lang="en-GB" b="0" dirty="0"/>
              <a:t>Selectable hierarchy for the relevant team &amp; Notifications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32803E-2FA3-4ADD-9148-83CA4FA9A9C0}"/>
              </a:ext>
            </a:extLst>
          </p:cNvPr>
          <p:cNvGrpSpPr/>
          <p:nvPr/>
        </p:nvGrpSpPr>
        <p:grpSpPr>
          <a:xfrm>
            <a:off x="502003" y="1933794"/>
            <a:ext cx="5079077" cy="4242562"/>
            <a:chOff x="1113905" y="1704109"/>
            <a:chExt cx="5079077" cy="4242562"/>
          </a:xfrm>
        </p:grpSpPr>
        <p:pic>
          <p:nvPicPr>
            <p:cNvPr id="15" name="Picture 2" descr="APPLE iMac Retina 5K (Intel Core i5, 8 GB, 1 TB HDD, Silber)">
              <a:extLst>
                <a:ext uri="{FF2B5EF4-FFF2-40B4-BE49-F238E27FC236}">
                  <a16:creationId xmlns:a16="http://schemas.microsoft.com/office/drawing/2014/main" id="{A9136CD3-7D5B-4871-86A3-8CCF40E07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2" t="13770" r="5969" b="12667"/>
            <a:stretch/>
          </p:blipFill>
          <p:spPr bwMode="auto">
            <a:xfrm>
              <a:off x="1113905" y="1704109"/>
              <a:ext cx="5079077" cy="424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64D91AF-25B2-485E-ADCD-6556739BA206}"/>
                </a:ext>
              </a:extLst>
            </p:cNvPr>
            <p:cNvSpPr/>
            <p:nvPr/>
          </p:nvSpPr>
          <p:spPr bwMode="auto">
            <a:xfrm>
              <a:off x="3504990" y="4796478"/>
              <a:ext cx="287890" cy="287890"/>
            </a:xfrm>
            <a:prstGeom prst="ellipse">
              <a:avLst/>
            </a:prstGeom>
            <a:solidFill>
              <a:srgbClr val="BFBFC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1799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E4B7A14-4783-4A81-A085-43DC617BCCD0}"/>
              </a:ext>
            </a:extLst>
          </p:cNvPr>
          <p:cNvSpPr txBox="1"/>
          <p:nvPr/>
        </p:nvSpPr>
        <p:spPr>
          <a:xfrm>
            <a:off x="6868941" y="1750028"/>
            <a:ext cx="4477056" cy="4791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rgbClr val="00646E"/>
                </a:solidFill>
              </a:rPr>
              <a:t>Shows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646E"/>
              </a:solidFill>
              <a:effectLst/>
              <a:uLnTx/>
              <a:uFillTx/>
            </a:endParaRP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r>
              <a:rPr lang="en-GB" sz="1600" kern="0" dirty="0">
                <a:solidFill>
                  <a:srgbClr val="000000"/>
                </a:solidFill>
              </a:rPr>
              <a:t>Location of all assets on dynamic map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Fleet and selected</a:t>
            </a:r>
            <a:r>
              <a:rPr lang="en-GB" sz="1600" kern="0" dirty="0">
                <a:solidFill>
                  <a:srgbClr val="000000"/>
                </a:solidFill>
              </a:rPr>
              <a:t> pump stations: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Efficiency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Power consumption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Carbon footprint</a:t>
            </a:r>
          </a:p>
          <a:p>
            <a:pPr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</a:pPr>
            <a:r>
              <a:rPr lang="en-GB" sz="1600" kern="0" dirty="0">
                <a:solidFill>
                  <a:srgbClr val="000000"/>
                </a:solidFill>
              </a:rPr>
              <a:t>Notifications, when triggered, of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Pump Efficiency 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Low High pump utilization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Number of blockages high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Wet well Level Exceeded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Assets offline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Flow Anomaly detected 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r>
              <a:rPr lang="en-GB" sz="1600" b="1" kern="0" dirty="0">
                <a:solidFill>
                  <a:srgbClr val="00646E"/>
                </a:solidFill>
              </a:rPr>
              <a:t>And allows access to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Data on each pump site (clicking on site)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Deep dive in to a notification (click on notification)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0672DC-61B2-4DF8-92A2-070BA7571641}"/>
              </a:ext>
            </a:extLst>
          </p:cNvPr>
          <p:cNvSpPr/>
          <p:nvPr/>
        </p:nvSpPr>
        <p:spPr bwMode="auto">
          <a:xfrm>
            <a:off x="5873919" y="1758913"/>
            <a:ext cx="755485" cy="4417443"/>
          </a:xfrm>
          <a:prstGeom prst="homePlate">
            <a:avLst/>
          </a:prstGeom>
          <a:solidFill>
            <a:schemeClr val="accent2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8A511-98A4-4B1E-9032-64AF7505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" t="1104" r="5049" b="5791"/>
          <a:stretch/>
        </p:blipFill>
        <p:spPr>
          <a:xfrm>
            <a:off x="802820" y="2222880"/>
            <a:ext cx="4477705" cy="25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2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EA44CD-B602-4AEC-8B3F-C1A7CD333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" t="933" r="4939" b="22004"/>
          <a:stretch/>
        </p:blipFill>
        <p:spPr>
          <a:xfrm>
            <a:off x="602434" y="1646822"/>
            <a:ext cx="8086677" cy="4723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1689F-113A-4EB8-AA88-73306D70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Fleet overview:  Prioritisation of operational activities</a:t>
            </a:r>
            <a:br>
              <a:rPr lang="en-GB" dirty="0"/>
            </a:br>
            <a:r>
              <a:rPr lang="en-GB" b="0" dirty="0"/>
              <a:t>Notification of issue (X), status of Stations and Pumps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1C4205-0B0E-4C90-8576-F8C22E299A11}"/>
              </a:ext>
            </a:extLst>
          </p:cNvPr>
          <p:cNvSpPr/>
          <p:nvPr/>
        </p:nvSpPr>
        <p:spPr>
          <a:xfrm>
            <a:off x="0" y="6701102"/>
            <a:ext cx="1204869" cy="1290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endParaRPr lang="en-AU" sz="100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7B5FB4-9455-4581-A3C1-858F23CD738F}"/>
              </a:ext>
            </a:extLst>
          </p:cNvPr>
          <p:cNvSpPr/>
          <p:nvPr/>
        </p:nvSpPr>
        <p:spPr>
          <a:xfrm>
            <a:off x="364041" y="1498278"/>
            <a:ext cx="8405084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C870C6-C15A-4F27-8351-E73FAF581DA7}"/>
              </a:ext>
            </a:extLst>
          </p:cNvPr>
          <p:cNvSpPr/>
          <p:nvPr/>
        </p:nvSpPr>
        <p:spPr>
          <a:xfrm>
            <a:off x="8868896" y="1493657"/>
            <a:ext cx="2965413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912F82-7E9E-49BE-AD2E-7B5BEE30A904}"/>
              </a:ext>
            </a:extLst>
          </p:cNvPr>
          <p:cNvSpPr txBox="1"/>
          <p:nvPr/>
        </p:nvSpPr>
        <p:spPr>
          <a:xfrm>
            <a:off x="602436" y="1324836"/>
            <a:ext cx="108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38589-0E96-44A9-B27C-40853C68C7AE}"/>
              </a:ext>
            </a:extLst>
          </p:cNvPr>
          <p:cNvSpPr txBox="1"/>
          <p:nvPr/>
        </p:nvSpPr>
        <p:spPr>
          <a:xfrm>
            <a:off x="8995997" y="1310312"/>
            <a:ext cx="15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B4BFD5-032A-4557-887B-EE3BD7D1978C}"/>
              </a:ext>
            </a:extLst>
          </p:cNvPr>
          <p:cNvSpPr txBox="1"/>
          <p:nvPr/>
        </p:nvSpPr>
        <p:spPr>
          <a:xfrm>
            <a:off x="8995997" y="1991382"/>
            <a:ext cx="26585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Immediate identification of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anomalies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requiring attention</a:t>
            </a:r>
            <a:endParaRPr lang="en-A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of key fleet or sub-selection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KPIs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show pump locations associated with alerts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listing of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alert type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linked to asset detail contextualisation. </a:t>
            </a:r>
          </a:p>
          <a:p>
            <a:pPr marL="228600" indent="-228600">
              <a:buAutoNum type="arabicPeriod"/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97F807-3403-45BC-9ED9-8FD115FF3758}"/>
              </a:ext>
            </a:extLst>
          </p:cNvPr>
          <p:cNvSpPr txBox="1"/>
          <p:nvPr/>
        </p:nvSpPr>
        <p:spPr>
          <a:xfrm>
            <a:off x="5789669" y="4853409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AU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AD3C9E-B11F-4F8E-9A2E-D739B75C2611}"/>
              </a:ext>
            </a:extLst>
          </p:cNvPr>
          <p:cNvSpPr txBox="1"/>
          <p:nvPr/>
        </p:nvSpPr>
        <p:spPr>
          <a:xfrm>
            <a:off x="3406343" y="3649046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2FBCA5-C3AA-4406-A7DC-DDFAD2E5D28E}"/>
              </a:ext>
            </a:extLst>
          </p:cNvPr>
          <p:cNvSpPr txBox="1"/>
          <p:nvPr/>
        </p:nvSpPr>
        <p:spPr>
          <a:xfrm>
            <a:off x="1627349" y="3019005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46D4A-1D0C-4F3E-889B-9500C916A1F0}"/>
              </a:ext>
            </a:extLst>
          </p:cNvPr>
          <p:cNvSpPr txBox="1"/>
          <p:nvPr/>
        </p:nvSpPr>
        <p:spPr>
          <a:xfrm>
            <a:off x="4566583" y="2256252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7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62D3-0880-42BF-AEF4-6AFC091E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Pump Station overview</a:t>
            </a:r>
            <a:br>
              <a:rPr lang="en-GB" dirty="0"/>
            </a:br>
            <a:r>
              <a:rPr lang="en-GB" b="0" dirty="0"/>
              <a:t>Station operational state, connectivity and health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32803E-2FA3-4ADD-9148-83CA4FA9A9C0}"/>
              </a:ext>
            </a:extLst>
          </p:cNvPr>
          <p:cNvGrpSpPr/>
          <p:nvPr/>
        </p:nvGrpSpPr>
        <p:grpSpPr>
          <a:xfrm>
            <a:off x="523548" y="1629295"/>
            <a:ext cx="5079077" cy="4242562"/>
            <a:chOff x="1113905" y="1704109"/>
            <a:chExt cx="5079077" cy="4242562"/>
          </a:xfrm>
        </p:grpSpPr>
        <p:pic>
          <p:nvPicPr>
            <p:cNvPr id="15" name="Picture 2" descr="APPLE iMac Retina 5K (Intel Core i5, 8 GB, 1 TB HDD, Silber)">
              <a:extLst>
                <a:ext uri="{FF2B5EF4-FFF2-40B4-BE49-F238E27FC236}">
                  <a16:creationId xmlns:a16="http://schemas.microsoft.com/office/drawing/2014/main" id="{A9136CD3-7D5B-4871-86A3-8CCF40E07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2" t="13770" r="5969" b="12667"/>
            <a:stretch/>
          </p:blipFill>
          <p:spPr bwMode="auto">
            <a:xfrm>
              <a:off x="1113905" y="1704109"/>
              <a:ext cx="5079077" cy="424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64D91AF-25B2-485E-ADCD-6556739BA206}"/>
                </a:ext>
              </a:extLst>
            </p:cNvPr>
            <p:cNvSpPr/>
            <p:nvPr/>
          </p:nvSpPr>
          <p:spPr bwMode="auto">
            <a:xfrm>
              <a:off x="3504990" y="4796478"/>
              <a:ext cx="287890" cy="287890"/>
            </a:xfrm>
            <a:prstGeom prst="ellipse">
              <a:avLst/>
            </a:prstGeom>
            <a:solidFill>
              <a:srgbClr val="BFBFC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1799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532DD7D-C2E6-47A4-B276-43C0F89D8F5D}"/>
              </a:ext>
            </a:extLst>
          </p:cNvPr>
          <p:cNvSpPr txBox="1"/>
          <p:nvPr/>
        </p:nvSpPr>
        <p:spPr>
          <a:xfrm>
            <a:off x="6742954" y="1750028"/>
            <a:ext cx="4477056" cy="4026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rgbClr val="00646E"/>
                </a:solidFill>
              </a:rPr>
              <a:t>Shows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646E"/>
              </a:solidFill>
              <a:effectLst/>
              <a:uLnTx/>
              <a:uFillTx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Connectivity of pumps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quality 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status 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160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Wetwell</a:t>
            </a: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level trend 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pump runs 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blockage reversals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endParaRPr lang="en-AU" sz="16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</a:rPr>
              <a:t>Compares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Historical and daily comparison of: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Arial" panose="020B0604020202020204" pitchFamily="34" charset="0"/>
              <a:buChar char="•"/>
            </a:pP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utilisation across pumps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Arial" panose="020B0604020202020204" pitchFamily="34" charset="0"/>
              <a:buChar char="•"/>
            </a:pPr>
            <a:r>
              <a:rPr lang="en-AU" sz="16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Frequency of runs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Arial" panose="020B0604020202020204" pitchFamily="34" charset="0"/>
              <a:buChar char="•"/>
            </a:pPr>
            <a:r>
              <a:rPr kumimoji="0" lang="en-A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Blockage reversals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r>
              <a:rPr lang="en-GB" sz="1600" b="1" kern="0" dirty="0">
                <a:solidFill>
                  <a:srgbClr val="00646E"/>
                </a:solidFill>
              </a:rPr>
              <a:t>Directs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User to site based notifications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FC78542-BFD2-4AA4-9740-4DA3ED315E10}"/>
              </a:ext>
            </a:extLst>
          </p:cNvPr>
          <p:cNvSpPr/>
          <p:nvPr/>
        </p:nvSpPr>
        <p:spPr bwMode="auto">
          <a:xfrm>
            <a:off x="5731306" y="1758913"/>
            <a:ext cx="755485" cy="4417443"/>
          </a:xfrm>
          <a:prstGeom prst="homePlate">
            <a:avLst/>
          </a:prstGeom>
          <a:solidFill>
            <a:schemeClr val="accent2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D18F2-8774-458D-BEE9-15E2F386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7" y="1967106"/>
            <a:ext cx="4462810" cy="24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6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00355F0-4893-4D50-BB8A-67F6F79A1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042"/>
          <a:stretch/>
        </p:blipFill>
        <p:spPr>
          <a:xfrm>
            <a:off x="515300" y="1854077"/>
            <a:ext cx="7791140" cy="195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D950D-ED37-4F5C-BC5F-E4DAA123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Example: Asset health and reversal in action</a:t>
            </a:r>
            <a:br>
              <a:rPr lang="en-GB" dirty="0"/>
            </a:br>
            <a:r>
              <a:rPr lang="en-GB" b="0" dirty="0"/>
              <a:t>One pump with an issue (2), blockage identified and removed (3)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06DAB-5E4D-413F-A8D0-DD0D6033A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28"/>
          <a:stretch/>
        </p:blipFill>
        <p:spPr>
          <a:xfrm>
            <a:off x="528515" y="3584679"/>
            <a:ext cx="7698418" cy="21842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B49E6-73F2-4DF5-A969-7E2B91233E29}"/>
              </a:ext>
            </a:extLst>
          </p:cNvPr>
          <p:cNvSpPr/>
          <p:nvPr/>
        </p:nvSpPr>
        <p:spPr>
          <a:xfrm>
            <a:off x="292278" y="1476315"/>
            <a:ext cx="8262510" cy="4935501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F0D9-1C53-457E-A034-744A7A5DC0FF}"/>
              </a:ext>
            </a:extLst>
          </p:cNvPr>
          <p:cNvSpPr/>
          <p:nvPr/>
        </p:nvSpPr>
        <p:spPr>
          <a:xfrm>
            <a:off x="8652866" y="1471753"/>
            <a:ext cx="3253206" cy="4935501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47160-F347-45CD-88C7-518CED8D53DF}"/>
              </a:ext>
            </a:extLst>
          </p:cNvPr>
          <p:cNvSpPr txBox="1"/>
          <p:nvPr/>
        </p:nvSpPr>
        <p:spPr>
          <a:xfrm>
            <a:off x="8777812" y="1298173"/>
            <a:ext cx="1409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D4E0D-D892-48B4-B224-A114047CAF35}"/>
              </a:ext>
            </a:extLst>
          </p:cNvPr>
          <p:cNvSpPr/>
          <p:nvPr/>
        </p:nvSpPr>
        <p:spPr>
          <a:xfrm>
            <a:off x="4325072" y="4397607"/>
            <a:ext cx="832682" cy="1250016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73C68-7B77-4854-A4D8-4BDC07C03CAD}"/>
              </a:ext>
            </a:extLst>
          </p:cNvPr>
          <p:cNvCxnSpPr>
            <a:cxnSpLocks/>
          </p:cNvCxnSpPr>
          <p:nvPr/>
        </p:nvCxnSpPr>
        <p:spPr>
          <a:xfrm flipV="1">
            <a:off x="473975" y="4397607"/>
            <a:ext cx="3851097" cy="625009"/>
          </a:xfrm>
          <a:prstGeom prst="line">
            <a:avLst/>
          </a:prstGeom>
          <a:noFill/>
          <a:ln w="38100">
            <a:solidFill>
              <a:srgbClr val="0095AC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CB5E10-2E36-423F-8845-8FAD66A9BAD9}"/>
              </a:ext>
            </a:extLst>
          </p:cNvPr>
          <p:cNvCxnSpPr>
            <a:cxnSpLocks/>
          </p:cNvCxnSpPr>
          <p:nvPr/>
        </p:nvCxnSpPr>
        <p:spPr>
          <a:xfrm flipV="1">
            <a:off x="428549" y="5657066"/>
            <a:ext cx="3851097" cy="615566"/>
          </a:xfrm>
          <a:prstGeom prst="line">
            <a:avLst/>
          </a:prstGeom>
          <a:noFill/>
          <a:ln w="38100">
            <a:solidFill>
              <a:srgbClr val="0095AC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CC08A2E-B34B-4760-B031-4FB6DC33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5" y="5022616"/>
            <a:ext cx="3616747" cy="1250016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ACEC2-02DB-4CF8-93CC-2CB79FD1EB97}"/>
              </a:ext>
            </a:extLst>
          </p:cNvPr>
          <p:cNvCxnSpPr>
            <a:cxnSpLocks/>
          </p:cNvCxnSpPr>
          <p:nvPr/>
        </p:nvCxnSpPr>
        <p:spPr>
          <a:xfrm flipV="1">
            <a:off x="4090722" y="4406550"/>
            <a:ext cx="1067032" cy="625008"/>
          </a:xfrm>
          <a:prstGeom prst="line">
            <a:avLst/>
          </a:prstGeom>
          <a:noFill/>
          <a:ln w="38100">
            <a:solidFill>
              <a:srgbClr val="0095AC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C5B958-5435-4C8E-9CE3-8B83476A7B38}"/>
              </a:ext>
            </a:extLst>
          </p:cNvPr>
          <p:cNvCxnSpPr>
            <a:cxnSpLocks/>
          </p:cNvCxnSpPr>
          <p:nvPr/>
        </p:nvCxnSpPr>
        <p:spPr>
          <a:xfrm flipV="1">
            <a:off x="4090722" y="5666008"/>
            <a:ext cx="1067032" cy="625008"/>
          </a:xfrm>
          <a:prstGeom prst="line">
            <a:avLst/>
          </a:prstGeom>
          <a:noFill/>
          <a:ln w="38100">
            <a:solidFill>
              <a:srgbClr val="0095AC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7CF6BD-D6BD-4CE9-BD00-F6A5B8ECAF78}"/>
              </a:ext>
            </a:extLst>
          </p:cNvPr>
          <p:cNvSpPr txBox="1"/>
          <p:nvPr/>
        </p:nvSpPr>
        <p:spPr>
          <a:xfrm>
            <a:off x="8777811" y="1781947"/>
            <a:ext cx="301132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identify the PLC driving the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logic of the pump station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As opposed to other sites, this site pumps with each pump a number of times before switching to the next pump.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3 is identified as having an average monthly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utilisation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twice that of the other two pumps.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Zooming in on the level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it can be seen that pump two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reverses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four times, eventually clearing the blockage at 5:40am.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 quickly identifies which pumps are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connected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with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data quality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well as pumps with a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status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0C522-20F8-4C2F-B1CA-572EF2624C9F}"/>
              </a:ext>
            </a:extLst>
          </p:cNvPr>
          <p:cNvSpPr txBox="1"/>
          <p:nvPr/>
        </p:nvSpPr>
        <p:spPr>
          <a:xfrm>
            <a:off x="7609396" y="5497873"/>
            <a:ext cx="360000" cy="360000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517ABD-3785-443B-B3C6-01E99D1A5262}"/>
              </a:ext>
            </a:extLst>
          </p:cNvPr>
          <p:cNvSpPr txBox="1"/>
          <p:nvPr/>
        </p:nvSpPr>
        <p:spPr>
          <a:xfrm>
            <a:off x="7051342" y="3224679"/>
            <a:ext cx="360000" cy="360000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4E217-CBA5-452B-8738-88241E240FE9}"/>
              </a:ext>
            </a:extLst>
          </p:cNvPr>
          <p:cNvSpPr txBox="1"/>
          <p:nvPr/>
        </p:nvSpPr>
        <p:spPr>
          <a:xfrm>
            <a:off x="2595485" y="5595288"/>
            <a:ext cx="360000" cy="360000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3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B2DA5D-8510-4011-854A-995E382C332C}"/>
              </a:ext>
            </a:extLst>
          </p:cNvPr>
          <p:cNvSpPr txBox="1"/>
          <p:nvPr/>
        </p:nvSpPr>
        <p:spPr>
          <a:xfrm>
            <a:off x="4375837" y="2806817"/>
            <a:ext cx="360000" cy="360000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4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8FC050-ADC8-44B6-8A9B-099CAAC7A00F}"/>
              </a:ext>
            </a:extLst>
          </p:cNvPr>
          <p:cNvSpPr txBox="1"/>
          <p:nvPr/>
        </p:nvSpPr>
        <p:spPr>
          <a:xfrm>
            <a:off x="602435" y="1324836"/>
            <a:ext cx="2152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Station 1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581919-6518-4BFE-A35F-466597B46FA0}"/>
              </a:ext>
            </a:extLst>
          </p:cNvPr>
          <p:cNvSpPr/>
          <p:nvPr/>
        </p:nvSpPr>
        <p:spPr bwMode="auto">
          <a:xfrm>
            <a:off x="6119813" y="3303386"/>
            <a:ext cx="180000" cy="32400"/>
          </a:xfrm>
          <a:prstGeom prst="roundRect">
            <a:avLst/>
          </a:prstGeom>
          <a:solidFill>
            <a:srgbClr val="1C83B4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0540A3-1D59-4BA3-8B18-A3086CBA0F4F}"/>
              </a:ext>
            </a:extLst>
          </p:cNvPr>
          <p:cNvSpPr/>
          <p:nvPr/>
        </p:nvSpPr>
        <p:spPr bwMode="auto">
          <a:xfrm>
            <a:off x="6275431" y="3303386"/>
            <a:ext cx="45719" cy="32400"/>
          </a:xfrm>
          <a:prstGeom prst="ellipse">
            <a:avLst/>
          </a:prstGeom>
          <a:solidFill>
            <a:srgbClr val="1C83B4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94A087C-703D-4DB7-901A-5C9AE2619900}"/>
              </a:ext>
            </a:extLst>
          </p:cNvPr>
          <p:cNvSpPr/>
          <p:nvPr/>
        </p:nvSpPr>
        <p:spPr bwMode="auto">
          <a:xfrm>
            <a:off x="6105886" y="3303386"/>
            <a:ext cx="45719" cy="32400"/>
          </a:xfrm>
          <a:prstGeom prst="ellipse">
            <a:avLst/>
          </a:prstGeom>
          <a:solidFill>
            <a:srgbClr val="1C83B4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A4D7F7-2B98-468B-92C9-D8D27B384A95}"/>
              </a:ext>
            </a:extLst>
          </p:cNvPr>
          <p:cNvSpPr txBox="1"/>
          <p:nvPr/>
        </p:nvSpPr>
        <p:spPr>
          <a:xfrm>
            <a:off x="6513903" y="3335617"/>
            <a:ext cx="145874" cy="61555"/>
          </a:xfrm>
          <a:prstGeom prst="rect">
            <a:avLst/>
          </a:prstGeom>
          <a:solidFill>
            <a:srgbClr val="FCFBF9"/>
          </a:solidFill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</a:rPr>
              <a:t>8.32%</a:t>
            </a:r>
          </a:p>
        </p:txBody>
      </p:sp>
    </p:spTree>
    <p:extLst>
      <p:ext uri="{BB962C8B-B14F-4D97-AF65-F5344CB8AC3E}">
        <p14:creationId xmlns:p14="http://schemas.microsoft.com/office/powerpoint/2010/main" val="230471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43935-F619-45FA-BC3E-D4242AFB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1816644"/>
            <a:ext cx="8020634" cy="4575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1689F-113A-4EB8-AA88-73306D70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Example:  Trending and overlaying data for insights</a:t>
            </a:r>
            <a:br>
              <a:rPr lang="en-GB" dirty="0"/>
            </a:br>
            <a:r>
              <a:rPr lang="en-GB" b="0" dirty="0"/>
              <a:t>Immediate visualisation of utilisation of pumps on site (1, 2)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1C4205-0B0E-4C90-8576-F8C22E299A11}"/>
              </a:ext>
            </a:extLst>
          </p:cNvPr>
          <p:cNvSpPr/>
          <p:nvPr/>
        </p:nvSpPr>
        <p:spPr>
          <a:xfrm>
            <a:off x="0" y="6701102"/>
            <a:ext cx="1204869" cy="1290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endParaRPr lang="en-AU" sz="100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7B5FB4-9455-4581-A3C1-858F23CD738F}"/>
              </a:ext>
            </a:extLst>
          </p:cNvPr>
          <p:cNvSpPr/>
          <p:nvPr/>
        </p:nvSpPr>
        <p:spPr>
          <a:xfrm>
            <a:off x="364041" y="1498278"/>
            <a:ext cx="8405084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C870C6-C15A-4F27-8351-E73FAF581DA7}"/>
              </a:ext>
            </a:extLst>
          </p:cNvPr>
          <p:cNvSpPr/>
          <p:nvPr/>
        </p:nvSpPr>
        <p:spPr>
          <a:xfrm>
            <a:off x="8868896" y="1493657"/>
            <a:ext cx="2965413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38589-0E96-44A9-B27C-40853C68C7AE}"/>
              </a:ext>
            </a:extLst>
          </p:cNvPr>
          <p:cNvSpPr txBox="1"/>
          <p:nvPr/>
        </p:nvSpPr>
        <p:spPr>
          <a:xfrm>
            <a:off x="8995997" y="1310312"/>
            <a:ext cx="15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B4BFD5-032A-4557-887B-EE3BD7D1978C}"/>
              </a:ext>
            </a:extLst>
          </p:cNvPr>
          <p:cNvSpPr txBox="1"/>
          <p:nvPr/>
        </p:nvSpPr>
        <p:spPr>
          <a:xfrm>
            <a:off x="8995997" y="1991382"/>
            <a:ext cx="26585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zoom out the trend, showing the past two days of more sporadic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operation.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pumps have similar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runs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(clockwise starts) and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utilisation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both for yesterday and for the past month, indicating healthy operation.</a:t>
            </a:r>
          </a:p>
          <a:p>
            <a:pPr marL="228600" indent="-2286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variables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such as active power, Cos Phi or run hours can be </a:t>
            </a:r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trended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give context to the level and pump run trend.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AD3C9E-B11F-4F8E-9A2E-D739B75C2611}"/>
              </a:ext>
            </a:extLst>
          </p:cNvPr>
          <p:cNvSpPr txBox="1"/>
          <p:nvPr/>
        </p:nvSpPr>
        <p:spPr>
          <a:xfrm>
            <a:off x="1431251" y="3816924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2FBCA5-C3AA-4406-A7DC-DDFAD2E5D28E}"/>
              </a:ext>
            </a:extLst>
          </p:cNvPr>
          <p:cNvSpPr txBox="1"/>
          <p:nvPr/>
        </p:nvSpPr>
        <p:spPr>
          <a:xfrm>
            <a:off x="6663120" y="5885346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46D4A-1D0C-4F3E-889B-9500C916A1F0}"/>
              </a:ext>
            </a:extLst>
          </p:cNvPr>
          <p:cNvSpPr txBox="1"/>
          <p:nvPr/>
        </p:nvSpPr>
        <p:spPr>
          <a:xfrm>
            <a:off x="7867350" y="2625436"/>
            <a:ext cx="360000" cy="359357"/>
          </a:xfrm>
          <a:prstGeom prst="rect">
            <a:avLst/>
          </a:prstGeom>
          <a:solidFill>
            <a:srgbClr val="D7698C">
              <a:alpha val="50196"/>
            </a:srgbClr>
          </a:solidFill>
          <a:ln w="38100">
            <a:solidFill>
              <a:srgbClr val="871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0A710-7C27-44C8-9B1E-3EFC9380F6FA}"/>
              </a:ext>
            </a:extLst>
          </p:cNvPr>
          <p:cNvSpPr txBox="1"/>
          <p:nvPr/>
        </p:nvSpPr>
        <p:spPr>
          <a:xfrm>
            <a:off x="602435" y="1324836"/>
            <a:ext cx="2140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Station 2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62D3-0880-42BF-AEF4-6AFC091E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Pump overview</a:t>
            </a:r>
            <a:br>
              <a:rPr lang="en-GB" dirty="0"/>
            </a:br>
            <a:r>
              <a:rPr lang="en-GB" b="0" dirty="0"/>
              <a:t>Comparison of operational parameters for detailed fault diagnosis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32803E-2FA3-4ADD-9148-83CA4FA9A9C0}"/>
              </a:ext>
            </a:extLst>
          </p:cNvPr>
          <p:cNvGrpSpPr/>
          <p:nvPr/>
        </p:nvGrpSpPr>
        <p:grpSpPr>
          <a:xfrm>
            <a:off x="540326" y="1629295"/>
            <a:ext cx="5079077" cy="4242562"/>
            <a:chOff x="1113905" y="1704109"/>
            <a:chExt cx="5079077" cy="4242562"/>
          </a:xfrm>
        </p:grpSpPr>
        <p:pic>
          <p:nvPicPr>
            <p:cNvPr id="15" name="Picture 2" descr="APPLE iMac Retina 5K (Intel Core i5, 8 GB, 1 TB HDD, Silber)">
              <a:extLst>
                <a:ext uri="{FF2B5EF4-FFF2-40B4-BE49-F238E27FC236}">
                  <a16:creationId xmlns:a16="http://schemas.microsoft.com/office/drawing/2014/main" id="{A9136CD3-7D5B-4871-86A3-8CCF40E07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2" t="13770" r="5969" b="12667"/>
            <a:stretch/>
          </p:blipFill>
          <p:spPr bwMode="auto">
            <a:xfrm>
              <a:off x="1113905" y="1704109"/>
              <a:ext cx="5079077" cy="424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64D91AF-25B2-485E-ADCD-6556739BA206}"/>
                </a:ext>
              </a:extLst>
            </p:cNvPr>
            <p:cNvSpPr/>
            <p:nvPr/>
          </p:nvSpPr>
          <p:spPr bwMode="auto">
            <a:xfrm>
              <a:off x="3504990" y="4796478"/>
              <a:ext cx="287890" cy="287890"/>
            </a:xfrm>
            <a:prstGeom prst="ellipse">
              <a:avLst/>
            </a:prstGeom>
            <a:solidFill>
              <a:srgbClr val="BFBFC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1799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5EEB37-5962-43FB-BF3C-D0825FC53793}"/>
              </a:ext>
            </a:extLst>
          </p:cNvPr>
          <p:cNvSpPr txBox="1"/>
          <p:nvPr/>
        </p:nvSpPr>
        <p:spPr>
          <a:xfrm>
            <a:off x="6853998" y="2031206"/>
            <a:ext cx="3794606" cy="3872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rgbClr val="00646E"/>
                </a:solidFill>
              </a:rPr>
              <a:t>Compares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646E"/>
              </a:solidFill>
              <a:effectLst/>
              <a:uLnTx/>
              <a:uFillTx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Contextualised data for each notification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Pump Efficiency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Utilisation, Status,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Calculated Flow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Pump Reversals </a:t>
            </a:r>
          </a:p>
          <a:p>
            <a:pPr marL="830229" lvl="1" indent="-285750" fontAlgn="auto"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</a:rPr>
              <a:t>High Level Incidents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GB" sz="1600" kern="0" dirty="0">
                <a:solidFill>
                  <a:srgbClr val="000000"/>
                </a:solidFill>
              </a:rPr>
              <a:t>Raw data such as </a:t>
            </a:r>
            <a:r>
              <a:rPr lang="en-GB" sz="1600" i="1" kern="0" dirty="0" err="1">
                <a:solidFill>
                  <a:srgbClr val="000000"/>
                </a:solidFill>
              </a:rPr>
              <a:t>wetwell</a:t>
            </a:r>
            <a:r>
              <a:rPr lang="en-GB" sz="1600" i="1" kern="0" dirty="0">
                <a:solidFill>
                  <a:srgbClr val="000000"/>
                </a:solidFill>
              </a:rPr>
              <a:t> Level, Power Consumption, Cos Phi</a:t>
            </a:r>
            <a:r>
              <a:rPr lang="en-GB" sz="1600" kern="0" dirty="0">
                <a:solidFill>
                  <a:srgbClr val="000000"/>
                </a:solidFill>
              </a:rPr>
              <a:t> and </a:t>
            </a:r>
            <a:r>
              <a:rPr lang="en-GB" sz="1600" i="1" kern="0" dirty="0">
                <a:solidFill>
                  <a:srgbClr val="000000"/>
                </a:solidFill>
              </a:rPr>
              <a:t>Operating Hours</a:t>
            </a:r>
            <a:r>
              <a:rPr lang="en-GB" sz="1600" kern="0" dirty="0">
                <a:solidFill>
                  <a:srgbClr val="000000"/>
                </a:solidFill>
              </a:rPr>
              <a:t>.  These are trended as aggregated data and can be then analysed at greater resolution according to the timeframe selected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879BAA"/>
              </a:buClr>
              <a:buSzTx/>
              <a:tabLst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F5BCAD4-7EA1-46C5-80B3-E74B38EF93CA}"/>
              </a:ext>
            </a:extLst>
          </p:cNvPr>
          <p:cNvSpPr/>
          <p:nvPr/>
        </p:nvSpPr>
        <p:spPr bwMode="auto">
          <a:xfrm>
            <a:off x="5748084" y="1758913"/>
            <a:ext cx="755485" cy="4417443"/>
          </a:xfrm>
          <a:prstGeom prst="homePlate">
            <a:avLst/>
          </a:prstGeom>
          <a:solidFill>
            <a:schemeClr val="accent2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E76CB-47F6-42CB-BE2B-B4C0509D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71" y="2007959"/>
            <a:ext cx="4487409" cy="24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6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689F-113A-4EB8-AA88-73306D70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Pump analysis case study: Known problem site</a:t>
            </a:r>
            <a:br>
              <a:rPr lang="en-GB" dirty="0"/>
            </a:br>
            <a:r>
              <a:rPr lang="en-GB" b="0" dirty="0"/>
              <a:t>Insights from raw data on the impact of automated reversal (</a:t>
            </a:r>
            <a:r>
              <a:rPr lang="en-GB" b="0" dirty="0" err="1"/>
              <a:t>i</a:t>
            </a:r>
            <a:r>
              <a:rPr lang="en-GB" b="0" dirty="0"/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1C4205-0B0E-4C90-8576-F8C22E299A11}"/>
              </a:ext>
            </a:extLst>
          </p:cNvPr>
          <p:cNvSpPr/>
          <p:nvPr/>
        </p:nvSpPr>
        <p:spPr>
          <a:xfrm>
            <a:off x="0" y="6701102"/>
            <a:ext cx="1204869" cy="1290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endParaRPr lang="en-AU" sz="100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7B5FB4-9455-4581-A3C1-858F23CD738F}"/>
              </a:ext>
            </a:extLst>
          </p:cNvPr>
          <p:cNvSpPr/>
          <p:nvPr/>
        </p:nvSpPr>
        <p:spPr>
          <a:xfrm>
            <a:off x="364041" y="1498278"/>
            <a:ext cx="8405084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C870C6-C15A-4F27-8351-E73FAF581DA7}"/>
              </a:ext>
            </a:extLst>
          </p:cNvPr>
          <p:cNvSpPr/>
          <p:nvPr/>
        </p:nvSpPr>
        <p:spPr>
          <a:xfrm>
            <a:off x="8868896" y="1493657"/>
            <a:ext cx="2965413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912F82-7E9E-49BE-AD2E-7B5BEE30A904}"/>
              </a:ext>
            </a:extLst>
          </p:cNvPr>
          <p:cNvSpPr txBox="1"/>
          <p:nvPr/>
        </p:nvSpPr>
        <p:spPr>
          <a:xfrm>
            <a:off x="602434" y="1324836"/>
            <a:ext cx="29184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Station, Pump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38589-0E96-44A9-B27C-40853C68C7AE}"/>
              </a:ext>
            </a:extLst>
          </p:cNvPr>
          <p:cNvSpPr txBox="1"/>
          <p:nvPr/>
        </p:nvSpPr>
        <p:spPr>
          <a:xfrm>
            <a:off x="8995997" y="1310312"/>
            <a:ext cx="15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F015B-1430-4D13-8C35-F4817AD2B50F}"/>
              </a:ext>
            </a:extLst>
          </p:cNvPr>
          <p:cNvSpPr txBox="1"/>
          <p:nvPr/>
        </p:nvSpPr>
        <p:spPr>
          <a:xfrm>
            <a:off x="8975658" y="1739004"/>
            <a:ext cx="285865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known problem site with three installed pumps.  Pump 1 not in operation, Pump 3 on duty, Pump 2 (this slide, on standby)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2 is started onsite at 11:45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high current  (</a:t>
            </a:r>
            <a:r>
              <a:rPr lang="en-AU" sz="1400" b="1" dirty="0">
                <a:solidFill>
                  <a:srgbClr val="871E50"/>
                </a:solidFill>
                <a:sym typeface="Symbol" panose="05050102010706020507" pitchFamily="18" charset="2"/>
              </a:rPr>
              <a:t>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)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event (2a)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identified and pump automatically reversed (</a:t>
            </a:r>
            <a:r>
              <a:rPr lang="en-AU" sz="1400" b="1" dirty="0">
                <a:solidFill>
                  <a:srgbClr val="2387AA"/>
                </a:solidFill>
                <a:sym typeface="Symbol" panose="05050102010706020507" pitchFamily="18" charset="2"/>
              </a:rPr>
              <a:t></a:t>
            </a:r>
            <a:r>
              <a:rPr lang="en-AU" sz="1400" b="1" dirty="0">
                <a:solidFill>
                  <a:srgbClr val="871E50"/>
                </a:solidFill>
                <a:sym typeface="Symbol" panose="05050102010706020507" pitchFamily="18" charset="2"/>
              </a:rPr>
              <a:t> 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2b).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preventative reversal of the pump is actioned after the pre-defined 10 starts. </a:t>
            </a:r>
          </a:p>
          <a:p>
            <a:pPr marL="342900" indent="-342900">
              <a:buAutoNum type="arabicPeriod"/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Insights: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Pump 2 has maintained operation and reduced load by SIMOCODE initiating a high-current reversal as well as systematic time based reversals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4B069E-1D57-4B62-86CE-3B4ABEE07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5" t="9986"/>
          <a:stretch/>
        </p:blipFill>
        <p:spPr>
          <a:xfrm>
            <a:off x="543734" y="1694168"/>
            <a:ext cx="7987575" cy="3543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30190F-428B-4991-A81C-F88D6EE2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8" t="60283" b="8531"/>
          <a:stretch/>
        </p:blipFill>
        <p:spPr>
          <a:xfrm>
            <a:off x="621694" y="4976974"/>
            <a:ext cx="7923789" cy="122838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0F50DB-036D-4002-B48D-B54834CDC42A}"/>
              </a:ext>
            </a:extLst>
          </p:cNvPr>
          <p:cNvCxnSpPr/>
          <p:nvPr/>
        </p:nvCxnSpPr>
        <p:spPr>
          <a:xfrm flipV="1">
            <a:off x="8261984" y="2810261"/>
            <a:ext cx="0" cy="3515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C9C84A-9947-42BF-8B05-BFEF6E9021A8}"/>
              </a:ext>
            </a:extLst>
          </p:cNvPr>
          <p:cNvCxnSpPr>
            <a:cxnSpLocks/>
          </p:cNvCxnSpPr>
          <p:nvPr/>
        </p:nvCxnSpPr>
        <p:spPr>
          <a:xfrm flipV="1">
            <a:off x="3272408" y="1762628"/>
            <a:ext cx="0" cy="433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1E6098-5362-4311-AD2D-A40F2ED63DF1}"/>
              </a:ext>
            </a:extLst>
          </p:cNvPr>
          <p:cNvCxnSpPr>
            <a:cxnSpLocks/>
          </p:cNvCxnSpPr>
          <p:nvPr/>
        </p:nvCxnSpPr>
        <p:spPr>
          <a:xfrm flipV="1">
            <a:off x="3577158" y="1762628"/>
            <a:ext cx="0" cy="433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623BE8-449F-46E6-AAA6-82E43360CE45}"/>
              </a:ext>
            </a:extLst>
          </p:cNvPr>
          <p:cNvCxnSpPr>
            <a:cxnSpLocks/>
          </p:cNvCxnSpPr>
          <p:nvPr/>
        </p:nvCxnSpPr>
        <p:spPr>
          <a:xfrm flipV="1">
            <a:off x="6121569" y="1767619"/>
            <a:ext cx="0" cy="433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CFFC12-5B4C-4A4D-9AF9-FA7007E97D5E}"/>
              </a:ext>
            </a:extLst>
          </p:cNvPr>
          <p:cNvCxnSpPr>
            <a:cxnSpLocks/>
          </p:cNvCxnSpPr>
          <p:nvPr/>
        </p:nvCxnSpPr>
        <p:spPr>
          <a:xfrm flipV="1">
            <a:off x="6426318" y="1767619"/>
            <a:ext cx="0" cy="433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10065D1-D671-4778-A522-C6D1FD80B6DB}"/>
              </a:ext>
            </a:extLst>
          </p:cNvPr>
          <p:cNvSpPr/>
          <p:nvPr/>
        </p:nvSpPr>
        <p:spPr bwMode="auto">
          <a:xfrm>
            <a:off x="1741493" y="1819421"/>
            <a:ext cx="1530471" cy="4385939"/>
          </a:xfrm>
          <a:prstGeom prst="rect">
            <a:avLst/>
          </a:pr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8BF46E-8268-4F34-B5A6-AAF74B079D26}"/>
              </a:ext>
            </a:extLst>
          </p:cNvPr>
          <p:cNvSpPr/>
          <p:nvPr/>
        </p:nvSpPr>
        <p:spPr bwMode="auto">
          <a:xfrm>
            <a:off x="3577622" y="1819421"/>
            <a:ext cx="2544392" cy="4385939"/>
          </a:xfrm>
          <a:prstGeom prst="rect">
            <a:avLst/>
          </a:pr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A7699E-8094-417D-83CD-871DC481393A}"/>
              </a:ext>
            </a:extLst>
          </p:cNvPr>
          <p:cNvSpPr/>
          <p:nvPr/>
        </p:nvSpPr>
        <p:spPr bwMode="auto">
          <a:xfrm>
            <a:off x="6426319" y="1819421"/>
            <a:ext cx="2048766" cy="4385939"/>
          </a:xfrm>
          <a:prstGeom prst="rect">
            <a:avLst/>
          </a:pr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5E8B69-895E-40D5-A542-A56743330851}"/>
              </a:ext>
            </a:extLst>
          </p:cNvPr>
          <p:cNvSpPr txBox="1"/>
          <p:nvPr/>
        </p:nvSpPr>
        <p:spPr>
          <a:xfrm>
            <a:off x="564451" y="5051936"/>
            <a:ext cx="1318381" cy="33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/>
              <a:t>Starts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58547D-1FF9-4567-A083-02DE341F7FD6}"/>
              </a:ext>
            </a:extLst>
          </p:cNvPr>
          <p:cNvSpPr/>
          <p:nvPr/>
        </p:nvSpPr>
        <p:spPr bwMode="auto">
          <a:xfrm>
            <a:off x="861895" y="1907747"/>
            <a:ext cx="194052" cy="65623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E21191-AAE4-44BE-8D7D-07AE6B671F63}"/>
              </a:ext>
            </a:extLst>
          </p:cNvPr>
          <p:cNvSpPr txBox="1"/>
          <p:nvPr/>
        </p:nvSpPr>
        <p:spPr>
          <a:xfrm>
            <a:off x="564451" y="1819421"/>
            <a:ext cx="1318381" cy="33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/>
              <a:t>Current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F87332-E968-4D2E-A099-7D67096E7321}"/>
              </a:ext>
            </a:extLst>
          </p:cNvPr>
          <p:cNvSpPr/>
          <p:nvPr/>
        </p:nvSpPr>
        <p:spPr bwMode="auto">
          <a:xfrm>
            <a:off x="878572" y="3710001"/>
            <a:ext cx="194052" cy="998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D8BF6E-5E60-49FE-8DCD-E5B152B227BC}"/>
              </a:ext>
            </a:extLst>
          </p:cNvPr>
          <p:cNvSpPr txBox="1"/>
          <p:nvPr/>
        </p:nvSpPr>
        <p:spPr>
          <a:xfrm>
            <a:off x="544145" y="3610318"/>
            <a:ext cx="2631815" cy="587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Clockwise </a:t>
            </a:r>
          </a:p>
          <a:p>
            <a:pPr>
              <a:spcBef>
                <a:spcPts val="0"/>
              </a:spcBef>
            </a:pPr>
            <a:r>
              <a:rPr lang="en-A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BFC39-51FD-41FE-A673-0DC07B77ADB7}"/>
              </a:ext>
            </a:extLst>
          </p:cNvPr>
          <p:cNvSpPr txBox="1"/>
          <p:nvPr/>
        </p:nvSpPr>
        <p:spPr>
          <a:xfrm>
            <a:off x="3238984" y="1863243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2a</a:t>
            </a:r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46D4A-1D0C-4F3E-889B-9500C916A1F0}"/>
              </a:ext>
            </a:extLst>
          </p:cNvPr>
          <p:cNvSpPr txBox="1"/>
          <p:nvPr/>
        </p:nvSpPr>
        <p:spPr>
          <a:xfrm>
            <a:off x="3235998" y="5274107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2b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2FBCA5-C3AA-4406-A7DC-DDFAD2E5D28E}"/>
              </a:ext>
            </a:extLst>
          </p:cNvPr>
          <p:cNvSpPr txBox="1"/>
          <p:nvPr/>
        </p:nvSpPr>
        <p:spPr>
          <a:xfrm>
            <a:off x="3235998" y="3610318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AD3C9E-B11F-4F8E-9A2E-D739B75C2611}"/>
              </a:ext>
            </a:extLst>
          </p:cNvPr>
          <p:cNvSpPr txBox="1"/>
          <p:nvPr/>
        </p:nvSpPr>
        <p:spPr>
          <a:xfrm>
            <a:off x="6301263" y="5058129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669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E484-D828-4ACD-9F63-28F629BC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Pump analysis case study: Known problem site </a:t>
            </a:r>
            <a:br>
              <a:rPr lang="en-GB" dirty="0"/>
            </a:br>
            <a:r>
              <a:rPr lang="en-GB" b="0" dirty="0"/>
              <a:t>Insights from raw data on the impact of automated reversal (ii)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F2194B-B283-46A8-92B5-5DF07F8FB37D}"/>
              </a:ext>
            </a:extLst>
          </p:cNvPr>
          <p:cNvSpPr/>
          <p:nvPr/>
        </p:nvSpPr>
        <p:spPr>
          <a:xfrm>
            <a:off x="364041" y="1498278"/>
            <a:ext cx="8405084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FFC133-6648-4FF6-BE9F-E838E42BEC60}"/>
              </a:ext>
            </a:extLst>
          </p:cNvPr>
          <p:cNvSpPr/>
          <p:nvPr/>
        </p:nvSpPr>
        <p:spPr>
          <a:xfrm>
            <a:off x="8868896" y="1493657"/>
            <a:ext cx="2965413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D9CF4-95A7-45C0-BDF7-1DAC35F2E8D3}"/>
              </a:ext>
            </a:extLst>
          </p:cNvPr>
          <p:cNvSpPr txBox="1"/>
          <p:nvPr/>
        </p:nvSpPr>
        <p:spPr>
          <a:xfrm>
            <a:off x="602434" y="1324836"/>
            <a:ext cx="2965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Station, Pump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16969-B5F7-4DBF-8AB9-DC85C1D1ADB6}"/>
              </a:ext>
            </a:extLst>
          </p:cNvPr>
          <p:cNvSpPr txBox="1"/>
          <p:nvPr/>
        </p:nvSpPr>
        <p:spPr>
          <a:xfrm>
            <a:off x="8995997" y="1310312"/>
            <a:ext cx="15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190B70-3C9D-4792-A44C-0B636EDCE4B7}"/>
              </a:ext>
            </a:extLst>
          </p:cNvPr>
          <p:cNvGrpSpPr/>
          <p:nvPr/>
        </p:nvGrpSpPr>
        <p:grpSpPr>
          <a:xfrm>
            <a:off x="740677" y="1779571"/>
            <a:ext cx="7771555" cy="4504851"/>
            <a:chOff x="4522968" y="1521122"/>
            <a:chExt cx="7059432" cy="48050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0BCD4F-95D5-40C2-AE88-66BF0882A89C}"/>
                </a:ext>
              </a:extLst>
            </p:cNvPr>
            <p:cNvGrpSpPr/>
            <p:nvPr/>
          </p:nvGrpSpPr>
          <p:grpSpPr>
            <a:xfrm>
              <a:off x="4522968" y="1521122"/>
              <a:ext cx="7059432" cy="4805029"/>
              <a:chOff x="3020098" y="-8022"/>
              <a:chExt cx="8562301" cy="687954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84B4E12-5F85-4E7D-B614-AB2636FA2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1296" t="35277" r="5321"/>
              <a:stretch/>
            </p:blipFill>
            <p:spPr>
              <a:xfrm>
                <a:off x="3697705" y="-8022"/>
                <a:ext cx="7884694" cy="2276431"/>
              </a:xfrm>
              <a:prstGeom prst="rect">
                <a:avLst/>
              </a:prstGeom>
              <a:solidFill>
                <a:srgbClr val="005F87"/>
              </a:solidFill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E592FD5-7BC0-412B-8986-C252028E4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644" t="49501" r="8059" b="13777"/>
              <a:stretch/>
            </p:blipFill>
            <p:spPr>
              <a:xfrm>
                <a:off x="3420978" y="5165559"/>
                <a:ext cx="7960891" cy="1705964"/>
              </a:xfrm>
              <a:prstGeom prst="rect">
                <a:avLst/>
              </a:prstGeom>
              <a:solidFill>
                <a:srgbClr val="005F87"/>
              </a:solidFill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D724C8F-1AF7-4CCD-A325-CCE84412A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6348" t="46116" r="6448" b="10343"/>
              <a:stretch/>
            </p:blipFill>
            <p:spPr>
              <a:xfrm>
                <a:off x="3388334" y="1697532"/>
                <a:ext cx="8193505" cy="1871425"/>
              </a:xfrm>
              <a:prstGeom prst="rect">
                <a:avLst/>
              </a:prstGeom>
              <a:solidFill>
                <a:srgbClr val="005F87"/>
              </a:solidFill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2AC226-0192-42DA-BB9F-765CD8889034}"/>
                  </a:ext>
                </a:extLst>
              </p:cNvPr>
              <p:cNvSpPr txBox="1"/>
              <p:nvPr/>
            </p:nvSpPr>
            <p:spPr>
              <a:xfrm>
                <a:off x="3020099" y="7048"/>
                <a:ext cx="1499937" cy="528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Level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8EB8CF-34A9-43AD-A314-844B4F0E9684}"/>
                  </a:ext>
                </a:extLst>
              </p:cNvPr>
              <p:cNvSpPr txBox="1"/>
              <p:nvPr/>
            </p:nvSpPr>
            <p:spPr>
              <a:xfrm>
                <a:off x="3020099" y="1575217"/>
                <a:ext cx="1499937" cy="528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</a:lstStyle>
              <a:p>
                <a:r>
                  <a:rPr lang="en-AU" dirty="0"/>
                  <a:t>Power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E87F76-CD59-4EFB-8495-E272BD0D84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303" t="51257" r="9276" b="14577"/>
              <a:stretch/>
            </p:blipFill>
            <p:spPr>
              <a:xfrm>
                <a:off x="3577389" y="3380226"/>
                <a:ext cx="7732294" cy="1595666"/>
              </a:xfrm>
              <a:prstGeom prst="rect">
                <a:avLst/>
              </a:prstGeom>
              <a:solidFill>
                <a:srgbClr val="005F87"/>
              </a:solidFill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7212AD-7F6F-43BA-A8B2-976FE0073190}"/>
                  </a:ext>
                </a:extLst>
              </p:cNvPr>
              <p:cNvSpPr txBox="1"/>
              <p:nvPr/>
            </p:nvSpPr>
            <p:spPr>
              <a:xfrm>
                <a:off x="3020099" y="3149793"/>
                <a:ext cx="2994246" cy="925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A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Clockwise </a:t>
                </a:r>
              </a:p>
              <a:p>
                <a:pPr>
                  <a:spcBef>
                    <a:spcPts val="0"/>
                  </a:spcBef>
                </a:pPr>
                <a:r>
                  <a:rPr lang="en-A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Starts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359045-D2A4-4D81-B3B9-27D4C42C43AE}"/>
                  </a:ext>
                </a:extLst>
              </p:cNvPr>
              <p:cNvSpPr txBox="1"/>
              <p:nvPr/>
            </p:nvSpPr>
            <p:spPr>
              <a:xfrm>
                <a:off x="3020098" y="4871867"/>
                <a:ext cx="1928879" cy="925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Consumed Power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C028564-23F1-468C-AADD-3AD57703CD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8617" y="99588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73AFEC-F96F-4E6A-99C3-AF527F4863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09873" y="99588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4F9F345-7D5B-4891-A3CD-5CF52A2D8A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6779" y="99588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CAD60A-80C1-42B7-8911-7932D8833AD8}"/>
                  </a:ext>
                </a:extLst>
              </p:cNvPr>
              <p:cNvSpPr/>
              <p:nvPr/>
            </p:nvSpPr>
            <p:spPr>
              <a:xfrm>
                <a:off x="4948984" y="1602663"/>
                <a:ext cx="705853" cy="312821"/>
              </a:xfrm>
              <a:prstGeom prst="rect">
                <a:avLst/>
              </a:prstGeom>
              <a:solidFill>
                <a:srgbClr val="005F8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AU" dirty="0"/>
                  <a:t>52A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357A863-133D-4826-8699-D431A827CA23}"/>
                  </a:ext>
                </a:extLst>
              </p:cNvPr>
              <p:cNvCxnSpPr>
                <a:cxnSpLocks/>
                <a:stCxn id="26" idx="1"/>
              </p:cNvCxnSpPr>
              <p:nvPr/>
            </p:nvCxnSpPr>
            <p:spPr>
              <a:xfrm flipH="1">
                <a:off x="4748458" y="1759073"/>
                <a:ext cx="200526" cy="107707"/>
              </a:xfrm>
              <a:prstGeom prst="straightConnector1">
                <a:avLst/>
              </a:prstGeom>
              <a:ln w="38100">
                <a:solidFill>
                  <a:srgbClr val="005F8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8C06875-02F8-4389-87E1-68F130860D4F}"/>
                  </a:ext>
                </a:extLst>
              </p:cNvPr>
              <p:cNvSpPr/>
              <p:nvPr/>
            </p:nvSpPr>
            <p:spPr>
              <a:xfrm>
                <a:off x="7467571" y="1602662"/>
                <a:ext cx="705853" cy="312821"/>
              </a:xfrm>
              <a:prstGeom prst="rect">
                <a:avLst/>
              </a:prstGeom>
              <a:solidFill>
                <a:srgbClr val="005F8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AU" dirty="0"/>
                  <a:t>42A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9E02BBF-30D2-43C3-A40D-85AE34E5FF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73283" y="1973702"/>
                <a:ext cx="223609" cy="118244"/>
              </a:xfrm>
              <a:prstGeom prst="straightConnector1">
                <a:avLst/>
              </a:prstGeom>
              <a:ln w="38100">
                <a:solidFill>
                  <a:srgbClr val="005F8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AAFCFB7-CBBD-439F-949D-E96BABC9C1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5813" y="98982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5852A3C-0E6F-4C9B-A8BE-BC9BADDF43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1367" y="98982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9838CD3-30C5-4631-A161-427D864C0C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2399" y="98982"/>
                <a:ext cx="0" cy="65624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C5C1B0-1DF6-4FD9-9B00-5A0A5BA7BFA8}"/>
                </a:ext>
              </a:extLst>
            </p:cNvPr>
            <p:cNvSpPr/>
            <p:nvPr/>
          </p:nvSpPr>
          <p:spPr bwMode="auto">
            <a:xfrm>
              <a:off x="5438754" y="1596280"/>
              <a:ext cx="165328" cy="4583581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0000"/>
              </a:schemeClr>
            </a:solidFill>
            <a:ln>
              <a:noFill/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BE0A19-9AFC-4AEA-9379-CA6343782CBC}"/>
                </a:ext>
              </a:extLst>
            </p:cNvPr>
            <p:cNvSpPr/>
            <p:nvPr/>
          </p:nvSpPr>
          <p:spPr bwMode="auto">
            <a:xfrm>
              <a:off x="6006250" y="1596280"/>
              <a:ext cx="1637509" cy="4583581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0000"/>
              </a:schemeClr>
            </a:solidFill>
            <a:ln>
              <a:noFill/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1E3809-9EB8-4610-861D-C29F476D5263}"/>
                </a:ext>
              </a:extLst>
            </p:cNvPr>
            <p:cNvSpPr/>
            <p:nvPr/>
          </p:nvSpPr>
          <p:spPr bwMode="auto">
            <a:xfrm>
              <a:off x="7947557" y="1593537"/>
              <a:ext cx="3631046" cy="4636028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0000"/>
              </a:schemeClr>
            </a:solidFill>
            <a:ln>
              <a:noFill/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6F9EEED-8CA1-4F04-BE81-635CAA7BA652}"/>
              </a:ext>
            </a:extLst>
          </p:cNvPr>
          <p:cNvSpPr txBox="1"/>
          <p:nvPr/>
        </p:nvSpPr>
        <p:spPr>
          <a:xfrm>
            <a:off x="1949419" y="3317777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1DC26A-9EE7-404A-A594-F205D5DC6B0A}"/>
              </a:ext>
            </a:extLst>
          </p:cNvPr>
          <p:cNvSpPr txBox="1"/>
          <p:nvPr/>
        </p:nvSpPr>
        <p:spPr>
          <a:xfrm>
            <a:off x="971071" y="2338964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93F26-4870-4717-AE03-0A145A70D1DD}"/>
              </a:ext>
            </a:extLst>
          </p:cNvPr>
          <p:cNvSpPr txBox="1"/>
          <p:nvPr/>
        </p:nvSpPr>
        <p:spPr>
          <a:xfrm>
            <a:off x="4144404" y="3942164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CC1211-1DE4-4EF3-9C7D-845547C080F0}"/>
              </a:ext>
            </a:extLst>
          </p:cNvPr>
          <p:cNvSpPr txBox="1"/>
          <p:nvPr/>
        </p:nvSpPr>
        <p:spPr>
          <a:xfrm>
            <a:off x="8940721" y="1660671"/>
            <a:ext cx="28935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Same site and timeframe, looking at Pump 3 which is not setup to reverse to clear blockages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Level shown to be increasing at 9:15am.  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Increase in power consumption, pointing to possible blockage; operations continue  for an hour while level over “100%” while current increases.  Pump trips at 10:45am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Site visit has re-started pump twice. Power starts to reduce over time/starts. Pump 2 brought in to operation and reverses to help address blockage (previous side)</a:t>
            </a:r>
          </a:p>
          <a:p>
            <a:r>
              <a:rPr lang="en-A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Insights:</a:t>
            </a:r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Pump 1 is isolated and Pump 2 is not called to start.</a:t>
            </a:r>
          </a:p>
        </p:txBody>
      </p:sp>
    </p:spTree>
    <p:extLst>
      <p:ext uri="{BB962C8B-B14F-4D97-AF65-F5344CB8AC3E}">
        <p14:creationId xmlns:p14="http://schemas.microsoft.com/office/powerpoint/2010/main" val="257201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E484-D828-4ACD-9F63-28F629BC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Pump analysis case study: Known problem site</a:t>
            </a:r>
            <a:br>
              <a:rPr lang="en-GB" dirty="0"/>
            </a:br>
            <a:r>
              <a:rPr lang="en-GB" b="0" dirty="0"/>
              <a:t>Insights from raw data on the impact of automated reversal (iii)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F2194B-B283-46A8-92B5-5DF07F8FB37D}"/>
              </a:ext>
            </a:extLst>
          </p:cNvPr>
          <p:cNvSpPr/>
          <p:nvPr/>
        </p:nvSpPr>
        <p:spPr>
          <a:xfrm>
            <a:off x="364041" y="1498278"/>
            <a:ext cx="8405084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FFC133-6648-4FF6-BE9F-E838E42BEC60}"/>
              </a:ext>
            </a:extLst>
          </p:cNvPr>
          <p:cNvSpPr/>
          <p:nvPr/>
        </p:nvSpPr>
        <p:spPr>
          <a:xfrm>
            <a:off x="8868896" y="1493657"/>
            <a:ext cx="2965413" cy="4999623"/>
          </a:xfrm>
          <a:prstGeom prst="rect">
            <a:avLst/>
          </a:prstGeom>
          <a:noFill/>
          <a:ln w="38100">
            <a:solidFill>
              <a:srgbClr val="0095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D9CF4-95A7-45C0-BDF7-1DAC35F2E8D3}"/>
              </a:ext>
            </a:extLst>
          </p:cNvPr>
          <p:cNvSpPr txBox="1"/>
          <p:nvPr/>
        </p:nvSpPr>
        <p:spPr>
          <a:xfrm>
            <a:off x="602434" y="1324836"/>
            <a:ext cx="2986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Station, Pump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16969-B5F7-4DBF-8AB9-DC85C1D1ADB6}"/>
              </a:ext>
            </a:extLst>
          </p:cNvPr>
          <p:cNvSpPr txBox="1"/>
          <p:nvPr/>
        </p:nvSpPr>
        <p:spPr>
          <a:xfrm>
            <a:off x="8995997" y="1310312"/>
            <a:ext cx="15454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Case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5CB6BB-F632-4CDF-9CAB-1F5CFB1C9FFF}"/>
              </a:ext>
            </a:extLst>
          </p:cNvPr>
          <p:cNvGrpSpPr/>
          <p:nvPr/>
        </p:nvGrpSpPr>
        <p:grpSpPr>
          <a:xfrm>
            <a:off x="602435" y="1779571"/>
            <a:ext cx="7909798" cy="4538102"/>
            <a:chOff x="4648624" y="1459522"/>
            <a:chExt cx="7223743" cy="488869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8D4103-12CA-418A-AF5B-EE615BA89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72" r="9036"/>
            <a:stretch/>
          </p:blipFill>
          <p:spPr>
            <a:xfrm>
              <a:off x="4731143" y="1521122"/>
              <a:ext cx="7141223" cy="25441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C8D9F6F-1744-42DA-B493-48EDC0DED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8" t="68747" r="14979"/>
            <a:stretch/>
          </p:blipFill>
          <p:spPr>
            <a:xfrm>
              <a:off x="4731145" y="4205111"/>
              <a:ext cx="7141222" cy="214310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20F0BF7-A29F-4C86-9C90-2D9179535A2B}"/>
                </a:ext>
              </a:extLst>
            </p:cNvPr>
            <p:cNvSpPr/>
            <p:nvPr/>
          </p:nvSpPr>
          <p:spPr>
            <a:xfrm>
              <a:off x="6351398" y="2073401"/>
              <a:ext cx="705853" cy="312821"/>
            </a:xfrm>
            <a:prstGeom prst="rect">
              <a:avLst/>
            </a:prstGeom>
            <a:solidFill>
              <a:srgbClr val="005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41A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1F00AC8-CF85-4AB0-9100-FAA5C15CD655}"/>
                </a:ext>
              </a:extLst>
            </p:cNvPr>
            <p:cNvCxnSpPr/>
            <p:nvPr/>
          </p:nvCxnSpPr>
          <p:spPr>
            <a:xfrm>
              <a:off x="6014514" y="2386222"/>
              <a:ext cx="288757" cy="457200"/>
            </a:xfrm>
            <a:prstGeom prst="straightConnector1">
              <a:avLst/>
            </a:prstGeom>
            <a:ln w="38100">
              <a:solidFill>
                <a:srgbClr val="005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E18B68E-9C51-422E-81DC-2FA35E98A5D5}"/>
                </a:ext>
              </a:extLst>
            </p:cNvPr>
            <p:cNvCxnSpPr>
              <a:cxnSpLocks/>
            </p:cNvCxnSpPr>
            <p:nvPr/>
          </p:nvCxnSpPr>
          <p:spPr>
            <a:xfrm>
              <a:off x="6648178" y="2378201"/>
              <a:ext cx="0" cy="517358"/>
            </a:xfrm>
            <a:prstGeom prst="straightConnector1">
              <a:avLst/>
            </a:prstGeom>
            <a:ln w="38100">
              <a:solidFill>
                <a:srgbClr val="005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B212CD-387B-4912-AF32-CF523D511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1629" y="2386222"/>
              <a:ext cx="128339" cy="465221"/>
            </a:xfrm>
            <a:prstGeom prst="straightConnector1">
              <a:avLst/>
            </a:prstGeom>
            <a:ln w="38100">
              <a:solidFill>
                <a:srgbClr val="005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03FA957-FA43-42EF-9893-948705D96B15}"/>
                </a:ext>
              </a:extLst>
            </p:cNvPr>
            <p:cNvSpPr/>
            <p:nvPr/>
          </p:nvSpPr>
          <p:spPr>
            <a:xfrm>
              <a:off x="8394762" y="2065380"/>
              <a:ext cx="1100887" cy="312821"/>
            </a:xfrm>
            <a:prstGeom prst="rect">
              <a:avLst/>
            </a:prstGeom>
            <a:solidFill>
              <a:srgbClr val="005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35-39A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4C44599-B237-4BD9-BFA3-038BBC0D3FF7}"/>
                </a:ext>
              </a:extLst>
            </p:cNvPr>
            <p:cNvCxnSpPr/>
            <p:nvPr/>
          </p:nvCxnSpPr>
          <p:spPr>
            <a:xfrm>
              <a:off x="9124678" y="2414296"/>
              <a:ext cx="288757" cy="457200"/>
            </a:xfrm>
            <a:prstGeom prst="straightConnector1">
              <a:avLst/>
            </a:prstGeom>
            <a:ln w="38100">
              <a:solidFill>
                <a:srgbClr val="005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9C22504-576E-46EA-8223-E96E893B10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4762" y="2408280"/>
              <a:ext cx="352926" cy="487279"/>
            </a:xfrm>
            <a:prstGeom prst="straightConnector1">
              <a:avLst/>
            </a:prstGeom>
            <a:ln w="38100">
              <a:solidFill>
                <a:srgbClr val="005F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015542F-8394-4A40-BC9C-3C35CD0E2B23}"/>
                </a:ext>
              </a:extLst>
            </p:cNvPr>
            <p:cNvSpPr/>
            <p:nvPr/>
          </p:nvSpPr>
          <p:spPr bwMode="auto">
            <a:xfrm>
              <a:off x="7360498" y="1516577"/>
              <a:ext cx="1063640" cy="4805028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0000"/>
              </a:schemeClr>
            </a:solidFill>
            <a:ln>
              <a:noFill/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DF6571-376C-47E7-972B-DB031F892DD1}"/>
                </a:ext>
              </a:extLst>
            </p:cNvPr>
            <p:cNvSpPr/>
            <p:nvPr/>
          </p:nvSpPr>
          <p:spPr>
            <a:xfrm>
              <a:off x="7249755" y="2073401"/>
              <a:ext cx="705853" cy="312821"/>
            </a:xfrm>
            <a:prstGeom prst="rect">
              <a:avLst/>
            </a:prstGeom>
            <a:solidFill>
              <a:srgbClr val="005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42A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70448C-E541-4CB6-8202-A0614E93909F}"/>
                </a:ext>
              </a:extLst>
            </p:cNvPr>
            <p:cNvSpPr/>
            <p:nvPr/>
          </p:nvSpPr>
          <p:spPr bwMode="auto">
            <a:xfrm>
              <a:off x="5163207" y="4493171"/>
              <a:ext cx="416987" cy="252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6948979-9003-44BE-A607-9D1FF615149D}"/>
                </a:ext>
              </a:extLst>
            </p:cNvPr>
            <p:cNvSpPr/>
            <p:nvPr/>
          </p:nvSpPr>
          <p:spPr bwMode="auto">
            <a:xfrm>
              <a:off x="4742698" y="1516577"/>
              <a:ext cx="1063640" cy="4805028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30000"/>
              </a:schemeClr>
            </a:solidFill>
            <a:ln>
              <a:noFill/>
              <a:miter lim="800000"/>
            </a:ln>
            <a:effectLst/>
          </p:spPr>
          <p:txBody>
            <a:bodyPr wrap="square" lIns="108000" tIns="108000" rIns="108000" bIns="108000" numCol="1" spcCol="72000" rtlCol="0" anchor="t" anchorCtr="0">
              <a:no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3670B2C-4219-4EF6-B1B9-3B11ECB85F55}"/>
                </a:ext>
              </a:extLst>
            </p:cNvPr>
            <p:cNvSpPr/>
            <p:nvPr/>
          </p:nvSpPr>
          <p:spPr>
            <a:xfrm>
              <a:off x="5372829" y="2073401"/>
              <a:ext cx="705853" cy="312821"/>
            </a:xfrm>
            <a:prstGeom prst="rect">
              <a:avLst/>
            </a:prstGeom>
            <a:solidFill>
              <a:srgbClr val="005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43A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1417A6E-2DD8-46A9-A053-A2432E9B60D8}"/>
                </a:ext>
              </a:extLst>
            </p:cNvPr>
            <p:cNvSpPr txBox="1"/>
            <p:nvPr/>
          </p:nvSpPr>
          <p:spPr>
            <a:xfrm>
              <a:off x="4648624" y="5015803"/>
              <a:ext cx="1173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r>
                <a:rPr lang="en-AU" dirty="0"/>
                <a:t>Starts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CC456E4-57F9-403D-8D0A-3280B8E4078D}"/>
                </a:ext>
              </a:extLst>
            </p:cNvPr>
            <p:cNvSpPr txBox="1"/>
            <p:nvPr/>
          </p:nvSpPr>
          <p:spPr>
            <a:xfrm>
              <a:off x="4648624" y="1459522"/>
              <a:ext cx="1173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r>
                <a:rPr lang="en-AU" dirty="0"/>
                <a:t>Current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6F9EEED-8CA1-4F04-BE81-635CAA7BA652}"/>
              </a:ext>
            </a:extLst>
          </p:cNvPr>
          <p:cNvSpPr txBox="1"/>
          <p:nvPr/>
        </p:nvSpPr>
        <p:spPr>
          <a:xfrm>
            <a:off x="3093653" y="3263193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1DC26A-9EE7-404A-A594-F205D5DC6B0A}"/>
              </a:ext>
            </a:extLst>
          </p:cNvPr>
          <p:cNvSpPr txBox="1"/>
          <p:nvPr/>
        </p:nvSpPr>
        <p:spPr>
          <a:xfrm>
            <a:off x="2072873" y="3263193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E07214-CB97-498C-9046-50304A1C9633}"/>
              </a:ext>
            </a:extLst>
          </p:cNvPr>
          <p:cNvSpPr txBox="1"/>
          <p:nvPr/>
        </p:nvSpPr>
        <p:spPr>
          <a:xfrm>
            <a:off x="8940720" y="1813620"/>
            <a:ext cx="295842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SIMOCODE Reversal functionality installed on Pump 3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increasing up to 43A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Reversal functionality is now implemented, current returns to about 41A after reversal. Gradual increase back up to 42A</a:t>
            </a:r>
          </a:p>
          <a:p>
            <a:pPr marL="342900" indent="-342900">
              <a:buAutoNum type="arabicPeriod"/>
            </a:pP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reactive reversal frees pump and current remains between 35-39A</a:t>
            </a:r>
          </a:p>
          <a:p>
            <a:pPr marL="342900" indent="-342900">
              <a:buAutoNum type="arabicPeriod"/>
            </a:pPr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A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Insights:</a:t>
            </a:r>
            <a:r>
              <a:rPr lang="en-A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Pump 3 has had it’s setup altered to ensure reversals on high current. The reversal has reduced the current and resulted in the pump remaining online.</a:t>
            </a: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A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93F26-4870-4717-AE03-0A145A70D1DD}"/>
              </a:ext>
            </a:extLst>
          </p:cNvPr>
          <p:cNvSpPr txBox="1"/>
          <p:nvPr/>
        </p:nvSpPr>
        <p:spPr>
          <a:xfrm>
            <a:off x="5083913" y="3263193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A620CE2-3C53-4E5A-91ED-E6E2F3939628}"/>
              </a:ext>
            </a:extLst>
          </p:cNvPr>
          <p:cNvSpPr txBox="1"/>
          <p:nvPr/>
        </p:nvSpPr>
        <p:spPr>
          <a:xfrm>
            <a:off x="2946065" y="5110438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</a:t>
            </a:r>
            <a:endParaRPr lang="en-A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83DA48-0068-4247-BC23-18896FF0BA2E}"/>
              </a:ext>
            </a:extLst>
          </p:cNvPr>
          <p:cNvSpPr txBox="1"/>
          <p:nvPr/>
        </p:nvSpPr>
        <p:spPr>
          <a:xfrm>
            <a:off x="1945461" y="4892878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1</a:t>
            </a:r>
            <a:endParaRPr lang="en-A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AF025B-DCF3-40A3-BD3E-CEC833C8E503}"/>
              </a:ext>
            </a:extLst>
          </p:cNvPr>
          <p:cNvSpPr txBox="1"/>
          <p:nvPr/>
        </p:nvSpPr>
        <p:spPr>
          <a:xfrm>
            <a:off x="5083913" y="5048989"/>
            <a:ext cx="360000" cy="359357"/>
          </a:xfrm>
          <a:prstGeom prst="rect">
            <a:avLst/>
          </a:prstGeom>
          <a:solidFill>
            <a:srgbClr val="879628">
              <a:alpha val="50196"/>
            </a:srgbClr>
          </a:solidFill>
          <a:ln w="38100">
            <a:solidFill>
              <a:srgbClr val="647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1598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9116BB-369F-441B-BC5D-F426F3723BA1}"/>
              </a:ext>
            </a:extLst>
          </p:cNvPr>
          <p:cNvSpPr/>
          <p:nvPr/>
        </p:nvSpPr>
        <p:spPr bwMode="auto">
          <a:xfrm>
            <a:off x="1765" y="1408977"/>
            <a:ext cx="5842062" cy="867349"/>
          </a:xfrm>
          <a:prstGeom prst="rect">
            <a:avLst/>
          </a:prstGeom>
          <a:solidFill>
            <a:srgbClr val="00646E"/>
          </a:solidFill>
          <a:ln>
            <a:noFill/>
            <a:miter lim="800000"/>
          </a:ln>
          <a:effectLst/>
        </p:spPr>
        <p:txBody>
          <a:bodyPr wrap="square" lIns="0" tIns="0" rIns="0" bIns="0" numCol="1" spcCol="72000" rtlCol="0" anchor="ctr" anchorCtr="1">
            <a:noAutofit/>
          </a:bodyPr>
          <a:lstStyle/>
          <a:p>
            <a:pPr defTabSz="914126" fontAlgn="auto">
              <a:spcBef>
                <a:spcPts val="1199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3599" b="1" kern="0" dirty="0">
                <a:solidFill>
                  <a:srgbClr val="FFFFFF">
                    <a:lumMod val="95000"/>
                  </a:srgbClr>
                </a:solidFill>
                <a:latin typeface="Arial"/>
                <a:ea typeface="+mn-ea"/>
              </a:rPr>
              <a:t>SIWA Pump Guardian</a:t>
            </a:r>
            <a:endParaRPr lang="en-GB" sz="1799" b="1" kern="0" dirty="0">
              <a:solidFill>
                <a:srgbClr val="FFFFFF">
                  <a:lumMod val="95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C56876-D565-46E3-BCE1-34C59031AF68}"/>
              </a:ext>
            </a:extLst>
          </p:cNvPr>
          <p:cNvSpPr/>
          <p:nvPr/>
        </p:nvSpPr>
        <p:spPr bwMode="auto">
          <a:xfrm>
            <a:off x="1765" y="5338700"/>
            <a:ext cx="5842062" cy="868437"/>
          </a:xfrm>
          <a:prstGeom prst="rect">
            <a:avLst/>
          </a:prstGeom>
          <a:solidFill>
            <a:srgbClr val="BECDD7">
              <a:alpha val="80000"/>
            </a:srgbClr>
          </a:solidFill>
          <a:ln>
            <a:noFill/>
            <a:miter lim="800000"/>
          </a:ln>
          <a:effectLst/>
        </p:spPr>
        <p:txBody>
          <a:bodyPr wrap="square" lIns="539844" tIns="107969" rIns="107969" bIns="107969" numCol="1" spcCol="72000" rtlCol="0" anchor="t" anchorCtr="0">
            <a:noAutofit/>
          </a:bodyPr>
          <a:lstStyle/>
          <a:p>
            <a:pPr defTabSz="914126" fontAlgn="auto">
              <a:spcBef>
                <a:spcPct val="0"/>
              </a:spcBef>
              <a:spcAft>
                <a:spcPts val="0"/>
              </a:spcAft>
              <a:buClr>
                <a:srgbClr val="879BAA"/>
              </a:buClr>
            </a:pPr>
            <a:endParaRPr lang="en-GB" sz="1399" b="1" kern="0" dirty="0">
              <a:solidFill>
                <a:srgbClr val="FFFFFF">
                  <a:lumMod val="95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59939C42-CA67-4F8F-A621-FE1E2E02DE59}"/>
              </a:ext>
            </a:extLst>
          </p:cNvPr>
          <p:cNvSpPr/>
          <p:nvPr/>
        </p:nvSpPr>
        <p:spPr bwMode="auto">
          <a:xfrm>
            <a:off x="289140" y="5478715"/>
            <a:ext cx="514858" cy="588409"/>
          </a:xfrm>
          <a:prstGeom prst="upArrow">
            <a:avLst/>
          </a:prstGeom>
          <a:solidFill>
            <a:srgbClr val="00646E"/>
          </a:solidFill>
          <a:ln>
            <a:noFill/>
            <a:miter lim="800000"/>
          </a:ln>
          <a:effectLst/>
        </p:spPr>
        <p:txBody>
          <a:bodyPr wrap="square" lIns="107969" tIns="107969" rIns="107969" bIns="107969" numCol="1" spcCol="72000" rtlCol="0" anchor="t" anchorCtr="0">
            <a:noAutofit/>
          </a:bodyPr>
          <a:lstStyle/>
          <a:p>
            <a:pPr algn="ctr" defTabSz="914126" fontAlgn="auto">
              <a:spcBef>
                <a:spcPct val="0"/>
              </a:spcBef>
              <a:spcAft>
                <a:spcPts val="0"/>
              </a:spcAft>
              <a:buClr>
                <a:srgbClr val="879BAA"/>
              </a:buClr>
            </a:pPr>
            <a:endParaRPr lang="en-GB" sz="1399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C1D984D2-CAF2-4DD2-87A0-B1A2D4B9919F}"/>
              </a:ext>
            </a:extLst>
          </p:cNvPr>
          <p:cNvSpPr/>
          <p:nvPr/>
        </p:nvSpPr>
        <p:spPr bwMode="auto">
          <a:xfrm rot="10800000">
            <a:off x="3226979" y="5478715"/>
            <a:ext cx="514858" cy="588409"/>
          </a:xfrm>
          <a:prstGeom prst="upArrow">
            <a:avLst/>
          </a:prstGeom>
          <a:solidFill>
            <a:srgbClr val="00646E"/>
          </a:solidFill>
          <a:ln>
            <a:noFill/>
            <a:miter lim="800000"/>
          </a:ln>
          <a:effectLst/>
        </p:spPr>
        <p:txBody>
          <a:bodyPr wrap="square" lIns="107969" tIns="107969" rIns="107969" bIns="107969" numCol="1" spcCol="72000" rtlCol="0" anchor="t" anchorCtr="0">
            <a:noAutofit/>
          </a:bodyPr>
          <a:lstStyle/>
          <a:p>
            <a:pPr algn="ctr" defTabSz="914126" fontAlgn="auto">
              <a:spcBef>
                <a:spcPct val="0"/>
              </a:spcBef>
              <a:spcAft>
                <a:spcPts val="0"/>
              </a:spcAft>
              <a:buClr>
                <a:srgbClr val="879BAA"/>
              </a:buClr>
            </a:pPr>
            <a:endParaRPr lang="en-GB" sz="1399" b="1" kern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22783E-911A-4F2A-B2D1-DD5648578131}"/>
              </a:ext>
            </a:extLst>
          </p:cNvPr>
          <p:cNvSpPr txBox="1"/>
          <p:nvPr/>
        </p:nvSpPr>
        <p:spPr>
          <a:xfrm>
            <a:off x="3864247" y="5466346"/>
            <a:ext cx="1354146" cy="6153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999" b="1" kern="0" dirty="0">
                <a:solidFill>
                  <a:srgbClr val="00646E"/>
                </a:solidFill>
                <a:latin typeface="Arial"/>
                <a:ea typeface="+mn-ea"/>
              </a:rPr>
              <a:t>Blockages 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999" b="1" kern="0" dirty="0">
                <a:solidFill>
                  <a:srgbClr val="00646E"/>
                </a:solidFill>
                <a:latin typeface="Arial"/>
                <a:ea typeface="+mn-ea"/>
              </a:rPr>
              <a:t>&amp; Pollution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761635-7952-46A6-A604-30A4868565BA}"/>
              </a:ext>
            </a:extLst>
          </p:cNvPr>
          <p:cNvSpPr txBox="1"/>
          <p:nvPr/>
        </p:nvSpPr>
        <p:spPr>
          <a:xfrm>
            <a:off x="867958" y="5466346"/>
            <a:ext cx="1996764" cy="6153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999" b="1" kern="0" dirty="0">
                <a:solidFill>
                  <a:srgbClr val="00646E"/>
                </a:solidFill>
                <a:latin typeface="Arial"/>
                <a:ea typeface="+mn-ea"/>
              </a:rPr>
              <a:t>OPEX &amp; CAPEX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999" b="1" kern="0" dirty="0">
                <a:solidFill>
                  <a:srgbClr val="00646E"/>
                </a:solidFill>
                <a:latin typeface="Arial"/>
                <a:ea typeface="+mn-ea"/>
              </a:rPr>
              <a:t>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B4DF3F-E56E-4762-A36D-37714EFBDF07}"/>
              </a:ext>
            </a:extLst>
          </p:cNvPr>
          <p:cNvSpPr txBox="1"/>
          <p:nvPr/>
        </p:nvSpPr>
        <p:spPr>
          <a:xfrm>
            <a:off x="6166176" y="1209460"/>
            <a:ext cx="5450257" cy="50922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endParaRPr lang="en-GB" sz="1799" b="1" kern="0" dirty="0">
              <a:solidFill>
                <a:srgbClr val="000000"/>
              </a:solidFill>
              <a:latin typeface="Arial"/>
              <a:ea typeface="+mn-ea"/>
            </a:endParaRPr>
          </a:p>
          <a:p>
            <a:pPr defTabSz="914126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</a:pPr>
            <a:r>
              <a:rPr lang="en-GB" sz="1799" b="1" kern="0" dirty="0">
                <a:solidFill>
                  <a:srgbClr val="00646E"/>
                </a:solidFill>
                <a:latin typeface="Arial"/>
                <a:ea typeface="+mn-ea"/>
              </a:rPr>
              <a:t>Solution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A secure </a:t>
            </a:r>
            <a:r>
              <a:rPr lang="en-GB" sz="1799" b="1" kern="0" dirty="0">
                <a:solidFill>
                  <a:srgbClr val="000000"/>
                </a:solidFill>
                <a:latin typeface="Arial"/>
                <a:ea typeface="+mn-ea"/>
              </a:rPr>
              <a:t>retrofit 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IoT solution that prevents blockages and gives complete transparency to the performance of pumps and pumping stations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endParaRPr lang="en-GB" sz="1799" b="1" kern="0" dirty="0">
              <a:solidFill>
                <a:srgbClr val="00646E"/>
              </a:solidFill>
              <a:latin typeface="Arial"/>
              <a:ea typeface="+mn-ea"/>
            </a:endParaRPr>
          </a:p>
          <a:p>
            <a:pPr defTabSz="914126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</a:pPr>
            <a:r>
              <a:rPr lang="en-GB" sz="1799" b="1" kern="0" dirty="0">
                <a:solidFill>
                  <a:srgbClr val="00646E"/>
                </a:solidFill>
                <a:latin typeface="Arial"/>
                <a:ea typeface="+mn-ea"/>
              </a:rPr>
              <a:t>Key Features</a:t>
            </a:r>
            <a:endParaRPr lang="en-GB" sz="1799" kern="0" dirty="0">
              <a:solidFill>
                <a:srgbClr val="000000"/>
              </a:solidFill>
              <a:latin typeface="Arial"/>
              <a:ea typeface="+mn-ea"/>
            </a:endParaRPr>
          </a:p>
          <a:p>
            <a:pPr marL="285664" indent="-285664" defTabSz="914583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Local </a:t>
            </a:r>
            <a:r>
              <a:rPr lang="en-GB" sz="1799" b="1" kern="0" dirty="0" err="1">
                <a:solidFill>
                  <a:srgbClr val="000000"/>
                </a:solidFill>
                <a:latin typeface="Arial"/>
                <a:ea typeface="+mn-ea"/>
              </a:rPr>
              <a:t>deragging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 through Simocode to automatically remove blockages</a:t>
            </a:r>
          </a:p>
          <a:p>
            <a:pPr marL="285664" indent="-285664" defTabSz="914583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799" b="1" kern="0" dirty="0">
                <a:solidFill>
                  <a:srgbClr val="000000"/>
                </a:solidFill>
                <a:latin typeface="Arial"/>
                <a:ea typeface="+mn-ea"/>
              </a:rPr>
              <a:t>Derived flow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 for the pumping station</a:t>
            </a:r>
          </a:p>
          <a:p>
            <a:pPr marL="285664" indent="-285664" defTabSz="914583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799" b="1" kern="0" dirty="0">
                <a:solidFill>
                  <a:srgbClr val="000000"/>
                </a:solidFill>
                <a:latin typeface="Arial"/>
                <a:ea typeface="+mn-ea"/>
              </a:rPr>
              <a:t>Notifications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 based on rules and thresholds on raw data and KPIs </a:t>
            </a:r>
            <a:r>
              <a:rPr lang="en-GB" sz="1799" kern="0" dirty="0" err="1">
                <a:solidFill>
                  <a:srgbClr val="000000"/>
                </a:solidFill>
                <a:latin typeface="Arial"/>
                <a:ea typeface="+mn-ea"/>
              </a:rPr>
              <a:t>E.g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 efficiencies, pump utilization, blockages or wet-well level, pump runs, energy consumption</a:t>
            </a:r>
          </a:p>
          <a:p>
            <a:pPr marL="285664" indent="-285664" defTabSz="914126" fontAlgn="auto"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Font typeface="Wingdings" panose="05000000000000000000" pitchFamily="2" charset="2"/>
              <a:buChar char="§"/>
            </a:pPr>
            <a:r>
              <a:rPr lang="en-GB" sz="1799" b="1" kern="0" dirty="0">
                <a:solidFill>
                  <a:srgbClr val="000000"/>
                </a:solidFill>
                <a:latin typeface="Arial"/>
                <a:ea typeface="+mn-ea"/>
              </a:rPr>
              <a:t>Diagnostic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 toolkit to analyse issues by trending </a:t>
            </a:r>
            <a:r>
              <a:rPr lang="en-GB" sz="1799" b="1" kern="0" dirty="0">
                <a:solidFill>
                  <a:srgbClr val="000000"/>
                </a:solidFill>
                <a:latin typeface="Arial"/>
                <a:ea typeface="+mn-ea"/>
              </a:rPr>
              <a:t>high-resolution asset data </a:t>
            </a:r>
            <a:r>
              <a:rPr lang="en-GB" sz="1799" kern="0" dirty="0">
                <a:solidFill>
                  <a:srgbClr val="000000"/>
                </a:solidFill>
                <a:latin typeface="Arial"/>
                <a:ea typeface="+mn-ea"/>
              </a:rPr>
              <a:t>and enter comments / 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D6A72-95C0-453D-BD55-CD7C809FD8D5}"/>
              </a:ext>
            </a:extLst>
          </p:cNvPr>
          <p:cNvSpPr txBox="1"/>
          <p:nvPr/>
        </p:nvSpPr>
        <p:spPr>
          <a:xfrm>
            <a:off x="138371" y="6599373"/>
            <a:ext cx="2315670" cy="1846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buClr>
                <a:srgbClr val="879BAA"/>
              </a:buClr>
            </a:pPr>
            <a:r>
              <a:rPr lang="en-GB" sz="1199" kern="0" dirty="0">
                <a:solidFill>
                  <a:srgbClr val="FFFFFF"/>
                </a:solidFill>
                <a:latin typeface="Arial"/>
                <a:ea typeface="+mn-ea"/>
              </a:rPr>
              <a:t>Unrestricted, © Siemens AG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C35E0-B04F-4DEF-B5FA-187DAD161A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12" y="3578146"/>
            <a:ext cx="2340542" cy="1368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38BB5-47E0-4C79-A36C-C108199F032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0" y="3578146"/>
            <a:ext cx="2340542" cy="13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70349-63C0-4AD2-8E1A-BCCC14501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3" y="5247709"/>
            <a:ext cx="6480000" cy="985648"/>
          </a:xfrm>
        </p:spPr>
        <p:txBody>
          <a:bodyPr/>
          <a:lstStyle/>
          <a:p>
            <a:r>
              <a:rPr lang="en-GB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73624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kt 38" hidden="1">
            <a:extLst>
              <a:ext uri="{FF2B5EF4-FFF2-40B4-BE49-F238E27FC236}">
                <a16:creationId xmlns:a16="http://schemas.microsoft.com/office/drawing/2014/main" id="{AA6E8B65-8C98-464A-A05C-A4D2DEF39E8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39" name="Objekt 38" hidden="1">
                        <a:extLst>
                          <a:ext uri="{FF2B5EF4-FFF2-40B4-BE49-F238E27FC236}">
                            <a16:creationId xmlns:a16="http://schemas.microsoft.com/office/drawing/2014/main" id="{AA6E8B65-8C98-464A-A05C-A4D2DEF39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hteck 37" hidden="1">
            <a:extLst>
              <a:ext uri="{FF2B5EF4-FFF2-40B4-BE49-F238E27FC236}">
                <a16:creationId xmlns:a16="http://schemas.microsoft.com/office/drawing/2014/main" id="{0A955822-6313-42E8-B74A-742E7D9C98B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667952-8559-4A01-91B1-A80EF5AA5E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32588" y="1360308"/>
            <a:ext cx="4695569" cy="2713853"/>
          </a:xfrm>
          <a:prstGeom prst="rect">
            <a:avLst/>
          </a:prstGeom>
          <a:solidFill>
            <a:srgbClr val="BECDD7">
              <a:alpha val="45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 lIns="216000" tIns="108000" rIns="216000" bIns="108000" anchor="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Discovery Phase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92EF0DA-2651-4188-B8C3-E734383CC1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6030" y="1360567"/>
            <a:ext cx="3290029" cy="2713853"/>
          </a:xfrm>
          <a:prstGeom prst="homePlate">
            <a:avLst>
              <a:gd name="adj" fmla="val 10497"/>
            </a:avLst>
          </a:prstGeom>
          <a:solidFill>
            <a:srgbClr val="FFFFFF"/>
          </a:solidFill>
          <a:ln w="9525" algn="ctr">
            <a:solidFill>
              <a:srgbClr val="879BAA"/>
            </a:solidFill>
            <a:miter lim="800000"/>
            <a:headEnd/>
            <a:tailEnd/>
          </a:ln>
        </p:spPr>
        <p:txBody>
          <a:bodyPr wrap="square" lIns="108000" tIns="108000" rIns="162000" bIns="10800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What Siemens provides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646E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AC7BF65-E1E5-4E9A-8098-EDE751134D84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8434686" y="1360308"/>
            <a:ext cx="3290029" cy="2713853"/>
          </a:xfrm>
          <a:prstGeom prst="homePlate">
            <a:avLst>
              <a:gd name="adj" fmla="val 10447"/>
            </a:avLst>
          </a:prstGeom>
          <a:solidFill>
            <a:srgbClr val="FFFFFF"/>
          </a:solidFill>
          <a:ln w="9525" algn="ctr">
            <a:solidFill>
              <a:srgbClr val="879BAA"/>
            </a:solidFill>
            <a:miter lim="800000"/>
            <a:headEnd/>
            <a:tailEnd/>
          </a:ln>
        </p:spPr>
        <p:txBody>
          <a:bodyPr wrap="square" lIns="324000" tIns="108000" rIns="108000" bIns="10800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What we need from you</a:t>
            </a:r>
          </a:p>
        </p:txBody>
      </p:sp>
      <p:sp>
        <p:nvSpPr>
          <p:cNvPr id="27" name="cdtText Box 4 Id114692">
            <a:extLst>
              <a:ext uri="{FF2B5EF4-FFF2-40B4-BE49-F238E27FC236}">
                <a16:creationId xmlns:a16="http://schemas.microsoft.com/office/drawing/2014/main" id="{A9E4B943-A516-4430-A558-577B766E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29" y="5020054"/>
            <a:ext cx="11088687" cy="648000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sp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ts val="0"/>
              </a:spcBef>
              <a:defRPr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NEXT STEPS: Build on pilot for scalable solution to expand to the full network</a:t>
            </a:r>
          </a:p>
        </p:txBody>
      </p:sp>
      <p:sp>
        <p:nvSpPr>
          <p:cNvPr id="28" name="Rechteck 18">
            <a:extLst>
              <a:ext uri="{FF2B5EF4-FFF2-40B4-BE49-F238E27FC236}">
                <a16:creationId xmlns:a16="http://schemas.microsoft.com/office/drawing/2014/main" id="{A29A72DF-079F-49DD-BE1D-74D6295AFF94}"/>
              </a:ext>
            </a:extLst>
          </p:cNvPr>
          <p:cNvSpPr>
            <a:spLocks/>
          </p:cNvSpPr>
          <p:nvPr/>
        </p:nvSpPr>
        <p:spPr bwMode="auto">
          <a:xfrm>
            <a:off x="636030" y="4603392"/>
            <a:ext cx="11088685" cy="354271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Arial"/>
                <a:ea typeface="ＭＳ Ｐゴシック"/>
                <a:cs typeface="Calibri"/>
              </a:rPr>
              <a:t>Final report on pump reversals based on live data</a:t>
            </a:r>
          </a:p>
        </p:txBody>
      </p:sp>
      <p:cxnSp>
        <p:nvCxnSpPr>
          <p:cNvPr id="32" name="Straight Connector 3">
            <a:extLst>
              <a:ext uri="{FF2B5EF4-FFF2-40B4-BE49-F238E27FC236}">
                <a16:creationId xmlns:a16="http://schemas.microsoft.com/office/drawing/2014/main" id="{9E205F70-0143-4D05-9A53-8D0B7A9CFFC2}"/>
              </a:ext>
            </a:extLst>
          </p:cNvPr>
          <p:cNvCxnSpPr/>
          <p:nvPr/>
        </p:nvCxnSpPr>
        <p:spPr bwMode="auto">
          <a:xfrm>
            <a:off x="636030" y="4394545"/>
            <a:ext cx="11088687" cy="0"/>
          </a:xfrm>
          <a:prstGeom prst="line">
            <a:avLst/>
          </a:prstGeom>
          <a:solidFill>
            <a:srgbClr val="000000"/>
          </a:solidFill>
          <a:ln w="19050" cap="flat" cmpd="sng" algn="ctr">
            <a:solidFill>
              <a:srgbClr val="00646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4">
            <a:extLst>
              <a:ext uri="{FF2B5EF4-FFF2-40B4-BE49-F238E27FC236}">
                <a16:creationId xmlns:a16="http://schemas.microsoft.com/office/drawing/2014/main" id="{8D5B0FF1-BF8F-4E2E-8DD7-71534EB1CE92}"/>
              </a:ext>
            </a:extLst>
          </p:cNvPr>
          <p:cNvSpPr/>
          <p:nvPr/>
        </p:nvSpPr>
        <p:spPr bwMode="auto">
          <a:xfrm>
            <a:off x="5887253" y="4219382"/>
            <a:ext cx="569540" cy="33816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79BAA"/>
                </a:solidFill>
                <a:miter lim="800000"/>
              </a14:hiddenLine>
            </a:ext>
          </a:extLst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grpSp>
        <p:nvGrpSpPr>
          <p:cNvPr id="34" name="Group 135">
            <a:extLst>
              <a:ext uri="{FF2B5EF4-FFF2-40B4-BE49-F238E27FC236}">
                <a16:creationId xmlns:a16="http://schemas.microsoft.com/office/drawing/2014/main" id="{3095A1C9-275A-4CB2-8393-498199FDB5C6}"/>
              </a:ext>
            </a:extLst>
          </p:cNvPr>
          <p:cNvGrpSpPr/>
          <p:nvPr/>
        </p:nvGrpSpPr>
        <p:grpSpPr>
          <a:xfrm rot="5400000" flipV="1">
            <a:off x="6053987" y="4205008"/>
            <a:ext cx="252773" cy="379073"/>
            <a:chOff x="12441257" y="2343354"/>
            <a:chExt cx="307975" cy="256799"/>
          </a:xfrm>
        </p:grpSpPr>
        <p:sp>
          <p:nvSpPr>
            <p:cNvPr id="35" name="Eingekerbter Richtungspfeil 10">
              <a:extLst>
                <a:ext uri="{FF2B5EF4-FFF2-40B4-BE49-F238E27FC236}">
                  <a16:creationId xmlns:a16="http://schemas.microsoft.com/office/drawing/2014/main" id="{6EF96A1D-FA31-4356-90AA-26BDECA5F766}"/>
                </a:ext>
              </a:extLst>
            </p:cNvPr>
            <p:cNvSpPr/>
            <p:nvPr/>
          </p:nvSpPr>
          <p:spPr bwMode="auto">
            <a:xfrm>
              <a:off x="12441257" y="2343354"/>
              <a:ext cx="171450" cy="256799"/>
            </a:xfrm>
            <a:prstGeom prst="chevron">
              <a:avLst/>
            </a:prstGeom>
            <a:solidFill>
              <a:srgbClr val="00646E"/>
            </a:solidFill>
            <a:ln>
              <a:noFill/>
              <a:miter lim="800000"/>
            </a:ln>
            <a:effectLst/>
          </p:spPr>
          <p:txBody>
            <a:bodyPr wrap="square" lIns="108013" tIns="54006" rIns="108013" bIns="54006" numCol="1" spcCol="7200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6" name="Eingekerbter Richtungspfeil 30">
              <a:extLst>
                <a:ext uri="{FF2B5EF4-FFF2-40B4-BE49-F238E27FC236}">
                  <a16:creationId xmlns:a16="http://schemas.microsoft.com/office/drawing/2014/main" id="{F3F5807E-24A9-445C-BDA2-C21CE91F36CB}"/>
                </a:ext>
              </a:extLst>
            </p:cNvPr>
            <p:cNvSpPr/>
            <p:nvPr/>
          </p:nvSpPr>
          <p:spPr bwMode="auto">
            <a:xfrm>
              <a:off x="12577782" y="2343354"/>
              <a:ext cx="171450" cy="256799"/>
            </a:xfrm>
            <a:prstGeom prst="chevron">
              <a:avLst/>
            </a:prstGeom>
            <a:solidFill>
              <a:srgbClr val="00646E"/>
            </a:solidFill>
            <a:ln>
              <a:noFill/>
              <a:miter lim="800000"/>
            </a:ln>
            <a:effectLst/>
          </p:spPr>
          <p:txBody>
            <a:bodyPr wrap="square" lIns="108013" tIns="54006" rIns="108013" bIns="54006" numCol="1" spcCol="7200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71" name="Rechteck 70">
            <a:extLst>
              <a:ext uri="{FF2B5EF4-FFF2-40B4-BE49-F238E27FC236}">
                <a16:creationId xmlns:a16="http://schemas.microsoft.com/office/drawing/2014/main" id="{AAD7D8FA-D5F2-4EF6-A0E6-762A892C6F89}"/>
              </a:ext>
            </a:extLst>
          </p:cNvPr>
          <p:cNvSpPr/>
          <p:nvPr/>
        </p:nvSpPr>
        <p:spPr>
          <a:xfrm>
            <a:off x="8713918" y="1744217"/>
            <a:ext cx="3010797" cy="23483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Selection of up to 15 pump's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2)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with following information provided: </a:t>
            </a:r>
          </a:p>
          <a:p>
            <a:pPr marL="715645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Wet well level gauge</a:t>
            </a:r>
          </a:p>
          <a:p>
            <a:pPr marL="715645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Wet well dimensions</a:t>
            </a:r>
          </a:p>
          <a:p>
            <a:pPr marL="715645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Discharge pipe length and internal diameter</a:t>
            </a:r>
          </a:p>
          <a:p>
            <a:pPr marL="715645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Flow meter present (not required)</a:t>
            </a:r>
          </a:p>
          <a:p>
            <a:pPr marL="715645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x,y,z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locations of pumps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Engagement of the following end-user groups:</a:t>
            </a: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Asset integrity manager</a:t>
            </a: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Pump efficiency manager</a:t>
            </a: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Innovation &amp; technology team</a:t>
            </a: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IT &amp; OT support (electrical engineering)</a:t>
            </a: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Connectivity support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715645" marR="0" lvl="1" indent="-1714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Data provision support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1B1487ED-4D2B-461A-A6A7-867717AC4138}"/>
              </a:ext>
            </a:extLst>
          </p:cNvPr>
          <p:cNvSpPr/>
          <p:nvPr/>
        </p:nvSpPr>
        <p:spPr>
          <a:xfrm>
            <a:off x="4293425" y="1682133"/>
            <a:ext cx="368042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5 months pilot incl. 1 months setup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165B2055-FC97-49FF-86EF-1603D2178928}"/>
              </a:ext>
            </a:extLst>
          </p:cNvPr>
          <p:cNvSpPr/>
          <p:nvPr/>
        </p:nvSpPr>
        <p:spPr>
          <a:xfrm>
            <a:off x="764314" y="1783095"/>
            <a:ext cx="3010797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Pump efficiency application through advanced analytics based on MindSphere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1)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cloud platform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Siemens SIMOCODE PRO V installation on all selected pumps incl. connection to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MindSphere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464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Support in asset connectivity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srgbClr val="3C464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74" name="TextBox 2">
            <a:extLst>
              <a:ext uri="{FF2B5EF4-FFF2-40B4-BE49-F238E27FC236}">
                <a16:creationId xmlns:a16="http://schemas.microsoft.com/office/drawing/2014/main" id="{A4287FA0-6565-4484-A1E5-7CCF21805EEE}"/>
              </a:ext>
            </a:extLst>
          </p:cNvPr>
          <p:cNvSpPr txBox="1"/>
          <p:nvPr/>
        </p:nvSpPr>
        <p:spPr>
          <a:xfrm>
            <a:off x="636028" y="5932085"/>
            <a:ext cx="11088708" cy="5539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79388" algn="l"/>
              </a:tabLst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MindSphere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access is not yet available to the customer, it will be provided free of charge for 3 months. Prerequisite: Understanding of architecture of current data movement and storage and agreement to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MindSphere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terms and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79388" algn="l"/>
              </a:tabLst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Internet connection has to be available on pump's site, but can be provided by Siemens on request; selection of three different pump sizes (S,M,L) is recommended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79388" algn="l"/>
              </a:tabLst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FF4EE0FA-EEFC-4B15-83B3-7F930F8743C9}"/>
              </a:ext>
            </a:extLst>
          </p:cNvPr>
          <p:cNvGrpSpPr/>
          <p:nvPr/>
        </p:nvGrpSpPr>
        <p:grpSpPr>
          <a:xfrm>
            <a:off x="10852687" y="4307089"/>
            <a:ext cx="727569" cy="699650"/>
            <a:chOff x="2262626" y="4696557"/>
            <a:chExt cx="899492" cy="899492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2D65DF08-909C-48B7-A734-9B200C7172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62626" y="4696557"/>
              <a:ext cx="899492" cy="899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03B2AC07-CF67-43C9-B06F-12CFE991962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34949" y="4876303"/>
              <a:ext cx="554846" cy="540000"/>
            </a:xfrm>
            <a:custGeom>
              <a:avLst/>
              <a:gdLst>
                <a:gd name="T0" fmla="*/ 60 w 299"/>
                <a:gd name="T1" fmla="*/ 231 h 291"/>
                <a:gd name="T2" fmla="*/ 240 w 299"/>
                <a:gd name="T3" fmla="*/ 231 h 291"/>
                <a:gd name="T4" fmla="*/ 240 w 299"/>
                <a:gd name="T5" fmla="*/ 291 h 291"/>
                <a:gd name="T6" fmla="*/ 60 w 299"/>
                <a:gd name="T7" fmla="*/ 291 h 291"/>
                <a:gd name="T8" fmla="*/ 60 w 299"/>
                <a:gd name="T9" fmla="*/ 231 h 291"/>
                <a:gd name="T10" fmla="*/ 0 w 299"/>
                <a:gd name="T11" fmla="*/ 145 h 291"/>
                <a:gd name="T12" fmla="*/ 9 w 299"/>
                <a:gd name="T13" fmla="*/ 265 h 291"/>
                <a:gd name="T14" fmla="*/ 43 w 299"/>
                <a:gd name="T15" fmla="*/ 265 h 291"/>
                <a:gd name="T16" fmla="*/ 43 w 299"/>
                <a:gd name="T17" fmla="*/ 214 h 291"/>
                <a:gd name="T18" fmla="*/ 257 w 299"/>
                <a:gd name="T19" fmla="*/ 214 h 291"/>
                <a:gd name="T20" fmla="*/ 257 w 299"/>
                <a:gd name="T21" fmla="*/ 265 h 291"/>
                <a:gd name="T22" fmla="*/ 291 w 299"/>
                <a:gd name="T23" fmla="*/ 265 h 291"/>
                <a:gd name="T24" fmla="*/ 299 w 299"/>
                <a:gd name="T25" fmla="*/ 145 h 291"/>
                <a:gd name="T26" fmla="*/ 0 w 299"/>
                <a:gd name="T27" fmla="*/ 145 h 291"/>
                <a:gd name="T28" fmla="*/ 240 w 299"/>
                <a:gd name="T29" fmla="*/ 0 h 291"/>
                <a:gd name="T30" fmla="*/ 129 w 299"/>
                <a:gd name="T31" fmla="*/ 0 h 291"/>
                <a:gd name="T32" fmla="*/ 60 w 299"/>
                <a:gd name="T33" fmla="*/ 68 h 291"/>
                <a:gd name="T34" fmla="*/ 60 w 299"/>
                <a:gd name="T35" fmla="*/ 128 h 291"/>
                <a:gd name="T36" fmla="*/ 240 w 299"/>
                <a:gd name="T37" fmla="*/ 128 h 291"/>
                <a:gd name="T38" fmla="*/ 240 w 299"/>
                <a:gd name="T3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9" h="291">
                  <a:moveTo>
                    <a:pt x="60" y="231"/>
                  </a:moveTo>
                  <a:lnTo>
                    <a:pt x="240" y="231"/>
                  </a:lnTo>
                  <a:lnTo>
                    <a:pt x="240" y="291"/>
                  </a:lnTo>
                  <a:lnTo>
                    <a:pt x="60" y="291"/>
                  </a:lnTo>
                  <a:lnTo>
                    <a:pt x="60" y="231"/>
                  </a:lnTo>
                  <a:close/>
                  <a:moveTo>
                    <a:pt x="0" y="145"/>
                  </a:moveTo>
                  <a:lnTo>
                    <a:pt x="9" y="265"/>
                  </a:lnTo>
                  <a:lnTo>
                    <a:pt x="43" y="265"/>
                  </a:lnTo>
                  <a:lnTo>
                    <a:pt x="43" y="214"/>
                  </a:lnTo>
                  <a:lnTo>
                    <a:pt x="257" y="214"/>
                  </a:lnTo>
                  <a:lnTo>
                    <a:pt x="257" y="265"/>
                  </a:lnTo>
                  <a:lnTo>
                    <a:pt x="291" y="265"/>
                  </a:lnTo>
                  <a:lnTo>
                    <a:pt x="299" y="145"/>
                  </a:lnTo>
                  <a:lnTo>
                    <a:pt x="0" y="145"/>
                  </a:lnTo>
                  <a:close/>
                  <a:moveTo>
                    <a:pt x="240" y="0"/>
                  </a:moveTo>
                  <a:lnTo>
                    <a:pt x="129" y="0"/>
                  </a:lnTo>
                  <a:lnTo>
                    <a:pt x="60" y="68"/>
                  </a:lnTo>
                  <a:lnTo>
                    <a:pt x="60" y="128"/>
                  </a:lnTo>
                  <a:lnTo>
                    <a:pt x="240" y="12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DBEC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78" name="Group 414">
            <a:extLst>
              <a:ext uri="{FF2B5EF4-FFF2-40B4-BE49-F238E27FC236}">
                <a16:creationId xmlns:a16="http://schemas.microsoft.com/office/drawing/2014/main" id="{8BE182F1-5224-407D-9C65-A27CB5A4B4C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11082127" y="5087348"/>
            <a:ext cx="498128" cy="524225"/>
            <a:chOff x="3458" y="250"/>
            <a:chExt cx="3553" cy="3729"/>
          </a:xfrm>
        </p:grpSpPr>
        <p:sp>
          <p:nvSpPr>
            <p:cNvPr id="79" name="Freeform 415">
              <a:extLst>
                <a:ext uri="{FF2B5EF4-FFF2-40B4-BE49-F238E27FC236}">
                  <a16:creationId xmlns:a16="http://schemas.microsoft.com/office/drawing/2014/main" id="{3C91C93C-44ED-49A2-ACB4-C2DB663F50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58" y="2226"/>
              <a:ext cx="3553" cy="1753"/>
            </a:xfrm>
            <a:custGeom>
              <a:avLst/>
              <a:gdLst/>
              <a:ahLst/>
              <a:cxnLst>
                <a:cxn ang="0">
                  <a:pos x="3553" y="0"/>
                </a:cxn>
                <a:cxn ang="0">
                  <a:pos x="2998" y="0"/>
                </a:cxn>
                <a:cxn ang="0">
                  <a:pos x="2998" y="328"/>
                </a:cxn>
                <a:cxn ang="0">
                  <a:pos x="2268" y="328"/>
                </a:cxn>
                <a:cxn ang="0">
                  <a:pos x="2268" y="701"/>
                </a:cxn>
                <a:cxn ang="0">
                  <a:pos x="1507" y="692"/>
                </a:cxn>
                <a:cxn ang="0">
                  <a:pos x="1507" y="1053"/>
                </a:cxn>
                <a:cxn ang="0">
                  <a:pos x="749" y="1053"/>
                </a:cxn>
                <a:cxn ang="0">
                  <a:pos x="749" y="1455"/>
                </a:cxn>
                <a:cxn ang="0">
                  <a:pos x="0" y="1455"/>
                </a:cxn>
                <a:cxn ang="0">
                  <a:pos x="0" y="1748"/>
                </a:cxn>
                <a:cxn ang="0">
                  <a:pos x="1054" y="1753"/>
                </a:cxn>
                <a:cxn ang="0">
                  <a:pos x="1059" y="1360"/>
                </a:cxn>
                <a:cxn ang="0">
                  <a:pos x="1777" y="1356"/>
                </a:cxn>
                <a:cxn ang="0">
                  <a:pos x="1777" y="968"/>
                </a:cxn>
                <a:cxn ang="0">
                  <a:pos x="2535" y="968"/>
                </a:cxn>
                <a:cxn ang="0">
                  <a:pos x="2535" y="616"/>
                </a:cxn>
                <a:cxn ang="0">
                  <a:pos x="3229" y="616"/>
                </a:cxn>
                <a:cxn ang="0">
                  <a:pos x="3229" y="252"/>
                </a:cxn>
                <a:cxn ang="0">
                  <a:pos x="3553" y="252"/>
                </a:cxn>
                <a:cxn ang="0">
                  <a:pos x="3553" y="0"/>
                </a:cxn>
                <a:cxn ang="0">
                  <a:pos x="3553" y="0"/>
                </a:cxn>
              </a:cxnLst>
              <a:rect l="0" t="0" r="r" b="b"/>
              <a:pathLst>
                <a:path w="3553" h="1753">
                  <a:moveTo>
                    <a:pt x="3553" y="0"/>
                  </a:moveTo>
                  <a:lnTo>
                    <a:pt x="2998" y="0"/>
                  </a:lnTo>
                  <a:lnTo>
                    <a:pt x="2998" y="328"/>
                  </a:lnTo>
                  <a:lnTo>
                    <a:pt x="2268" y="328"/>
                  </a:lnTo>
                  <a:lnTo>
                    <a:pt x="2268" y="701"/>
                  </a:lnTo>
                  <a:lnTo>
                    <a:pt x="1507" y="692"/>
                  </a:lnTo>
                  <a:lnTo>
                    <a:pt x="1507" y="1053"/>
                  </a:lnTo>
                  <a:lnTo>
                    <a:pt x="749" y="1053"/>
                  </a:lnTo>
                  <a:lnTo>
                    <a:pt x="749" y="1455"/>
                  </a:lnTo>
                  <a:lnTo>
                    <a:pt x="0" y="1455"/>
                  </a:lnTo>
                  <a:lnTo>
                    <a:pt x="0" y="1748"/>
                  </a:lnTo>
                  <a:lnTo>
                    <a:pt x="1054" y="1753"/>
                  </a:lnTo>
                  <a:lnTo>
                    <a:pt x="1059" y="1360"/>
                  </a:lnTo>
                  <a:lnTo>
                    <a:pt x="1777" y="1356"/>
                  </a:lnTo>
                  <a:lnTo>
                    <a:pt x="1777" y="968"/>
                  </a:lnTo>
                  <a:lnTo>
                    <a:pt x="2535" y="968"/>
                  </a:lnTo>
                  <a:lnTo>
                    <a:pt x="2535" y="616"/>
                  </a:lnTo>
                  <a:lnTo>
                    <a:pt x="3229" y="616"/>
                  </a:lnTo>
                  <a:lnTo>
                    <a:pt x="3229" y="252"/>
                  </a:lnTo>
                  <a:lnTo>
                    <a:pt x="3553" y="252"/>
                  </a:lnTo>
                  <a:lnTo>
                    <a:pt x="3553" y="0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00646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3746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0" name="Freeform 416">
              <a:extLst>
                <a:ext uri="{FF2B5EF4-FFF2-40B4-BE49-F238E27FC236}">
                  <a16:creationId xmlns:a16="http://schemas.microsoft.com/office/drawing/2014/main" id="{D9982EA9-3638-47B0-832E-444414E1DAD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2" y="250"/>
              <a:ext cx="467" cy="467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35" y="2"/>
                </a:cxn>
                <a:cxn ang="0">
                  <a:pos x="97" y="21"/>
                </a:cxn>
                <a:cxn ang="0">
                  <a:pos x="69" y="40"/>
                </a:cxn>
                <a:cxn ang="0">
                  <a:pos x="41" y="64"/>
                </a:cxn>
                <a:cxn ang="0">
                  <a:pos x="22" y="97"/>
                </a:cxn>
                <a:cxn ang="0">
                  <a:pos x="7" y="130"/>
                </a:cxn>
                <a:cxn ang="0">
                  <a:pos x="0" y="168"/>
                </a:cxn>
                <a:cxn ang="0">
                  <a:pos x="0" y="206"/>
                </a:cxn>
                <a:cxn ang="0">
                  <a:pos x="7" y="236"/>
                </a:cxn>
                <a:cxn ang="0">
                  <a:pos x="22" y="269"/>
                </a:cxn>
                <a:cxn ang="0">
                  <a:pos x="41" y="302"/>
                </a:cxn>
                <a:cxn ang="0">
                  <a:pos x="69" y="326"/>
                </a:cxn>
                <a:cxn ang="0">
                  <a:pos x="97" y="345"/>
                </a:cxn>
                <a:cxn ang="0">
                  <a:pos x="135" y="359"/>
                </a:cxn>
                <a:cxn ang="0">
                  <a:pos x="168" y="369"/>
                </a:cxn>
                <a:cxn ang="0">
                  <a:pos x="211" y="369"/>
                </a:cxn>
                <a:cxn ang="0">
                  <a:pos x="248" y="359"/>
                </a:cxn>
                <a:cxn ang="0">
                  <a:pos x="286" y="345"/>
                </a:cxn>
                <a:cxn ang="0">
                  <a:pos x="312" y="326"/>
                </a:cxn>
                <a:cxn ang="0">
                  <a:pos x="341" y="302"/>
                </a:cxn>
                <a:cxn ang="0">
                  <a:pos x="364" y="269"/>
                </a:cxn>
                <a:cxn ang="0">
                  <a:pos x="378" y="236"/>
                </a:cxn>
                <a:cxn ang="0">
                  <a:pos x="388" y="206"/>
                </a:cxn>
                <a:cxn ang="0">
                  <a:pos x="388" y="168"/>
                </a:cxn>
                <a:cxn ang="0">
                  <a:pos x="378" y="130"/>
                </a:cxn>
                <a:cxn ang="0">
                  <a:pos x="364" y="97"/>
                </a:cxn>
                <a:cxn ang="0">
                  <a:pos x="341" y="64"/>
                </a:cxn>
                <a:cxn ang="0">
                  <a:pos x="312" y="40"/>
                </a:cxn>
                <a:cxn ang="0">
                  <a:pos x="286" y="21"/>
                </a:cxn>
                <a:cxn ang="0">
                  <a:pos x="248" y="2"/>
                </a:cxn>
                <a:cxn ang="0">
                  <a:pos x="211" y="0"/>
                </a:cxn>
                <a:cxn ang="0">
                  <a:pos x="192" y="0"/>
                </a:cxn>
              </a:cxnLst>
              <a:rect l="0" t="0" r="r" b="b"/>
              <a:pathLst>
                <a:path w="388" h="369">
                  <a:moveTo>
                    <a:pt x="192" y="0"/>
                  </a:moveTo>
                  <a:lnTo>
                    <a:pt x="168" y="0"/>
                  </a:lnTo>
                  <a:lnTo>
                    <a:pt x="149" y="2"/>
                  </a:lnTo>
                  <a:lnTo>
                    <a:pt x="135" y="2"/>
                  </a:lnTo>
                  <a:lnTo>
                    <a:pt x="116" y="12"/>
                  </a:lnTo>
                  <a:lnTo>
                    <a:pt x="97" y="21"/>
                  </a:lnTo>
                  <a:lnTo>
                    <a:pt x="83" y="31"/>
                  </a:lnTo>
                  <a:lnTo>
                    <a:pt x="69" y="40"/>
                  </a:lnTo>
                  <a:lnTo>
                    <a:pt x="55" y="50"/>
                  </a:lnTo>
                  <a:lnTo>
                    <a:pt x="41" y="64"/>
                  </a:lnTo>
                  <a:lnTo>
                    <a:pt x="31" y="78"/>
                  </a:lnTo>
                  <a:lnTo>
                    <a:pt x="22" y="97"/>
                  </a:lnTo>
                  <a:lnTo>
                    <a:pt x="12" y="111"/>
                  </a:lnTo>
                  <a:lnTo>
                    <a:pt x="7" y="130"/>
                  </a:lnTo>
                  <a:lnTo>
                    <a:pt x="0" y="149"/>
                  </a:lnTo>
                  <a:lnTo>
                    <a:pt x="0" y="168"/>
                  </a:lnTo>
                  <a:lnTo>
                    <a:pt x="0" y="187"/>
                  </a:lnTo>
                  <a:lnTo>
                    <a:pt x="0" y="206"/>
                  </a:lnTo>
                  <a:lnTo>
                    <a:pt x="0" y="225"/>
                  </a:lnTo>
                  <a:lnTo>
                    <a:pt x="7" y="236"/>
                  </a:lnTo>
                  <a:lnTo>
                    <a:pt x="12" y="255"/>
                  </a:lnTo>
                  <a:lnTo>
                    <a:pt x="22" y="269"/>
                  </a:lnTo>
                  <a:lnTo>
                    <a:pt x="31" y="284"/>
                  </a:lnTo>
                  <a:lnTo>
                    <a:pt x="41" y="302"/>
                  </a:lnTo>
                  <a:lnTo>
                    <a:pt x="55" y="312"/>
                  </a:lnTo>
                  <a:lnTo>
                    <a:pt x="69" y="326"/>
                  </a:lnTo>
                  <a:lnTo>
                    <a:pt x="83" y="336"/>
                  </a:lnTo>
                  <a:lnTo>
                    <a:pt x="97" y="345"/>
                  </a:lnTo>
                  <a:lnTo>
                    <a:pt x="116" y="354"/>
                  </a:lnTo>
                  <a:lnTo>
                    <a:pt x="135" y="359"/>
                  </a:lnTo>
                  <a:lnTo>
                    <a:pt x="149" y="364"/>
                  </a:lnTo>
                  <a:lnTo>
                    <a:pt x="168" y="369"/>
                  </a:lnTo>
                  <a:lnTo>
                    <a:pt x="192" y="369"/>
                  </a:lnTo>
                  <a:lnTo>
                    <a:pt x="211" y="369"/>
                  </a:lnTo>
                  <a:lnTo>
                    <a:pt x="230" y="364"/>
                  </a:lnTo>
                  <a:lnTo>
                    <a:pt x="248" y="359"/>
                  </a:lnTo>
                  <a:lnTo>
                    <a:pt x="267" y="354"/>
                  </a:lnTo>
                  <a:lnTo>
                    <a:pt x="286" y="345"/>
                  </a:lnTo>
                  <a:lnTo>
                    <a:pt x="300" y="336"/>
                  </a:lnTo>
                  <a:lnTo>
                    <a:pt x="312" y="326"/>
                  </a:lnTo>
                  <a:lnTo>
                    <a:pt x="331" y="312"/>
                  </a:lnTo>
                  <a:lnTo>
                    <a:pt x="341" y="302"/>
                  </a:lnTo>
                  <a:lnTo>
                    <a:pt x="355" y="284"/>
                  </a:lnTo>
                  <a:lnTo>
                    <a:pt x="364" y="269"/>
                  </a:lnTo>
                  <a:lnTo>
                    <a:pt x="374" y="255"/>
                  </a:lnTo>
                  <a:lnTo>
                    <a:pt x="378" y="236"/>
                  </a:lnTo>
                  <a:lnTo>
                    <a:pt x="383" y="225"/>
                  </a:lnTo>
                  <a:lnTo>
                    <a:pt x="388" y="206"/>
                  </a:lnTo>
                  <a:lnTo>
                    <a:pt x="388" y="187"/>
                  </a:lnTo>
                  <a:lnTo>
                    <a:pt x="388" y="168"/>
                  </a:lnTo>
                  <a:lnTo>
                    <a:pt x="383" y="149"/>
                  </a:lnTo>
                  <a:lnTo>
                    <a:pt x="378" y="130"/>
                  </a:lnTo>
                  <a:lnTo>
                    <a:pt x="374" y="111"/>
                  </a:lnTo>
                  <a:lnTo>
                    <a:pt x="364" y="97"/>
                  </a:lnTo>
                  <a:lnTo>
                    <a:pt x="355" y="78"/>
                  </a:lnTo>
                  <a:lnTo>
                    <a:pt x="341" y="64"/>
                  </a:lnTo>
                  <a:lnTo>
                    <a:pt x="331" y="50"/>
                  </a:lnTo>
                  <a:lnTo>
                    <a:pt x="312" y="40"/>
                  </a:lnTo>
                  <a:lnTo>
                    <a:pt x="300" y="31"/>
                  </a:lnTo>
                  <a:lnTo>
                    <a:pt x="286" y="21"/>
                  </a:lnTo>
                  <a:lnTo>
                    <a:pt x="267" y="12"/>
                  </a:lnTo>
                  <a:lnTo>
                    <a:pt x="248" y="2"/>
                  </a:lnTo>
                  <a:lnTo>
                    <a:pt x="230" y="2"/>
                  </a:lnTo>
                  <a:lnTo>
                    <a:pt x="211" y="0"/>
                  </a:lnTo>
                  <a:lnTo>
                    <a:pt x="192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646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3746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1" name="Freeform 417">
              <a:extLst>
                <a:ext uri="{FF2B5EF4-FFF2-40B4-BE49-F238E27FC236}">
                  <a16:creationId xmlns:a16="http://schemas.microsoft.com/office/drawing/2014/main" id="{0B33F0DF-68E8-48F5-9C34-10D81117A5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5" y="841"/>
              <a:ext cx="1486" cy="2401"/>
            </a:xfrm>
            <a:custGeom>
              <a:avLst/>
              <a:gdLst/>
              <a:ahLst/>
              <a:cxnLst>
                <a:cxn ang="0">
                  <a:pos x="1096" y="201"/>
                </a:cxn>
                <a:cxn ang="0">
                  <a:pos x="1072" y="151"/>
                </a:cxn>
                <a:cxn ang="0">
                  <a:pos x="1039" y="100"/>
                </a:cxn>
                <a:cxn ang="0">
                  <a:pos x="994" y="52"/>
                </a:cxn>
                <a:cxn ang="0">
                  <a:pos x="933" y="19"/>
                </a:cxn>
                <a:cxn ang="0">
                  <a:pos x="857" y="0"/>
                </a:cxn>
                <a:cxn ang="0">
                  <a:pos x="305" y="5"/>
                </a:cxn>
                <a:cxn ang="0">
                  <a:pos x="224" y="29"/>
                </a:cxn>
                <a:cxn ang="0">
                  <a:pos x="163" y="71"/>
                </a:cxn>
                <a:cxn ang="0">
                  <a:pos x="123" y="118"/>
                </a:cxn>
                <a:cxn ang="0">
                  <a:pos x="95" y="185"/>
                </a:cxn>
                <a:cxn ang="0">
                  <a:pos x="76" y="258"/>
                </a:cxn>
                <a:cxn ang="0">
                  <a:pos x="5" y="1108"/>
                </a:cxn>
                <a:cxn ang="0">
                  <a:pos x="47" y="1160"/>
                </a:cxn>
                <a:cxn ang="0">
                  <a:pos x="113" y="1170"/>
                </a:cxn>
                <a:cxn ang="0">
                  <a:pos x="172" y="1151"/>
                </a:cxn>
                <a:cxn ang="0">
                  <a:pos x="210" y="1104"/>
                </a:cxn>
                <a:cxn ang="0">
                  <a:pos x="272" y="385"/>
                </a:cxn>
                <a:cxn ang="0">
                  <a:pos x="286" y="362"/>
                </a:cxn>
                <a:cxn ang="0">
                  <a:pos x="305" y="371"/>
                </a:cxn>
                <a:cxn ang="0">
                  <a:pos x="309" y="2249"/>
                </a:cxn>
                <a:cxn ang="0">
                  <a:pos x="338" y="2349"/>
                </a:cxn>
                <a:cxn ang="0">
                  <a:pos x="404" y="2396"/>
                </a:cxn>
                <a:cxn ang="0">
                  <a:pos x="477" y="2396"/>
                </a:cxn>
                <a:cxn ang="0">
                  <a:pos x="548" y="2358"/>
                </a:cxn>
                <a:cxn ang="0">
                  <a:pos x="586" y="2292"/>
                </a:cxn>
                <a:cxn ang="0">
                  <a:pos x="591" y="1082"/>
                </a:cxn>
                <a:cxn ang="0">
                  <a:pos x="619" y="1068"/>
                </a:cxn>
                <a:cxn ang="0">
                  <a:pos x="657" y="1082"/>
                </a:cxn>
                <a:cxn ang="0">
                  <a:pos x="1025" y="1923"/>
                </a:cxn>
                <a:cxn ang="0">
                  <a:pos x="1054" y="1992"/>
                </a:cxn>
                <a:cxn ang="0">
                  <a:pos x="1105" y="2030"/>
                </a:cxn>
                <a:cxn ang="0">
                  <a:pos x="1176" y="2039"/>
                </a:cxn>
                <a:cxn ang="0">
                  <a:pos x="1242" y="2011"/>
                </a:cxn>
                <a:cxn ang="0">
                  <a:pos x="1276" y="1933"/>
                </a:cxn>
                <a:cxn ang="0">
                  <a:pos x="1276" y="1356"/>
                </a:cxn>
                <a:cxn ang="0">
                  <a:pos x="1266" y="1319"/>
                </a:cxn>
                <a:cxn ang="0">
                  <a:pos x="1242" y="1283"/>
                </a:cxn>
                <a:cxn ang="0">
                  <a:pos x="881" y="917"/>
                </a:cxn>
                <a:cxn ang="0">
                  <a:pos x="876" y="893"/>
                </a:cxn>
                <a:cxn ang="0">
                  <a:pos x="872" y="865"/>
                </a:cxn>
                <a:cxn ang="0">
                  <a:pos x="872" y="385"/>
                </a:cxn>
                <a:cxn ang="0">
                  <a:pos x="891" y="371"/>
                </a:cxn>
                <a:cxn ang="0">
                  <a:pos x="909" y="381"/>
                </a:cxn>
                <a:cxn ang="0">
                  <a:pos x="1304" y="903"/>
                </a:cxn>
                <a:cxn ang="0">
                  <a:pos x="1372" y="941"/>
                </a:cxn>
                <a:cxn ang="0">
                  <a:pos x="1429" y="926"/>
                </a:cxn>
                <a:cxn ang="0">
                  <a:pos x="1472" y="879"/>
                </a:cxn>
                <a:cxn ang="0">
                  <a:pos x="1481" y="815"/>
                </a:cxn>
                <a:cxn ang="0">
                  <a:pos x="1443" y="749"/>
                </a:cxn>
              </a:cxnLst>
              <a:rect l="0" t="0" r="r" b="b"/>
              <a:pathLst>
                <a:path w="1486" h="2401">
                  <a:moveTo>
                    <a:pt x="1420" y="730"/>
                  </a:moveTo>
                  <a:lnTo>
                    <a:pt x="1162" y="525"/>
                  </a:lnTo>
                  <a:lnTo>
                    <a:pt x="1096" y="201"/>
                  </a:lnTo>
                  <a:lnTo>
                    <a:pt x="1091" y="185"/>
                  </a:lnTo>
                  <a:lnTo>
                    <a:pt x="1082" y="166"/>
                  </a:lnTo>
                  <a:lnTo>
                    <a:pt x="1072" y="151"/>
                  </a:lnTo>
                  <a:lnTo>
                    <a:pt x="1063" y="133"/>
                  </a:lnTo>
                  <a:lnTo>
                    <a:pt x="1054" y="114"/>
                  </a:lnTo>
                  <a:lnTo>
                    <a:pt x="1039" y="100"/>
                  </a:lnTo>
                  <a:lnTo>
                    <a:pt x="1025" y="81"/>
                  </a:lnTo>
                  <a:lnTo>
                    <a:pt x="1013" y="66"/>
                  </a:lnTo>
                  <a:lnTo>
                    <a:pt x="994" y="52"/>
                  </a:lnTo>
                  <a:lnTo>
                    <a:pt x="980" y="38"/>
                  </a:lnTo>
                  <a:lnTo>
                    <a:pt x="957" y="29"/>
                  </a:lnTo>
                  <a:lnTo>
                    <a:pt x="933" y="19"/>
                  </a:lnTo>
                  <a:lnTo>
                    <a:pt x="914" y="10"/>
                  </a:lnTo>
                  <a:lnTo>
                    <a:pt x="886" y="5"/>
                  </a:lnTo>
                  <a:lnTo>
                    <a:pt x="857" y="0"/>
                  </a:lnTo>
                  <a:lnTo>
                    <a:pt x="829" y="0"/>
                  </a:lnTo>
                  <a:lnTo>
                    <a:pt x="343" y="0"/>
                  </a:lnTo>
                  <a:lnTo>
                    <a:pt x="305" y="5"/>
                  </a:lnTo>
                  <a:lnTo>
                    <a:pt x="276" y="10"/>
                  </a:lnTo>
                  <a:lnTo>
                    <a:pt x="248" y="19"/>
                  </a:lnTo>
                  <a:lnTo>
                    <a:pt x="224" y="29"/>
                  </a:lnTo>
                  <a:lnTo>
                    <a:pt x="201" y="43"/>
                  </a:lnTo>
                  <a:lnTo>
                    <a:pt x="182" y="57"/>
                  </a:lnTo>
                  <a:lnTo>
                    <a:pt x="163" y="71"/>
                  </a:lnTo>
                  <a:lnTo>
                    <a:pt x="149" y="85"/>
                  </a:lnTo>
                  <a:lnTo>
                    <a:pt x="135" y="104"/>
                  </a:lnTo>
                  <a:lnTo>
                    <a:pt x="123" y="118"/>
                  </a:lnTo>
                  <a:lnTo>
                    <a:pt x="113" y="142"/>
                  </a:lnTo>
                  <a:lnTo>
                    <a:pt x="104" y="161"/>
                  </a:lnTo>
                  <a:lnTo>
                    <a:pt x="95" y="185"/>
                  </a:lnTo>
                  <a:lnTo>
                    <a:pt x="90" y="206"/>
                  </a:lnTo>
                  <a:lnTo>
                    <a:pt x="80" y="234"/>
                  </a:lnTo>
                  <a:lnTo>
                    <a:pt x="76" y="258"/>
                  </a:lnTo>
                  <a:lnTo>
                    <a:pt x="0" y="1059"/>
                  </a:lnTo>
                  <a:lnTo>
                    <a:pt x="0" y="1087"/>
                  </a:lnTo>
                  <a:lnTo>
                    <a:pt x="5" y="1108"/>
                  </a:lnTo>
                  <a:lnTo>
                    <a:pt x="14" y="1127"/>
                  </a:lnTo>
                  <a:lnTo>
                    <a:pt x="28" y="1146"/>
                  </a:lnTo>
                  <a:lnTo>
                    <a:pt x="47" y="1160"/>
                  </a:lnTo>
                  <a:lnTo>
                    <a:pt x="66" y="1165"/>
                  </a:lnTo>
                  <a:lnTo>
                    <a:pt x="90" y="1170"/>
                  </a:lnTo>
                  <a:lnTo>
                    <a:pt x="113" y="1170"/>
                  </a:lnTo>
                  <a:lnTo>
                    <a:pt x="130" y="1170"/>
                  </a:lnTo>
                  <a:lnTo>
                    <a:pt x="154" y="1165"/>
                  </a:lnTo>
                  <a:lnTo>
                    <a:pt x="172" y="1151"/>
                  </a:lnTo>
                  <a:lnTo>
                    <a:pt x="191" y="1141"/>
                  </a:lnTo>
                  <a:lnTo>
                    <a:pt x="201" y="1122"/>
                  </a:lnTo>
                  <a:lnTo>
                    <a:pt x="210" y="1104"/>
                  </a:lnTo>
                  <a:lnTo>
                    <a:pt x="215" y="1082"/>
                  </a:lnTo>
                  <a:lnTo>
                    <a:pt x="215" y="1059"/>
                  </a:lnTo>
                  <a:lnTo>
                    <a:pt x="272" y="385"/>
                  </a:lnTo>
                  <a:lnTo>
                    <a:pt x="272" y="376"/>
                  </a:lnTo>
                  <a:lnTo>
                    <a:pt x="276" y="366"/>
                  </a:lnTo>
                  <a:lnTo>
                    <a:pt x="286" y="362"/>
                  </a:lnTo>
                  <a:lnTo>
                    <a:pt x="291" y="362"/>
                  </a:lnTo>
                  <a:lnTo>
                    <a:pt x="300" y="362"/>
                  </a:lnTo>
                  <a:lnTo>
                    <a:pt x="305" y="371"/>
                  </a:lnTo>
                  <a:lnTo>
                    <a:pt x="309" y="376"/>
                  </a:lnTo>
                  <a:lnTo>
                    <a:pt x="309" y="385"/>
                  </a:lnTo>
                  <a:lnTo>
                    <a:pt x="309" y="2249"/>
                  </a:lnTo>
                  <a:lnTo>
                    <a:pt x="314" y="2292"/>
                  </a:lnTo>
                  <a:lnTo>
                    <a:pt x="324" y="2320"/>
                  </a:lnTo>
                  <a:lnTo>
                    <a:pt x="338" y="2349"/>
                  </a:lnTo>
                  <a:lnTo>
                    <a:pt x="357" y="2372"/>
                  </a:lnTo>
                  <a:lnTo>
                    <a:pt x="380" y="2386"/>
                  </a:lnTo>
                  <a:lnTo>
                    <a:pt x="404" y="2396"/>
                  </a:lnTo>
                  <a:lnTo>
                    <a:pt x="425" y="2401"/>
                  </a:lnTo>
                  <a:lnTo>
                    <a:pt x="454" y="2401"/>
                  </a:lnTo>
                  <a:lnTo>
                    <a:pt x="477" y="2396"/>
                  </a:lnTo>
                  <a:lnTo>
                    <a:pt x="506" y="2386"/>
                  </a:lnTo>
                  <a:lnTo>
                    <a:pt x="529" y="2372"/>
                  </a:lnTo>
                  <a:lnTo>
                    <a:pt x="548" y="2358"/>
                  </a:lnTo>
                  <a:lnTo>
                    <a:pt x="567" y="2339"/>
                  </a:lnTo>
                  <a:lnTo>
                    <a:pt x="576" y="2315"/>
                  </a:lnTo>
                  <a:lnTo>
                    <a:pt x="586" y="2292"/>
                  </a:lnTo>
                  <a:lnTo>
                    <a:pt x="586" y="2264"/>
                  </a:lnTo>
                  <a:lnTo>
                    <a:pt x="586" y="1089"/>
                  </a:lnTo>
                  <a:lnTo>
                    <a:pt x="591" y="1082"/>
                  </a:lnTo>
                  <a:lnTo>
                    <a:pt x="595" y="1073"/>
                  </a:lnTo>
                  <a:lnTo>
                    <a:pt x="609" y="1068"/>
                  </a:lnTo>
                  <a:lnTo>
                    <a:pt x="619" y="1068"/>
                  </a:lnTo>
                  <a:lnTo>
                    <a:pt x="633" y="1068"/>
                  </a:lnTo>
                  <a:lnTo>
                    <a:pt x="647" y="1073"/>
                  </a:lnTo>
                  <a:lnTo>
                    <a:pt x="657" y="1082"/>
                  </a:lnTo>
                  <a:lnTo>
                    <a:pt x="666" y="1089"/>
                  </a:lnTo>
                  <a:lnTo>
                    <a:pt x="1025" y="1432"/>
                  </a:lnTo>
                  <a:lnTo>
                    <a:pt x="1025" y="1923"/>
                  </a:lnTo>
                  <a:lnTo>
                    <a:pt x="1030" y="1952"/>
                  </a:lnTo>
                  <a:lnTo>
                    <a:pt x="1039" y="1971"/>
                  </a:lnTo>
                  <a:lnTo>
                    <a:pt x="1054" y="1992"/>
                  </a:lnTo>
                  <a:lnTo>
                    <a:pt x="1068" y="2006"/>
                  </a:lnTo>
                  <a:lnTo>
                    <a:pt x="1087" y="2020"/>
                  </a:lnTo>
                  <a:lnTo>
                    <a:pt x="1105" y="2030"/>
                  </a:lnTo>
                  <a:lnTo>
                    <a:pt x="1129" y="2039"/>
                  </a:lnTo>
                  <a:lnTo>
                    <a:pt x="1153" y="2039"/>
                  </a:lnTo>
                  <a:lnTo>
                    <a:pt x="1176" y="2039"/>
                  </a:lnTo>
                  <a:lnTo>
                    <a:pt x="1200" y="2034"/>
                  </a:lnTo>
                  <a:lnTo>
                    <a:pt x="1224" y="2025"/>
                  </a:lnTo>
                  <a:lnTo>
                    <a:pt x="1242" y="2011"/>
                  </a:lnTo>
                  <a:lnTo>
                    <a:pt x="1257" y="1989"/>
                  </a:lnTo>
                  <a:lnTo>
                    <a:pt x="1271" y="1966"/>
                  </a:lnTo>
                  <a:lnTo>
                    <a:pt x="1276" y="1933"/>
                  </a:lnTo>
                  <a:lnTo>
                    <a:pt x="1280" y="1900"/>
                  </a:lnTo>
                  <a:lnTo>
                    <a:pt x="1280" y="1371"/>
                  </a:lnTo>
                  <a:lnTo>
                    <a:pt x="1276" y="1356"/>
                  </a:lnTo>
                  <a:lnTo>
                    <a:pt x="1271" y="1342"/>
                  </a:lnTo>
                  <a:lnTo>
                    <a:pt x="1271" y="1328"/>
                  </a:lnTo>
                  <a:lnTo>
                    <a:pt x="1266" y="1319"/>
                  </a:lnTo>
                  <a:lnTo>
                    <a:pt x="1261" y="1307"/>
                  </a:lnTo>
                  <a:lnTo>
                    <a:pt x="1252" y="1297"/>
                  </a:lnTo>
                  <a:lnTo>
                    <a:pt x="1242" y="1283"/>
                  </a:lnTo>
                  <a:lnTo>
                    <a:pt x="1224" y="1269"/>
                  </a:lnTo>
                  <a:lnTo>
                    <a:pt x="886" y="922"/>
                  </a:lnTo>
                  <a:lnTo>
                    <a:pt x="881" y="917"/>
                  </a:lnTo>
                  <a:lnTo>
                    <a:pt x="876" y="912"/>
                  </a:lnTo>
                  <a:lnTo>
                    <a:pt x="876" y="903"/>
                  </a:lnTo>
                  <a:lnTo>
                    <a:pt x="876" y="893"/>
                  </a:lnTo>
                  <a:lnTo>
                    <a:pt x="876" y="884"/>
                  </a:lnTo>
                  <a:lnTo>
                    <a:pt x="876" y="874"/>
                  </a:lnTo>
                  <a:lnTo>
                    <a:pt x="872" y="865"/>
                  </a:lnTo>
                  <a:lnTo>
                    <a:pt x="872" y="858"/>
                  </a:lnTo>
                  <a:lnTo>
                    <a:pt x="872" y="395"/>
                  </a:lnTo>
                  <a:lnTo>
                    <a:pt x="872" y="385"/>
                  </a:lnTo>
                  <a:lnTo>
                    <a:pt x="876" y="376"/>
                  </a:lnTo>
                  <a:lnTo>
                    <a:pt x="886" y="371"/>
                  </a:lnTo>
                  <a:lnTo>
                    <a:pt x="891" y="371"/>
                  </a:lnTo>
                  <a:lnTo>
                    <a:pt x="900" y="371"/>
                  </a:lnTo>
                  <a:lnTo>
                    <a:pt x="905" y="371"/>
                  </a:lnTo>
                  <a:lnTo>
                    <a:pt x="909" y="381"/>
                  </a:lnTo>
                  <a:lnTo>
                    <a:pt x="909" y="385"/>
                  </a:lnTo>
                  <a:lnTo>
                    <a:pt x="952" y="619"/>
                  </a:lnTo>
                  <a:lnTo>
                    <a:pt x="1304" y="903"/>
                  </a:lnTo>
                  <a:lnTo>
                    <a:pt x="1325" y="922"/>
                  </a:lnTo>
                  <a:lnTo>
                    <a:pt x="1344" y="931"/>
                  </a:lnTo>
                  <a:lnTo>
                    <a:pt x="1372" y="941"/>
                  </a:lnTo>
                  <a:lnTo>
                    <a:pt x="1391" y="941"/>
                  </a:lnTo>
                  <a:lnTo>
                    <a:pt x="1410" y="936"/>
                  </a:lnTo>
                  <a:lnTo>
                    <a:pt x="1429" y="926"/>
                  </a:lnTo>
                  <a:lnTo>
                    <a:pt x="1448" y="917"/>
                  </a:lnTo>
                  <a:lnTo>
                    <a:pt x="1462" y="898"/>
                  </a:lnTo>
                  <a:lnTo>
                    <a:pt x="1472" y="879"/>
                  </a:lnTo>
                  <a:lnTo>
                    <a:pt x="1481" y="860"/>
                  </a:lnTo>
                  <a:lnTo>
                    <a:pt x="1486" y="839"/>
                  </a:lnTo>
                  <a:lnTo>
                    <a:pt x="1481" y="815"/>
                  </a:lnTo>
                  <a:lnTo>
                    <a:pt x="1476" y="792"/>
                  </a:lnTo>
                  <a:lnTo>
                    <a:pt x="1462" y="773"/>
                  </a:lnTo>
                  <a:lnTo>
                    <a:pt x="1443" y="749"/>
                  </a:lnTo>
                  <a:lnTo>
                    <a:pt x="1420" y="730"/>
                  </a:lnTo>
                  <a:lnTo>
                    <a:pt x="1420" y="730"/>
                  </a:lnTo>
                  <a:close/>
                </a:path>
              </a:pathLst>
            </a:custGeom>
            <a:solidFill>
              <a:srgbClr val="00646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3746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8" name="Titel 1">
            <a:extLst>
              <a:ext uri="{FF2B5EF4-FFF2-40B4-BE49-F238E27FC236}">
                <a16:creationId xmlns:a16="http://schemas.microsoft.com/office/drawing/2014/main" id="{F55C5BF5-D9E9-4D72-8CF3-25F628AD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8350" cy="1412876"/>
          </a:xfrm>
        </p:spPr>
        <p:txBody>
          <a:bodyPr/>
          <a:lstStyle/>
          <a:p>
            <a:r>
              <a:rPr lang="en-GB" dirty="0"/>
              <a:t>NEXT STEP: A pilot project as a 5 months Discovery Phase </a:t>
            </a:r>
            <a:br>
              <a:rPr lang="en-GB" dirty="0"/>
            </a:br>
            <a:r>
              <a:rPr lang="en-GB" b="0" dirty="0"/>
              <a:t>Enable technical/operational evaluation and test commercial model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D8288F2-A5B6-43BC-A95A-51DF15FABD62}"/>
              </a:ext>
            </a:extLst>
          </p:cNvPr>
          <p:cNvSpPr/>
          <p:nvPr/>
        </p:nvSpPr>
        <p:spPr bwMode="auto">
          <a:xfrm>
            <a:off x="4256995" y="2065044"/>
            <a:ext cx="3895093" cy="1695141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1FA8EC8A-F6D1-46AA-8606-354AF649C5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rgbClr val="A5A5A5">
                <a:shade val="45000"/>
                <a:satMod val="135000"/>
              </a:srgbClr>
              <a:prstClr val="white"/>
            </a:duotone>
          </a:blip>
          <a:srcRect t="1" b="29215"/>
          <a:stretch/>
        </p:blipFill>
        <p:spPr>
          <a:xfrm>
            <a:off x="4369238" y="2728749"/>
            <a:ext cx="402100" cy="298260"/>
          </a:xfrm>
          <a:prstGeom prst="rect">
            <a:avLst/>
          </a:prstGeom>
          <a:solidFill>
            <a:srgbClr val="E7E6E6">
              <a:lumMod val="50000"/>
            </a:srgbClr>
          </a:solidFill>
          <a:ln>
            <a:noFill/>
          </a:ln>
        </p:spPr>
      </p:pic>
      <p:pic>
        <p:nvPicPr>
          <p:cNvPr id="158" name="Picture 15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969D3FD-0C1B-4D0D-9146-0EBB09B238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9" r="18992"/>
          <a:stretch/>
        </p:blipFill>
        <p:spPr>
          <a:xfrm>
            <a:off x="6660041" y="3113236"/>
            <a:ext cx="225521" cy="232304"/>
          </a:xfrm>
          <a:prstGeom prst="rect">
            <a:avLst/>
          </a:prstGeom>
        </p:spPr>
      </p:pic>
      <p:pic>
        <p:nvPicPr>
          <p:cNvPr id="159" name="Picture 15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1AA6CC1-7B20-4F58-979B-F938E5157A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487" r="19430"/>
          <a:stretch/>
        </p:blipFill>
        <p:spPr>
          <a:xfrm>
            <a:off x="5584677" y="3130604"/>
            <a:ext cx="200369" cy="203699"/>
          </a:xfrm>
          <a:prstGeom prst="rect">
            <a:avLst/>
          </a:prstGeom>
        </p:spPr>
      </p:pic>
      <p:cxnSp>
        <p:nvCxnSpPr>
          <p:cNvPr id="160" name="Gerader Verbinder 6">
            <a:extLst>
              <a:ext uri="{FF2B5EF4-FFF2-40B4-BE49-F238E27FC236}">
                <a16:creationId xmlns:a16="http://schemas.microsoft.com/office/drawing/2014/main" id="{28BF6EBE-067D-4D13-B45A-F37E03B651E4}"/>
              </a:ext>
            </a:extLst>
          </p:cNvPr>
          <p:cNvCxnSpPr>
            <a:cxnSpLocks/>
            <a:stCxn id="163" idx="6"/>
            <a:endCxn id="164" idx="2"/>
          </p:cNvCxnSpPr>
          <p:nvPr/>
        </p:nvCxnSpPr>
        <p:spPr bwMode="auto">
          <a:xfrm>
            <a:off x="4720347" y="3227221"/>
            <a:ext cx="812805" cy="0"/>
          </a:xfrm>
          <a:prstGeom prst="line">
            <a:avLst/>
          </a:prstGeom>
          <a:solidFill>
            <a:srgbClr val="44546A"/>
          </a:solidFill>
          <a:ln w="2857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Gerader Verbinder 12">
            <a:extLst>
              <a:ext uri="{FF2B5EF4-FFF2-40B4-BE49-F238E27FC236}">
                <a16:creationId xmlns:a16="http://schemas.microsoft.com/office/drawing/2014/main" id="{1A4CCD76-044C-454F-B807-C0B96A6239F8}"/>
              </a:ext>
            </a:extLst>
          </p:cNvPr>
          <p:cNvCxnSpPr>
            <a:cxnSpLocks/>
            <a:stCxn id="164" idx="6"/>
            <a:endCxn id="165" idx="2"/>
          </p:cNvCxnSpPr>
          <p:nvPr/>
        </p:nvCxnSpPr>
        <p:spPr bwMode="auto">
          <a:xfrm>
            <a:off x="5833846" y="3227221"/>
            <a:ext cx="788986" cy="0"/>
          </a:xfrm>
          <a:prstGeom prst="line">
            <a:avLst/>
          </a:prstGeom>
          <a:solidFill>
            <a:srgbClr val="44546A"/>
          </a:solidFill>
          <a:ln w="2857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" name="Gerader Verbinder 18">
            <a:extLst>
              <a:ext uri="{FF2B5EF4-FFF2-40B4-BE49-F238E27FC236}">
                <a16:creationId xmlns:a16="http://schemas.microsoft.com/office/drawing/2014/main" id="{EC86DB62-2A8B-499B-BE6F-A064A0E4215D}"/>
              </a:ext>
            </a:extLst>
          </p:cNvPr>
          <p:cNvCxnSpPr>
            <a:cxnSpLocks/>
            <a:stCxn id="165" idx="6"/>
            <a:endCxn id="166" idx="2"/>
          </p:cNvCxnSpPr>
          <p:nvPr/>
        </p:nvCxnSpPr>
        <p:spPr bwMode="auto">
          <a:xfrm>
            <a:off x="6923526" y="3227221"/>
            <a:ext cx="717535" cy="0"/>
          </a:xfrm>
          <a:prstGeom prst="line">
            <a:avLst/>
          </a:prstGeom>
          <a:solidFill>
            <a:srgbClr val="44546A"/>
          </a:solidFill>
          <a:ln w="2857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Ellipse 19">
            <a:extLst>
              <a:ext uri="{FF2B5EF4-FFF2-40B4-BE49-F238E27FC236}">
                <a16:creationId xmlns:a16="http://schemas.microsoft.com/office/drawing/2014/main" id="{84F190CA-AA82-4E4D-AAC8-3A3F358ACD40}"/>
              </a:ext>
            </a:extLst>
          </p:cNvPr>
          <p:cNvSpPr>
            <a:spLocks/>
          </p:cNvSpPr>
          <p:nvPr/>
        </p:nvSpPr>
        <p:spPr bwMode="auto">
          <a:xfrm>
            <a:off x="4419653" y="3064261"/>
            <a:ext cx="300694" cy="325920"/>
          </a:xfrm>
          <a:prstGeom prst="ellipse">
            <a:avLst/>
          </a:prstGeom>
          <a:noFill/>
          <a:ln w="28575">
            <a:solidFill>
              <a:srgbClr val="00646E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4" name="Ellipse 29">
            <a:extLst>
              <a:ext uri="{FF2B5EF4-FFF2-40B4-BE49-F238E27FC236}">
                <a16:creationId xmlns:a16="http://schemas.microsoft.com/office/drawing/2014/main" id="{2C9EFBB9-941E-48DC-99D1-04FE96FEDAA9}"/>
              </a:ext>
            </a:extLst>
          </p:cNvPr>
          <p:cNvSpPr>
            <a:spLocks/>
          </p:cNvSpPr>
          <p:nvPr/>
        </p:nvSpPr>
        <p:spPr bwMode="auto">
          <a:xfrm>
            <a:off x="5533152" y="3064261"/>
            <a:ext cx="300694" cy="325920"/>
          </a:xfrm>
          <a:prstGeom prst="ellipse">
            <a:avLst/>
          </a:prstGeom>
          <a:noFill/>
          <a:ln w="28575">
            <a:solidFill>
              <a:srgbClr val="00646E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Ellipse 30">
            <a:extLst>
              <a:ext uri="{FF2B5EF4-FFF2-40B4-BE49-F238E27FC236}">
                <a16:creationId xmlns:a16="http://schemas.microsoft.com/office/drawing/2014/main" id="{F6713CF4-5BD7-4223-8EE0-ACBB00D6439C}"/>
              </a:ext>
            </a:extLst>
          </p:cNvPr>
          <p:cNvSpPr>
            <a:spLocks/>
          </p:cNvSpPr>
          <p:nvPr/>
        </p:nvSpPr>
        <p:spPr bwMode="auto">
          <a:xfrm>
            <a:off x="6622832" y="3064261"/>
            <a:ext cx="300694" cy="325920"/>
          </a:xfrm>
          <a:prstGeom prst="ellipse">
            <a:avLst/>
          </a:prstGeom>
          <a:noFill/>
          <a:ln w="28575">
            <a:solidFill>
              <a:srgbClr val="00646E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6" name="Ellipse 31">
            <a:extLst>
              <a:ext uri="{FF2B5EF4-FFF2-40B4-BE49-F238E27FC236}">
                <a16:creationId xmlns:a16="http://schemas.microsoft.com/office/drawing/2014/main" id="{44ACF983-8805-4476-A643-9199483551DC}"/>
              </a:ext>
            </a:extLst>
          </p:cNvPr>
          <p:cNvSpPr>
            <a:spLocks/>
          </p:cNvSpPr>
          <p:nvPr/>
        </p:nvSpPr>
        <p:spPr bwMode="auto">
          <a:xfrm>
            <a:off x="7641061" y="3064261"/>
            <a:ext cx="300694" cy="325920"/>
          </a:xfrm>
          <a:prstGeom prst="ellipse">
            <a:avLst/>
          </a:prstGeom>
          <a:noFill/>
          <a:ln w="28575">
            <a:solidFill>
              <a:srgbClr val="00646E"/>
            </a:solidFill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7" name="Grafik 129">
            <a:extLst>
              <a:ext uri="{FF2B5EF4-FFF2-40B4-BE49-F238E27FC236}">
                <a16:creationId xmlns:a16="http://schemas.microsoft.com/office/drawing/2014/main" id="{C677DD6A-D4A9-4583-8F5C-C7FC0BF90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52938"/>
          <a:stretch/>
        </p:blipFill>
        <p:spPr>
          <a:xfrm>
            <a:off x="5606639" y="2762947"/>
            <a:ext cx="231957" cy="118315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C127FC11-179C-43DA-89F0-F56AACDDC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rgbClr val="A5A5A5">
                <a:shade val="45000"/>
                <a:satMod val="135000"/>
              </a:srgbClr>
              <a:prstClr val="white"/>
            </a:duotone>
          </a:blip>
          <a:srcRect b="32626"/>
          <a:stretch/>
        </p:blipFill>
        <p:spPr>
          <a:xfrm>
            <a:off x="5191796" y="2724447"/>
            <a:ext cx="402100" cy="283886"/>
          </a:xfrm>
          <a:prstGeom prst="rect">
            <a:avLst/>
          </a:prstGeom>
          <a:solidFill>
            <a:srgbClr val="E7E6E6">
              <a:lumMod val="50000"/>
            </a:srgbClr>
          </a:solidFill>
          <a:ln>
            <a:noFill/>
          </a:ln>
        </p:spPr>
      </p:pic>
      <p:sp>
        <p:nvSpPr>
          <p:cNvPr id="169" name="Freeform 54">
            <a:extLst>
              <a:ext uri="{FF2B5EF4-FFF2-40B4-BE49-F238E27FC236}">
                <a16:creationId xmlns:a16="http://schemas.microsoft.com/office/drawing/2014/main" id="{D35124F8-4EFB-4CA5-AFE1-B9854ABB71D0}"/>
              </a:ext>
            </a:extLst>
          </p:cNvPr>
          <p:cNvSpPr>
            <a:spLocks noEditPoints="1"/>
          </p:cNvSpPr>
          <p:nvPr/>
        </p:nvSpPr>
        <p:spPr bwMode="auto">
          <a:xfrm>
            <a:off x="4482492" y="3129086"/>
            <a:ext cx="178167" cy="193114"/>
          </a:xfrm>
          <a:custGeom>
            <a:avLst/>
            <a:gdLst>
              <a:gd name="T0" fmla="*/ 1285 w 2570"/>
              <a:gd name="T1" fmla="*/ 0 h 2570"/>
              <a:gd name="T2" fmla="*/ 0 w 2570"/>
              <a:gd name="T3" fmla="*/ 1285 h 2570"/>
              <a:gd name="T4" fmla="*/ 1285 w 2570"/>
              <a:gd name="T5" fmla="*/ 2570 h 2570"/>
              <a:gd name="T6" fmla="*/ 2570 w 2570"/>
              <a:gd name="T7" fmla="*/ 1285 h 2570"/>
              <a:gd name="T8" fmla="*/ 1285 w 2570"/>
              <a:gd name="T9" fmla="*/ 0 h 2570"/>
              <a:gd name="T10" fmla="*/ 214 w 2570"/>
              <a:gd name="T11" fmla="*/ 1657 h 2570"/>
              <a:gd name="T12" fmla="*/ 151 w 2570"/>
              <a:gd name="T13" fmla="*/ 1285 h 2570"/>
              <a:gd name="T14" fmla="*/ 1059 w 2570"/>
              <a:gd name="T15" fmla="*/ 174 h 2570"/>
              <a:gd name="T16" fmla="*/ 1059 w 2570"/>
              <a:gd name="T17" fmla="*/ 1170 h 2570"/>
              <a:gd name="T18" fmla="*/ 214 w 2570"/>
              <a:gd name="T19" fmla="*/ 1657 h 2570"/>
              <a:gd name="T20" fmla="*/ 1363 w 2570"/>
              <a:gd name="T21" fmla="*/ 151 h 2570"/>
              <a:gd name="T22" fmla="*/ 1363 w 2570"/>
              <a:gd name="T23" fmla="*/ 1329 h 2570"/>
              <a:gd name="T24" fmla="*/ 1363 w 2570"/>
              <a:gd name="T25" fmla="*/ 1330 h 2570"/>
              <a:gd name="T26" fmla="*/ 1362 w 2570"/>
              <a:gd name="T27" fmla="*/ 1331 h 2570"/>
              <a:gd name="T28" fmla="*/ 833 w 2570"/>
              <a:gd name="T29" fmla="*/ 1636 h 2570"/>
              <a:gd name="T30" fmla="*/ 831 w 2570"/>
              <a:gd name="T31" fmla="*/ 1637 h 2570"/>
              <a:gd name="T32" fmla="*/ 830 w 2570"/>
              <a:gd name="T33" fmla="*/ 1635 h 2570"/>
              <a:gd name="T34" fmla="*/ 754 w 2570"/>
              <a:gd name="T35" fmla="*/ 1504 h 2570"/>
              <a:gd name="T36" fmla="*/ 753 w 2570"/>
              <a:gd name="T37" fmla="*/ 1503 h 2570"/>
              <a:gd name="T38" fmla="*/ 755 w 2570"/>
              <a:gd name="T39" fmla="*/ 1502 h 2570"/>
              <a:gd name="T40" fmla="*/ 1208 w 2570"/>
              <a:gd name="T41" fmla="*/ 1241 h 2570"/>
              <a:gd name="T42" fmla="*/ 1208 w 2570"/>
              <a:gd name="T43" fmla="*/ 151 h 2570"/>
              <a:gd name="T44" fmla="*/ 1208 w 2570"/>
              <a:gd name="T45" fmla="*/ 150 h 2570"/>
              <a:gd name="T46" fmla="*/ 1210 w 2570"/>
              <a:gd name="T47" fmla="*/ 150 h 2570"/>
              <a:gd name="T48" fmla="*/ 1361 w 2570"/>
              <a:gd name="T49" fmla="*/ 150 h 2570"/>
              <a:gd name="T50" fmla="*/ 1363 w 2570"/>
              <a:gd name="T51" fmla="*/ 150 h 2570"/>
              <a:gd name="T52" fmla="*/ 1363 w 2570"/>
              <a:gd name="T53" fmla="*/ 151 h 2570"/>
              <a:gd name="T54" fmla="*/ 629 w 2570"/>
              <a:gd name="T55" fmla="*/ 1107 h 2570"/>
              <a:gd name="T56" fmla="*/ 820 w 2570"/>
              <a:gd name="T57" fmla="*/ 1014 h 2570"/>
              <a:gd name="T58" fmla="*/ 872 w 2570"/>
              <a:gd name="T59" fmla="*/ 1103 h 2570"/>
              <a:gd name="T60" fmla="*/ 498 w 2570"/>
              <a:gd name="T61" fmla="*/ 1319 h 2570"/>
              <a:gd name="T62" fmla="*/ 283 w 2570"/>
              <a:gd name="T63" fmla="*/ 945 h 2570"/>
              <a:gd name="T64" fmla="*/ 372 w 2570"/>
              <a:gd name="T65" fmla="*/ 894 h 2570"/>
              <a:gd name="T66" fmla="*/ 485 w 2570"/>
              <a:gd name="T67" fmla="*/ 1061 h 2570"/>
              <a:gd name="T68" fmla="*/ 865 w 2570"/>
              <a:gd name="T69" fmla="*/ 568 h 2570"/>
              <a:gd name="T70" fmla="*/ 945 w 2570"/>
              <a:gd name="T71" fmla="*/ 696 h 2570"/>
              <a:gd name="T72" fmla="*/ 945 w 2570"/>
              <a:gd name="T73" fmla="*/ 696 h 2570"/>
              <a:gd name="T74" fmla="*/ 629 w 2570"/>
              <a:gd name="T75" fmla="*/ 1107 h 2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570" h="2570">
                <a:moveTo>
                  <a:pt x="1285" y="0"/>
                </a:moveTo>
                <a:cubicBezTo>
                  <a:pt x="575" y="0"/>
                  <a:pt x="0" y="576"/>
                  <a:pt x="0" y="1285"/>
                </a:cubicBezTo>
                <a:cubicBezTo>
                  <a:pt x="0" y="1995"/>
                  <a:pt x="575" y="2570"/>
                  <a:pt x="1285" y="2570"/>
                </a:cubicBezTo>
                <a:cubicBezTo>
                  <a:pt x="1995" y="2570"/>
                  <a:pt x="2570" y="1995"/>
                  <a:pt x="2570" y="1285"/>
                </a:cubicBezTo>
                <a:cubicBezTo>
                  <a:pt x="2570" y="576"/>
                  <a:pt x="1995" y="0"/>
                  <a:pt x="1285" y="0"/>
                </a:cubicBezTo>
                <a:close/>
                <a:moveTo>
                  <a:pt x="214" y="1657"/>
                </a:moveTo>
                <a:cubicBezTo>
                  <a:pt x="174" y="1541"/>
                  <a:pt x="151" y="1416"/>
                  <a:pt x="151" y="1285"/>
                </a:cubicBezTo>
                <a:cubicBezTo>
                  <a:pt x="151" y="737"/>
                  <a:pt x="541" y="279"/>
                  <a:pt x="1059" y="174"/>
                </a:cubicBezTo>
                <a:cubicBezTo>
                  <a:pt x="1059" y="1170"/>
                  <a:pt x="1059" y="1170"/>
                  <a:pt x="1059" y="1170"/>
                </a:cubicBezTo>
                <a:lnTo>
                  <a:pt x="214" y="1657"/>
                </a:lnTo>
                <a:close/>
                <a:moveTo>
                  <a:pt x="1363" y="151"/>
                </a:moveTo>
                <a:cubicBezTo>
                  <a:pt x="1363" y="1329"/>
                  <a:pt x="1363" y="1329"/>
                  <a:pt x="1363" y="1329"/>
                </a:cubicBezTo>
                <a:cubicBezTo>
                  <a:pt x="1363" y="1330"/>
                  <a:pt x="1363" y="1330"/>
                  <a:pt x="1363" y="1330"/>
                </a:cubicBezTo>
                <a:cubicBezTo>
                  <a:pt x="1362" y="1331"/>
                  <a:pt x="1362" y="1331"/>
                  <a:pt x="1362" y="1331"/>
                </a:cubicBezTo>
                <a:cubicBezTo>
                  <a:pt x="833" y="1636"/>
                  <a:pt x="833" y="1636"/>
                  <a:pt x="833" y="1636"/>
                </a:cubicBezTo>
                <a:cubicBezTo>
                  <a:pt x="831" y="1637"/>
                  <a:pt x="831" y="1637"/>
                  <a:pt x="831" y="1637"/>
                </a:cubicBezTo>
                <a:cubicBezTo>
                  <a:pt x="830" y="1635"/>
                  <a:pt x="830" y="1635"/>
                  <a:pt x="830" y="1635"/>
                </a:cubicBezTo>
                <a:cubicBezTo>
                  <a:pt x="754" y="1504"/>
                  <a:pt x="754" y="1504"/>
                  <a:pt x="754" y="1504"/>
                </a:cubicBezTo>
                <a:cubicBezTo>
                  <a:pt x="753" y="1503"/>
                  <a:pt x="753" y="1503"/>
                  <a:pt x="753" y="1503"/>
                </a:cubicBezTo>
                <a:cubicBezTo>
                  <a:pt x="755" y="1502"/>
                  <a:pt x="755" y="1502"/>
                  <a:pt x="755" y="1502"/>
                </a:cubicBezTo>
                <a:cubicBezTo>
                  <a:pt x="1208" y="1241"/>
                  <a:pt x="1208" y="1241"/>
                  <a:pt x="1208" y="1241"/>
                </a:cubicBezTo>
                <a:cubicBezTo>
                  <a:pt x="1208" y="151"/>
                  <a:pt x="1208" y="151"/>
                  <a:pt x="1208" y="151"/>
                </a:cubicBezTo>
                <a:cubicBezTo>
                  <a:pt x="1208" y="150"/>
                  <a:pt x="1208" y="150"/>
                  <a:pt x="1208" y="150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361" y="150"/>
                  <a:pt x="1361" y="150"/>
                  <a:pt x="1361" y="150"/>
                </a:cubicBezTo>
                <a:cubicBezTo>
                  <a:pt x="1363" y="150"/>
                  <a:pt x="1363" y="150"/>
                  <a:pt x="1363" y="150"/>
                </a:cubicBezTo>
                <a:lnTo>
                  <a:pt x="1363" y="151"/>
                </a:lnTo>
                <a:close/>
                <a:moveTo>
                  <a:pt x="629" y="1107"/>
                </a:moveTo>
                <a:cubicBezTo>
                  <a:pt x="820" y="1014"/>
                  <a:pt x="820" y="1014"/>
                  <a:pt x="820" y="1014"/>
                </a:cubicBezTo>
                <a:cubicBezTo>
                  <a:pt x="872" y="1103"/>
                  <a:pt x="872" y="1103"/>
                  <a:pt x="872" y="1103"/>
                </a:cubicBezTo>
                <a:cubicBezTo>
                  <a:pt x="498" y="1319"/>
                  <a:pt x="498" y="1319"/>
                  <a:pt x="498" y="1319"/>
                </a:cubicBezTo>
                <a:cubicBezTo>
                  <a:pt x="283" y="945"/>
                  <a:pt x="283" y="945"/>
                  <a:pt x="283" y="945"/>
                </a:cubicBezTo>
                <a:cubicBezTo>
                  <a:pt x="372" y="894"/>
                  <a:pt x="372" y="894"/>
                  <a:pt x="372" y="894"/>
                </a:cubicBezTo>
                <a:cubicBezTo>
                  <a:pt x="485" y="1061"/>
                  <a:pt x="485" y="1061"/>
                  <a:pt x="485" y="1061"/>
                </a:cubicBezTo>
                <a:cubicBezTo>
                  <a:pt x="544" y="852"/>
                  <a:pt x="682" y="676"/>
                  <a:pt x="865" y="568"/>
                </a:cubicBezTo>
                <a:cubicBezTo>
                  <a:pt x="945" y="696"/>
                  <a:pt x="945" y="696"/>
                  <a:pt x="945" y="696"/>
                </a:cubicBezTo>
                <a:cubicBezTo>
                  <a:pt x="945" y="696"/>
                  <a:pt x="945" y="696"/>
                  <a:pt x="945" y="696"/>
                </a:cubicBezTo>
                <a:cubicBezTo>
                  <a:pt x="792" y="785"/>
                  <a:pt x="676" y="932"/>
                  <a:pt x="629" y="1107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70" name="Picture 30">
            <a:extLst>
              <a:ext uri="{FF2B5EF4-FFF2-40B4-BE49-F238E27FC236}">
                <a16:creationId xmlns:a16="http://schemas.microsoft.com/office/drawing/2014/main" id="{B2446788-AA57-4DC6-AB69-8F02D9E57D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38" y="2151323"/>
            <a:ext cx="1335361" cy="514831"/>
          </a:xfrm>
          <a:prstGeom prst="rect">
            <a:avLst/>
          </a:prstGeom>
        </p:spPr>
      </p:pic>
      <p:sp>
        <p:nvSpPr>
          <p:cNvPr id="171" name="Freeform 31">
            <a:extLst>
              <a:ext uri="{FF2B5EF4-FFF2-40B4-BE49-F238E27FC236}">
                <a16:creationId xmlns:a16="http://schemas.microsoft.com/office/drawing/2014/main" id="{5E084588-A3EE-4640-B91F-231A099220CC}"/>
              </a:ext>
            </a:extLst>
          </p:cNvPr>
          <p:cNvSpPr>
            <a:spLocks noEditPoints="1"/>
          </p:cNvSpPr>
          <p:nvPr/>
        </p:nvSpPr>
        <p:spPr bwMode="auto">
          <a:xfrm>
            <a:off x="6640862" y="2527874"/>
            <a:ext cx="252100" cy="118314"/>
          </a:xfrm>
          <a:custGeom>
            <a:avLst/>
            <a:gdLst>
              <a:gd name="T0" fmla="*/ 217 w 434"/>
              <a:gd name="T1" fmla="*/ 0 h 229"/>
              <a:gd name="T2" fmla="*/ 434 w 434"/>
              <a:gd name="T3" fmla="*/ 100 h 229"/>
              <a:gd name="T4" fmla="*/ 404 w 434"/>
              <a:gd name="T5" fmla="*/ 126 h 229"/>
              <a:gd name="T6" fmla="*/ 217 w 434"/>
              <a:gd name="T7" fmla="*/ 40 h 229"/>
              <a:gd name="T8" fmla="*/ 30 w 434"/>
              <a:gd name="T9" fmla="*/ 126 h 229"/>
              <a:gd name="T10" fmla="*/ 0 w 434"/>
              <a:gd name="T11" fmla="*/ 100 h 229"/>
              <a:gd name="T12" fmla="*/ 217 w 434"/>
              <a:gd name="T13" fmla="*/ 0 h 229"/>
              <a:gd name="T14" fmla="*/ 60 w 434"/>
              <a:gd name="T15" fmla="*/ 152 h 229"/>
              <a:gd name="T16" fmla="*/ 90 w 434"/>
              <a:gd name="T17" fmla="*/ 178 h 229"/>
              <a:gd name="T18" fmla="*/ 217 w 434"/>
              <a:gd name="T19" fmla="*/ 119 h 229"/>
              <a:gd name="T20" fmla="*/ 344 w 434"/>
              <a:gd name="T21" fmla="*/ 178 h 229"/>
              <a:gd name="T22" fmla="*/ 374 w 434"/>
              <a:gd name="T23" fmla="*/ 152 h 229"/>
              <a:gd name="T24" fmla="*/ 217 w 434"/>
              <a:gd name="T25" fmla="*/ 79 h 229"/>
              <a:gd name="T26" fmla="*/ 60 w 434"/>
              <a:gd name="T27" fmla="*/ 152 h 229"/>
              <a:gd name="T28" fmla="*/ 120 w 434"/>
              <a:gd name="T29" fmla="*/ 203 h 229"/>
              <a:gd name="T30" fmla="*/ 150 w 434"/>
              <a:gd name="T31" fmla="*/ 229 h 229"/>
              <a:gd name="T32" fmla="*/ 217 w 434"/>
              <a:gd name="T33" fmla="*/ 198 h 229"/>
              <a:gd name="T34" fmla="*/ 284 w 434"/>
              <a:gd name="T35" fmla="*/ 229 h 229"/>
              <a:gd name="T36" fmla="*/ 314 w 434"/>
              <a:gd name="T37" fmla="*/ 203 h 229"/>
              <a:gd name="T38" fmla="*/ 217 w 434"/>
              <a:gd name="T39" fmla="*/ 159 h 229"/>
              <a:gd name="T40" fmla="*/ 120 w 434"/>
              <a:gd name="T41" fmla="*/ 203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34" h="229">
                <a:moveTo>
                  <a:pt x="217" y="0"/>
                </a:moveTo>
                <a:cubicBezTo>
                  <a:pt x="304" y="0"/>
                  <a:pt x="382" y="39"/>
                  <a:pt x="434" y="100"/>
                </a:cubicBezTo>
                <a:cubicBezTo>
                  <a:pt x="404" y="126"/>
                  <a:pt x="404" y="126"/>
                  <a:pt x="404" y="126"/>
                </a:cubicBezTo>
                <a:cubicBezTo>
                  <a:pt x="359" y="73"/>
                  <a:pt x="292" y="40"/>
                  <a:pt x="217" y="40"/>
                </a:cubicBezTo>
                <a:cubicBezTo>
                  <a:pt x="142" y="40"/>
                  <a:pt x="75" y="73"/>
                  <a:pt x="30" y="126"/>
                </a:cubicBezTo>
                <a:cubicBezTo>
                  <a:pt x="0" y="100"/>
                  <a:pt x="0" y="100"/>
                  <a:pt x="0" y="100"/>
                </a:cubicBezTo>
                <a:cubicBezTo>
                  <a:pt x="52" y="39"/>
                  <a:pt x="130" y="0"/>
                  <a:pt x="217" y="0"/>
                </a:cubicBezTo>
                <a:close/>
                <a:moveTo>
                  <a:pt x="60" y="152"/>
                </a:moveTo>
                <a:cubicBezTo>
                  <a:pt x="90" y="178"/>
                  <a:pt x="90" y="178"/>
                  <a:pt x="90" y="178"/>
                </a:cubicBezTo>
                <a:cubicBezTo>
                  <a:pt x="120" y="142"/>
                  <a:pt x="166" y="119"/>
                  <a:pt x="217" y="119"/>
                </a:cubicBezTo>
                <a:cubicBezTo>
                  <a:pt x="268" y="119"/>
                  <a:pt x="314" y="142"/>
                  <a:pt x="344" y="178"/>
                </a:cubicBezTo>
                <a:cubicBezTo>
                  <a:pt x="374" y="152"/>
                  <a:pt x="374" y="152"/>
                  <a:pt x="374" y="152"/>
                </a:cubicBezTo>
                <a:cubicBezTo>
                  <a:pt x="336" y="107"/>
                  <a:pt x="280" y="79"/>
                  <a:pt x="217" y="79"/>
                </a:cubicBezTo>
                <a:cubicBezTo>
                  <a:pt x="154" y="79"/>
                  <a:pt x="98" y="107"/>
                  <a:pt x="60" y="152"/>
                </a:cubicBezTo>
                <a:close/>
                <a:moveTo>
                  <a:pt x="120" y="203"/>
                </a:moveTo>
                <a:cubicBezTo>
                  <a:pt x="150" y="229"/>
                  <a:pt x="150" y="229"/>
                  <a:pt x="150" y="229"/>
                </a:cubicBezTo>
                <a:cubicBezTo>
                  <a:pt x="166" y="210"/>
                  <a:pt x="190" y="198"/>
                  <a:pt x="217" y="198"/>
                </a:cubicBezTo>
                <a:cubicBezTo>
                  <a:pt x="244" y="198"/>
                  <a:pt x="268" y="210"/>
                  <a:pt x="284" y="229"/>
                </a:cubicBezTo>
                <a:cubicBezTo>
                  <a:pt x="314" y="203"/>
                  <a:pt x="314" y="203"/>
                  <a:pt x="314" y="203"/>
                </a:cubicBezTo>
                <a:cubicBezTo>
                  <a:pt x="291" y="176"/>
                  <a:pt x="256" y="159"/>
                  <a:pt x="217" y="159"/>
                </a:cubicBezTo>
                <a:cubicBezTo>
                  <a:pt x="178" y="159"/>
                  <a:pt x="143" y="176"/>
                  <a:pt x="120" y="203"/>
                </a:cubicBezTo>
                <a:close/>
              </a:path>
            </a:pathLst>
          </a:custGeom>
          <a:solidFill>
            <a:srgbClr val="0064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2" name="Freeform 32">
            <a:extLst>
              <a:ext uri="{FF2B5EF4-FFF2-40B4-BE49-F238E27FC236}">
                <a16:creationId xmlns:a16="http://schemas.microsoft.com/office/drawing/2014/main" id="{95F26EF7-B2FD-4F3F-B355-843C03882D17}"/>
              </a:ext>
            </a:extLst>
          </p:cNvPr>
          <p:cNvSpPr>
            <a:spLocks/>
          </p:cNvSpPr>
          <p:nvPr/>
        </p:nvSpPr>
        <p:spPr bwMode="auto">
          <a:xfrm>
            <a:off x="6735394" y="2652336"/>
            <a:ext cx="67025" cy="153999"/>
          </a:xfrm>
          <a:custGeom>
            <a:avLst/>
            <a:gdLst>
              <a:gd name="T0" fmla="*/ 69 w 90"/>
              <a:gd name="T1" fmla="*/ 206 h 206"/>
              <a:gd name="T2" fmla="*/ 90 w 90"/>
              <a:gd name="T3" fmla="*/ 185 h 206"/>
              <a:gd name="T4" fmla="*/ 29 w 90"/>
              <a:gd name="T5" fmla="*/ 125 h 206"/>
              <a:gd name="T6" fmla="*/ 56 w 90"/>
              <a:gd name="T7" fmla="*/ 98 h 206"/>
              <a:gd name="T8" fmla="*/ 56 w 90"/>
              <a:gd name="T9" fmla="*/ 49 h 206"/>
              <a:gd name="T10" fmla="*/ 71 w 90"/>
              <a:gd name="T11" fmla="*/ 25 h 206"/>
              <a:gd name="T12" fmla="*/ 46 w 90"/>
              <a:gd name="T13" fmla="*/ 0 h 206"/>
              <a:gd name="T14" fmla="*/ 20 w 90"/>
              <a:gd name="T15" fmla="*/ 25 h 206"/>
              <a:gd name="T16" fmla="*/ 35 w 90"/>
              <a:gd name="T17" fmla="*/ 49 h 206"/>
              <a:gd name="T18" fmla="*/ 35 w 90"/>
              <a:gd name="T19" fmla="*/ 90 h 206"/>
              <a:gd name="T20" fmla="*/ 0 w 90"/>
              <a:gd name="T21" fmla="*/ 125 h 206"/>
              <a:gd name="T22" fmla="*/ 60 w 90"/>
              <a:gd name="T23" fmla="*/ 185 h 206"/>
              <a:gd name="T24" fmla="*/ 40 w 90"/>
              <a:gd name="T25" fmla="*/ 206 h 206"/>
              <a:gd name="T26" fmla="*/ 69 w 90"/>
              <a:gd name="T2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206">
                <a:moveTo>
                  <a:pt x="69" y="206"/>
                </a:moveTo>
                <a:cubicBezTo>
                  <a:pt x="90" y="185"/>
                  <a:pt x="90" y="185"/>
                  <a:pt x="90" y="185"/>
                </a:cubicBezTo>
                <a:cubicBezTo>
                  <a:pt x="29" y="125"/>
                  <a:pt x="29" y="125"/>
                  <a:pt x="29" y="125"/>
                </a:cubicBezTo>
                <a:cubicBezTo>
                  <a:pt x="56" y="98"/>
                  <a:pt x="56" y="98"/>
                  <a:pt x="56" y="98"/>
                </a:cubicBezTo>
                <a:cubicBezTo>
                  <a:pt x="56" y="49"/>
                  <a:pt x="56" y="49"/>
                  <a:pt x="56" y="49"/>
                </a:cubicBezTo>
                <a:cubicBezTo>
                  <a:pt x="65" y="45"/>
                  <a:pt x="71" y="36"/>
                  <a:pt x="71" y="25"/>
                </a:cubicBezTo>
                <a:cubicBezTo>
                  <a:pt x="71" y="11"/>
                  <a:pt x="60" y="0"/>
                  <a:pt x="46" y="0"/>
                </a:cubicBezTo>
                <a:cubicBezTo>
                  <a:pt x="31" y="0"/>
                  <a:pt x="20" y="11"/>
                  <a:pt x="20" y="25"/>
                </a:cubicBezTo>
                <a:cubicBezTo>
                  <a:pt x="20" y="36"/>
                  <a:pt x="26" y="45"/>
                  <a:pt x="35" y="49"/>
                </a:cubicBezTo>
                <a:cubicBezTo>
                  <a:pt x="35" y="90"/>
                  <a:pt x="35" y="90"/>
                  <a:pt x="35" y="90"/>
                </a:cubicBezTo>
                <a:cubicBezTo>
                  <a:pt x="0" y="125"/>
                  <a:pt x="0" y="125"/>
                  <a:pt x="0" y="125"/>
                </a:cubicBezTo>
                <a:cubicBezTo>
                  <a:pt x="60" y="185"/>
                  <a:pt x="60" y="185"/>
                  <a:pt x="60" y="185"/>
                </a:cubicBezTo>
                <a:cubicBezTo>
                  <a:pt x="40" y="206"/>
                  <a:pt x="40" y="206"/>
                  <a:pt x="40" y="206"/>
                </a:cubicBezTo>
                <a:lnTo>
                  <a:pt x="69" y="206"/>
                </a:lnTo>
                <a:close/>
              </a:path>
            </a:pathLst>
          </a:custGeom>
          <a:solidFill>
            <a:srgbClr val="0064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3" name="Freeform 31">
            <a:extLst>
              <a:ext uri="{FF2B5EF4-FFF2-40B4-BE49-F238E27FC236}">
                <a16:creationId xmlns:a16="http://schemas.microsoft.com/office/drawing/2014/main" id="{03BC5A4E-380C-4A02-BE43-0073CEE7227E}"/>
              </a:ext>
            </a:extLst>
          </p:cNvPr>
          <p:cNvSpPr>
            <a:spLocks noEditPoints="1"/>
          </p:cNvSpPr>
          <p:nvPr/>
        </p:nvSpPr>
        <p:spPr bwMode="auto">
          <a:xfrm>
            <a:off x="5826938" y="2528798"/>
            <a:ext cx="252100" cy="118314"/>
          </a:xfrm>
          <a:custGeom>
            <a:avLst/>
            <a:gdLst>
              <a:gd name="T0" fmla="*/ 217 w 434"/>
              <a:gd name="T1" fmla="*/ 0 h 229"/>
              <a:gd name="T2" fmla="*/ 434 w 434"/>
              <a:gd name="T3" fmla="*/ 100 h 229"/>
              <a:gd name="T4" fmla="*/ 404 w 434"/>
              <a:gd name="T5" fmla="*/ 126 h 229"/>
              <a:gd name="T6" fmla="*/ 217 w 434"/>
              <a:gd name="T7" fmla="*/ 40 h 229"/>
              <a:gd name="T8" fmla="*/ 30 w 434"/>
              <a:gd name="T9" fmla="*/ 126 h 229"/>
              <a:gd name="T10" fmla="*/ 0 w 434"/>
              <a:gd name="T11" fmla="*/ 100 h 229"/>
              <a:gd name="T12" fmla="*/ 217 w 434"/>
              <a:gd name="T13" fmla="*/ 0 h 229"/>
              <a:gd name="T14" fmla="*/ 60 w 434"/>
              <a:gd name="T15" fmla="*/ 152 h 229"/>
              <a:gd name="T16" fmla="*/ 90 w 434"/>
              <a:gd name="T17" fmla="*/ 178 h 229"/>
              <a:gd name="T18" fmla="*/ 217 w 434"/>
              <a:gd name="T19" fmla="*/ 119 h 229"/>
              <a:gd name="T20" fmla="*/ 344 w 434"/>
              <a:gd name="T21" fmla="*/ 178 h 229"/>
              <a:gd name="T22" fmla="*/ 374 w 434"/>
              <a:gd name="T23" fmla="*/ 152 h 229"/>
              <a:gd name="T24" fmla="*/ 217 w 434"/>
              <a:gd name="T25" fmla="*/ 79 h 229"/>
              <a:gd name="T26" fmla="*/ 60 w 434"/>
              <a:gd name="T27" fmla="*/ 152 h 229"/>
              <a:gd name="T28" fmla="*/ 120 w 434"/>
              <a:gd name="T29" fmla="*/ 203 h 229"/>
              <a:gd name="T30" fmla="*/ 150 w 434"/>
              <a:gd name="T31" fmla="*/ 229 h 229"/>
              <a:gd name="T32" fmla="*/ 217 w 434"/>
              <a:gd name="T33" fmla="*/ 198 h 229"/>
              <a:gd name="T34" fmla="*/ 284 w 434"/>
              <a:gd name="T35" fmla="*/ 229 h 229"/>
              <a:gd name="T36" fmla="*/ 314 w 434"/>
              <a:gd name="T37" fmla="*/ 203 h 229"/>
              <a:gd name="T38" fmla="*/ 217 w 434"/>
              <a:gd name="T39" fmla="*/ 159 h 229"/>
              <a:gd name="T40" fmla="*/ 120 w 434"/>
              <a:gd name="T41" fmla="*/ 203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34" h="229">
                <a:moveTo>
                  <a:pt x="217" y="0"/>
                </a:moveTo>
                <a:cubicBezTo>
                  <a:pt x="304" y="0"/>
                  <a:pt x="382" y="39"/>
                  <a:pt x="434" y="100"/>
                </a:cubicBezTo>
                <a:cubicBezTo>
                  <a:pt x="404" y="126"/>
                  <a:pt x="404" y="126"/>
                  <a:pt x="404" y="126"/>
                </a:cubicBezTo>
                <a:cubicBezTo>
                  <a:pt x="359" y="73"/>
                  <a:pt x="292" y="40"/>
                  <a:pt x="217" y="40"/>
                </a:cubicBezTo>
                <a:cubicBezTo>
                  <a:pt x="142" y="40"/>
                  <a:pt x="75" y="73"/>
                  <a:pt x="30" y="126"/>
                </a:cubicBezTo>
                <a:cubicBezTo>
                  <a:pt x="0" y="100"/>
                  <a:pt x="0" y="100"/>
                  <a:pt x="0" y="100"/>
                </a:cubicBezTo>
                <a:cubicBezTo>
                  <a:pt x="52" y="39"/>
                  <a:pt x="130" y="0"/>
                  <a:pt x="217" y="0"/>
                </a:cubicBezTo>
                <a:close/>
                <a:moveTo>
                  <a:pt x="60" y="152"/>
                </a:moveTo>
                <a:cubicBezTo>
                  <a:pt x="90" y="178"/>
                  <a:pt x="90" y="178"/>
                  <a:pt x="90" y="178"/>
                </a:cubicBezTo>
                <a:cubicBezTo>
                  <a:pt x="120" y="142"/>
                  <a:pt x="166" y="119"/>
                  <a:pt x="217" y="119"/>
                </a:cubicBezTo>
                <a:cubicBezTo>
                  <a:pt x="268" y="119"/>
                  <a:pt x="314" y="142"/>
                  <a:pt x="344" y="178"/>
                </a:cubicBezTo>
                <a:cubicBezTo>
                  <a:pt x="374" y="152"/>
                  <a:pt x="374" y="152"/>
                  <a:pt x="374" y="152"/>
                </a:cubicBezTo>
                <a:cubicBezTo>
                  <a:pt x="336" y="107"/>
                  <a:pt x="280" y="79"/>
                  <a:pt x="217" y="79"/>
                </a:cubicBezTo>
                <a:cubicBezTo>
                  <a:pt x="154" y="79"/>
                  <a:pt x="98" y="107"/>
                  <a:pt x="60" y="152"/>
                </a:cubicBezTo>
                <a:close/>
                <a:moveTo>
                  <a:pt x="120" y="203"/>
                </a:moveTo>
                <a:cubicBezTo>
                  <a:pt x="150" y="229"/>
                  <a:pt x="150" y="229"/>
                  <a:pt x="150" y="229"/>
                </a:cubicBezTo>
                <a:cubicBezTo>
                  <a:pt x="166" y="210"/>
                  <a:pt x="190" y="198"/>
                  <a:pt x="217" y="198"/>
                </a:cubicBezTo>
                <a:cubicBezTo>
                  <a:pt x="244" y="198"/>
                  <a:pt x="268" y="210"/>
                  <a:pt x="284" y="229"/>
                </a:cubicBezTo>
                <a:cubicBezTo>
                  <a:pt x="314" y="203"/>
                  <a:pt x="314" y="203"/>
                  <a:pt x="314" y="203"/>
                </a:cubicBezTo>
                <a:cubicBezTo>
                  <a:pt x="291" y="176"/>
                  <a:pt x="256" y="159"/>
                  <a:pt x="217" y="159"/>
                </a:cubicBezTo>
                <a:cubicBezTo>
                  <a:pt x="178" y="159"/>
                  <a:pt x="143" y="176"/>
                  <a:pt x="120" y="203"/>
                </a:cubicBezTo>
                <a:close/>
              </a:path>
            </a:pathLst>
          </a:custGeom>
          <a:solidFill>
            <a:srgbClr val="0064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4" name="Freeform 32">
            <a:extLst>
              <a:ext uri="{FF2B5EF4-FFF2-40B4-BE49-F238E27FC236}">
                <a16:creationId xmlns:a16="http://schemas.microsoft.com/office/drawing/2014/main" id="{D146028E-6A90-4DA0-8EEE-4358DF3D6C68}"/>
              </a:ext>
            </a:extLst>
          </p:cNvPr>
          <p:cNvSpPr>
            <a:spLocks/>
          </p:cNvSpPr>
          <p:nvPr/>
        </p:nvSpPr>
        <p:spPr bwMode="auto">
          <a:xfrm>
            <a:off x="5921469" y="2653260"/>
            <a:ext cx="67025" cy="153999"/>
          </a:xfrm>
          <a:custGeom>
            <a:avLst/>
            <a:gdLst>
              <a:gd name="T0" fmla="*/ 69 w 90"/>
              <a:gd name="T1" fmla="*/ 206 h 206"/>
              <a:gd name="T2" fmla="*/ 90 w 90"/>
              <a:gd name="T3" fmla="*/ 185 h 206"/>
              <a:gd name="T4" fmla="*/ 29 w 90"/>
              <a:gd name="T5" fmla="*/ 125 h 206"/>
              <a:gd name="T6" fmla="*/ 56 w 90"/>
              <a:gd name="T7" fmla="*/ 98 h 206"/>
              <a:gd name="T8" fmla="*/ 56 w 90"/>
              <a:gd name="T9" fmla="*/ 49 h 206"/>
              <a:gd name="T10" fmla="*/ 71 w 90"/>
              <a:gd name="T11" fmla="*/ 25 h 206"/>
              <a:gd name="T12" fmla="*/ 46 w 90"/>
              <a:gd name="T13" fmla="*/ 0 h 206"/>
              <a:gd name="T14" fmla="*/ 20 w 90"/>
              <a:gd name="T15" fmla="*/ 25 h 206"/>
              <a:gd name="T16" fmla="*/ 35 w 90"/>
              <a:gd name="T17" fmla="*/ 49 h 206"/>
              <a:gd name="T18" fmla="*/ 35 w 90"/>
              <a:gd name="T19" fmla="*/ 90 h 206"/>
              <a:gd name="T20" fmla="*/ 0 w 90"/>
              <a:gd name="T21" fmla="*/ 125 h 206"/>
              <a:gd name="T22" fmla="*/ 60 w 90"/>
              <a:gd name="T23" fmla="*/ 185 h 206"/>
              <a:gd name="T24" fmla="*/ 40 w 90"/>
              <a:gd name="T25" fmla="*/ 206 h 206"/>
              <a:gd name="T26" fmla="*/ 69 w 90"/>
              <a:gd name="T2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206">
                <a:moveTo>
                  <a:pt x="69" y="206"/>
                </a:moveTo>
                <a:cubicBezTo>
                  <a:pt x="90" y="185"/>
                  <a:pt x="90" y="185"/>
                  <a:pt x="90" y="185"/>
                </a:cubicBezTo>
                <a:cubicBezTo>
                  <a:pt x="29" y="125"/>
                  <a:pt x="29" y="125"/>
                  <a:pt x="29" y="125"/>
                </a:cubicBezTo>
                <a:cubicBezTo>
                  <a:pt x="56" y="98"/>
                  <a:pt x="56" y="98"/>
                  <a:pt x="56" y="98"/>
                </a:cubicBezTo>
                <a:cubicBezTo>
                  <a:pt x="56" y="49"/>
                  <a:pt x="56" y="49"/>
                  <a:pt x="56" y="49"/>
                </a:cubicBezTo>
                <a:cubicBezTo>
                  <a:pt x="65" y="45"/>
                  <a:pt x="71" y="36"/>
                  <a:pt x="71" y="25"/>
                </a:cubicBezTo>
                <a:cubicBezTo>
                  <a:pt x="71" y="11"/>
                  <a:pt x="60" y="0"/>
                  <a:pt x="46" y="0"/>
                </a:cubicBezTo>
                <a:cubicBezTo>
                  <a:pt x="31" y="0"/>
                  <a:pt x="20" y="11"/>
                  <a:pt x="20" y="25"/>
                </a:cubicBezTo>
                <a:cubicBezTo>
                  <a:pt x="20" y="36"/>
                  <a:pt x="26" y="45"/>
                  <a:pt x="35" y="49"/>
                </a:cubicBezTo>
                <a:cubicBezTo>
                  <a:pt x="35" y="90"/>
                  <a:pt x="35" y="90"/>
                  <a:pt x="35" y="90"/>
                </a:cubicBezTo>
                <a:cubicBezTo>
                  <a:pt x="0" y="125"/>
                  <a:pt x="0" y="125"/>
                  <a:pt x="0" y="125"/>
                </a:cubicBezTo>
                <a:cubicBezTo>
                  <a:pt x="60" y="185"/>
                  <a:pt x="60" y="185"/>
                  <a:pt x="60" y="185"/>
                </a:cubicBezTo>
                <a:cubicBezTo>
                  <a:pt x="40" y="206"/>
                  <a:pt x="40" y="206"/>
                  <a:pt x="40" y="206"/>
                </a:cubicBezTo>
                <a:lnTo>
                  <a:pt x="69" y="206"/>
                </a:lnTo>
                <a:close/>
              </a:path>
            </a:pathLst>
          </a:custGeom>
          <a:solidFill>
            <a:srgbClr val="0064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62A02C14-DAA5-4149-A5A6-E83900B26CD9}"/>
              </a:ext>
            </a:extLst>
          </p:cNvPr>
          <p:cNvSpPr/>
          <p:nvPr/>
        </p:nvSpPr>
        <p:spPr>
          <a:xfrm>
            <a:off x="5871183" y="2806243"/>
            <a:ext cx="169692" cy="2012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09FC756-723D-405D-8E38-BD625AD7F503}"/>
              </a:ext>
            </a:extLst>
          </p:cNvPr>
          <p:cNvSpPr/>
          <p:nvPr/>
        </p:nvSpPr>
        <p:spPr>
          <a:xfrm>
            <a:off x="5904091" y="2846494"/>
            <a:ext cx="101815" cy="120752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C8161B6-7AEA-47A0-8F64-8D90995356A1}"/>
              </a:ext>
            </a:extLst>
          </p:cNvPr>
          <p:cNvCxnSpPr>
            <a:cxnSpLocks/>
          </p:cNvCxnSpPr>
          <p:nvPr/>
        </p:nvCxnSpPr>
        <p:spPr>
          <a:xfrm flipH="1">
            <a:off x="5606639" y="2908480"/>
            <a:ext cx="2319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45ECF67-E8E7-44EF-B8E4-5FCBC49DA0CF}"/>
              </a:ext>
            </a:extLst>
          </p:cNvPr>
          <p:cNvSpPr/>
          <p:nvPr/>
        </p:nvSpPr>
        <p:spPr>
          <a:xfrm>
            <a:off x="6690074" y="2806243"/>
            <a:ext cx="169692" cy="2012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E2E030D-3533-4DA2-BD96-4457904B3A6F}"/>
              </a:ext>
            </a:extLst>
          </p:cNvPr>
          <p:cNvSpPr/>
          <p:nvPr/>
        </p:nvSpPr>
        <p:spPr>
          <a:xfrm>
            <a:off x="6722982" y="2846494"/>
            <a:ext cx="101815" cy="120752"/>
          </a:xfrm>
          <a:prstGeom prst="rect">
            <a:avLst/>
          </a:prstGeom>
          <a:solidFill>
            <a:sysClr val="windowText" lastClr="000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07CAF33-92E6-4744-A692-ED984DF24D81}"/>
              </a:ext>
            </a:extLst>
          </p:cNvPr>
          <p:cNvCxnSpPr>
            <a:cxnSpLocks/>
          </p:cNvCxnSpPr>
          <p:nvPr/>
        </p:nvCxnSpPr>
        <p:spPr>
          <a:xfrm flipH="1">
            <a:off x="6425530" y="2908480"/>
            <a:ext cx="2319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81" name="Grafik 129">
            <a:extLst>
              <a:ext uri="{FF2B5EF4-FFF2-40B4-BE49-F238E27FC236}">
                <a16:creationId xmlns:a16="http://schemas.microsoft.com/office/drawing/2014/main" id="{85320D1D-56C4-4AAE-A2E7-D32ADEFE0FC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52938"/>
          <a:stretch/>
        </p:blipFill>
        <p:spPr>
          <a:xfrm>
            <a:off x="6422696" y="2762947"/>
            <a:ext cx="231957" cy="118315"/>
          </a:xfrm>
          <a:prstGeom prst="rect">
            <a:avLst/>
          </a:prstGeom>
        </p:spPr>
      </p:pic>
      <p:pic>
        <p:nvPicPr>
          <p:cNvPr id="182" name="Grafik 129">
            <a:extLst>
              <a:ext uri="{FF2B5EF4-FFF2-40B4-BE49-F238E27FC236}">
                <a16:creationId xmlns:a16="http://schemas.microsoft.com/office/drawing/2014/main" id="{82132D52-E707-4B7A-AA18-F99E841DEE5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52938"/>
          <a:stretch/>
        </p:blipFill>
        <p:spPr>
          <a:xfrm>
            <a:off x="6781484" y="2657610"/>
            <a:ext cx="231957" cy="118315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EB08AAC9-9FE1-4D0A-B40F-E0415019B26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1491" y="3115058"/>
            <a:ext cx="157215" cy="179251"/>
          </a:xfrm>
          <a:prstGeom prst="rect">
            <a:avLst/>
          </a:prstGeom>
          <a:solidFill>
            <a:srgbClr val="0064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185" name="Group 1124">
            <a:extLst>
              <a:ext uri="{FF2B5EF4-FFF2-40B4-BE49-F238E27FC236}">
                <a16:creationId xmlns:a16="http://schemas.microsoft.com/office/drawing/2014/main" id="{B33B4B36-70C2-4B55-A9EB-8E2F6ED563FB}"/>
              </a:ext>
            </a:extLst>
          </p:cNvPr>
          <p:cNvGrpSpPr>
            <a:grpSpLocks noChangeAspect="1"/>
          </p:cNvGrpSpPr>
          <p:nvPr/>
        </p:nvGrpSpPr>
        <p:grpSpPr>
          <a:xfrm rot="20570455">
            <a:off x="7696900" y="3229288"/>
            <a:ext cx="195980" cy="105162"/>
            <a:chOff x="2368030" y="3995253"/>
            <a:chExt cx="2969074" cy="1349102"/>
          </a:xfrm>
          <a:solidFill>
            <a:srgbClr val="506473"/>
          </a:solidFill>
        </p:grpSpPr>
        <p:sp>
          <p:nvSpPr>
            <p:cNvPr id="186" name="Rectangle 31">
              <a:extLst>
                <a:ext uri="{FF2B5EF4-FFF2-40B4-BE49-F238E27FC236}">
                  <a16:creationId xmlns:a16="http://schemas.microsoft.com/office/drawing/2014/main" id="{ED445E0C-7251-4290-955F-78F1811220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2368030" y="3995253"/>
              <a:ext cx="329487" cy="824535"/>
            </a:xfrm>
            <a:prstGeom prst="rect">
              <a:avLst/>
            </a:prstGeom>
            <a:solidFill>
              <a:srgbClr val="41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Freeform 10">
              <a:extLst>
                <a:ext uri="{FF2B5EF4-FFF2-40B4-BE49-F238E27FC236}">
                  <a16:creationId xmlns:a16="http://schemas.microsoft.com/office/drawing/2014/main" id="{1969BB5B-3E8C-4097-9117-BA87CE6FEC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67712" y="4008305"/>
              <a:ext cx="2569392" cy="1336050"/>
            </a:xfrm>
            <a:custGeom>
              <a:avLst/>
              <a:gdLst/>
              <a:ahLst/>
              <a:cxnLst>
                <a:cxn ang="0">
                  <a:pos x="1322" y="421"/>
                </a:cxn>
                <a:cxn ang="0">
                  <a:pos x="1088" y="506"/>
                </a:cxn>
                <a:cxn ang="0">
                  <a:pos x="776" y="496"/>
                </a:cxn>
                <a:cxn ang="0">
                  <a:pos x="485" y="364"/>
                </a:cxn>
                <a:cxn ang="0">
                  <a:pos x="485" y="344"/>
                </a:cxn>
                <a:cxn ang="0">
                  <a:pos x="871" y="469"/>
                </a:cxn>
                <a:cxn ang="0">
                  <a:pos x="871" y="408"/>
                </a:cxn>
                <a:cxn ang="0">
                  <a:pos x="0" y="0"/>
                </a:cxn>
                <a:cxn ang="0">
                  <a:pos x="0" y="339"/>
                </a:cxn>
                <a:cxn ang="0">
                  <a:pos x="580" y="648"/>
                </a:cxn>
                <a:cxn ang="0">
                  <a:pos x="1108" y="645"/>
                </a:cxn>
                <a:cxn ang="0">
                  <a:pos x="1322" y="421"/>
                </a:cxn>
              </a:cxnLst>
              <a:rect l="0" t="0" r="r" b="b"/>
              <a:pathLst>
                <a:path w="1345" h="699">
                  <a:moveTo>
                    <a:pt x="1322" y="421"/>
                  </a:moveTo>
                  <a:cubicBezTo>
                    <a:pt x="1295" y="347"/>
                    <a:pt x="1088" y="506"/>
                    <a:pt x="1088" y="506"/>
                  </a:cubicBezTo>
                  <a:cubicBezTo>
                    <a:pt x="1088" y="506"/>
                    <a:pt x="1078" y="496"/>
                    <a:pt x="776" y="496"/>
                  </a:cubicBezTo>
                  <a:cubicBezTo>
                    <a:pt x="729" y="496"/>
                    <a:pt x="556" y="431"/>
                    <a:pt x="485" y="364"/>
                  </a:cubicBezTo>
                  <a:cubicBezTo>
                    <a:pt x="458" y="337"/>
                    <a:pt x="485" y="344"/>
                    <a:pt x="485" y="344"/>
                  </a:cubicBezTo>
                  <a:cubicBezTo>
                    <a:pt x="590" y="401"/>
                    <a:pt x="773" y="523"/>
                    <a:pt x="871" y="469"/>
                  </a:cubicBezTo>
                  <a:cubicBezTo>
                    <a:pt x="915" y="445"/>
                    <a:pt x="871" y="408"/>
                    <a:pt x="871" y="408"/>
                  </a:cubicBezTo>
                  <a:cubicBezTo>
                    <a:pt x="725" y="330"/>
                    <a:pt x="526" y="89"/>
                    <a:pt x="0" y="0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100" y="447"/>
                    <a:pt x="396" y="597"/>
                    <a:pt x="580" y="648"/>
                  </a:cubicBezTo>
                  <a:cubicBezTo>
                    <a:pt x="765" y="699"/>
                    <a:pt x="1047" y="668"/>
                    <a:pt x="1108" y="645"/>
                  </a:cubicBezTo>
                  <a:cubicBezTo>
                    <a:pt x="1169" y="621"/>
                    <a:pt x="1345" y="489"/>
                    <a:pt x="1322" y="421"/>
                  </a:cubicBezTo>
                  <a:close/>
                </a:path>
              </a:pathLst>
            </a:custGeom>
            <a:solidFill>
              <a:srgbClr val="41AAA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50A3C9D0-6E91-4442-AF45-7DD440FF76D3}"/>
              </a:ext>
            </a:extLst>
          </p:cNvPr>
          <p:cNvSpPr txBox="1"/>
          <p:nvPr/>
        </p:nvSpPr>
        <p:spPr>
          <a:xfrm>
            <a:off x="6494168" y="2359834"/>
            <a:ext cx="556648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700" b="1" dirty="0">
                <a:solidFill>
                  <a:srgbClr val="00646E"/>
                </a:solidFill>
                <a:latin typeface="+mj-lt"/>
                <a:ea typeface="+mj-ea"/>
                <a:cs typeface="Arial" pitchFamily="34" charset="0"/>
              </a:rPr>
              <a:t>MindSphere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B3BE3D6-E96A-4438-82D4-C3C7E9B608AB}"/>
              </a:ext>
            </a:extLst>
          </p:cNvPr>
          <p:cNvGrpSpPr/>
          <p:nvPr/>
        </p:nvGrpSpPr>
        <p:grpSpPr>
          <a:xfrm rot="21213607">
            <a:off x="7562347" y="2625140"/>
            <a:ext cx="405171" cy="293774"/>
            <a:chOff x="5379931" y="2035696"/>
            <a:chExt cx="818678" cy="528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BA437D5F-3568-4211-8944-601080BC1F90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b="20596"/>
            <a:stretch/>
          </p:blipFill>
          <p:spPr>
            <a:xfrm>
              <a:off x="5443907" y="2055033"/>
              <a:ext cx="709803" cy="48385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C7B5B13D-D7F8-472E-B5B9-6EC664460494}"/>
                </a:ext>
              </a:extLst>
            </p:cNvPr>
            <p:cNvSpPr/>
            <p:nvPr/>
          </p:nvSpPr>
          <p:spPr>
            <a:xfrm>
              <a:off x="5381921" y="2035696"/>
              <a:ext cx="816688" cy="528637"/>
            </a:xfrm>
            <a:prstGeom prst="roundRect">
              <a:avLst>
                <a:gd name="adj" fmla="val 8859"/>
              </a:avLst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iemens Sans" pitchFamily="2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CF95275-5BE2-43BC-AC9F-331B5E456522}"/>
                </a:ext>
              </a:extLst>
            </p:cNvPr>
            <p:cNvSpPr/>
            <p:nvPr/>
          </p:nvSpPr>
          <p:spPr>
            <a:xfrm>
              <a:off x="5399647" y="2043971"/>
              <a:ext cx="45719" cy="5120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iemens Sans" pitchFamily="2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844224F-40D5-4D52-BD85-0A349A53511C}"/>
                </a:ext>
              </a:extLst>
            </p:cNvPr>
            <p:cNvSpPr/>
            <p:nvPr/>
          </p:nvSpPr>
          <p:spPr>
            <a:xfrm>
              <a:off x="6152612" y="2043971"/>
              <a:ext cx="45719" cy="5120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iemens Sans" pitchFamily="2" charset="0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F36C4D34-0F8F-4675-AB86-A607F30BEB3F}"/>
                </a:ext>
              </a:extLst>
            </p:cNvPr>
            <p:cNvSpPr/>
            <p:nvPr/>
          </p:nvSpPr>
          <p:spPr>
            <a:xfrm>
              <a:off x="5379931" y="2276247"/>
              <a:ext cx="46037" cy="47531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Siemens Sans" pitchFamily="2" charset="0"/>
              </a:endParaRPr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318BA251-70D0-40BC-84EE-018847219EBF}"/>
              </a:ext>
            </a:extLst>
          </p:cNvPr>
          <p:cNvSpPr txBox="1"/>
          <p:nvPr/>
        </p:nvSpPr>
        <p:spPr>
          <a:xfrm>
            <a:off x="4276385" y="3511483"/>
            <a:ext cx="55664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646E"/>
                </a:solidFill>
                <a:latin typeface="+mj-lt"/>
                <a:ea typeface="+mj-ea"/>
                <a:cs typeface="Arial" pitchFamily="34" charset="0"/>
              </a:rPr>
              <a:t>Install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943DF65-63C2-416F-9D0C-0734ADB224D0}"/>
              </a:ext>
            </a:extLst>
          </p:cNvPr>
          <p:cNvSpPr txBox="1"/>
          <p:nvPr/>
        </p:nvSpPr>
        <p:spPr>
          <a:xfrm>
            <a:off x="5376775" y="3511483"/>
            <a:ext cx="612000" cy="1974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1" dirty="0">
                <a:solidFill>
                  <a:srgbClr val="00646E"/>
                </a:solidFill>
                <a:latin typeface="+mj-lt"/>
                <a:ea typeface="+mj-ea"/>
                <a:cs typeface="Arial" pitchFamily="34" charset="0"/>
              </a:rPr>
              <a:t>Connect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4DBAC23-27AE-4E9B-853A-F437B5A4D2FF}"/>
              </a:ext>
            </a:extLst>
          </p:cNvPr>
          <p:cNvSpPr txBox="1"/>
          <p:nvPr/>
        </p:nvSpPr>
        <p:spPr>
          <a:xfrm>
            <a:off x="6432148" y="3511483"/>
            <a:ext cx="684000" cy="1974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1" dirty="0">
                <a:solidFill>
                  <a:srgbClr val="00646E"/>
                </a:solidFill>
                <a:latin typeface="+mj-lt"/>
                <a:ea typeface="+mj-ea"/>
                <a:cs typeface="Arial" pitchFamily="34" charset="0"/>
              </a:rPr>
              <a:t>Subscribe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C32184A-D9AB-4FFB-B0D2-C85DCE5E6C17}"/>
              </a:ext>
            </a:extLst>
          </p:cNvPr>
          <p:cNvSpPr txBox="1"/>
          <p:nvPr/>
        </p:nvSpPr>
        <p:spPr>
          <a:xfrm>
            <a:off x="7508723" y="3511483"/>
            <a:ext cx="55664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646E"/>
                </a:solidFill>
                <a:latin typeface="+mj-lt"/>
                <a:ea typeface="+mj-ea"/>
                <a:cs typeface="Arial" pitchFamily="34" charset="0"/>
              </a:rPr>
              <a:t>Monitor</a:t>
            </a:r>
          </a:p>
        </p:txBody>
      </p:sp>
    </p:spTree>
    <p:extLst>
      <p:ext uri="{BB962C8B-B14F-4D97-AF65-F5344CB8AC3E}">
        <p14:creationId xmlns:p14="http://schemas.microsoft.com/office/powerpoint/2010/main" val="19226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F5463DD-C0E6-4DFE-99A0-31F01B5786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F5463DD-C0E6-4DFE-99A0-31F01B578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3FC1012-36B1-4182-B832-7FC23DAC2C40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B2CE659-5F51-43AB-98A9-6C2A59E844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43638" y="1772814"/>
            <a:ext cx="5472113" cy="1497698"/>
          </a:xfrm>
          <a:prstGeom prst="rect">
            <a:avLst/>
          </a:prstGeom>
          <a:solidFill>
            <a:srgbClr val="00646E"/>
          </a:solidFill>
          <a:ln w="9525" algn="ctr">
            <a:solidFill>
              <a:srgbClr val="879BAA"/>
            </a:solidFill>
            <a:miter lim="800000"/>
            <a:headEnd/>
            <a:tailEnd/>
          </a:ln>
        </p:spPr>
        <p:txBody>
          <a:bodyPr wrap="square" lIns="108000" tIns="108000" rIns="108000" bIns="10800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      Outcome-based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E3C570B-7301-43B4-978F-4B0FE9892C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7062" y="1772814"/>
            <a:ext cx="5472113" cy="1497698"/>
          </a:xfrm>
          <a:prstGeom prst="rect">
            <a:avLst/>
          </a:prstGeom>
          <a:solidFill>
            <a:srgbClr val="78CDCD"/>
          </a:solidFill>
          <a:ln w="9525" algn="ctr">
            <a:solidFill>
              <a:srgbClr val="879BAA"/>
            </a:solidFill>
            <a:miter lim="800000"/>
            <a:headEnd/>
            <a:tailEnd/>
          </a:ln>
        </p:spPr>
        <p:txBody>
          <a:bodyPr wrap="square" lIns="108000" tIns="108000" rIns="108000" bIns="10800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      Analytics as a Service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A63C83-22DE-4632-BD53-5B6E6FD5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options for Discovery Phase</a:t>
            </a:r>
            <a:br>
              <a:rPr lang="en-US" dirty="0"/>
            </a:br>
            <a:r>
              <a:rPr lang="en-US" b="0" dirty="0"/>
              <a:t>Potential to test novel business model for at-scale deployment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CFF8C0-EC6E-4A06-9D0F-AE03AE208983}"/>
              </a:ext>
            </a:extLst>
          </p:cNvPr>
          <p:cNvSpPr txBox="1"/>
          <p:nvPr/>
        </p:nvSpPr>
        <p:spPr>
          <a:xfrm>
            <a:off x="1637170" y="2321705"/>
            <a:ext cx="278846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Monthly flat fee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</a:rPr>
              <a:t>£8,000 pcm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(total £40,000)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0E5A16C-89C0-4E27-B76D-B3003FA42911}"/>
              </a:ext>
            </a:extLst>
          </p:cNvPr>
          <p:cNvSpPr/>
          <p:nvPr/>
        </p:nvSpPr>
        <p:spPr bwMode="auto">
          <a:xfrm>
            <a:off x="627062" y="3270512"/>
            <a:ext cx="5472113" cy="2226775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35F12D3-4874-4A2D-AEDB-D3ECE5E2B9C6}"/>
              </a:ext>
            </a:extLst>
          </p:cNvPr>
          <p:cNvSpPr txBox="1"/>
          <p:nvPr/>
        </p:nvSpPr>
        <p:spPr>
          <a:xfrm>
            <a:off x="7146549" y="2321705"/>
            <a:ext cx="366628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Based on 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of reversals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lang="en-GB" altLang="de-DE" sz="1400" dirty="0">
                <a:solidFill>
                  <a:srgbClr val="FFFFFF"/>
                </a:solidFill>
              </a:rPr>
              <a:t>(</a:t>
            </a:r>
            <a:r>
              <a:rPr kumimoji="0" lang="en-GB" altLang="de-DE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up to max £40,000)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F58F814-A78B-4165-9E0E-1254F3A3B103}"/>
              </a:ext>
            </a:extLst>
          </p:cNvPr>
          <p:cNvSpPr/>
          <p:nvPr/>
        </p:nvSpPr>
        <p:spPr bwMode="auto">
          <a:xfrm>
            <a:off x="6243637" y="3270513"/>
            <a:ext cx="5472113" cy="2226774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082A0D-4DDA-4669-B34A-57C667D40113}"/>
              </a:ext>
            </a:extLst>
          </p:cNvPr>
          <p:cNvSpPr txBox="1"/>
          <p:nvPr/>
        </p:nvSpPr>
        <p:spPr>
          <a:xfrm>
            <a:off x="6695095" y="3349996"/>
            <a:ext cx="4783122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You pay 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flat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up-front fee of £40,000, which is based on a set-up fee and a total </a:t>
            </a:r>
            <a:r>
              <a:rPr lang="en-US" sz="1200" kern="0" dirty="0">
                <a:solidFill>
                  <a:srgbClr val="000000"/>
                </a:solidFill>
              </a:rPr>
              <a:t>number of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pump reversals each worth a value</a:t>
            </a:r>
            <a:r>
              <a:rPr kumimoji="0" lang="en-US" alt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.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At the end of the trial, 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true-up will determine the actual number of pump reversals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. If there are fewer, Siemens will credit you the number of reversals under this amount. If there are more than 40, Siemens will accept the risk and not charge you.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Advantages:</a:t>
            </a:r>
          </a:p>
          <a:p>
            <a:pPr marL="631825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Capped-risk option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as the total fee cannot exceed </a:t>
            </a: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£40,0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00</a:t>
            </a:r>
          </a:p>
          <a:p>
            <a:pPr marL="631825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Variable payment is directly linked to the reversals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the solution undertakes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F235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2DBAECB-2D32-4F0D-B6A3-A37AE922B290}"/>
              </a:ext>
            </a:extLst>
          </p:cNvPr>
          <p:cNvSpPr txBox="1"/>
          <p:nvPr/>
        </p:nvSpPr>
        <p:spPr>
          <a:xfrm rot="16200000">
            <a:off x="107187" y="3939820"/>
            <a:ext cx="14413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8CDCD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Charging Model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6BC40E2-A7CD-419A-A448-C35427FAA917}"/>
              </a:ext>
            </a:extLst>
          </p:cNvPr>
          <p:cNvSpPr txBox="1"/>
          <p:nvPr/>
        </p:nvSpPr>
        <p:spPr>
          <a:xfrm rot="16200000">
            <a:off x="5722243" y="3939820"/>
            <a:ext cx="14413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Charging Model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27CC3CBB-D7EA-46D6-93AF-6358CE9AC7BC}"/>
              </a:ext>
            </a:extLst>
          </p:cNvPr>
          <p:cNvSpPr>
            <a:spLocks noChangeAspect="1" noChangeArrowheads="1"/>
          </p:cNvSpPr>
          <p:nvPr/>
        </p:nvSpPr>
        <p:spPr bwMode="gray">
          <a:xfrm>
            <a:off x="698360" y="1836580"/>
            <a:ext cx="288000" cy="287999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15000"/>
              <a:buFont typeface="Symbol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77DD612-1C0E-4290-B31A-29E98FA0AE96}"/>
              </a:ext>
            </a:extLst>
          </p:cNvPr>
          <p:cNvSpPr>
            <a:spLocks noChangeAspect="1" noChangeArrowheads="1"/>
          </p:cNvSpPr>
          <p:nvPr/>
        </p:nvSpPr>
        <p:spPr bwMode="gray">
          <a:xfrm>
            <a:off x="6315903" y="1836580"/>
            <a:ext cx="288000" cy="287999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15000"/>
              <a:buFont typeface="Symbol" pitchFamily="18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2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BB62B82-8FD9-4393-9670-566FB566EE9B}"/>
              </a:ext>
            </a:extLst>
          </p:cNvPr>
          <p:cNvSpPr txBox="1"/>
          <p:nvPr/>
        </p:nvSpPr>
        <p:spPr>
          <a:xfrm>
            <a:off x="1115550" y="3349996"/>
            <a:ext cx="4783122" cy="186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You pay a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flat monthly fee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in return for access to insights generated by the pump blockage prediction 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The cost of all connectivity, software and installation is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included within this monthly fee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You choose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how to react to the insights generated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Advantages:</a:t>
            </a:r>
          </a:p>
          <a:p>
            <a:pPr marL="533400" marR="0" lvl="1" indent="-1746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Cost certainty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through a flat fee</a:t>
            </a:r>
          </a:p>
          <a:p>
            <a:pPr marL="533400" marR="0" lvl="1" indent="-1746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You free up time to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concentrate on your core business</a:t>
            </a:r>
          </a:p>
        </p:txBody>
      </p:sp>
      <p:pic>
        <p:nvPicPr>
          <p:cNvPr id="24" name="Graphic 7">
            <a:extLst>
              <a:ext uri="{FF2B5EF4-FFF2-40B4-BE49-F238E27FC236}">
                <a16:creationId xmlns:a16="http://schemas.microsoft.com/office/drawing/2014/main" id="{BDBD91A4-FF6D-4986-9D08-C73F78F91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5706" y="1840714"/>
            <a:ext cx="598004" cy="598004"/>
          </a:xfrm>
          <a:prstGeom prst="rect">
            <a:avLst/>
          </a:prstGeom>
        </p:spPr>
      </p:pic>
      <p:pic>
        <p:nvPicPr>
          <p:cNvPr id="25" name="Graphic 100" descr="Upward trend">
            <a:extLst>
              <a:ext uri="{FF2B5EF4-FFF2-40B4-BE49-F238E27FC236}">
                <a16:creationId xmlns:a16="http://schemas.microsoft.com/office/drawing/2014/main" id="{4DF168EE-A8A3-4611-9604-C7FDB91EC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1775" y="1840714"/>
            <a:ext cx="598004" cy="598004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1101B316-3816-4B45-A3DE-6C31C45097DD}"/>
              </a:ext>
            </a:extLst>
          </p:cNvPr>
          <p:cNvSpPr/>
          <p:nvPr/>
        </p:nvSpPr>
        <p:spPr bwMode="auto">
          <a:xfrm>
            <a:off x="627061" y="5576770"/>
            <a:ext cx="11088688" cy="606315"/>
          </a:xfrm>
          <a:prstGeom prst="rect">
            <a:avLst/>
          </a:prstGeom>
          <a:solidFill>
            <a:srgbClr val="FFFFFF"/>
          </a:solidFill>
          <a:ln>
            <a:solidFill>
              <a:srgbClr val="879BAA"/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60453A4-0B66-4C27-940C-6A0E5CCF5436}"/>
              </a:ext>
            </a:extLst>
          </p:cNvPr>
          <p:cNvSpPr txBox="1"/>
          <p:nvPr/>
        </p:nvSpPr>
        <p:spPr>
          <a:xfrm rot="16200000">
            <a:off x="464616" y="5674232"/>
            <a:ext cx="7264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5F87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T&amp;C's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917F27-778E-4E6D-B5DD-F1E4C0AEFA9A}"/>
              </a:ext>
            </a:extLst>
          </p:cNvPr>
          <p:cNvSpPr txBox="1"/>
          <p:nvPr/>
        </p:nvSpPr>
        <p:spPr>
          <a:xfrm>
            <a:off x="1115550" y="5695262"/>
            <a:ext cx="103779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79B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We propose standard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Model Form 1 (MF/1)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 terms and conditions contract for the supply and installation of electrical, electronic or mechanical plant, for both solutions.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319EF69-A86C-4F01-BAB8-844C48113E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115" y="258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53" imgH="353" progId="TCLayout.ActiveDocument.1">
                  <p:embed/>
                </p:oleObj>
              </mc:Choice>
              <mc:Fallback>
                <p:oleObj name="think-cell Foli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319EF69-A86C-4F01-BAB8-844C48113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15" y="258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36EB528-ED7C-4A81-802C-20AD11B5DE4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528" y="992"/>
            <a:ext cx="158741" cy="15874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2199" b="1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078ADDBC-535E-4B0E-9047-465BC2BDA9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89254" y="1961042"/>
            <a:ext cx="655485" cy="1172610"/>
          </a:xfrm>
          <a:custGeom>
            <a:avLst/>
            <a:gdLst>
              <a:gd name="T0" fmla="*/ 300 w 335"/>
              <a:gd name="T1" fmla="*/ 0 h 600"/>
              <a:gd name="T2" fmla="*/ 35 w 335"/>
              <a:gd name="T3" fmla="*/ 0 h 600"/>
              <a:gd name="T4" fmla="*/ 0 w 335"/>
              <a:gd name="T5" fmla="*/ 35 h 600"/>
              <a:gd name="T6" fmla="*/ 0 w 335"/>
              <a:gd name="T7" fmla="*/ 565 h 600"/>
              <a:gd name="T8" fmla="*/ 35 w 335"/>
              <a:gd name="T9" fmla="*/ 600 h 600"/>
              <a:gd name="T10" fmla="*/ 300 w 335"/>
              <a:gd name="T11" fmla="*/ 600 h 600"/>
              <a:gd name="T12" fmla="*/ 335 w 335"/>
              <a:gd name="T13" fmla="*/ 565 h 600"/>
              <a:gd name="T14" fmla="*/ 335 w 335"/>
              <a:gd name="T15" fmla="*/ 35 h 600"/>
              <a:gd name="T16" fmla="*/ 300 w 335"/>
              <a:gd name="T17" fmla="*/ 0 h 600"/>
              <a:gd name="T18" fmla="*/ 124 w 335"/>
              <a:gd name="T19" fmla="*/ 35 h 600"/>
              <a:gd name="T20" fmla="*/ 212 w 335"/>
              <a:gd name="T21" fmla="*/ 35 h 600"/>
              <a:gd name="T22" fmla="*/ 212 w 335"/>
              <a:gd name="T23" fmla="*/ 71 h 600"/>
              <a:gd name="T24" fmla="*/ 124 w 335"/>
              <a:gd name="T25" fmla="*/ 71 h 600"/>
              <a:gd name="T26" fmla="*/ 124 w 335"/>
              <a:gd name="T27" fmla="*/ 35 h 600"/>
              <a:gd name="T28" fmla="*/ 168 w 335"/>
              <a:gd name="T29" fmla="*/ 565 h 600"/>
              <a:gd name="T30" fmla="*/ 141 w 335"/>
              <a:gd name="T31" fmla="*/ 539 h 600"/>
              <a:gd name="T32" fmla="*/ 168 w 335"/>
              <a:gd name="T33" fmla="*/ 512 h 600"/>
              <a:gd name="T34" fmla="*/ 195 w 335"/>
              <a:gd name="T35" fmla="*/ 539 h 600"/>
              <a:gd name="T36" fmla="*/ 168 w 335"/>
              <a:gd name="T37" fmla="*/ 565 h 600"/>
              <a:gd name="T38" fmla="*/ 300 w 335"/>
              <a:gd name="T39" fmla="*/ 476 h 600"/>
              <a:gd name="T40" fmla="*/ 35 w 335"/>
              <a:gd name="T41" fmla="*/ 476 h 600"/>
              <a:gd name="T42" fmla="*/ 35 w 335"/>
              <a:gd name="T43" fmla="*/ 106 h 600"/>
              <a:gd name="T44" fmla="*/ 300 w 335"/>
              <a:gd name="T45" fmla="*/ 106 h 600"/>
              <a:gd name="T46" fmla="*/ 300 w 335"/>
              <a:gd name="T47" fmla="*/ 476 h 600"/>
              <a:gd name="T48" fmla="*/ 267 w 335"/>
              <a:gd name="T49" fmla="*/ 352 h 600"/>
              <a:gd name="T50" fmla="*/ 171 w 335"/>
              <a:gd name="T51" fmla="*/ 185 h 600"/>
              <a:gd name="T52" fmla="*/ 166 w 335"/>
              <a:gd name="T53" fmla="*/ 185 h 600"/>
              <a:gd name="T54" fmla="*/ 70 w 335"/>
              <a:gd name="T55" fmla="*/ 352 h 600"/>
              <a:gd name="T56" fmla="*/ 72 w 335"/>
              <a:gd name="T57" fmla="*/ 356 h 600"/>
              <a:gd name="T58" fmla="*/ 265 w 335"/>
              <a:gd name="T59" fmla="*/ 356 h 600"/>
              <a:gd name="T60" fmla="*/ 267 w 335"/>
              <a:gd name="T61" fmla="*/ 352 h 600"/>
              <a:gd name="T62" fmla="*/ 179 w 335"/>
              <a:gd name="T63" fmla="*/ 242 h 600"/>
              <a:gd name="T64" fmla="*/ 178 w 335"/>
              <a:gd name="T65" fmla="*/ 304 h 600"/>
              <a:gd name="T66" fmla="*/ 160 w 335"/>
              <a:gd name="T67" fmla="*/ 304 h 600"/>
              <a:gd name="T68" fmla="*/ 159 w 335"/>
              <a:gd name="T69" fmla="*/ 242 h 600"/>
              <a:gd name="T70" fmla="*/ 179 w 335"/>
              <a:gd name="T71" fmla="*/ 242 h 600"/>
              <a:gd name="T72" fmla="*/ 169 w 335"/>
              <a:gd name="T73" fmla="*/ 336 h 600"/>
              <a:gd name="T74" fmla="*/ 157 w 335"/>
              <a:gd name="T75" fmla="*/ 324 h 600"/>
              <a:gd name="T76" fmla="*/ 169 w 335"/>
              <a:gd name="T77" fmla="*/ 311 h 600"/>
              <a:gd name="T78" fmla="*/ 181 w 335"/>
              <a:gd name="T79" fmla="*/ 324 h 600"/>
              <a:gd name="T80" fmla="*/ 169 w 335"/>
              <a:gd name="T81" fmla="*/ 336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5" h="600">
                <a:moveTo>
                  <a:pt x="300" y="0"/>
                </a:moveTo>
                <a:cubicBezTo>
                  <a:pt x="35" y="0"/>
                  <a:pt x="35" y="0"/>
                  <a:pt x="35" y="0"/>
                </a:cubicBezTo>
                <a:cubicBezTo>
                  <a:pt x="16" y="0"/>
                  <a:pt x="0" y="16"/>
                  <a:pt x="0" y="3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84"/>
                  <a:pt x="16" y="600"/>
                  <a:pt x="35" y="600"/>
                </a:cubicBezTo>
                <a:cubicBezTo>
                  <a:pt x="300" y="600"/>
                  <a:pt x="300" y="600"/>
                  <a:pt x="300" y="600"/>
                </a:cubicBezTo>
                <a:cubicBezTo>
                  <a:pt x="320" y="600"/>
                  <a:pt x="335" y="584"/>
                  <a:pt x="335" y="565"/>
                </a:cubicBezTo>
                <a:cubicBezTo>
                  <a:pt x="335" y="35"/>
                  <a:pt x="335" y="35"/>
                  <a:pt x="335" y="35"/>
                </a:cubicBezTo>
                <a:cubicBezTo>
                  <a:pt x="335" y="16"/>
                  <a:pt x="320" y="0"/>
                  <a:pt x="300" y="0"/>
                </a:cubicBezTo>
                <a:close/>
                <a:moveTo>
                  <a:pt x="124" y="35"/>
                </a:moveTo>
                <a:cubicBezTo>
                  <a:pt x="212" y="35"/>
                  <a:pt x="212" y="35"/>
                  <a:pt x="212" y="35"/>
                </a:cubicBezTo>
                <a:cubicBezTo>
                  <a:pt x="212" y="71"/>
                  <a:pt x="212" y="71"/>
                  <a:pt x="212" y="71"/>
                </a:cubicBezTo>
                <a:cubicBezTo>
                  <a:pt x="124" y="71"/>
                  <a:pt x="124" y="71"/>
                  <a:pt x="124" y="71"/>
                </a:cubicBezTo>
                <a:lnTo>
                  <a:pt x="124" y="35"/>
                </a:lnTo>
                <a:close/>
                <a:moveTo>
                  <a:pt x="168" y="565"/>
                </a:moveTo>
                <a:cubicBezTo>
                  <a:pt x="153" y="565"/>
                  <a:pt x="141" y="553"/>
                  <a:pt x="141" y="539"/>
                </a:cubicBezTo>
                <a:cubicBezTo>
                  <a:pt x="141" y="524"/>
                  <a:pt x="153" y="512"/>
                  <a:pt x="168" y="512"/>
                </a:cubicBezTo>
                <a:cubicBezTo>
                  <a:pt x="183" y="512"/>
                  <a:pt x="195" y="524"/>
                  <a:pt x="195" y="539"/>
                </a:cubicBezTo>
                <a:cubicBezTo>
                  <a:pt x="195" y="553"/>
                  <a:pt x="183" y="565"/>
                  <a:pt x="168" y="565"/>
                </a:cubicBezTo>
                <a:close/>
                <a:moveTo>
                  <a:pt x="300" y="476"/>
                </a:moveTo>
                <a:cubicBezTo>
                  <a:pt x="35" y="476"/>
                  <a:pt x="35" y="476"/>
                  <a:pt x="35" y="47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00" y="106"/>
                  <a:pt x="300" y="106"/>
                  <a:pt x="300" y="106"/>
                </a:cubicBezTo>
                <a:lnTo>
                  <a:pt x="300" y="476"/>
                </a:lnTo>
                <a:close/>
                <a:moveTo>
                  <a:pt x="267" y="352"/>
                </a:moveTo>
                <a:cubicBezTo>
                  <a:pt x="171" y="185"/>
                  <a:pt x="171" y="185"/>
                  <a:pt x="171" y="185"/>
                </a:cubicBezTo>
                <a:cubicBezTo>
                  <a:pt x="170" y="183"/>
                  <a:pt x="167" y="183"/>
                  <a:pt x="166" y="185"/>
                </a:cubicBezTo>
                <a:cubicBezTo>
                  <a:pt x="70" y="352"/>
                  <a:pt x="70" y="352"/>
                  <a:pt x="70" y="352"/>
                </a:cubicBezTo>
                <a:cubicBezTo>
                  <a:pt x="69" y="353"/>
                  <a:pt x="70" y="356"/>
                  <a:pt x="72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7" y="356"/>
                  <a:pt x="268" y="353"/>
                  <a:pt x="267" y="352"/>
                </a:cubicBezTo>
                <a:close/>
                <a:moveTo>
                  <a:pt x="179" y="242"/>
                </a:moveTo>
                <a:cubicBezTo>
                  <a:pt x="178" y="304"/>
                  <a:pt x="178" y="304"/>
                  <a:pt x="178" y="304"/>
                </a:cubicBezTo>
                <a:cubicBezTo>
                  <a:pt x="160" y="304"/>
                  <a:pt x="160" y="304"/>
                  <a:pt x="160" y="304"/>
                </a:cubicBezTo>
                <a:cubicBezTo>
                  <a:pt x="159" y="242"/>
                  <a:pt x="159" y="242"/>
                  <a:pt x="159" y="242"/>
                </a:cubicBezTo>
                <a:lnTo>
                  <a:pt x="179" y="242"/>
                </a:lnTo>
                <a:close/>
                <a:moveTo>
                  <a:pt x="169" y="336"/>
                </a:moveTo>
                <a:cubicBezTo>
                  <a:pt x="162" y="336"/>
                  <a:pt x="157" y="331"/>
                  <a:pt x="157" y="324"/>
                </a:cubicBezTo>
                <a:cubicBezTo>
                  <a:pt x="157" y="317"/>
                  <a:pt x="162" y="311"/>
                  <a:pt x="169" y="311"/>
                </a:cubicBezTo>
                <a:cubicBezTo>
                  <a:pt x="176" y="311"/>
                  <a:pt x="181" y="317"/>
                  <a:pt x="181" y="324"/>
                </a:cubicBezTo>
                <a:cubicBezTo>
                  <a:pt x="181" y="331"/>
                  <a:pt x="176" y="336"/>
                  <a:pt x="169" y="336"/>
                </a:cubicBezTo>
                <a:close/>
              </a:path>
            </a:pathLst>
          </a:custGeom>
          <a:solidFill>
            <a:srgbClr val="41AAAA"/>
          </a:solidFill>
          <a:ln>
            <a:noFill/>
          </a:ln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46" name="Freeform 24">
            <a:extLst>
              <a:ext uri="{FF2B5EF4-FFF2-40B4-BE49-F238E27FC236}">
                <a16:creationId xmlns:a16="http://schemas.microsoft.com/office/drawing/2014/main" id="{95DC0B3F-E605-4946-B159-626B10A6C2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95862" y="1960476"/>
            <a:ext cx="1223428" cy="1188854"/>
          </a:xfrm>
          <a:custGeom>
            <a:avLst/>
            <a:gdLst>
              <a:gd name="T0" fmla="*/ 158 w 533"/>
              <a:gd name="T1" fmla="*/ 419 h 518"/>
              <a:gd name="T2" fmla="*/ 122 w 533"/>
              <a:gd name="T3" fmla="*/ 469 h 518"/>
              <a:gd name="T4" fmla="*/ 73 w 533"/>
              <a:gd name="T5" fmla="*/ 422 h 518"/>
              <a:gd name="T6" fmla="*/ 120 w 533"/>
              <a:gd name="T7" fmla="*/ 384 h 518"/>
              <a:gd name="T8" fmla="*/ 158 w 533"/>
              <a:gd name="T9" fmla="*/ 419 h 518"/>
              <a:gd name="T10" fmla="*/ 82 w 533"/>
              <a:gd name="T11" fmla="*/ 310 h 518"/>
              <a:gd name="T12" fmla="*/ 23 w 533"/>
              <a:gd name="T13" fmla="*/ 326 h 518"/>
              <a:gd name="T14" fmla="*/ 50 w 533"/>
              <a:gd name="T15" fmla="*/ 389 h 518"/>
              <a:gd name="T16" fmla="*/ 102 w 533"/>
              <a:gd name="T17" fmla="*/ 358 h 518"/>
              <a:gd name="T18" fmla="*/ 82 w 533"/>
              <a:gd name="T19" fmla="*/ 310 h 518"/>
              <a:gd name="T20" fmla="*/ 274 w 533"/>
              <a:gd name="T21" fmla="*/ 0 h 518"/>
              <a:gd name="T22" fmla="*/ 40 w 533"/>
              <a:gd name="T23" fmla="*/ 146 h 518"/>
              <a:gd name="T24" fmla="*/ 36 w 533"/>
              <a:gd name="T25" fmla="*/ 79 h 518"/>
              <a:gd name="T26" fmla="*/ 0 w 533"/>
              <a:gd name="T27" fmla="*/ 79 h 518"/>
              <a:gd name="T28" fmla="*/ 0 w 533"/>
              <a:gd name="T29" fmla="*/ 228 h 518"/>
              <a:gd name="T30" fmla="*/ 149 w 533"/>
              <a:gd name="T31" fmla="*/ 228 h 518"/>
              <a:gd name="T32" fmla="*/ 149 w 533"/>
              <a:gd name="T33" fmla="*/ 193 h 518"/>
              <a:gd name="T34" fmla="*/ 89 w 533"/>
              <a:gd name="T35" fmla="*/ 188 h 518"/>
              <a:gd name="T36" fmla="*/ 274 w 533"/>
              <a:gd name="T37" fmla="*/ 61 h 518"/>
              <a:gd name="T38" fmla="*/ 472 w 533"/>
              <a:gd name="T39" fmla="*/ 259 h 518"/>
              <a:gd name="T40" fmla="*/ 274 w 533"/>
              <a:gd name="T41" fmla="*/ 457 h 518"/>
              <a:gd name="T42" fmla="*/ 261 w 533"/>
              <a:gd name="T43" fmla="*/ 456 h 518"/>
              <a:gd name="T44" fmla="*/ 256 w 533"/>
              <a:gd name="T45" fmla="*/ 517 h 518"/>
              <a:gd name="T46" fmla="*/ 274 w 533"/>
              <a:gd name="T47" fmla="*/ 518 h 518"/>
              <a:gd name="T48" fmla="*/ 533 w 533"/>
              <a:gd name="T49" fmla="*/ 259 h 518"/>
              <a:gd name="T50" fmla="*/ 274 w 533"/>
              <a:gd name="T51" fmla="*/ 0 h 518"/>
              <a:gd name="T52" fmla="*/ 157 w 533"/>
              <a:gd name="T53" fmla="*/ 490 h 518"/>
              <a:gd name="T54" fmla="*/ 221 w 533"/>
              <a:gd name="T55" fmla="*/ 512 h 518"/>
              <a:gd name="T56" fmla="*/ 233 w 533"/>
              <a:gd name="T57" fmla="*/ 453 h 518"/>
              <a:gd name="T58" fmla="*/ 184 w 533"/>
              <a:gd name="T59" fmla="*/ 435 h 518"/>
              <a:gd name="T60" fmla="*/ 157 w 533"/>
              <a:gd name="T61" fmla="*/ 490 h 518"/>
              <a:gd name="T62" fmla="*/ 404 w 533"/>
              <a:gd name="T63" fmla="*/ 259 h 518"/>
              <a:gd name="T64" fmla="*/ 289 w 533"/>
              <a:gd name="T65" fmla="*/ 259 h 518"/>
              <a:gd name="T66" fmla="*/ 289 w 533"/>
              <a:gd name="T67" fmla="*/ 144 h 518"/>
              <a:gd name="T68" fmla="*/ 243 w 533"/>
              <a:gd name="T69" fmla="*/ 144 h 518"/>
              <a:gd name="T70" fmla="*/ 243 w 533"/>
              <a:gd name="T71" fmla="*/ 304 h 518"/>
              <a:gd name="T72" fmla="*/ 243 w 533"/>
              <a:gd name="T73" fmla="*/ 304 h 518"/>
              <a:gd name="T74" fmla="*/ 404 w 533"/>
              <a:gd name="T75" fmla="*/ 304 h 518"/>
              <a:gd name="T76" fmla="*/ 404 w 533"/>
              <a:gd name="T77" fmla="*/ 259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33" h="518">
                <a:moveTo>
                  <a:pt x="158" y="419"/>
                </a:moveTo>
                <a:cubicBezTo>
                  <a:pt x="122" y="469"/>
                  <a:pt x="122" y="469"/>
                  <a:pt x="122" y="469"/>
                </a:cubicBezTo>
                <a:cubicBezTo>
                  <a:pt x="104" y="455"/>
                  <a:pt x="87" y="440"/>
                  <a:pt x="73" y="422"/>
                </a:cubicBezTo>
                <a:cubicBezTo>
                  <a:pt x="120" y="384"/>
                  <a:pt x="120" y="384"/>
                  <a:pt x="120" y="384"/>
                </a:cubicBezTo>
                <a:cubicBezTo>
                  <a:pt x="131" y="397"/>
                  <a:pt x="144" y="409"/>
                  <a:pt x="158" y="419"/>
                </a:cubicBezTo>
                <a:close/>
                <a:moveTo>
                  <a:pt x="82" y="310"/>
                </a:moveTo>
                <a:cubicBezTo>
                  <a:pt x="23" y="326"/>
                  <a:pt x="23" y="326"/>
                  <a:pt x="23" y="326"/>
                </a:cubicBezTo>
                <a:cubicBezTo>
                  <a:pt x="29" y="348"/>
                  <a:pt x="38" y="369"/>
                  <a:pt x="50" y="389"/>
                </a:cubicBezTo>
                <a:cubicBezTo>
                  <a:pt x="102" y="358"/>
                  <a:pt x="102" y="358"/>
                  <a:pt x="102" y="358"/>
                </a:cubicBezTo>
                <a:cubicBezTo>
                  <a:pt x="94" y="343"/>
                  <a:pt x="87" y="327"/>
                  <a:pt x="82" y="310"/>
                </a:cubicBezTo>
                <a:close/>
                <a:moveTo>
                  <a:pt x="274" y="0"/>
                </a:moveTo>
                <a:cubicBezTo>
                  <a:pt x="171" y="0"/>
                  <a:pt x="82" y="60"/>
                  <a:pt x="40" y="146"/>
                </a:cubicBezTo>
                <a:cubicBezTo>
                  <a:pt x="36" y="79"/>
                  <a:pt x="36" y="79"/>
                  <a:pt x="36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228"/>
                  <a:pt x="0" y="228"/>
                  <a:pt x="0" y="228"/>
                </a:cubicBezTo>
                <a:cubicBezTo>
                  <a:pt x="149" y="228"/>
                  <a:pt x="149" y="228"/>
                  <a:pt x="149" y="228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89" y="188"/>
                  <a:pt x="89" y="188"/>
                  <a:pt x="89" y="188"/>
                </a:cubicBezTo>
                <a:cubicBezTo>
                  <a:pt x="117" y="114"/>
                  <a:pt x="189" y="61"/>
                  <a:pt x="274" y="61"/>
                </a:cubicBezTo>
                <a:cubicBezTo>
                  <a:pt x="383" y="61"/>
                  <a:pt x="472" y="149"/>
                  <a:pt x="472" y="259"/>
                </a:cubicBezTo>
                <a:cubicBezTo>
                  <a:pt x="472" y="368"/>
                  <a:pt x="383" y="457"/>
                  <a:pt x="274" y="457"/>
                </a:cubicBezTo>
                <a:cubicBezTo>
                  <a:pt x="269" y="457"/>
                  <a:pt x="265" y="457"/>
                  <a:pt x="261" y="456"/>
                </a:cubicBezTo>
                <a:cubicBezTo>
                  <a:pt x="256" y="517"/>
                  <a:pt x="256" y="517"/>
                  <a:pt x="256" y="517"/>
                </a:cubicBezTo>
                <a:cubicBezTo>
                  <a:pt x="262" y="518"/>
                  <a:pt x="268" y="518"/>
                  <a:pt x="274" y="518"/>
                </a:cubicBezTo>
                <a:cubicBezTo>
                  <a:pt x="417" y="518"/>
                  <a:pt x="533" y="402"/>
                  <a:pt x="533" y="259"/>
                </a:cubicBezTo>
                <a:cubicBezTo>
                  <a:pt x="533" y="116"/>
                  <a:pt x="417" y="0"/>
                  <a:pt x="274" y="0"/>
                </a:cubicBezTo>
                <a:close/>
                <a:moveTo>
                  <a:pt x="157" y="490"/>
                </a:moveTo>
                <a:cubicBezTo>
                  <a:pt x="177" y="500"/>
                  <a:pt x="198" y="508"/>
                  <a:pt x="221" y="512"/>
                </a:cubicBezTo>
                <a:cubicBezTo>
                  <a:pt x="233" y="453"/>
                  <a:pt x="233" y="453"/>
                  <a:pt x="233" y="453"/>
                </a:cubicBezTo>
                <a:cubicBezTo>
                  <a:pt x="216" y="449"/>
                  <a:pt x="200" y="443"/>
                  <a:pt x="184" y="435"/>
                </a:cubicBezTo>
                <a:lnTo>
                  <a:pt x="157" y="490"/>
                </a:lnTo>
                <a:close/>
                <a:moveTo>
                  <a:pt x="404" y="259"/>
                </a:moveTo>
                <a:cubicBezTo>
                  <a:pt x="289" y="259"/>
                  <a:pt x="289" y="259"/>
                  <a:pt x="289" y="259"/>
                </a:cubicBezTo>
                <a:cubicBezTo>
                  <a:pt x="289" y="144"/>
                  <a:pt x="289" y="144"/>
                  <a:pt x="289" y="144"/>
                </a:cubicBezTo>
                <a:cubicBezTo>
                  <a:pt x="243" y="144"/>
                  <a:pt x="243" y="144"/>
                  <a:pt x="243" y="144"/>
                </a:cubicBezTo>
                <a:cubicBezTo>
                  <a:pt x="243" y="304"/>
                  <a:pt x="243" y="304"/>
                  <a:pt x="243" y="304"/>
                </a:cubicBezTo>
                <a:cubicBezTo>
                  <a:pt x="243" y="304"/>
                  <a:pt x="243" y="304"/>
                  <a:pt x="243" y="304"/>
                </a:cubicBezTo>
                <a:cubicBezTo>
                  <a:pt x="404" y="304"/>
                  <a:pt x="404" y="304"/>
                  <a:pt x="404" y="304"/>
                </a:cubicBezTo>
                <a:lnTo>
                  <a:pt x="404" y="259"/>
                </a:lnTo>
                <a:close/>
              </a:path>
            </a:pathLst>
          </a:custGeom>
          <a:solidFill>
            <a:srgbClr val="50BED7"/>
          </a:solidFill>
          <a:ln>
            <a:noFill/>
          </a:ln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DEC9A248-3BA6-4459-B515-9D6AEEA377D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840375" y="4390918"/>
            <a:ext cx="1504507" cy="1490731"/>
          </a:xfrm>
          <a:custGeom>
            <a:avLst/>
            <a:gdLst>
              <a:gd name="T0" fmla="*/ 326 w 632"/>
              <a:gd name="T1" fmla="*/ 551 h 627"/>
              <a:gd name="T2" fmla="*/ 242 w 632"/>
              <a:gd name="T3" fmla="*/ 372 h 627"/>
              <a:gd name="T4" fmla="*/ 344 w 632"/>
              <a:gd name="T5" fmla="*/ 354 h 627"/>
              <a:gd name="T6" fmla="*/ 390 w 632"/>
              <a:gd name="T7" fmla="*/ 533 h 627"/>
              <a:gd name="T8" fmla="*/ 296 w 632"/>
              <a:gd name="T9" fmla="*/ 269 h 627"/>
              <a:gd name="T10" fmla="*/ 237 w 632"/>
              <a:gd name="T11" fmla="*/ 289 h 627"/>
              <a:gd name="T12" fmla="*/ 296 w 632"/>
              <a:gd name="T13" fmla="*/ 269 h 627"/>
              <a:gd name="T14" fmla="*/ 322 w 632"/>
              <a:gd name="T15" fmla="*/ 252 h 627"/>
              <a:gd name="T16" fmla="*/ 305 w 632"/>
              <a:gd name="T17" fmla="*/ 269 h 627"/>
              <a:gd name="T18" fmla="*/ 342 w 632"/>
              <a:gd name="T19" fmla="*/ 289 h 627"/>
              <a:gd name="T20" fmla="*/ 342 w 632"/>
              <a:gd name="T21" fmla="*/ 194 h 627"/>
              <a:gd name="T22" fmla="*/ 322 w 632"/>
              <a:gd name="T23" fmla="*/ 241 h 627"/>
              <a:gd name="T24" fmla="*/ 342 w 632"/>
              <a:gd name="T25" fmla="*/ 194 h 627"/>
              <a:gd name="T26" fmla="*/ 322 w 632"/>
              <a:gd name="T27" fmla="*/ 137 h 627"/>
              <a:gd name="T28" fmla="*/ 342 w 632"/>
              <a:gd name="T29" fmla="*/ 183 h 627"/>
              <a:gd name="T30" fmla="*/ 342 w 632"/>
              <a:gd name="T31" fmla="*/ 109 h 627"/>
              <a:gd name="T32" fmla="*/ 358 w 632"/>
              <a:gd name="T33" fmla="*/ 89 h 627"/>
              <a:gd name="T34" fmla="*/ 322 w 632"/>
              <a:gd name="T35" fmla="*/ 126 h 627"/>
              <a:gd name="T36" fmla="*/ 342 w 632"/>
              <a:gd name="T37" fmla="*/ 109 h 627"/>
              <a:gd name="T38" fmla="*/ 366 w 632"/>
              <a:gd name="T39" fmla="*/ 89 h 627"/>
              <a:gd name="T40" fmla="*/ 425 w 632"/>
              <a:gd name="T41" fmla="*/ 109 h 627"/>
              <a:gd name="T42" fmla="*/ 225 w 632"/>
              <a:gd name="T43" fmla="*/ 425 h 627"/>
              <a:gd name="T44" fmla="*/ 1 w 632"/>
              <a:gd name="T45" fmla="*/ 420 h 627"/>
              <a:gd name="T46" fmla="*/ 117 w 632"/>
              <a:gd name="T47" fmla="*/ 228 h 627"/>
              <a:gd name="T48" fmla="*/ 225 w 632"/>
              <a:gd name="T49" fmla="*/ 425 h 627"/>
              <a:gd name="T50" fmla="*/ 105 w 632"/>
              <a:gd name="T51" fmla="*/ 365 h 627"/>
              <a:gd name="T52" fmla="*/ 127 w 632"/>
              <a:gd name="T53" fmla="*/ 294 h 627"/>
              <a:gd name="T54" fmla="*/ 129 w 632"/>
              <a:gd name="T55" fmla="*/ 388 h 627"/>
              <a:gd name="T56" fmla="*/ 101 w 632"/>
              <a:gd name="T57" fmla="*/ 388 h 627"/>
              <a:gd name="T58" fmla="*/ 129 w 632"/>
              <a:gd name="T59" fmla="*/ 388 h 627"/>
              <a:gd name="T60" fmla="*/ 470 w 632"/>
              <a:gd name="T61" fmla="*/ 63 h 627"/>
              <a:gd name="T62" fmla="*/ 440 w 632"/>
              <a:gd name="T63" fmla="*/ 156 h 627"/>
              <a:gd name="T64" fmla="*/ 632 w 632"/>
              <a:gd name="T65" fmla="*/ 119 h 627"/>
              <a:gd name="T66" fmla="*/ 542 w 632"/>
              <a:gd name="T67" fmla="*/ 62 h 627"/>
              <a:gd name="T68" fmla="*/ 530 w 632"/>
              <a:gd name="T69" fmla="*/ 0 h 627"/>
              <a:gd name="T70" fmla="*/ 488 w 632"/>
              <a:gd name="T71" fmla="*/ 77 h 627"/>
              <a:gd name="T72" fmla="*/ 488 w 632"/>
              <a:gd name="T73" fmla="*/ 157 h 627"/>
              <a:gd name="T74" fmla="*/ 582 w 632"/>
              <a:gd name="T75" fmla="*/ 184 h 627"/>
              <a:gd name="T76" fmla="*/ 581 w 632"/>
              <a:gd name="T77" fmla="*/ 471 h 627"/>
              <a:gd name="T78" fmla="*/ 611 w 632"/>
              <a:gd name="T79" fmla="*/ 565 h 627"/>
              <a:gd name="T80" fmla="*/ 581 w 632"/>
              <a:gd name="T81" fmla="*/ 471 h 627"/>
              <a:gd name="T82" fmla="*/ 434 w 632"/>
              <a:gd name="T83" fmla="*/ 565 h 627"/>
              <a:gd name="T84" fmla="*/ 497 w 632"/>
              <a:gd name="T85" fmla="*/ 614 h 627"/>
              <a:gd name="T86" fmla="*/ 517 w 632"/>
              <a:gd name="T87" fmla="*/ 627 h 627"/>
              <a:gd name="T88" fmla="*/ 560 w 632"/>
              <a:gd name="T89" fmla="*/ 471 h 627"/>
              <a:gd name="T90" fmla="*/ 531 w 632"/>
              <a:gd name="T91" fmla="*/ 444 h 627"/>
              <a:gd name="T92" fmla="*/ 415 w 632"/>
              <a:gd name="T93" fmla="*/ 50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2" h="627">
                <a:moveTo>
                  <a:pt x="390" y="551"/>
                </a:moveTo>
                <a:cubicBezTo>
                  <a:pt x="326" y="551"/>
                  <a:pt x="326" y="551"/>
                  <a:pt x="326" y="551"/>
                </a:cubicBezTo>
                <a:cubicBezTo>
                  <a:pt x="326" y="372"/>
                  <a:pt x="326" y="372"/>
                  <a:pt x="326" y="372"/>
                </a:cubicBezTo>
                <a:cubicBezTo>
                  <a:pt x="242" y="372"/>
                  <a:pt x="242" y="372"/>
                  <a:pt x="242" y="372"/>
                </a:cubicBezTo>
                <a:cubicBezTo>
                  <a:pt x="242" y="354"/>
                  <a:pt x="242" y="354"/>
                  <a:pt x="242" y="354"/>
                </a:cubicBezTo>
                <a:cubicBezTo>
                  <a:pt x="344" y="354"/>
                  <a:pt x="344" y="354"/>
                  <a:pt x="344" y="354"/>
                </a:cubicBezTo>
                <a:cubicBezTo>
                  <a:pt x="344" y="533"/>
                  <a:pt x="344" y="533"/>
                  <a:pt x="344" y="533"/>
                </a:cubicBezTo>
                <a:cubicBezTo>
                  <a:pt x="390" y="533"/>
                  <a:pt x="390" y="533"/>
                  <a:pt x="390" y="533"/>
                </a:cubicBezTo>
                <a:lnTo>
                  <a:pt x="390" y="551"/>
                </a:lnTo>
                <a:close/>
                <a:moveTo>
                  <a:pt x="296" y="269"/>
                </a:moveTo>
                <a:cubicBezTo>
                  <a:pt x="237" y="269"/>
                  <a:pt x="237" y="269"/>
                  <a:pt x="237" y="269"/>
                </a:cubicBezTo>
                <a:cubicBezTo>
                  <a:pt x="237" y="289"/>
                  <a:pt x="237" y="289"/>
                  <a:pt x="237" y="289"/>
                </a:cubicBezTo>
                <a:cubicBezTo>
                  <a:pt x="296" y="289"/>
                  <a:pt x="296" y="289"/>
                  <a:pt x="296" y="289"/>
                </a:cubicBezTo>
                <a:lnTo>
                  <a:pt x="296" y="269"/>
                </a:lnTo>
                <a:close/>
                <a:moveTo>
                  <a:pt x="342" y="252"/>
                </a:moveTo>
                <a:cubicBezTo>
                  <a:pt x="322" y="252"/>
                  <a:pt x="322" y="252"/>
                  <a:pt x="322" y="252"/>
                </a:cubicBezTo>
                <a:cubicBezTo>
                  <a:pt x="322" y="269"/>
                  <a:pt x="322" y="269"/>
                  <a:pt x="322" y="269"/>
                </a:cubicBezTo>
                <a:cubicBezTo>
                  <a:pt x="305" y="269"/>
                  <a:pt x="305" y="269"/>
                  <a:pt x="305" y="269"/>
                </a:cubicBezTo>
                <a:cubicBezTo>
                  <a:pt x="305" y="289"/>
                  <a:pt x="305" y="289"/>
                  <a:pt x="305" y="289"/>
                </a:cubicBezTo>
                <a:cubicBezTo>
                  <a:pt x="342" y="289"/>
                  <a:pt x="342" y="289"/>
                  <a:pt x="342" y="289"/>
                </a:cubicBezTo>
                <a:lnTo>
                  <a:pt x="342" y="252"/>
                </a:lnTo>
                <a:close/>
                <a:moveTo>
                  <a:pt x="342" y="194"/>
                </a:moveTo>
                <a:cubicBezTo>
                  <a:pt x="322" y="194"/>
                  <a:pt x="322" y="194"/>
                  <a:pt x="322" y="194"/>
                </a:cubicBezTo>
                <a:cubicBezTo>
                  <a:pt x="322" y="241"/>
                  <a:pt x="322" y="241"/>
                  <a:pt x="322" y="241"/>
                </a:cubicBezTo>
                <a:cubicBezTo>
                  <a:pt x="342" y="241"/>
                  <a:pt x="342" y="241"/>
                  <a:pt x="342" y="241"/>
                </a:cubicBezTo>
                <a:lnTo>
                  <a:pt x="342" y="194"/>
                </a:lnTo>
                <a:close/>
                <a:moveTo>
                  <a:pt x="342" y="137"/>
                </a:moveTo>
                <a:cubicBezTo>
                  <a:pt x="322" y="137"/>
                  <a:pt x="322" y="137"/>
                  <a:pt x="322" y="137"/>
                </a:cubicBezTo>
                <a:cubicBezTo>
                  <a:pt x="322" y="183"/>
                  <a:pt x="322" y="183"/>
                  <a:pt x="322" y="183"/>
                </a:cubicBezTo>
                <a:cubicBezTo>
                  <a:pt x="342" y="183"/>
                  <a:pt x="342" y="183"/>
                  <a:pt x="342" y="183"/>
                </a:cubicBezTo>
                <a:lnTo>
                  <a:pt x="342" y="137"/>
                </a:lnTo>
                <a:close/>
                <a:moveTo>
                  <a:pt x="342" y="109"/>
                </a:moveTo>
                <a:cubicBezTo>
                  <a:pt x="358" y="109"/>
                  <a:pt x="358" y="109"/>
                  <a:pt x="358" y="109"/>
                </a:cubicBezTo>
                <a:cubicBezTo>
                  <a:pt x="358" y="89"/>
                  <a:pt x="358" y="89"/>
                  <a:pt x="358" y="89"/>
                </a:cubicBezTo>
                <a:cubicBezTo>
                  <a:pt x="322" y="89"/>
                  <a:pt x="322" y="89"/>
                  <a:pt x="322" y="89"/>
                </a:cubicBezTo>
                <a:cubicBezTo>
                  <a:pt x="322" y="126"/>
                  <a:pt x="322" y="126"/>
                  <a:pt x="322" y="126"/>
                </a:cubicBezTo>
                <a:cubicBezTo>
                  <a:pt x="342" y="126"/>
                  <a:pt x="342" y="126"/>
                  <a:pt x="342" y="126"/>
                </a:cubicBezTo>
                <a:lnTo>
                  <a:pt x="342" y="109"/>
                </a:lnTo>
                <a:close/>
                <a:moveTo>
                  <a:pt x="425" y="89"/>
                </a:moveTo>
                <a:cubicBezTo>
                  <a:pt x="366" y="89"/>
                  <a:pt x="366" y="89"/>
                  <a:pt x="366" y="89"/>
                </a:cubicBezTo>
                <a:cubicBezTo>
                  <a:pt x="366" y="109"/>
                  <a:pt x="366" y="109"/>
                  <a:pt x="366" y="109"/>
                </a:cubicBezTo>
                <a:cubicBezTo>
                  <a:pt x="425" y="109"/>
                  <a:pt x="425" y="109"/>
                  <a:pt x="425" y="109"/>
                </a:cubicBezTo>
                <a:lnTo>
                  <a:pt x="425" y="89"/>
                </a:lnTo>
                <a:close/>
                <a:moveTo>
                  <a:pt x="225" y="425"/>
                </a:moveTo>
                <a:cubicBezTo>
                  <a:pt x="4" y="425"/>
                  <a:pt x="4" y="425"/>
                  <a:pt x="4" y="425"/>
                </a:cubicBezTo>
                <a:cubicBezTo>
                  <a:pt x="1" y="425"/>
                  <a:pt x="0" y="422"/>
                  <a:pt x="1" y="4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13" y="226"/>
                  <a:pt x="116" y="226"/>
                  <a:pt x="117" y="228"/>
                </a:cubicBezTo>
                <a:cubicBezTo>
                  <a:pt x="228" y="420"/>
                  <a:pt x="228" y="420"/>
                  <a:pt x="228" y="420"/>
                </a:cubicBezTo>
                <a:cubicBezTo>
                  <a:pt x="229" y="422"/>
                  <a:pt x="227" y="425"/>
                  <a:pt x="225" y="425"/>
                </a:cubicBezTo>
                <a:close/>
                <a:moveTo>
                  <a:pt x="103" y="294"/>
                </a:moveTo>
                <a:cubicBezTo>
                  <a:pt x="105" y="365"/>
                  <a:pt x="105" y="365"/>
                  <a:pt x="105" y="365"/>
                </a:cubicBezTo>
                <a:cubicBezTo>
                  <a:pt x="125" y="365"/>
                  <a:pt x="125" y="365"/>
                  <a:pt x="125" y="365"/>
                </a:cubicBezTo>
                <a:cubicBezTo>
                  <a:pt x="127" y="294"/>
                  <a:pt x="127" y="294"/>
                  <a:pt x="127" y="294"/>
                </a:cubicBezTo>
                <a:lnTo>
                  <a:pt x="103" y="294"/>
                </a:lnTo>
                <a:close/>
                <a:moveTo>
                  <a:pt x="129" y="388"/>
                </a:moveTo>
                <a:cubicBezTo>
                  <a:pt x="129" y="380"/>
                  <a:pt x="123" y="374"/>
                  <a:pt x="115" y="374"/>
                </a:cubicBezTo>
                <a:cubicBezTo>
                  <a:pt x="107" y="374"/>
                  <a:pt x="101" y="380"/>
                  <a:pt x="101" y="388"/>
                </a:cubicBezTo>
                <a:cubicBezTo>
                  <a:pt x="101" y="396"/>
                  <a:pt x="107" y="402"/>
                  <a:pt x="115" y="402"/>
                </a:cubicBezTo>
                <a:cubicBezTo>
                  <a:pt x="123" y="402"/>
                  <a:pt x="129" y="396"/>
                  <a:pt x="129" y="388"/>
                </a:cubicBezTo>
                <a:close/>
                <a:moveTo>
                  <a:pt x="470" y="156"/>
                </a:moveTo>
                <a:cubicBezTo>
                  <a:pt x="470" y="63"/>
                  <a:pt x="470" y="63"/>
                  <a:pt x="470" y="63"/>
                </a:cubicBezTo>
                <a:cubicBezTo>
                  <a:pt x="440" y="63"/>
                  <a:pt x="440" y="63"/>
                  <a:pt x="440" y="63"/>
                </a:cubicBezTo>
                <a:cubicBezTo>
                  <a:pt x="440" y="156"/>
                  <a:pt x="440" y="156"/>
                  <a:pt x="440" y="156"/>
                </a:cubicBezTo>
                <a:lnTo>
                  <a:pt x="470" y="156"/>
                </a:lnTo>
                <a:close/>
                <a:moveTo>
                  <a:pt x="632" y="119"/>
                </a:moveTo>
                <a:cubicBezTo>
                  <a:pt x="613" y="62"/>
                  <a:pt x="613" y="62"/>
                  <a:pt x="613" y="62"/>
                </a:cubicBezTo>
                <a:cubicBezTo>
                  <a:pt x="542" y="62"/>
                  <a:pt x="542" y="62"/>
                  <a:pt x="542" y="62"/>
                </a:cubicBezTo>
                <a:cubicBezTo>
                  <a:pt x="550" y="13"/>
                  <a:pt x="550" y="13"/>
                  <a:pt x="550" y="13"/>
                </a:cubicBezTo>
                <a:cubicBezTo>
                  <a:pt x="530" y="0"/>
                  <a:pt x="530" y="0"/>
                  <a:pt x="530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488" y="77"/>
                  <a:pt x="488" y="77"/>
                  <a:pt x="488" y="77"/>
                </a:cubicBezTo>
                <a:cubicBezTo>
                  <a:pt x="488" y="157"/>
                  <a:pt x="488" y="157"/>
                  <a:pt x="488" y="157"/>
                </a:cubicBezTo>
                <a:cubicBezTo>
                  <a:pt x="488" y="157"/>
                  <a:pt x="488" y="157"/>
                  <a:pt x="488" y="157"/>
                </a:cubicBezTo>
                <a:cubicBezTo>
                  <a:pt x="516" y="184"/>
                  <a:pt x="516" y="184"/>
                  <a:pt x="516" y="184"/>
                </a:cubicBezTo>
                <a:cubicBezTo>
                  <a:pt x="582" y="184"/>
                  <a:pt x="582" y="184"/>
                  <a:pt x="582" y="184"/>
                </a:cubicBezTo>
                <a:lnTo>
                  <a:pt x="632" y="119"/>
                </a:lnTo>
                <a:close/>
                <a:moveTo>
                  <a:pt x="581" y="471"/>
                </a:moveTo>
                <a:cubicBezTo>
                  <a:pt x="581" y="565"/>
                  <a:pt x="581" y="565"/>
                  <a:pt x="581" y="565"/>
                </a:cubicBezTo>
                <a:cubicBezTo>
                  <a:pt x="611" y="565"/>
                  <a:pt x="611" y="565"/>
                  <a:pt x="611" y="565"/>
                </a:cubicBezTo>
                <a:cubicBezTo>
                  <a:pt x="611" y="471"/>
                  <a:pt x="611" y="471"/>
                  <a:pt x="611" y="471"/>
                </a:cubicBezTo>
                <a:lnTo>
                  <a:pt x="581" y="471"/>
                </a:lnTo>
                <a:close/>
                <a:moveTo>
                  <a:pt x="415" y="508"/>
                </a:moveTo>
                <a:cubicBezTo>
                  <a:pt x="434" y="565"/>
                  <a:pt x="434" y="565"/>
                  <a:pt x="434" y="565"/>
                </a:cubicBezTo>
                <a:cubicBezTo>
                  <a:pt x="505" y="565"/>
                  <a:pt x="505" y="565"/>
                  <a:pt x="505" y="565"/>
                </a:cubicBezTo>
                <a:cubicBezTo>
                  <a:pt x="497" y="614"/>
                  <a:pt x="497" y="614"/>
                  <a:pt x="497" y="614"/>
                </a:cubicBezTo>
                <a:cubicBezTo>
                  <a:pt x="517" y="627"/>
                  <a:pt x="517" y="627"/>
                  <a:pt x="517" y="627"/>
                </a:cubicBezTo>
                <a:cubicBezTo>
                  <a:pt x="517" y="627"/>
                  <a:pt x="517" y="627"/>
                  <a:pt x="517" y="627"/>
                </a:cubicBezTo>
                <a:cubicBezTo>
                  <a:pt x="560" y="550"/>
                  <a:pt x="560" y="550"/>
                  <a:pt x="560" y="550"/>
                </a:cubicBezTo>
                <a:cubicBezTo>
                  <a:pt x="560" y="471"/>
                  <a:pt x="560" y="471"/>
                  <a:pt x="560" y="471"/>
                </a:cubicBezTo>
                <a:cubicBezTo>
                  <a:pt x="560" y="470"/>
                  <a:pt x="559" y="471"/>
                  <a:pt x="559" y="471"/>
                </a:cubicBezTo>
                <a:cubicBezTo>
                  <a:pt x="531" y="444"/>
                  <a:pt x="531" y="444"/>
                  <a:pt x="531" y="444"/>
                </a:cubicBezTo>
                <a:cubicBezTo>
                  <a:pt x="465" y="444"/>
                  <a:pt x="465" y="444"/>
                  <a:pt x="465" y="444"/>
                </a:cubicBezTo>
                <a:lnTo>
                  <a:pt x="415" y="508"/>
                </a:lnTo>
                <a:close/>
              </a:path>
            </a:pathLst>
          </a:custGeom>
          <a:solidFill>
            <a:srgbClr val="647D2D"/>
          </a:solidFill>
          <a:ln>
            <a:noFill/>
          </a:ln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48" name="Freeform 15">
            <a:extLst>
              <a:ext uri="{FF2B5EF4-FFF2-40B4-BE49-F238E27FC236}">
                <a16:creationId xmlns:a16="http://schemas.microsoft.com/office/drawing/2014/main" id="{3E0213A7-A42E-4E40-926B-92F1B6CE5E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14380" y="4439849"/>
            <a:ext cx="1471445" cy="1367085"/>
          </a:xfrm>
          <a:custGeom>
            <a:avLst/>
            <a:gdLst>
              <a:gd name="T0" fmla="*/ 654 w 654"/>
              <a:gd name="T1" fmla="*/ 370 h 607"/>
              <a:gd name="T2" fmla="*/ 569 w 654"/>
              <a:gd name="T3" fmla="*/ 474 h 607"/>
              <a:gd name="T4" fmla="*/ 523 w 654"/>
              <a:gd name="T5" fmla="*/ 457 h 607"/>
              <a:gd name="T6" fmla="*/ 450 w 654"/>
              <a:gd name="T7" fmla="*/ 457 h 607"/>
              <a:gd name="T8" fmla="*/ 474 w 654"/>
              <a:gd name="T9" fmla="*/ 370 h 607"/>
              <a:gd name="T10" fmla="*/ 450 w 654"/>
              <a:gd name="T11" fmla="*/ 284 h 607"/>
              <a:gd name="T12" fmla="*/ 523 w 654"/>
              <a:gd name="T13" fmla="*/ 284 h 607"/>
              <a:gd name="T14" fmla="*/ 569 w 654"/>
              <a:gd name="T15" fmla="*/ 267 h 607"/>
              <a:gd name="T16" fmla="*/ 654 w 654"/>
              <a:gd name="T17" fmla="*/ 370 h 607"/>
              <a:gd name="T18" fmla="*/ 212 w 654"/>
              <a:gd name="T19" fmla="*/ 284 h 607"/>
              <a:gd name="T20" fmla="*/ 243 w 654"/>
              <a:gd name="T21" fmla="*/ 370 h 607"/>
              <a:gd name="T22" fmla="*/ 212 w 654"/>
              <a:gd name="T23" fmla="*/ 457 h 607"/>
              <a:gd name="T24" fmla="*/ 131 w 654"/>
              <a:gd name="T25" fmla="*/ 457 h 607"/>
              <a:gd name="T26" fmla="*/ 85 w 654"/>
              <a:gd name="T27" fmla="*/ 474 h 607"/>
              <a:gd name="T28" fmla="*/ 0 w 654"/>
              <a:gd name="T29" fmla="*/ 370 h 607"/>
              <a:gd name="T30" fmla="*/ 85 w 654"/>
              <a:gd name="T31" fmla="*/ 267 h 607"/>
              <a:gd name="T32" fmla="*/ 131 w 654"/>
              <a:gd name="T33" fmla="*/ 284 h 607"/>
              <a:gd name="T34" fmla="*/ 212 w 654"/>
              <a:gd name="T35" fmla="*/ 284 h 607"/>
              <a:gd name="T36" fmla="*/ 85 w 654"/>
              <a:gd name="T37" fmla="*/ 440 h 607"/>
              <a:gd name="T38" fmla="*/ 119 w 654"/>
              <a:gd name="T39" fmla="*/ 422 h 607"/>
              <a:gd name="T40" fmla="*/ 137 w 654"/>
              <a:gd name="T41" fmla="*/ 370 h 607"/>
              <a:gd name="T42" fmla="*/ 119 w 654"/>
              <a:gd name="T43" fmla="*/ 318 h 607"/>
              <a:gd name="T44" fmla="*/ 85 w 654"/>
              <a:gd name="T45" fmla="*/ 300 h 607"/>
              <a:gd name="T46" fmla="*/ 50 w 654"/>
              <a:gd name="T47" fmla="*/ 318 h 607"/>
              <a:gd name="T48" fmla="*/ 33 w 654"/>
              <a:gd name="T49" fmla="*/ 370 h 607"/>
              <a:gd name="T50" fmla="*/ 50 w 654"/>
              <a:gd name="T51" fmla="*/ 422 h 607"/>
              <a:gd name="T52" fmla="*/ 85 w 654"/>
              <a:gd name="T53" fmla="*/ 440 h 607"/>
              <a:gd name="T54" fmla="*/ 245 w 654"/>
              <a:gd name="T55" fmla="*/ 284 h 607"/>
              <a:gd name="T56" fmla="*/ 269 w 654"/>
              <a:gd name="T57" fmla="*/ 370 h 607"/>
              <a:gd name="T58" fmla="*/ 245 w 654"/>
              <a:gd name="T59" fmla="*/ 457 h 607"/>
              <a:gd name="T60" fmla="*/ 308 w 654"/>
              <a:gd name="T61" fmla="*/ 457 h 607"/>
              <a:gd name="T62" fmla="*/ 344 w 654"/>
              <a:gd name="T63" fmla="*/ 394 h 607"/>
              <a:gd name="T64" fmla="*/ 349 w 654"/>
              <a:gd name="T65" fmla="*/ 394 h 607"/>
              <a:gd name="T66" fmla="*/ 386 w 654"/>
              <a:gd name="T67" fmla="*/ 457 h 607"/>
              <a:gd name="T68" fmla="*/ 416 w 654"/>
              <a:gd name="T69" fmla="*/ 457 h 607"/>
              <a:gd name="T70" fmla="*/ 447 w 654"/>
              <a:gd name="T71" fmla="*/ 370 h 607"/>
              <a:gd name="T72" fmla="*/ 416 w 654"/>
              <a:gd name="T73" fmla="*/ 284 h 607"/>
              <a:gd name="T74" fmla="*/ 245 w 654"/>
              <a:gd name="T75" fmla="*/ 284 h 607"/>
              <a:gd name="T76" fmla="*/ 399 w 654"/>
              <a:gd name="T77" fmla="*/ 555 h 607"/>
              <a:gd name="T78" fmla="*/ 347 w 654"/>
              <a:gd name="T79" fmla="*/ 444 h 607"/>
              <a:gd name="T80" fmla="*/ 295 w 654"/>
              <a:gd name="T81" fmla="*/ 555 h 607"/>
              <a:gd name="T82" fmla="*/ 347 w 654"/>
              <a:gd name="T83" fmla="*/ 607 h 607"/>
              <a:gd name="T84" fmla="*/ 399 w 654"/>
              <a:gd name="T85" fmla="*/ 555 h 607"/>
              <a:gd name="T86" fmla="*/ 427 w 654"/>
              <a:gd name="T87" fmla="*/ 80 h 607"/>
              <a:gd name="T88" fmla="*/ 415 w 654"/>
              <a:gd name="T89" fmla="*/ 122 h 607"/>
              <a:gd name="T90" fmla="*/ 346 w 654"/>
              <a:gd name="T91" fmla="*/ 234 h 607"/>
              <a:gd name="T92" fmla="*/ 277 w 654"/>
              <a:gd name="T93" fmla="*/ 122 h 607"/>
              <a:gd name="T94" fmla="*/ 266 w 654"/>
              <a:gd name="T95" fmla="*/ 80 h 607"/>
              <a:gd name="T96" fmla="*/ 346 w 654"/>
              <a:gd name="T97" fmla="*/ 0 h 607"/>
              <a:gd name="T98" fmla="*/ 427 w 654"/>
              <a:gd name="T99" fmla="*/ 80 h 607"/>
              <a:gd name="T100" fmla="*/ 383 w 654"/>
              <a:gd name="T101" fmla="*/ 80 h 607"/>
              <a:gd name="T102" fmla="*/ 346 w 654"/>
              <a:gd name="T103" fmla="*/ 44 h 607"/>
              <a:gd name="T104" fmla="*/ 310 w 654"/>
              <a:gd name="T105" fmla="*/ 80 h 607"/>
              <a:gd name="T106" fmla="*/ 346 w 654"/>
              <a:gd name="T107" fmla="*/ 117 h 607"/>
              <a:gd name="T108" fmla="*/ 383 w 654"/>
              <a:gd name="T109" fmla="*/ 80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54" h="607">
                <a:moveTo>
                  <a:pt x="654" y="370"/>
                </a:moveTo>
                <a:cubicBezTo>
                  <a:pt x="654" y="427"/>
                  <a:pt x="616" y="474"/>
                  <a:pt x="569" y="474"/>
                </a:cubicBezTo>
                <a:cubicBezTo>
                  <a:pt x="552" y="474"/>
                  <a:pt x="537" y="468"/>
                  <a:pt x="523" y="457"/>
                </a:cubicBezTo>
                <a:cubicBezTo>
                  <a:pt x="450" y="457"/>
                  <a:pt x="450" y="457"/>
                  <a:pt x="450" y="457"/>
                </a:cubicBezTo>
                <a:cubicBezTo>
                  <a:pt x="465" y="433"/>
                  <a:pt x="474" y="403"/>
                  <a:pt x="474" y="370"/>
                </a:cubicBezTo>
                <a:cubicBezTo>
                  <a:pt x="474" y="338"/>
                  <a:pt x="465" y="308"/>
                  <a:pt x="450" y="284"/>
                </a:cubicBezTo>
                <a:cubicBezTo>
                  <a:pt x="523" y="284"/>
                  <a:pt x="523" y="284"/>
                  <a:pt x="523" y="284"/>
                </a:cubicBezTo>
                <a:cubicBezTo>
                  <a:pt x="537" y="273"/>
                  <a:pt x="552" y="267"/>
                  <a:pt x="569" y="267"/>
                </a:cubicBezTo>
                <a:cubicBezTo>
                  <a:pt x="616" y="267"/>
                  <a:pt x="654" y="313"/>
                  <a:pt x="654" y="370"/>
                </a:cubicBezTo>
                <a:close/>
                <a:moveTo>
                  <a:pt x="212" y="284"/>
                </a:moveTo>
                <a:cubicBezTo>
                  <a:pt x="231" y="305"/>
                  <a:pt x="243" y="336"/>
                  <a:pt x="243" y="370"/>
                </a:cubicBezTo>
                <a:cubicBezTo>
                  <a:pt x="243" y="405"/>
                  <a:pt x="231" y="436"/>
                  <a:pt x="212" y="457"/>
                </a:cubicBezTo>
                <a:cubicBezTo>
                  <a:pt x="131" y="457"/>
                  <a:pt x="131" y="457"/>
                  <a:pt x="131" y="457"/>
                </a:cubicBezTo>
                <a:cubicBezTo>
                  <a:pt x="118" y="468"/>
                  <a:pt x="102" y="474"/>
                  <a:pt x="85" y="474"/>
                </a:cubicBezTo>
                <a:cubicBezTo>
                  <a:pt x="38" y="474"/>
                  <a:pt x="0" y="427"/>
                  <a:pt x="0" y="370"/>
                </a:cubicBezTo>
                <a:cubicBezTo>
                  <a:pt x="0" y="313"/>
                  <a:pt x="38" y="267"/>
                  <a:pt x="85" y="267"/>
                </a:cubicBezTo>
                <a:cubicBezTo>
                  <a:pt x="102" y="267"/>
                  <a:pt x="118" y="273"/>
                  <a:pt x="131" y="284"/>
                </a:cubicBezTo>
                <a:lnTo>
                  <a:pt x="212" y="284"/>
                </a:lnTo>
                <a:close/>
                <a:moveTo>
                  <a:pt x="85" y="440"/>
                </a:moveTo>
                <a:cubicBezTo>
                  <a:pt x="97" y="440"/>
                  <a:pt x="110" y="434"/>
                  <a:pt x="119" y="422"/>
                </a:cubicBezTo>
                <a:cubicBezTo>
                  <a:pt x="130" y="409"/>
                  <a:pt x="137" y="390"/>
                  <a:pt x="137" y="370"/>
                </a:cubicBezTo>
                <a:cubicBezTo>
                  <a:pt x="137" y="351"/>
                  <a:pt x="130" y="332"/>
                  <a:pt x="119" y="318"/>
                </a:cubicBezTo>
                <a:cubicBezTo>
                  <a:pt x="110" y="307"/>
                  <a:pt x="97" y="300"/>
                  <a:pt x="85" y="300"/>
                </a:cubicBezTo>
                <a:cubicBezTo>
                  <a:pt x="72" y="300"/>
                  <a:pt x="60" y="307"/>
                  <a:pt x="50" y="318"/>
                </a:cubicBezTo>
                <a:cubicBezTo>
                  <a:pt x="39" y="332"/>
                  <a:pt x="33" y="351"/>
                  <a:pt x="33" y="370"/>
                </a:cubicBezTo>
                <a:cubicBezTo>
                  <a:pt x="33" y="390"/>
                  <a:pt x="39" y="409"/>
                  <a:pt x="50" y="422"/>
                </a:cubicBezTo>
                <a:cubicBezTo>
                  <a:pt x="60" y="434"/>
                  <a:pt x="72" y="440"/>
                  <a:pt x="85" y="440"/>
                </a:cubicBezTo>
                <a:close/>
                <a:moveTo>
                  <a:pt x="245" y="284"/>
                </a:moveTo>
                <a:cubicBezTo>
                  <a:pt x="260" y="308"/>
                  <a:pt x="269" y="338"/>
                  <a:pt x="269" y="370"/>
                </a:cubicBezTo>
                <a:cubicBezTo>
                  <a:pt x="269" y="403"/>
                  <a:pt x="260" y="433"/>
                  <a:pt x="245" y="457"/>
                </a:cubicBezTo>
                <a:cubicBezTo>
                  <a:pt x="308" y="457"/>
                  <a:pt x="308" y="457"/>
                  <a:pt x="308" y="457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45" y="392"/>
                  <a:pt x="348" y="392"/>
                  <a:pt x="349" y="394"/>
                </a:cubicBezTo>
                <a:cubicBezTo>
                  <a:pt x="386" y="457"/>
                  <a:pt x="386" y="457"/>
                  <a:pt x="386" y="457"/>
                </a:cubicBezTo>
                <a:cubicBezTo>
                  <a:pt x="416" y="457"/>
                  <a:pt x="416" y="457"/>
                  <a:pt x="416" y="457"/>
                </a:cubicBezTo>
                <a:cubicBezTo>
                  <a:pt x="435" y="436"/>
                  <a:pt x="447" y="405"/>
                  <a:pt x="447" y="370"/>
                </a:cubicBezTo>
                <a:cubicBezTo>
                  <a:pt x="447" y="336"/>
                  <a:pt x="435" y="305"/>
                  <a:pt x="416" y="284"/>
                </a:cubicBezTo>
                <a:lnTo>
                  <a:pt x="245" y="284"/>
                </a:lnTo>
                <a:close/>
                <a:moveTo>
                  <a:pt x="399" y="555"/>
                </a:moveTo>
                <a:cubicBezTo>
                  <a:pt x="399" y="527"/>
                  <a:pt x="347" y="444"/>
                  <a:pt x="347" y="444"/>
                </a:cubicBezTo>
                <a:cubicBezTo>
                  <a:pt x="347" y="444"/>
                  <a:pt x="295" y="527"/>
                  <a:pt x="295" y="555"/>
                </a:cubicBezTo>
                <a:cubicBezTo>
                  <a:pt x="295" y="584"/>
                  <a:pt x="318" y="607"/>
                  <a:pt x="347" y="607"/>
                </a:cubicBezTo>
                <a:cubicBezTo>
                  <a:pt x="375" y="607"/>
                  <a:pt x="399" y="584"/>
                  <a:pt x="399" y="555"/>
                </a:cubicBezTo>
                <a:close/>
                <a:moveTo>
                  <a:pt x="427" y="80"/>
                </a:moveTo>
                <a:cubicBezTo>
                  <a:pt x="427" y="96"/>
                  <a:pt x="422" y="110"/>
                  <a:pt x="415" y="122"/>
                </a:cubicBezTo>
                <a:cubicBezTo>
                  <a:pt x="346" y="234"/>
                  <a:pt x="346" y="234"/>
                  <a:pt x="346" y="234"/>
                </a:cubicBezTo>
                <a:cubicBezTo>
                  <a:pt x="277" y="122"/>
                  <a:pt x="277" y="122"/>
                  <a:pt x="277" y="122"/>
                </a:cubicBezTo>
                <a:cubicBezTo>
                  <a:pt x="270" y="110"/>
                  <a:pt x="266" y="96"/>
                  <a:pt x="266" y="80"/>
                </a:cubicBezTo>
                <a:cubicBezTo>
                  <a:pt x="266" y="36"/>
                  <a:pt x="302" y="0"/>
                  <a:pt x="346" y="0"/>
                </a:cubicBezTo>
                <a:cubicBezTo>
                  <a:pt x="391" y="0"/>
                  <a:pt x="427" y="36"/>
                  <a:pt x="427" y="80"/>
                </a:cubicBezTo>
                <a:close/>
                <a:moveTo>
                  <a:pt x="383" y="80"/>
                </a:moveTo>
                <a:cubicBezTo>
                  <a:pt x="383" y="60"/>
                  <a:pt x="366" y="44"/>
                  <a:pt x="346" y="44"/>
                </a:cubicBezTo>
                <a:cubicBezTo>
                  <a:pt x="326" y="44"/>
                  <a:pt x="310" y="60"/>
                  <a:pt x="310" y="80"/>
                </a:cubicBezTo>
                <a:cubicBezTo>
                  <a:pt x="310" y="100"/>
                  <a:pt x="326" y="117"/>
                  <a:pt x="346" y="117"/>
                </a:cubicBezTo>
                <a:cubicBezTo>
                  <a:pt x="366" y="117"/>
                  <a:pt x="383" y="100"/>
                  <a:pt x="383" y="80"/>
                </a:cubicBezTo>
                <a:close/>
              </a:path>
            </a:pathLst>
          </a:custGeom>
          <a:solidFill>
            <a:srgbClr val="AAB414"/>
          </a:solidFill>
          <a:ln>
            <a:noFill/>
          </a:ln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34A2F679-951E-4A71-9CA5-530C086FDE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95930" y="4439849"/>
            <a:ext cx="1223292" cy="1223292"/>
          </a:xfrm>
          <a:custGeom>
            <a:avLst/>
            <a:gdLst>
              <a:gd name="T0" fmla="*/ 266 w 533"/>
              <a:gd name="T1" fmla="*/ 0 h 533"/>
              <a:gd name="T2" fmla="*/ 0 w 533"/>
              <a:gd name="T3" fmla="*/ 267 h 533"/>
              <a:gd name="T4" fmla="*/ 266 w 533"/>
              <a:gd name="T5" fmla="*/ 533 h 533"/>
              <a:gd name="T6" fmla="*/ 533 w 533"/>
              <a:gd name="T7" fmla="*/ 267 h 533"/>
              <a:gd name="T8" fmla="*/ 266 w 533"/>
              <a:gd name="T9" fmla="*/ 0 h 533"/>
              <a:gd name="T10" fmla="*/ 44 w 533"/>
              <a:gd name="T11" fmla="*/ 344 h 533"/>
              <a:gd name="T12" fmla="*/ 31 w 533"/>
              <a:gd name="T13" fmla="*/ 267 h 533"/>
              <a:gd name="T14" fmla="*/ 219 w 533"/>
              <a:gd name="T15" fmla="*/ 36 h 533"/>
              <a:gd name="T16" fmla="*/ 219 w 533"/>
              <a:gd name="T17" fmla="*/ 243 h 533"/>
              <a:gd name="T18" fmla="*/ 44 w 533"/>
              <a:gd name="T19" fmla="*/ 344 h 533"/>
              <a:gd name="T20" fmla="*/ 282 w 533"/>
              <a:gd name="T21" fmla="*/ 31 h 533"/>
              <a:gd name="T22" fmla="*/ 282 w 533"/>
              <a:gd name="T23" fmla="*/ 276 h 533"/>
              <a:gd name="T24" fmla="*/ 282 w 533"/>
              <a:gd name="T25" fmla="*/ 276 h 533"/>
              <a:gd name="T26" fmla="*/ 282 w 533"/>
              <a:gd name="T27" fmla="*/ 276 h 533"/>
              <a:gd name="T28" fmla="*/ 172 w 533"/>
              <a:gd name="T29" fmla="*/ 340 h 533"/>
              <a:gd name="T30" fmla="*/ 172 w 533"/>
              <a:gd name="T31" fmla="*/ 340 h 533"/>
              <a:gd name="T32" fmla="*/ 172 w 533"/>
              <a:gd name="T33" fmla="*/ 339 h 533"/>
              <a:gd name="T34" fmla="*/ 156 w 533"/>
              <a:gd name="T35" fmla="*/ 312 h 533"/>
              <a:gd name="T36" fmla="*/ 156 w 533"/>
              <a:gd name="T37" fmla="*/ 312 h 533"/>
              <a:gd name="T38" fmla="*/ 156 w 533"/>
              <a:gd name="T39" fmla="*/ 312 h 533"/>
              <a:gd name="T40" fmla="*/ 250 w 533"/>
              <a:gd name="T41" fmla="*/ 257 h 533"/>
              <a:gd name="T42" fmla="*/ 250 w 533"/>
              <a:gd name="T43" fmla="*/ 31 h 533"/>
              <a:gd name="T44" fmla="*/ 250 w 533"/>
              <a:gd name="T45" fmla="*/ 31 h 533"/>
              <a:gd name="T46" fmla="*/ 251 w 533"/>
              <a:gd name="T47" fmla="*/ 31 h 533"/>
              <a:gd name="T48" fmla="*/ 282 w 533"/>
              <a:gd name="T49" fmla="*/ 31 h 533"/>
              <a:gd name="T50" fmla="*/ 282 w 533"/>
              <a:gd name="T51" fmla="*/ 31 h 533"/>
              <a:gd name="T52" fmla="*/ 130 w 533"/>
              <a:gd name="T53" fmla="*/ 230 h 533"/>
              <a:gd name="T54" fmla="*/ 170 w 533"/>
              <a:gd name="T55" fmla="*/ 210 h 533"/>
              <a:gd name="T56" fmla="*/ 181 w 533"/>
              <a:gd name="T57" fmla="*/ 229 h 533"/>
              <a:gd name="T58" fmla="*/ 103 w 533"/>
              <a:gd name="T59" fmla="*/ 274 h 533"/>
              <a:gd name="T60" fmla="*/ 58 w 533"/>
              <a:gd name="T61" fmla="*/ 196 h 533"/>
              <a:gd name="T62" fmla="*/ 77 w 533"/>
              <a:gd name="T63" fmla="*/ 185 h 533"/>
              <a:gd name="T64" fmla="*/ 100 w 533"/>
              <a:gd name="T65" fmla="*/ 220 h 533"/>
              <a:gd name="T66" fmla="*/ 179 w 533"/>
              <a:gd name="T67" fmla="*/ 118 h 533"/>
              <a:gd name="T68" fmla="*/ 196 w 533"/>
              <a:gd name="T69" fmla="*/ 144 h 533"/>
              <a:gd name="T70" fmla="*/ 196 w 533"/>
              <a:gd name="T71" fmla="*/ 145 h 533"/>
              <a:gd name="T72" fmla="*/ 130 w 533"/>
              <a:gd name="T73" fmla="*/ 23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33" h="533">
                <a:moveTo>
                  <a:pt x="266" y="0"/>
                </a:moveTo>
                <a:cubicBezTo>
                  <a:pt x="119" y="0"/>
                  <a:pt x="0" y="119"/>
                  <a:pt x="0" y="267"/>
                </a:cubicBezTo>
                <a:cubicBezTo>
                  <a:pt x="0" y="414"/>
                  <a:pt x="119" y="533"/>
                  <a:pt x="266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19"/>
                  <a:pt x="414" y="0"/>
                  <a:pt x="266" y="0"/>
                </a:cubicBezTo>
                <a:close/>
                <a:moveTo>
                  <a:pt x="44" y="344"/>
                </a:moveTo>
                <a:cubicBezTo>
                  <a:pt x="36" y="320"/>
                  <a:pt x="31" y="294"/>
                  <a:pt x="31" y="267"/>
                </a:cubicBezTo>
                <a:cubicBezTo>
                  <a:pt x="31" y="153"/>
                  <a:pt x="112" y="58"/>
                  <a:pt x="219" y="36"/>
                </a:cubicBezTo>
                <a:cubicBezTo>
                  <a:pt x="219" y="243"/>
                  <a:pt x="219" y="243"/>
                  <a:pt x="219" y="243"/>
                </a:cubicBezTo>
                <a:lnTo>
                  <a:pt x="44" y="344"/>
                </a:lnTo>
                <a:close/>
                <a:moveTo>
                  <a:pt x="282" y="31"/>
                </a:moveTo>
                <a:cubicBezTo>
                  <a:pt x="282" y="276"/>
                  <a:pt x="282" y="276"/>
                  <a:pt x="282" y="276"/>
                </a:cubicBezTo>
                <a:cubicBezTo>
                  <a:pt x="282" y="276"/>
                  <a:pt x="282" y="276"/>
                  <a:pt x="282" y="276"/>
                </a:cubicBezTo>
                <a:cubicBezTo>
                  <a:pt x="282" y="276"/>
                  <a:pt x="282" y="276"/>
                  <a:pt x="282" y="276"/>
                </a:cubicBezTo>
                <a:cubicBezTo>
                  <a:pt x="172" y="340"/>
                  <a:pt x="172" y="340"/>
                  <a:pt x="172" y="340"/>
                </a:cubicBezTo>
                <a:cubicBezTo>
                  <a:pt x="172" y="340"/>
                  <a:pt x="172" y="340"/>
                  <a:pt x="172" y="340"/>
                </a:cubicBezTo>
                <a:cubicBezTo>
                  <a:pt x="172" y="339"/>
                  <a:pt x="172" y="339"/>
                  <a:pt x="172" y="339"/>
                </a:cubicBezTo>
                <a:cubicBezTo>
                  <a:pt x="156" y="312"/>
                  <a:pt x="156" y="312"/>
                  <a:pt x="156" y="312"/>
                </a:cubicBezTo>
                <a:cubicBezTo>
                  <a:pt x="156" y="312"/>
                  <a:pt x="156" y="312"/>
                  <a:pt x="156" y="312"/>
                </a:cubicBezTo>
                <a:cubicBezTo>
                  <a:pt x="156" y="312"/>
                  <a:pt x="156" y="312"/>
                  <a:pt x="156" y="312"/>
                </a:cubicBezTo>
                <a:cubicBezTo>
                  <a:pt x="250" y="257"/>
                  <a:pt x="250" y="257"/>
                  <a:pt x="250" y="257"/>
                </a:cubicBezTo>
                <a:cubicBezTo>
                  <a:pt x="250" y="31"/>
                  <a:pt x="250" y="31"/>
                  <a:pt x="250" y="31"/>
                </a:cubicBezTo>
                <a:cubicBezTo>
                  <a:pt x="250" y="31"/>
                  <a:pt x="250" y="31"/>
                  <a:pt x="250" y="31"/>
                </a:cubicBezTo>
                <a:cubicBezTo>
                  <a:pt x="251" y="31"/>
                  <a:pt x="251" y="31"/>
                  <a:pt x="251" y="31"/>
                </a:cubicBezTo>
                <a:cubicBezTo>
                  <a:pt x="282" y="31"/>
                  <a:pt x="282" y="31"/>
                  <a:pt x="282" y="31"/>
                </a:cubicBezTo>
                <a:cubicBezTo>
                  <a:pt x="282" y="31"/>
                  <a:pt x="282" y="31"/>
                  <a:pt x="282" y="31"/>
                </a:cubicBezTo>
                <a:close/>
                <a:moveTo>
                  <a:pt x="130" y="230"/>
                </a:moveTo>
                <a:cubicBezTo>
                  <a:pt x="170" y="210"/>
                  <a:pt x="170" y="210"/>
                  <a:pt x="170" y="210"/>
                </a:cubicBezTo>
                <a:cubicBezTo>
                  <a:pt x="181" y="229"/>
                  <a:pt x="181" y="229"/>
                  <a:pt x="181" y="229"/>
                </a:cubicBezTo>
                <a:cubicBezTo>
                  <a:pt x="103" y="274"/>
                  <a:pt x="103" y="274"/>
                  <a:pt x="103" y="274"/>
                </a:cubicBezTo>
                <a:cubicBezTo>
                  <a:pt x="58" y="196"/>
                  <a:pt x="58" y="196"/>
                  <a:pt x="58" y="196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100" y="220"/>
                  <a:pt x="100" y="220"/>
                  <a:pt x="100" y="220"/>
                </a:cubicBezTo>
                <a:cubicBezTo>
                  <a:pt x="112" y="177"/>
                  <a:pt x="141" y="140"/>
                  <a:pt x="179" y="118"/>
                </a:cubicBezTo>
                <a:cubicBezTo>
                  <a:pt x="196" y="144"/>
                  <a:pt x="196" y="144"/>
                  <a:pt x="196" y="144"/>
                </a:cubicBezTo>
                <a:cubicBezTo>
                  <a:pt x="196" y="145"/>
                  <a:pt x="196" y="145"/>
                  <a:pt x="196" y="145"/>
                </a:cubicBezTo>
                <a:cubicBezTo>
                  <a:pt x="164" y="163"/>
                  <a:pt x="140" y="193"/>
                  <a:pt x="130" y="230"/>
                </a:cubicBezTo>
                <a:close/>
              </a:path>
            </a:pathLst>
          </a:custGeom>
          <a:solidFill>
            <a:srgbClr val="00646E"/>
          </a:solidFill>
          <a:ln>
            <a:noFill/>
          </a:ln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0505C1C-771C-4002-B9D0-9F9B7849D070}"/>
              </a:ext>
            </a:extLst>
          </p:cNvPr>
          <p:cNvSpPr/>
          <p:nvPr/>
        </p:nvSpPr>
        <p:spPr bwMode="auto">
          <a:xfrm>
            <a:off x="630230" y="1838868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8579986E-AF94-4BE7-AC66-6C45213B51CD}"/>
              </a:ext>
            </a:extLst>
          </p:cNvPr>
          <p:cNvSpPr/>
          <p:nvPr/>
        </p:nvSpPr>
        <p:spPr bwMode="auto">
          <a:xfrm>
            <a:off x="9067693" y="1838867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A359E0A8-77DF-4A8A-90DD-73950DBF6377}"/>
              </a:ext>
            </a:extLst>
          </p:cNvPr>
          <p:cNvSpPr/>
          <p:nvPr/>
        </p:nvSpPr>
        <p:spPr bwMode="auto">
          <a:xfrm>
            <a:off x="630230" y="4285146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3B67D61-6859-4D24-AC79-250FB89437F2}"/>
              </a:ext>
            </a:extLst>
          </p:cNvPr>
          <p:cNvSpPr/>
          <p:nvPr/>
        </p:nvSpPr>
        <p:spPr bwMode="auto">
          <a:xfrm>
            <a:off x="3436777" y="4285146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C370BDAF-2495-4984-9BD9-7877AD9FFD2C}"/>
              </a:ext>
            </a:extLst>
          </p:cNvPr>
          <p:cNvSpPr/>
          <p:nvPr/>
        </p:nvSpPr>
        <p:spPr bwMode="auto">
          <a:xfrm>
            <a:off x="6243325" y="4285146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ECEC6B32-FB0E-4D2C-8FA5-DEEBEF47042A}"/>
              </a:ext>
            </a:extLst>
          </p:cNvPr>
          <p:cNvSpPr/>
          <p:nvPr/>
        </p:nvSpPr>
        <p:spPr bwMode="auto">
          <a:xfrm>
            <a:off x="9049872" y="4285146"/>
            <a:ext cx="2662631" cy="23023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8">
              <a:cs typeface="Arial" panose="020B0604020202020204" pitchFamily="34" charset="-128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C60A6291-FBC1-4645-8F30-04A7D16BCD46}"/>
              </a:ext>
            </a:extLst>
          </p:cNvPr>
          <p:cNvSpPr/>
          <p:nvPr/>
        </p:nvSpPr>
        <p:spPr bwMode="auto">
          <a:xfrm>
            <a:off x="630230" y="4105250"/>
            <a:ext cx="2662459" cy="35978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EB6C5CD5-D3F8-4831-9ECE-3DB73A35D2E1}"/>
              </a:ext>
            </a:extLst>
          </p:cNvPr>
          <p:cNvSpPr/>
          <p:nvPr/>
        </p:nvSpPr>
        <p:spPr bwMode="auto">
          <a:xfrm>
            <a:off x="3436777" y="4105250"/>
            <a:ext cx="2662459" cy="35978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8DCEF74E-F77A-499B-B8B6-E13AA48C18EF}"/>
              </a:ext>
            </a:extLst>
          </p:cNvPr>
          <p:cNvSpPr/>
          <p:nvPr/>
        </p:nvSpPr>
        <p:spPr bwMode="auto">
          <a:xfrm>
            <a:off x="630230" y="6551529"/>
            <a:ext cx="2662459" cy="35978"/>
          </a:xfrm>
          <a:prstGeom prst="rect">
            <a:avLst/>
          </a:prstGeom>
          <a:solidFill>
            <a:srgbClr val="AAB414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5CB83610-FF26-4E98-83D9-3CC85981E755}"/>
              </a:ext>
            </a:extLst>
          </p:cNvPr>
          <p:cNvSpPr/>
          <p:nvPr/>
        </p:nvSpPr>
        <p:spPr bwMode="auto">
          <a:xfrm>
            <a:off x="3436777" y="6551529"/>
            <a:ext cx="2662459" cy="35978"/>
          </a:xfrm>
          <a:prstGeom prst="rect">
            <a:avLst/>
          </a:prstGeom>
          <a:solidFill>
            <a:srgbClr val="647D2D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1588851C-4FAD-4722-9CF6-EEDAF1FA0B1C}"/>
              </a:ext>
            </a:extLst>
          </p:cNvPr>
          <p:cNvSpPr/>
          <p:nvPr/>
        </p:nvSpPr>
        <p:spPr bwMode="auto">
          <a:xfrm>
            <a:off x="6243325" y="6551529"/>
            <a:ext cx="2662459" cy="35978"/>
          </a:xfrm>
          <a:prstGeom prst="rect">
            <a:avLst/>
          </a:prstGeom>
          <a:solidFill>
            <a:srgbClr val="FFB900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EA7290C1-1B70-41D6-8EE2-D8AD7579EC31}"/>
              </a:ext>
            </a:extLst>
          </p:cNvPr>
          <p:cNvSpPr/>
          <p:nvPr/>
        </p:nvSpPr>
        <p:spPr bwMode="auto">
          <a:xfrm>
            <a:off x="9049872" y="6551529"/>
            <a:ext cx="2662459" cy="35978"/>
          </a:xfrm>
          <a:prstGeom prst="rect">
            <a:avLst/>
          </a:prstGeom>
          <a:solidFill>
            <a:srgbClr val="EB780A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F57D8DFF-492C-480E-B255-D58ED428247A}"/>
              </a:ext>
            </a:extLst>
          </p:cNvPr>
          <p:cNvSpPr/>
          <p:nvPr/>
        </p:nvSpPr>
        <p:spPr bwMode="auto">
          <a:xfrm>
            <a:off x="9044556" y="5772033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938" tIns="107938" rIns="107938" bIns="107938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49" b="1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Access dynamic view of network performance </a:t>
            </a:r>
            <a:r>
              <a:rPr lang="en-US" sz="1549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to better manage risks</a:t>
            </a:r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E071967D-5444-4638-9739-0FE21A60FFAB}"/>
              </a:ext>
            </a:extLst>
          </p:cNvPr>
          <p:cNvSpPr/>
          <p:nvPr/>
        </p:nvSpPr>
        <p:spPr bwMode="auto">
          <a:xfrm>
            <a:off x="612412" y="5780999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48" b="1">
                <a:solidFill>
                  <a:srgbClr val="3C464B"/>
                </a:solidFill>
                <a:cs typeface="Arial" panose="020B0604020202020204" pitchFamily="34" charset="-128"/>
              </a:rPr>
              <a:t>Lifecycle extension to assets </a:t>
            </a:r>
            <a:r>
              <a:rPr lang="en-US" sz="1548">
                <a:solidFill>
                  <a:srgbClr val="3C464B"/>
                </a:solidFill>
                <a:cs typeface="Arial" panose="020B0604020202020204" pitchFamily="34" charset="-128"/>
              </a:rPr>
              <a:t>by identifying &amp; servicing inefficient pumps</a:t>
            </a: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1326AC3B-D89D-451F-ABD5-427E8BC690D9}"/>
              </a:ext>
            </a:extLst>
          </p:cNvPr>
          <p:cNvSpPr/>
          <p:nvPr/>
        </p:nvSpPr>
        <p:spPr bwMode="auto">
          <a:xfrm>
            <a:off x="3436690" y="5555558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48" b="1">
                <a:solidFill>
                  <a:srgbClr val="3C464B"/>
                </a:solidFill>
                <a:cs typeface="Arial" panose="020B0604020202020204" pitchFamily="34" charset="-128"/>
              </a:rPr>
              <a:t>Increase operational efficiency </a:t>
            </a:r>
            <a:r>
              <a:rPr lang="en-US" sz="1548">
                <a:solidFill>
                  <a:srgbClr val="3C464B"/>
                </a:solidFill>
                <a:cs typeface="Arial" panose="020B0604020202020204" pitchFamily="34" charset="-128"/>
              </a:rPr>
              <a:t>by remote pump reversal, resulting in fewer service visits to site</a:t>
            </a:r>
            <a:endParaRPr lang="en-US" sz="1548" b="1">
              <a:solidFill>
                <a:srgbClr val="3C464B"/>
              </a:solidFill>
              <a:cs typeface="Arial" panose="020B0604020202020204" pitchFamily="34" charset="-128"/>
            </a:endParaRPr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ED526819-CDBC-4B31-A2CD-7EAD54630AEE}"/>
              </a:ext>
            </a:extLst>
          </p:cNvPr>
          <p:cNvSpPr/>
          <p:nvPr/>
        </p:nvSpPr>
        <p:spPr bwMode="auto">
          <a:xfrm>
            <a:off x="6112636" y="5577488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938" tIns="107938" rIns="107938" bIns="107938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en-GB" sz="1549" b="1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Optimise asset base investment </a:t>
            </a:r>
            <a:r>
              <a:rPr lang="en-GB" sz="1549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by reducing reliance on over scoping CAPEX investment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01F926-C4EA-4448-A750-58B046F34114}"/>
              </a:ext>
            </a:extLst>
          </p:cNvPr>
          <p:cNvSpPr txBox="1"/>
          <p:nvPr/>
        </p:nvSpPr>
        <p:spPr>
          <a:xfrm>
            <a:off x="7020910" y="4436835"/>
            <a:ext cx="1023928" cy="11076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126">
              <a:buClr>
                <a:srgbClr val="879BAA"/>
              </a:buClr>
            </a:pPr>
            <a:r>
              <a:rPr lang="en-US" sz="7197" b="1" kern="0">
                <a:solidFill>
                  <a:srgbClr val="FFB900"/>
                </a:solidFill>
              </a:rPr>
              <a:t>£</a:t>
            </a:r>
            <a:endParaRPr lang="en-US" sz="1799" b="1" kern="0">
              <a:solidFill>
                <a:srgbClr val="FFB900"/>
              </a:solidFill>
            </a:endParaRPr>
          </a:p>
        </p:txBody>
      </p:sp>
      <p:grpSp>
        <p:nvGrpSpPr>
          <p:cNvPr id="76" name="Group 1">
            <a:extLst>
              <a:ext uri="{FF2B5EF4-FFF2-40B4-BE49-F238E27FC236}">
                <a16:creationId xmlns:a16="http://schemas.microsoft.com/office/drawing/2014/main" id="{4808256A-89BA-4C75-B657-2F23E08FDD75}"/>
              </a:ext>
            </a:extLst>
          </p:cNvPr>
          <p:cNvGrpSpPr>
            <a:grpSpLocks noChangeAspect="1"/>
          </p:cNvGrpSpPr>
          <p:nvPr/>
        </p:nvGrpSpPr>
        <p:grpSpPr>
          <a:xfrm>
            <a:off x="1567706" y="4486969"/>
            <a:ext cx="787504" cy="947098"/>
            <a:chOff x="2718698" y="1412875"/>
            <a:chExt cx="3986901" cy="4794876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96B40462-14DD-46C1-9943-F7CFA9B8ACB5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2891331" y="1972581"/>
              <a:ext cx="843463" cy="807249"/>
            </a:xfrm>
            <a:custGeom>
              <a:avLst/>
              <a:gdLst>
                <a:gd name="T0" fmla="*/ 1314 w 2100"/>
                <a:gd name="T1" fmla="*/ 340 h 2010"/>
                <a:gd name="T2" fmla="*/ 635 w 2100"/>
                <a:gd name="T3" fmla="*/ 38 h 2010"/>
                <a:gd name="T4" fmla="*/ 470 w 2100"/>
                <a:gd name="T5" fmla="*/ 3 h 2010"/>
                <a:gd name="T6" fmla="*/ 360 w 2100"/>
                <a:gd name="T7" fmla="*/ 37 h 2010"/>
                <a:gd name="T8" fmla="*/ 2 w 2100"/>
                <a:gd name="T9" fmla="*/ 623 h 2010"/>
                <a:gd name="T10" fmla="*/ 29 w 2100"/>
                <a:gd name="T11" fmla="*/ 640 h 2010"/>
                <a:gd name="T12" fmla="*/ 29 w 2100"/>
                <a:gd name="T13" fmla="*/ 640 h 2010"/>
                <a:gd name="T14" fmla="*/ 31 w 2100"/>
                <a:gd name="T15" fmla="*/ 642 h 2010"/>
                <a:gd name="T16" fmla="*/ 218 w 2100"/>
                <a:gd name="T17" fmla="*/ 757 h 2010"/>
                <a:gd name="T18" fmla="*/ 221 w 2100"/>
                <a:gd name="T19" fmla="*/ 753 h 2010"/>
                <a:gd name="T20" fmla="*/ 221 w 2100"/>
                <a:gd name="T21" fmla="*/ 753 h 2010"/>
                <a:gd name="T22" fmla="*/ 0 w 2100"/>
                <a:gd name="T23" fmla="*/ 1133 h 2010"/>
                <a:gd name="T24" fmla="*/ 1155 w 2100"/>
                <a:gd name="T25" fmla="*/ 2010 h 2010"/>
                <a:gd name="T26" fmla="*/ 1466 w 2100"/>
                <a:gd name="T27" fmla="*/ 1472 h 2010"/>
                <a:gd name="T28" fmla="*/ 1693 w 2100"/>
                <a:gd name="T29" fmla="*/ 1603 h 2010"/>
                <a:gd name="T30" fmla="*/ 2038 w 2100"/>
                <a:gd name="T31" fmla="*/ 1008 h 2010"/>
                <a:gd name="T32" fmla="*/ 1314 w 2100"/>
                <a:gd name="T33" fmla="*/ 340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0" h="2010">
                  <a:moveTo>
                    <a:pt x="1314" y="340"/>
                  </a:moveTo>
                  <a:cubicBezTo>
                    <a:pt x="1057" y="191"/>
                    <a:pt x="811" y="85"/>
                    <a:pt x="635" y="38"/>
                  </a:cubicBezTo>
                  <a:cubicBezTo>
                    <a:pt x="570" y="18"/>
                    <a:pt x="514" y="6"/>
                    <a:pt x="470" y="3"/>
                  </a:cubicBezTo>
                  <a:cubicBezTo>
                    <a:pt x="415" y="0"/>
                    <a:pt x="377" y="10"/>
                    <a:pt x="360" y="37"/>
                  </a:cubicBezTo>
                  <a:cubicBezTo>
                    <a:pt x="2" y="623"/>
                    <a:pt x="2" y="623"/>
                    <a:pt x="2" y="623"/>
                  </a:cubicBezTo>
                  <a:cubicBezTo>
                    <a:pt x="29" y="640"/>
                    <a:pt x="29" y="640"/>
                    <a:pt x="29" y="640"/>
                  </a:cubicBezTo>
                  <a:cubicBezTo>
                    <a:pt x="29" y="640"/>
                    <a:pt x="29" y="640"/>
                    <a:pt x="29" y="640"/>
                  </a:cubicBezTo>
                  <a:cubicBezTo>
                    <a:pt x="31" y="642"/>
                    <a:pt x="31" y="642"/>
                    <a:pt x="31" y="642"/>
                  </a:cubicBezTo>
                  <a:cubicBezTo>
                    <a:pt x="218" y="757"/>
                    <a:pt x="218" y="757"/>
                    <a:pt x="218" y="757"/>
                  </a:cubicBezTo>
                  <a:cubicBezTo>
                    <a:pt x="221" y="753"/>
                    <a:pt x="221" y="753"/>
                    <a:pt x="221" y="753"/>
                  </a:cubicBezTo>
                  <a:cubicBezTo>
                    <a:pt x="221" y="753"/>
                    <a:pt x="221" y="753"/>
                    <a:pt x="221" y="753"/>
                  </a:cubicBezTo>
                  <a:cubicBezTo>
                    <a:pt x="0" y="1133"/>
                    <a:pt x="0" y="1133"/>
                    <a:pt x="0" y="1133"/>
                  </a:cubicBezTo>
                  <a:cubicBezTo>
                    <a:pt x="425" y="1370"/>
                    <a:pt x="815" y="1665"/>
                    <a:pt x="1155" y="2010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693" y="1603"/>
                    <a:pt x="1693" y="1603"/>
                    <a:pt x="1693" y="1603"/>
                  </a:cubicBezTo>
                  <a:cubicBezTo>
                    <a:pt x="2038" y="1008"/>
                    <a:pt x="2038" y="1008"/>
                    <a:pt x="2038" y="1008"/>
                  </a:cubicBezTo>
                  <a:cubicBezTo>
                    <a:pt x="2100" y="901"/>
                    <a:pt x="1772" y="606"/>
                    <a:pt x="1314" y="340"/>
                  </a:cubicBez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EC44657E-1CE9-4596-BB83-EA1B76904C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718698" y="2223866"/>
              <a:ext cx="3986901" cy="3983885"/>
            </a:xfrm>
            <a:custGeom>
              <a:avLst/>
              <a:gdLst/>
              <a:ahLst/>
              <a:cxnLst>
                <a:cxn ang="0">
                  <a:pos x="901" y="0"/>
                </a:cxn>
                <a:cxn ang="0">
                  <a:pos x="0" y="902"/>
                </a:cxn>
                <a:cxn ang="0">
                  <a:pos x="901" y="1803"/>
                </a:cxn>
                <a:cxn ang="0">
                  <a:pos x="1802" y="902"/>
                </a:cxn>
                <a:cxn ang="0">
                  <a:pos x="901" y="0"/>
                </a:cxn>
                <a:cxn ang="0">
                  <a:pos x="901" y="1607"/>
                </a:cxn>
                <a:cxn ang="0">
                  <a:pos x="402" y="1401"/>
                </a:cxn>
                <a:cxn ang="0">
                  <a:pos x="195" y="902"/>
                </a:cxn>
                <a:cxn ang="0">
                  <a:pos x="402" y="403"/>
                </a:cxn>
                <a:cxn ang="0">
                  <a:pos x="901" y="196"/>
                </a:cxn>
                <a:cxn ang="0">
                  <a:pos x="1400" y="403"/>
                </a:cxn>
                <a:cxn ang="0">
                  <a:pos x="1607" y="902"/>
                </a:cxn>
                <a:cxn ang="0">
                  <a:pos x="1400" y="1401"/>
                </a:cxn>
                <a:cxn ang="0">
                  <a:pos x="901" y="1607"/>
                </a:cxn>
              </a:cxnLst>
              <a:rect l="0" t="0" r="r" b="b"/>
              <a:pathLst>
                <a:path w="1802" h="1803">
                  <a:moveTo>
                    <a:pt x="901" y="0"/>
                  </a:moveTo>
                  <a:cubicBezTo>
                    <a:pt x="403" y="0"/>
                    <a:pt x="0" y="404"/>
                    <a:pt x="0" y="902"/>
                  </a:cubicBezTo>
                  <a:cubicBezTo>
                    <a:pt x="0" y="1399"/>
                    <a:pt x="403" y="1803"/>
                    <a:pt x="901" y="1803"/>
                  </a:cubicBezTo>
                  <a:cubicBezTo>
                    <a:pt x="1399" y="1803"/>
                    <a:pt x="1802" y="1399"/>
                    <a:pt x="1802" y="902"/>
                  </a:cubicBezTo>
                  <a:cubicBezTo>
                    <a:pt x="1802" y="404"/>
                    <a:pt x="1399" y="0"/>
                    <a:pt x="901" y="0"/>
                  </a:cubicBezTo>
                  <a:close/>
                  <a:moveTo>
                    <a:pt x="901" y="1607"/>
                  </a:moveTo>
                  <a:cubicBezTo>
                    <a:pt x="706" y="1607"/>
                    <a:pt x="530" y="1528"/>
                    <a:pt x="402" y="1401"/>
                  </a:cubicBezTo>
                  <a:cubicBezTo>
                    <a:pt x="274" y="1273"/>
                    <a:pt x="195" y="1097"/>
                    <a:pt x="195" y="902"/>
                  </a:cubicBezTo>
                  <a:cubicBezTo>
                    <a:pt x="195" y="707"/>
                    <a:pt x="274" y="530"/>
                    <a:pt x="402" y="403"/>
                  </a:cubicBezTo>
                  <a:cubicBezTo>
                    <a:pt x="530" y="275"/>
                    <a:pt x="706" y="196"/>
                    <a:pt x="901" y="196"/>
                  </a:cubicBezTo>
                  <a:cubicBezTo>
                    <a:pt x="1096" y="196"/>
                    <a:pt x="1272" y="275"/>
                    <a:pt x="1400" y="403"/>
                  </a:cubicBezTo>
                  <a:cubicBezTo>
                    <a:pt x="1528" y="530"/>
                    <a:pt x="1607" y="707"/>
                    <a:pt x="1607" y="902"/>
                  </a:cubicBezTo>
                  <a:cubicBezTo>
                    <a:pt x="1607" y="1097"/>
                    <a:pt x="1528" y="1273"/>
                    <a:pt x="1400" y="1401"/>
                  </a:cubicBezTo>
                  <a:cubicBezTo>
                    <a:pt x="1272" y="1528"/>
                    <a:pt x="1096" y="1607"/>
                    <a:pt x="901" y="1607"/>
                  </a:cubicBezTo>
                  <a:close/>
                </a:path>
              </a:pathLst>
            </a:custGeom>
            <a:solidFill>
              <a:srgbClr val="AAB4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9">
                <a:defRPr/>
              </a:pPr>
              <a:endParaRPr lang="en-US" sz="1799" kern="0">
                <a:solidFill>
                  <a:srgbClr val="233746"/>
                </a:solidFill>
              </a:endParaRPr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BB80809E-8D35-4105-8253-72D328DF12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27486" y="1412875"/>
              <a:ext cx="1002593" cy="804448"/>
            </a:xfrm>
            <a:custGeom>
              <a:avLst/>
              <a:gdLst>
                <a:gd name="T0" fmla="*/ 3290 w 3290"/>
                <a:gd name="T1" fmla="*/ 370 h 2640"/>
                <a:gd name="T2" fmla="*/ 3290 w 3290"/>
                <a:gd name="T3" fmla="*/ 370 h 2640"/>
                <a:gd name="T4" fmla="*/ 3290 w 3290"/>
                <a:gd name="T5" fmla="*/ 370 h 2640"/>
                <a:gd name="T6" fmla="*/ 3290 w 3290"/>
                <a:gd name="T7" fmla="*/ 366 h 2640"/>
                <a:gd name="T8" fmla="*/ 3290 w 3290"/>
                <a:gd name="T9" fmla="*/ 366 h 2640"/>
                <a:gd name="T10" fmla="*/ 1642 w 3290"/>
                <a:gd name="T11" fmla="*/ 0 h 2640"/>
                <a:gd name="T12" fmla="*/ 0 w 3290"/>
                <a:gd name="T13" fmla="*/ 369 h 2640"/>
                <a:gd name="T14" fmla="*/ 0 w 3290"/>
                <a:gd name="T15" fmla="*/ 369 h 2640"/>
                <a:gd name="T16" fmla="*/ 0 w 3290"/>
                <a:gd name="T17" fmla="*/ 457 h 2640"/>
                <a:gd name="T18" fmla="*/ 0 w 3290"/>
                <a:gd name="T19" fmla="*/ 504 h 2640"/>
                <a:gd name="T20" fmla="*/ 0 w 3290"/>
                <a:gd name="T21" fmla="*/ 1545 h 2640"/>
                <a:gd name="T22" fmla="*/ 407 w 3290"/>
                <a:gd name="T23" fmla="*/ 1545 h 2640"/>
                <a:gd name="T24" fmla="*/ 407 w 3290"/>
                <a:gd name="T25" fmla="*/ 2626 h 2640"/>
                <a:gd name="T26" fmla="*/ 1591 w 3290"/>
                <a:gd name="T27" fmla="*/ 2517 h 2640"/>
                <a:gd name="T28" fmla="*/ 2876 w 3290"/>
                <a:gd name="T29" fmla="*/ 2640 h 2640"/>
                <a:gd name="T30" fmla="*/ 2876 w 3290"/>
                <a:gd name="T31" fmla="*/ 1545 h 2640"/>
                <a:gd name="T32" fmla="*/ 3290 w 3290"/>
                <a:gd name="T33" fmla="*/ 1545 h 2640"/>
                <a:gd name="T34" fmla="*/ 3290 w 3290"/>
                <a:gd name="T35" fmla="*/ 457 h 2640"/>
                <a:gd name="T36" fmla="*/ 3290 w 3290"/>
                <a:gd name="T37" fmla="*/ 457 h 2640"/>
                <a:gd name="T38" fmla="*/ 3290 w 3290"/>
                <a:gd name="T39" fmla="*/ 370 h 2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90" h="2640">
                  <a:moveTo>
                    <a:pt x="3290" y="370"/>
                  </a:moveTo>
                  <a:cubicBezTo>
                    <a:pt x="3290" y="370"/>
                    <a:pt x="3290" y="370"/>
                    <a:pt x="3290" y="370"/>
                  </a:cubicBezTo>
                  <a:cubicBezTo>
                    <a:pt x="3290" y="370"/>
                    <a:pt x="3290" y="370"/>
                    <a:pt x="3290" y="370"/>
                  </a:cubicBezTo>
                  <a:cubicBezTo>
                    <a:pt x="3290" y="366"/>
                    <a:pt x="3290" y="366"/>
                    <a:pt x="3290" y="366"/>
                  </a:cubicBezTo>
                  <a:cubicBezTo>
                    <a:pt x="3290" y="366"/>
                    <a:pt x="3290" y="366"/>
                    <a:pt x="3290" y="366"/>
                  </a:cubicBezTo>
                  <a:cubicBezTo>
                    <a:pt x="3280" y="165"/>
                    <a:pt x="2543" y="0"/>
                    <a:pt x="1642" y="0"/>
                  </a:cubicBezTo>
                  <a:cubicBezTo>
                    <a:pt x="735" y="0"/>
                    <a:pt x="3" y="166"/>
                    <a:pt x="0" y="369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1545"/>
                    <a:pt x="0" y="1545"/>
                    <a:pt x="0" y="1545"/>
                  </a:cubicBezTo>
                  <a:cubicBezTo>
                    <a:pt x="407" y="1545"/>
                    <a:pt x="407" y="1545"/>
                    <a:pt x="407" y="1545"/>
                  </a:cubicBezTo>
                  <a:cubicBezTo>
                    <a:pt x="407" y="2626"/>
                    <a:pt x="407" y="2626"/>
                    <a:pt x="407" y="2626"/>
                  </a:cubicBezTo>
                  <a:cubicBezTo>
                    <a:pt x="792" y="2553"/>
                    <a:pt x="1191" y="2517"/>
                    <a:pt x="1591" y="2517"/>
                  </a:cubicBezTo>
                  <a:cubicBezTo>
                    <a:pt x="2034" y="2517"/>
                    <a:pt x="2462" y="2561"/>
                    <a:pt x="2876" y="2640"/>
                  </a:cubicBezTo>
                  <a:cubicBezTo>
                    <a:pt x="2876" y="1545"/>
                    <a:pt x="2876" y="1545"/>
                    <a:pt x="2876" y="1545"/>
                  </a:cubicBezTo>
                  <a:cubicBezTo>
                    <a:pt x="3290" y="1545"/>
                    <a:pt x="3290" y="1545"/>
                    <a:pt x="3290" y="1545"/>
                  </a:cubicBezTo>
                  <a:cubicBezTo>
                    <a:pt x="3290" y="457"/>
                    <a:pt x="3290" y="457"/>
                    <a:pt x="3290" y="457"/>
                  </a:cubicBezTo>
                  <a:cubicBezTo>
                    <a:pt x="3290" y="457"/>
                    <a:pt x="3290" y="457"/>
                    <a:pt x="3290" y="457"/>
                  </a:cubicBezTo>
                  <a:lnTo>
                    <a:pt x="3290" y="370"/>
                  </a:ln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4D2CBE98-274C-42E3-BD7F-3A44364162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09588" y="1982487"/>
              <a:ext cx="843463" cy="807249"/>
            </a:xfrm>
            <a:custGeom>
              <a:avLst/>
              <a:gdLst>
                <a:gd name="T0" fmla="*/ 1314 w 2100"/>
                <a:gd name="T1" fmla="*/ 340 h 2010"/>
                <a:gd name="T2" fmla="*/ 635 w 2100"/>
                <a:gd name="T3" fmla="*/ 38 h 2010"/>
                <a:gd name="T4" fmla="*/ 470 w 2100"/>
                <a:gd name="T5" fmla="*/ 3 h 2010"/>
                <a:gd name="T6" fmla="*/ 360 w 2100"/>
                <a:gd name="T7" fmla="*/ 37 h 2010"/>
                <a:gd name="T8" fmla="*/ 2 w 2100"/>
                <a:gd name="T9" fmla="*/ 623 h 2010"/>
                <a:gd name="T10" fmla="*/ 29 w 2100"/>
                <a:gd name="T11" fmla="*/ 640 h 2010"/>
                <a:gd name="T12" fmla="*/ 29 w 2100"/>
                <a:gd name="T13" fmla="*/ 640 h 2010"/>
                <a:gd name="T14" fmla="*/ 31 w 2100"/>
                <a:gd name="T15" fmla="*/ 642 h 2010"/>
                <a:gd name="T16" fmla="*/ 218 w 2100"/>
                <a:gd name="T17" fmla="*/ 757 h 2010"/>
                <a:gd name="T18" fmla="*/ 221 w 2100"/>
                <a:gd name="T19" fmla="*/ 753 h 2010"/>
                <a:gd name="T20" fmla="*/ 221 w 2100"/>
                <a:gd name="T21" fmla="*/ 753 h 2010"/>
                <a:gd name="T22" fmla="*/ 0 w 2100"/>
                <a:gd name="T23" fmla="*/ 1133 h 2010"/>
                <a:gd name="T24" fmla="*/ 1155 w 2100"/>
                <a:gd name="T25" fmla="*/ 2010 h 2010"/>
                <a:gd name="T26" fmla="*/ 1466 w 2100"/>
                <a:gd name="T27" fmla="*/ 1472 h 2010"/>
                <a:gd name="T28" fmla="*/ 1693 w 2100"/>
                <a:gd name="T29" fmla="*/ 1603 h 2010"/>
                <a:gd name="T30" fmla="*/ 2038 w 2100"/>
                <a:gd name="T31" fmla="*/ 1008 h 2010"/>
                <a:gd name="T32" fmla="*/ 1314 w 2100"/>
                <a:gd name="T33" fmla="*/ 340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0" h="2010">
                  <a:moveTo>
                    <a:pt x="1314" y="340"/>
                  </a:moveTo>
                  <a:cubicBezTo>
                    <a:pt x="1057" y="191"/>
                    <a:pt x="811" y="85"/>
                    <a:pt x="635" y="38"/>
                  </a:cubicBezTo>
                  <a:cubicBezTo>
                    <a:pt x="570" y="18"/>
                    <a:pt x="514" y="6"/>
                    <a:pt x="470" y="3"/>
                  </a:cubicBezTo>
                  <a:cubicBezTo>
                    <a:pt x="415" y="0"/>
                    <a:pt x="377" y="10"/>
                    <a:pt x="360" y="37"/>
                  </a:cubicBezTo>
                  <a:cubicBezTo>
                    <a:pt x="2" y="623"/>
                    <a:pt x="2" y="623"/>
                    <a:pt x="2" y="623"/>
                  </a:cubicBezTo>
                  <a:cubicBezTo>
                    <a:pt x="29" y="640"/>
                    <a:pt x="29" y="640"/>
                    <a:pt x="29" y="640"/>
                  </a:cubicBezTo>
                  <a:cubicBezTo>
                    <a:pt x="29" y="640"/>
                    <a:pt x="29" y="640"/>
                    <a:pt x="29" y="640"/>
                  </a:cubicBezTo>
                  <a:cubicBezTo>
                    <a:pt x="31" y="642"/>
                    <a:pt x="31" y="642"/>
                    <a:pt x="31" y="642"/>
                  </a:cubicBezTo>
                  <a:cubicBezTo>
                    <a:pt x="218" y="757"/>
                    <a:pt x="218" y="757"/>
                    <a:pt x="218" y="757"/>
                  </a:cubicBezTo>
                  <a:cubicBezTo>
                    <a:pt x="221" y="753"/>
                    <a:pt x="221" y="753"/>
                    <a:pt x="221" y="753"/>
                  </a:cubicBezTo>
                  <a:cubicBezTo>
                    <a:pt x="221" y="753"/>
                    <a:pt x="221" y="753"/>
                    <a:pt x="221" y="753"/>
                  </a:cubicBezTo>
                  <a:cubicBezTo>
                    <a:pt x="0" y="1133"/>
                    <a:pt x="0" y="1133"/>
                    <a:pt x="0" y="1133"/>
                  </a:cubicBezTo>
                  <a:cubicBezTo>
                    <a:pt x="425" y="1370"/>
                    <a:pt x="815" y="1665"/>
                    <a:pt x="1155" y="2010"/>
                  </a:cubicBezTo>
                  <a:cubicBezTo>
                    <a:pt x="1466" y="1472"/>
                    <a:pt x="1466" y="1472"/>
                    <a:pt x="1466" y="1472"/>
                  </a:cubicBezTo>
                  <a:cubicBezTo>
                    <a:pt x="1693" y="1603"/>
                    <a:pt x="1693" y="1603"/>
                    <a:pt x="1693" y="1603"/>
                  </a:cubicBezTo>
                  <a:cubicBezTo>
                    <a:pt x="2038" y="1008"/>
                    <a:pt x="2038" y="1008"/>
                    <a:pt x="2038" y="1008"/>
                  </a:cubicBezTo>
                  <a:cubicBezTo>
                    <a:pt x="2100" y="901"/>
                    <a:pt x="1772" y="606"/>
                    <a:pt x="1314" y="340"/>
                  </a:cubicBez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4" tIns="45718" rIns="91434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1" name="Freeform 981">
              <a:extLst>
                <a:ext uri="{FF2B5EF4-FFF2-40B4-BE49-F238E27FC236}">
                  <a16:creationId xmlns:a16="http://schemas.microsoft.com/office/drawing/2014/main" id="{0AE1D797-FE1C-4403-87A4-D5409B0AE2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28724" y="2931031"/>
              <a:ext cx="1117305" cy="1740789"/>
            </a:xfrm>
            <a:custGeom>
              <a:avLst/>
              <a:gdLst/>
              <a:ahLst/>
              <a:cxnLst>
                <a:cxn ang="0">
                  <a:pos x="505" y="739"/>
                </a:cxn>
                <a:cxn ang="0">
                  <a:pos x="449" y="657"/>
                </a:cxn>
                <a:cxn ang="0">
                  <a:pos x="473" y="584"/>
                </a:cxn>
                <a:cxn ang="0">
                  <a:pos x="353" y="464"/>
                </a:cxn>
                <a:cxn ang="0">
                  <a:pos x="321" y="469"/>
                </a:cxn>
                <a:cxn ang="0">
                  <a:pos x="182" y="266"/>
                </a:cxn>
                <a:cxn ang="0">
                  <a:pos x="196" y="226"/>
                </a:cxn>
                <a:cxn ang="0">
                  <a:pos x="134" y="165"/>
                </a:cxn>
                <a:cxn ang="0">
                  <a:pos x="115" y="168"/>
                </a:cxn>
                <a:cxn ang="0">
                  <a:pos x="0" y="0"/>
                </a:cxn>
                <a:cxn ang="0">
                  <a:pos x="94" y="179"/>
                </a:cxn>
                <a:cxn ang="0">
                  <a:pos x="72" y="226"/>
                </a:cxn>
                <a:cxn ang="0">
                  <a:pos x="134" y="288"/>
                </a:cxn>
                <a:cxn ang="0">
                  <a:pos x="151" y="286"/>
                </a:cxn>
                <a:cxn ang="0">
                  <a:pos x="265" y="503"/>
                </a:cxn>
                <a:cxn ang="0">
                  <a:pos x="233" y="584"/>
                </a:cxn>
                <a:cxn ang="0">
                  <a:pos x="353" y="704"/>
                </a:cxn>
                <a:cxn ang="0">
                  <a:pos x="371" y="703"/>
                </a:cxn>
                <a:cxn ang="0">
                  <a:pos x="415" y="788"/>
                </a:cxn>
                <a:cxn ang="0">
                  <a:pos x="505" y="739"/>
                </a:cxn>
              </a:cxnLst>
              <a:rect l="0" t="0" r="r" b="b"/>
              <a:pathLst>
                <a:path w="505" h="788">
                  <a:moveTo>
                    <a:pt x="505" y="739"/>
                  </a:moveTo>
                  <a:cubicBezTo>
                    <a:pt x="449" y="657"/>
                    <a:pt x="449" y="657"/>
                    <a:pt x="449" y="657"/>
                  </a:cubicBezTo>
                  <a:cubicBezTo>
                    <a:pt x="464" y="636"/>
                    <a:pt x="473" y="612"/>
                    <a:pt x="473" y="584"/>
                  </a:cubicBezTo>
                  <a:cubicBezTo>
                    <a:pt x="473" y="518"/>
                    <a:pt x="420" y="464"/>
                    <a:pt x="353" y="464"/>
                  </a:cubicBezTo>
                  <a:cubicBezTo>
                    <a:pt x="342" y="464"/>
                    <a:pt x="331" y="466"/>
                    <a:pt x="321" y="469"/>
                  </a:cubicBezTo>
                  <a:cubicBezTo>
                    <a:pt x="182" y="266"/>
                    <a:pt x="182" y="266"/>
                    <a:pt x="182" y="266"/>
                  </a:cubicBezTo>
                  <a:cubicBezTo>
                    <a:pt x="190" y="255"/>
                    <a:pt x="196" y="241"/>
                    <a:pt x="196" y="226"/>
                  </a:cubicBezTo>
                  <a:cubicBezTo>
                    <a:pt x="196" y="192"/>
                    <a:pt x="168" y="165"/>
                    <a:pt x="134" y="165"/>
                  </a:cubicBezTo>
                  <a:cubicBezTo>
                    <a:pt x="127" y="165"/>
                    <a:pt x="121" y="166"/>
                    <a:pt x="115" y="1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4" y="179"/>
                    <a:pt x="94" y="179"/>
                    <a:pt x="94" y="179"/>
                  </a:cubicBezTo>
                  <a:cubicBezTo>
                    <a:pt x="81" y="191"/>
                    <a:pt x="72" y="207"/>
                    <a:pt x="72" y="226"/>
                  </a:cubicBezTo>
                  <a:cubicBezTo>
                    <a:pt x="72" y="261"/>
                    <a:pt x="100" y="288"/>
                    <a:pt x="134" y="288"/>
                  </a:cubicBezTo>
                  <a:cubicBezTo>
                    <a:pt x="140" y="288"/>
                    <a:pt x="145" y="287"/>
                    <a:pt x="151" y="286"/>
                  </a:cubicBezTo>
                  <a:cubicBezTo>
                    <a:pt x="265" y="503"/>
                    <a:pt x="265" y="503"/>
                    <a:pt x="265" y="503"/>
                  </a:cubicBezTo>
                  <a:cubicBezTo>
                    <a:pt x="245" y="524"/>
                    <a:pt x="233" y="553"/>
                    <a:pt x="233" y="584"/>
                  </a:cubicBezTo>
                  <a:cubicBezTo>
                    <a:pt x="233" y="651"/>
                    <a:pt x="287" y="704"/>
                    <a:pt x="353" y="704"/>
                  </a:cubicBezTo>
                  <a:cubicBezTo>
                    <a:pt x="359" y="704"/>
                    <a:pt x="365" y="704"/>
                    <a:pt x="371" y="703"/>
                  </a:cubicBezTo>
                  <a:cubicBezTo>
                    <a:pt x="415" y="788"/>
                    <a:pt x="415" y="788"/>
                    <a:pt x="415" y="788"/>
                  </a:cubicBezTo>
                  <a:lnTo>
                    <a:pt x="505" y="739"/>
                  </a:lnTo>
                  <a:close/>
                </a:path>
              </a:pathLst>
            </a:custGeom>
            <a:solidFill>
              <a:srgbClr val="AAB414"/>
            </a:solidFill>
            <a:ln w="1587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309">
                <a:defRPr/>
              </a:pPr>
              <a:endParaRPr lang="en-US" sz="1799" kern="0">
                <a:solidFill>
                  <a:srgbClr val="233746"/>
                </a:solidFill>
              </a:endParaRPr>
            </a:p>
          </p:txBody>
        </p:sp>
      </p:grpSp>
      <p:pic>
        <p:nvPicPr>
          <p:cNvPr id="51" name="Grafik 50" descr="Netzplandiagramm">
            <a:extLst>
              <a:ext uri="{FF2B5EF4-FFF2-40B4-BE49-F238E27FC236}">
                <a16:creationId xmlns:a16="http://schemas.microsoft.com/office/drawing/2014/main" id="{2CD19E0D-CFDB-48AA-B451-F9F779537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1694" y="4465954"/>
            <a:ext cx="1110605" cy="1110605"/>
          </a:xfrm>
          <a:prstGeom prst="rect">
            <a:avLst/>
          </a:prstGeom>
        </p:spPr>
      </p:pic>
      <p:sp>
        <p:nvSpPr>
          <p:cNvPr id="75" name="Rechteck 74">
            <a:extLst>
              <a:ext uri="{FF2B5EF4-FFF2-40B4-BE49-F238E27FC236}">
                <a16:creationId xmlns:a16="http://schemas.microsoft.com/office/drawing/2014/main" id="{BE0A18DA-8CC3-4437-B7CB-00BD47D879C2}"/>
              </a:ext>
            </a:extLst>
          </p:cNvPr>
          <p:cNvSpPr/>
          <p:nvPr/>
        </p:nvSpPr>
        <p:spPr bwMode="auto">
          <a:xfrm>
            <a:off x="629905" y="3233290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b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48">
                <a:solidFill>
                  <a:srgbClr val="3C464B"/>
                </a:solidFill>
                <a:cs typeface="Arial" panose="020B0604020202020204" pitchFamily="34" charset="-128"/>
              </a:rPr>
              <a:t>Improved </a:t>
            </a:r>
            <a:r>
              <a:rPr lang="en-US" sz="1548" b="1">
                <a:solidFill>
                  <a:srgbClr val="3C464B"/>
                </a:solidFill>
                <a:cs typeface="Arial" panose="020B0604020202020204" pitchFamily="34" charset="-128"/>
              </a:rPr>
              <a:t>environmental compliance </a:t>
            </a:r>
            <a:r>
              <a:rPr lang="en-US" sz="1548">
                <a:solidFill>
                  <a:srgbClr val="3C464B"/>
                </a:solidFill>
                <a:cs typeface="Arial" panose="020B0604020202020204" pitchFamily="34" charset="-128"/>
              </a:rPr>
              <a:t>and reduction of pollution incidents</a:t>
            </a:r>
            <a:endParaRPr lang="de-DE" sz="1798"/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4C5CCF98-44F4-484B-8A90-E19DF2DA7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7024" y="1883827"/>
            <a:ext cx="1222791" cy="1222791"/>
          </a:xfrm>
          <a:prstGeom prst="rect">
            <a:avLst/>
          </a:prstGeom>
        </p:spPr>
      </p:pic>
      <p:sp>
        <p:nvSpPr>
          <p:cNvPr id="85" name="Freeform 6">
            <a:extLst>
              <a:ext uri="{FF2B5EF4-FFF2-40B4-BE49-F238E27FC236}">
                <a16:creationId xmlns:a16="http://schemas.microsoft.com/office/drawing/2014/main" id="{8450C6BC-81D1-4A1B-8942-709211C46D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1106" y="1852096"/>
            <a:ext cx="655144" cy="1172000"/>
          </a:xfrm>
          <a:custGeom>
            <a:avLst/>
            <a:gdLst>
              <a:gd name="T0" fmla="*/ 300 w 335"/>
              <a:gd name="T1" fmla="*/ 0 h 600"/>
              <a:gd name="T2" fmla="*/ 35 w 335"/>
              <a:gd name="T3" fmla="*/ 0 h 600"/>
              <a:gd name="T4" fmla="*/ 0 w 335"/>
              <a:gd name="T5" fmla="*/ 35 h 600"/>
              <a:gd name="T6" fmla="*/ 0 w 335"/>
              <a:gd name="T7" fmla="*/ 565 h 600"/>
              <a:gd name="T8" fmla="*/ 35 w 335"/>
              <a:gd name="T9" fmla="*/ 600 h 600"/>
              <a:gd name="T10" fmla="*/ 300 w 335"/>
              <a:gd name="T11" fmla="*/ 600 h 600"/>
              <a:gd name="T12" fmla="*/ 335 w 335"/>
              <a:gd name="T13" fmla="*/ 565 h 600"/>
              <a:gd name="T14" fmla="*/ 335 w 335"/>
              <a:gd name="T15" fmla="*/ 35 h 600"/>
              <a:gd name="T16" fmla="*/ 300 w 335"/>
              <a:gd name="T17" fmla="*/ 0 h 600"/>
              <a:gd name="T18" fmla="*/ 124 w 335"/>
              <a:gd name="T19" fmla="*/ 35 h 600"/>
              <a:gd name="T20" fmla="*/ 212 w 335"/>
              <a:gd name="T21" fmla="*/ 35 h 600"/>
              <a:gd name="T22" fmla="*/ 212 w 335"/>
              <a:gd name="T23" fmla="*/ 71 h 600"/>
              <a:gd name="T24" fmla="*/ 124 w 335"/>
              <a:gd name="T25" fmla="*/ 71 h 600"/>
              <a:gd name="T26" fmla="*/ 124 w 335"/>
              <a:gd name="T27" fmla="*/ 35 h 600"/>
              <a:gd name="T28" fmla="*/ 168 w 335"/>
              <a:gd name="T29" fmla="*/ 565 h 600"/>
              <a:gd name="T30" fmla="*/ 141 w 335"/>
              <a:gd name="T31" fmla="*/ 539 h 600"/>
              <a:gd name="T32" fmla="*/ 168 w 335"/>
              <a:gd name="T33" fmla="*/ 512 h 600"/>
              <a:gd name="T34" fmla="*/ 195 w 335"/>
              <a:gd name="T35" fmla="*/ 539 h 600"/>
              <a:gd name="T36" fmla="*/ 168 w 335"/>
              <a:gd name="T37" fmla="*/ 565 h 600"/>
              <a:gd name="T38" fmla="*/ 300 w 335"/>
              <a:gd name="T39" fmla="*/ 476 h 600"/>
              <a:gd name="T40" fmla="*/ 35 w 335"/>
              <a:gd name="T41" fmla="*/ 476 h 600"/>
              <a:gd name="T42" fmla="*/ 35 w 335"/>
              <a:gd name="T43" fmla="*/ 106 h 600"/>
              <a:gd name="T44" fmla="*/ 300 w 335"/>
              <a:gd name="T45" fmla="*/ 106 h 600"/>
              <a:gd name="T46" fmla="*/ 300 w 335"/>
              <a:gd name="T47" fmla="*/ 476 h 600"/>
              <a:gd name="T48" fmla="*/ 267 w 335"/>
              <a:gd name="T49" fmla="*/ 352 h 600"/>
              <a:gd name="T50" fmla="*/ 171 w 335"/>
              <a:gd name="T51" fmla="*/ 185 h 600"/>
              <a:gd name="T52" fmla="*/ 166 w 335"/>
              <a:gd name="T53" fmla="*/ 185 h 600"/>
              <a:gd name="T54" fmla="*/ 70 w 335"/>
              <a:gd name="T55" fmla="*/ 352 h 600"/>
              <a:gd name="T56" fmla="*/ 72 w 335"/>
              <a:gd name="T57" fmla="*/ 356 h 600"/>
              <a:gd name="T58" fmla="*/ 265 w 335"/>
              <a:gd name="T59" fmla="*/ 356 h 600"/>
              <a:gd name="T60" fmla="*/ 267 w 335"/>
              <a:gd name="T61" fmla="*/ 352 h 600"/>
              <a:gd name="T62" fmla="*/ 179 w 335"/>
              <a:gd name="T63" fmla="*/ 242 h 600"/>
              <a:gd name="T64" fmla="*/ 178 w 335"/>
              <a:gd name="T65" fmla="*/ 304 h 600"/>
              <a:gd name="T66" fmla="*/ 160 w 335"/>
              <a:gd name="T67" fmla="*/ 304 h 600"/>
              <a:gd name="T68" fmla="*/ 159 w 335"/>
              <a:gd name="T69" fmla="*/ 242 h 600"/>
              <a:gd name="T70" fmla="*/ 179 w 335"/>
              <a:gd name="T71" fmla="*/ 242 h 600"/>
              <a:gd name="T72" fmla="*/ 169 w 335"/>
              <a:gd name="T73" fmla="*/ 336 h 600"/>
              <a:gd name="T74" fmla="*/ 157 w 335"/>
              <a:gd name="T75" fmla="*/ 324 h 600"/>
              <a:gd name="T76" fmla="*/ 169 w 335"/>
              <a:gd name="T77" fmla="*/ 311 h 600"/>
              <a:gd name="T78" fmla="*/ 181 w 335"/>
              <a:gd name="T79" fmla="*/ 324 h 600"/>
              <a:gd name="T80" fmla="*/ 169 w 335"/>
              <a:gd name="T81" fmla="*/ 336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5" h="600">
                <a:moveTo>
                  <a:pt x="300" y="0"/>
                </a:moveTo>
                <a:cubicBezTo>
                  <a:pt x="35" y="0"/>
                  <a:pt x="35" y="0"/>
                  <a:pt x="35" y="0"/>
                </a:cubicBezTo>
                <a:cubicBezTo>
                  <a:pt x="16" y="0"/>
                  <a:pt x="0" y="16"/>
                  <a:pt x="0" y="3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84"/>
                  <a:pt x="16" y="600"/>
                  <a:pt x="35" y="600"/>
                </a:cubicBezTo>
                <a:cubicBezTo>
                  <a:pt x="300" y="600"/>
                  <a:pt x="300" y="600"/>
                  <a:pt x="300" y="600"/>
                </a:cubicBezTo>
                <a:cubicBezTo>
                  <a:pt x="320" y="600"/>
                  <a:pt x="335" y="584"/>
                  <a:pt x="335" y="565"/>
                </a:cubicBezTo>
                <a:cubicBezTo>
                  <a:pt x="335" y="35"/>
                  <a:pt x="335" y="35"/>
                  <a:pt x="335" y="35"/>
                </a:cubicBezTo>
                <a:cubicBezTo>
                  <a:pt x="335" y="16"/>
                  <a:pt x="320" y="0"/>
                  <a:pt x="300" y="0"/>
                </a:cubicBezTo>
                <a:close/>
                <a:moveTo>
                  <a:pt x="124" y="35"/>
                </a:moveTo>
                <a:cubicBezTo>
                  <a:pt x="212" y="35"/>
                  <a:pt x="212" y="35"/>
                  <a:pt x="212" y="35"/>
                </a:cubicBezTo>
                <a:cubicBezTo>
                  <a:pt x="212" y="71"/>
                  <a:pt x="212" y="71"/>
                  <a:pt x="212" y="71"/>
                </a:cubicBezTo>
                <a:cubicBezTo>
                  <a:pt x="124" y="71"/>
                  <a:pt x="124" y="71"/>
                  <a:pt x="124" y="71"/>
                </a:cubicBezTo>
                <a:lnTo>
                  <a:pt x="124" y="35"/>
                </a:lnTo>
                <a:close/>
                <a:moveTo>
                  <a:pt x="168" y="565"/>
                </a:moveTo>
                <a:cubicBezTo>
                  <a:pt x="153" y="565"/>
                  <a:pt x="141" y="553"/>
                  <a:pt x="141" y="539"/>
                </a:cubicBezTo>
                <a:cubicBezTo>
                  <a:pt x="141" y="524"/>
                  <a:pt x="153" y="512"/>
                  <a:pt x="168" y="512"/>
                </a:cubicBezTo>
                <a:cubicBezTo>
                  <a:pt x="183" y="512"/>
                  <a:pt x="195" y="524"/>
                  <a:pt x="195" y="539"/>
                </a:cubicBezTo>
                <a:cubicBezTo>
                  <a:pt x="195" y="553"/>
                  <a:pt x="183" y="565"/>
                  <a:pt x="168" y="565"/>
                </a:cubicBezTo>
                <a:close/>
                <a:moveTo>
                  <a:pt x="300" y="476"/>
                </a:moveTo>
                <a:cubicBezTo>
                  <a:pt x="35" y="476"/>
                  <a:pt x="35" y="476"/>
                  <a:pt x="35" y="47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00" y="106"/>
                  <a:pt x="300" y="106"/>
                  <a:pt x="300" y="106"/>
                </a:cubicBezTo>
                <a:lnTo>
                  <a:pt x="300" y="476"/>
                </a:lnTo>
                <a:close/>
                <a:moveTo>
                  <a:pt x="267" y="352"/>
                </a:moveTo>
                <a:cubicBezTo>
                  <a:pt x="171" y="185"/>
                  <a:pt x="171" y="185"/>
                  <a:pt x="171" y="185"/>
                </a:cubicBezTo>
                <a:cubicBezTo>
                  <a:pt x="170" y="183"/>
                  <a:pt x="167" y="183"/>
                  <a:pt x="166" y="185"/>
                </a:cubicBezTo>
                <a:cubicBezTo>
                  <a:pt x="70" y="352"/>
                  <a:pt x="70" y="352"/>
                  <a:pt x="70" y="352"/>
                </a:cubicBezTo>
                <a:cubicBezTo>
                  <a:pt x="69" y="353"/>
                  <a:pt x="70" y="356"/>
                  <a:pt x="72" y="356"/>
                </a:cubicBezTo>
                <a:cubicBezTo>
                  <a:pt x="265" y="356"/>
                  <a:pt x="265" y="356"/>
                  <a:pt x="265" y="356"/>
                </a:cubicBezTo>
                <a:cubicBezTo>
                  <a:pt x="267" y="356"/>
                  <a:pt x="268" y="353"/>
                  <a:pt x="267" y="352"/>
                </a:cubicBezTo>
                <a:close/>
                <a:moveTo>
                  <a:pt x="179" y="242"/>
                </a:moveTo>
                <a:cubicBezTo>
                  <a:pt x="178" y="304"/>
                  <a:pt x="178" y="304"/>
                  <a:pt x="178" y="304"/>
                </a:cubicBezTo>
                <a:cubicBezTo>
                  <a:pt x="160" y="304"/>
                  <a:pt x="160" y="304"/>
                  <a:pt x="160" y="304"/>
                </a:cubicBezTo>
                <a:cubicBezTo>
                  <a:pt x="159" y="242"/>
                  <a:pt x="159" y="242"/>
                  <a:pt x="159" y="242"/>
                </a:cubicBezTo>
                <a:lnTo>
                  <a:pt x="179" y="242"/>
                </a:lnTo>
                <a:close/>
                <a:moveTo>
                  <a:pt x="169" y="336"/>
                </a:moveTo>
                <a:cubicBezTo>
                  <a:pt x="162" y="336"/>
                  <a:pt x="157" y="331"/>
                  <a:pt x="157" y="324"/>
                </a:cubicBezTo>
                <a:cubicBezTo>
                  <a:pt x="157" y="317"/>
                  <a:pt x="162" y="311"/>
                  <a:pt x="169" y="311"/>
                </a:cubicBezTo>
                <a:cubicBezTo>
                  <a:pt x="176" y="311"/>
                  <a:pt x="181" y="317"/>
                  <a:pt x="181" y="324"/>
                </a:cubicBezTo>
                <a:cubicBezTo>
                  <a:pt x="181" y="331"/>
                  <a:pt x="176" y="336"/>
                  <a:pt x="169" y="336"/>
                </a:cubicBezTo>
                <a:close/>
              </a:path>
            </a:pathLst>
          </a:custGeom>
          <a:solidFill>
            <a:srgbClr val="41AAAA"/>
          </a:solidFill>
          <a:ln>
            <a:noFill/>
          </a:ln>
        </p:spPr>
        <p:txBody>
          <a:bodyPr vert="horz" wrap="square" lIns="91338" tIns="45670" rIns="91338" bIns="45670" numCol="1" anchor="t" anchorCtr="0" compatLnSpc="1">
            <a:prstTxWarp prst="textNoShape">
              <a:avLst/>
            </a:prstTxWarp>
          </a:bodyPr>
          <a:lstStyle/>
          <a:p>
            <a:endParaRPr lang="de-DE" sz="1797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0729A010-9A8A-478C-90F7-078C7B77F454}"/>
              </a:ext>
            </a:extLst>
          </p:cNvPr>
          <p:cNvSpPr/>
          <p:nvPr/>
        </p:nvSpPr>
        <p:spPr bwMode="auto">
          <a:xfrm>
            <a:off x="6240076" y="1839104"/>
            <a:ext cx="2661245" cy="2301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882" tIns="53940" rIns="107882" bIns="5394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7">
              <a:cs typeface="Arial" panose="020B0604020202020204" pitchFamily="34" charset="-128"/>
            </a:endParaRP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7D9F5CC4-20C5-4733-A4BE-420F5B97CCFC}"/>
              </a:ext>
            </a:extLst>
          </p:cNvPr>
          <p:cNvSpPr/>
          <p:nvPr/>
        </p:nvSpPr>
        <p:spPr bwMode="auto">
          <a:xfrm>
            <a:off x="6240076" y="4104307"/>
            <a:ext cx="2661073" cy="35959"/>
          </a:xfrm>
          <a:prstGeom prst="rect">
            <a:avLst/>
          </a:prstGeom>
          <a:solidFill>
            <a:srgbClr val="41AAAA"/>
          </a:solidFill>
          <a:ln>
            <a:noFill/>
          </a:ln>
          <a:effectLst/>
        </p:spPr>
        <p:txBody>
          <a:bodyPr wrap="square" lIns="107882" tIns="53940" rIns="107882" bIns="5394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7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79A20EDD-A34A-49E4-8913-E6E67CB18C5D}"/>
              </a:ext>
            </a:extLst>
          </p:cNvPr>
          <p:cNvSpPr/>
          <p:nvPr/>
        </p:nvSpPr>
        <p:spPr bwMode="auto">
          <a:xfrm>
            <a:off x="6258056" y="3117713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en-US" sz="1597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Reduce risk of </a:t>
            </a:r>
            <a:r>
              <a:rPr lang="en-US" sz="1597" b="1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internal and external flooding </a:t>
            </a:r>
            <a:r>
              <a:rPr lang="en-US" sz="1597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and improve Ofwat penalties/reward outcomes</a:t>
            </a:r>
          </a:p>
        </p:txBody>
      </p:sp>
      <p:pic>
        <p:nvPicPr>
          <p:cNvPr id="89" name="Grafik 88" descr="Münzen">
            <a:extLst>
              <a:ext uri="{FF2B5EF4-FFF2-40B4-BE49-F238E27FC236}">
                <a16:creationId xmlns:a16="http://schemas.microsoft.com/office/drawing/2014/main" id="{A6790291-AF31-48F6-B110-EC347D671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87366" y="2206247"/>
            <a:ext cx="913871" cy="913871"/>
          </a:xfrm>
          <a:prstGeom prst="rect">
            <a:avLst/>
          </a:prstGeom>
        </p:spPr>
      </p:pic>
      <p:pic>
        <p:nvPicPr>
          <p:cNvPr id="90" name="Bild 11" descr="Water-and-Wastewater_pos_white.png">
            <a:hlinkClick r:id="" action="ppaction://noaction"/>
            <a:extLst>
              <a:ext uri="{FF2B5EF4-FFF2-40B4-BE49-F238E27FC236}">
                <a16:creationId xmlns:a16="http://schemas.microsoft.com/office/drawing/2014/main" id="{209F447E-DE73-4232-848D-87DB11FE4BC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68" y="1965799"/>
            <a:ext cx="523163" cy="523163"/>
          </a:xfrm>
          <a:prstGeom prst="rect">
            <a:avLst/>
          </a:prstGeom>
          <a:solidFill>
            <a:srgbClr val="41AAAA"/>
          </a:solidFill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9E5D1A15-8355-4DD0-AE20-52298CA9B564}"/>
              </a:ext>
            </a:extLst>
          </p:cNvPr>
          <p:cNvSpPr/>
          <p:nvPr/>
        </p:nvSpPr>
        <p:spPr bwMode="auto">
          <a:xfrm>
            <a:off x="3436777" y="4105250"/>
            <a:ext cx="2662459" cy="35978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</p:spPr>
        <p:txBody>
          <a:bodyPr wrap="square" lIns="107938" tIns="53968" rIns="107938" bIns="53968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8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ACF3B9F1-06FD-4285-9D64-71576B49959C}"/>
              </a:ext>
            </a:extLst>
          </p:cNvPr>
          <p:cNvSpPr/>
          <p:nvPr/>
        </p:nvSpPr>
        <p:spPr bwMode="auto">
          <a:xfrm>
            <a:off x="3434990" y="1839104"/>
            <a:ext cx="2661245" cy="2301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882" tIns="53940" rIns="107882" bIns="5394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sz="1797">
              <a:cs typeface="Arial" panose="020B0604020202020204" pitchFamily="34" charset="-128"/>
            </a:endParaRP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20A5AAEC-DA02-4A86-8559-CE9A3D4AD892}"/>
              </a:ext>
            </a:extLst>
          </p:cNvPr>
          <p:cNvSpPr/>
          <p:nvPr/>
        </p:nvSpPr>
        <p:spPr bwMode="auto">
          <a:xfrm>
            <a:off x="3452905" y="3117713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en-US" sz="1597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Reduce unconsented spills leading to </a:t>
            </a:r>
            <a:r>
              <a:rPr lang="en-US" sz="1597" b="1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pollution incidents </a:t>
            </a:r>
            <a:r>
              <a:rPr lang="en-US" sz="1597">
                <a:solidFill>
                  <a:srgbClr val="3C464B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&amp; avoid associated penalties</a:t>
            </a:r>
          </a:p>
        </p:txBody>
      </p:sp>
      <p:pic>
        <p:nvPicPr>
          <p:cNvPr id="92" name="Grafik 91" descr="Münzen">
            <a:extLst>
              <a:ext uri="{FF2B5EF4-FFF2-40B4-BE49-F238E27FC236}">
                <a16:creationId xmlns:a16="http://schemas.microsoft.com/office/drawing/2014/main" id="{D2095FBA-A90C-4767-AC3E-2CE53151CD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22758" y="2206338"/>
            <a:ext cx="913871" cy="913871"/>
          </a:xfrm>
          <a:prstGeom prst="rect">
            <a:avLst/>
          </a:prstGeom>
        </p:spPr>
      </p:pic>
      <p:sp>
        <p:nvSpPr>
          <p:cNvPr id="96" name="Rechteck 95">
            <a:extLst>
              <a:ext uri="{FF2B5EF4-FFF2-40B4-BE49-F238E27FC236}">
                <a16:creationId xmlns:a16="http://schemas.microsoft.com/office/drawing/2014/main" id="{FF3C1B21-85FF-46D0-9A25-7F4703BED2F8}"/>
              </a:ext>
            </a:extLst>
          </p:cNvPr>
          <p:cNvSpPr/>
          <p:nvPr/>
        </p:nvSpPr>
        <p:spPr bwMode="auto">
          <a:xfrm>
            <a:off x="3434990" y="4104307"/>
            <a:ext cx="2661073" cy="35959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</p:spPr>
        <p:txBody>
          <a:bodyPr wrap="square" lIns="107882" tIns="53940" rIns="107882" bIns="5394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7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ABF8A84D-94EF-478F-B938-C382C29C3A72}"/>
              </a:ext>
            </a:extLst>
          </p:cNvPr>
          <p:cNvSpPr/>
          <p:nvPr/>
        </p:nvSpPr>
        <p:spPr bwMode="auto">
          <a:xfrm>
            <a:off x="8992850" y="3117713"/>
            <a:ext cx="2661245" cy="9446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882" tIns="107882" rIns="107882" bIns="107882" numCol="1" spcCol="72000" rtlCol="0" anchor="t" anchorCtr="1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97">
                <a:solidFill>
                  <a:srgbClr val="3C464B"/>
                </a:solidFill>
                <a:cs typeface="Arial" panose="020B0604020202020204" pitchFamily="34" charset="-128"/>
              </a:rPr>
              <a:t>Reduce </a:t>
            </a:r>
            <a:r>
              <a:rPr lang="en-US" sz="1597" b="1">
                <a:solidFill>
                  <a:srgbClr val="3C464B"/>
                </a:solidFill>
                <a:cs typeface="Arial" panose="020B0604020202020204" pitchFamily="34" charset="-128"/>
              </a:rPr>
              <a:t>sewer blockages </a:t>
            </a:r>
            <a:r>
              <a:rPr lang="en-US" sz="1597">
                <a:solidFill>
                  <a:srgbClr val="3C464B"/>
                </a:solidFill>
                <a:cs typeface="Arial" panose="020B0604020202020204" pitchFamily="34" charset="-128"/>
              </a:rPr>
              <a:t>&amp; associated penalties and maintain sewer network function</a:t>
            </a:r>
          </a:p>
        </p:txBody>
      </p:sp>
      <p:pic>
        <p:nvPicPr>
          <p:cNvPr id="98" name="Grafik 97" descr="Münzen">
            <a:extLst>
              <a:ext uri="{FF2B5EF4-FFF2-40B4-BE49-F238E27FC236}">
                <a16:creationId xmlns:a16="http://schemas.microsoft.com/office/drawing/2014/main" id="{1F9A257C-CCEB-41BA-8412-3F79148239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47158" y="2224947"/>
            <a:ext cx="913871" cy="913871"/>
          </a:xfrm>
          <a:prstGeom prst="rect">
            <a:avLst/>
          </a:prstGeom>
        </p:spPr>
      </p:pic>
      <p:sp>
        <p:nvSpPr>
          <p:cNvPr id="99" name="Rechteck 98">
            <a:extLst>
              <a:ext uri="{FF2B5EF4-FFF2-40B4-BE49-F238E27FC236}">
                <a16:creationId xmlns:a16="http://schemas.microsoft.com/office/drawing/2014/main" id="{4DC5D0CF-FC0C-4E55-8EF2-5EFBA9547B75}"/>
              </a:ext>
            </a:extLst>
          </p:cNvPr>
          <p:cNvSpPr/>
          <p:nvPr/>
        </p:nvSpPr>
        <p:spPr bwMode="auto">
          <a:xfrm>
            <a:off x="9045163" y="4104307"/>
            <a:ext cx="2661073" cy="35959"/>
          </a:xfrm>
          <a:prstGeom prst="rect">
            <a:avLst/>
          </a:prstGeom>
          <a:solidFill>
            <a:srgbClr val="00646E"/>
          </a:solidFill>
          <a:ln w="9525" cap="flat" cmpd="sng" algn="ctr">
            <a:solidFill>
              <a:srgbClr val="0064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07882" tIns="53940" rIns="107882" bIns="5394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Arial" charset="0"/>
              <a:buNone/>
            </a:pPr>
            <a:endParaRPr lang="en-US" sz="1797"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pic>
        <p:nvPicPr>
          <p:cNvPr id="64" name="Grafik 63" descr="Aufwärtstrend">
            <a:extLst>
              <a:ext uri="{FF2B5EF4-FFF2-40B4-BE49-F238E27FC236}">
                <a16:creationId xmlns:a16="http://schemas.microsoft.com/office/drawing/2014/main" id="{825632B3-4DB5-4DC8-B442-43BD69C8C2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45655" y="4464806"/>
            <a:ext cx="1090974" cy="1090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3680D2-1F09-41FD-A0AF-8F168DB1D01A}"/>
              </a:ext>
            </a:extLst>
          </p:cNvPr>
          <p:cNvSpPr/>
          <p:nvPr/>
        </p:nvSpPr>
        <p:spPr bwMode="auto">
          <a:xfrm>
            <a:off x="10695760" y="1969061"/>
            <a:ext cx="540059" cy="548084"/>
          </a:xfrm>
          <a:prstGeom prst="rect">
            <a:avLst/>
          </a:prstGeom>
          <a:solidFill>
            <a:srgbClr val="0F8287"/>
          </a:solidFill>
          <a:ln>
            <a:noFill/>
            <a:miter lim="800000"/>
          </a:ln>
          <a:effectLst/>
        </p:spPr>
        <p:txBody>
          <a:bodyPr wrap="square" lIns="107969" tIns="107969" rIns="107969" bIns="107969" numCol="1" spcCol="72000" rtlCol="0" anchor="t" anchorCtr="0">
            <a:noAutofit/>
          </a:bodyPr>
          <a:lstStyle/>
          <a:p>
            <a:pPr algn="ctr" defTabSz="914126">
              <a:spcBef>
                <a:spcPct val="0"/>
              </a:spcBef>
              <a:buClr>
                <a:srgbClr val="879BAA"/>
              </a:buClr>
            </a:pPr>
            <a:endParaRPr lang="en-US" sz="1399" b="1" kern="0">
              <a:solidFill>
                <a:srgbClr val="000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A226C6-D7AC-4DD4-B6DE-D8C1EC3AAB19}"/>
              </a:ext>
            </a:extLst>
          </p:cNvPr>
          <p:cNvGrpSpPr/>
          <p:nvPr/>
        </p:nvGrpSpPr>
        <p:grpSpPr>
          <a:xfrm>
            <a:off x="10783559" y="2066642"/>
            <a:ext cx="348309" cy="348309"/>
            <a:chOff x="684937" y="3756377"/>
            <a:chExt cx="248544" cy="248544"/>
          </a:xfrm>
          <a:solidFill>
            <a:schemeClr val="bg1"/>
          </a:solidFill>
        </p:grpSpPr>
        <p:sp>
          <p:nvSpPr>
            <p:cNvPr id="60" name="Freihandform: Form 151">
              <a:extLst>
                <a:ext uri="{FF2B5EF4-FFF2-40B4-BE49-F238E27FC236}">
                  <a16:creationId xmlns:a16="http://schemas.microsoft.com/office/drawing/2014/main" id="{532094E7-4C0D-450E-90C0-17A4FD5B43D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5586" y="3760205"/>
              <a:ext cx="228194" cy="218946"/>
            </a:xfrm>
            <a:custGeom>
              <a:avLst/>
              <a:gdLst>
                <a:gd name="connsiteX0" fmla="*/ 193223 w 266802"/>
                <a:gd name="connsiteY0" fmla="*/ 108983 h 255990"/>
                <a:gd name="connsiteX1" fmla="*/ 249238 w 266802"/>
                <a:gd name="connsiteY1" fmla="*/ 108983 h 255990"/>
                <a:gd name="connsiteX2" fmla="*/ 249238 w 266802"/>
                <a:gd name="connsiteY2" fmla="*/ 109283 h 255990"/>
                <a:gd name="connsiteX3" fmla="*/ 250970 w 266802"/>
                <a:gd name="connsiteY3" fmla="*/ 109582 h 255990"/>
                <a:gd name="connsiteX4" fmla="*/ 254804 w 266802"/>
                <a:gd name="connsiteY4" fmla="*/ 111378 h 255990"/>
                <a:gd name="connsiteX5" fmla="*/ 258020 w 266802"/>
                <a:gd name="connsiteY5" fmla="*/ 114223 h 255990"/>
                <a:gd name="connsiteX6" fmla="*/ 260865 w 266802"/>
                <a:gd name="connsiteY6" fmla="*/ 117816 h 255990"/>
                <a:gd name="connsiteX7" fmla="*/ 263586 w 266802"/>
                <a:gd name="connsiteY7" fmla="*/ 122307 h 255990"/>
                <a:gd name="connsiteX8" fmla="*/ 265318 w 266802"/>
                <a:gd name="connsiteY8" fmla="*/ 127396 h 255990"/>
                <a:gd name="connsiteX9" fmla="*/ 266431 w 266802"/>
                <a:gd name="connsiteY9" fmla="*/ 132636 h 255990"/>
                <a:gd name="connsiteX10" fmla="*/ 266802 w 266802"/>
                <a:gd name="connsiteY10" fmla="*/ 138624 h 255990"/>
                <a:gd name="connsiteX11" fmla="*/ 266802 w 266802"/>
                <a:gd name="connsiteY11" fmla="*/ 159882 h 255990"/>
                <a:gd name="connsiteX12" fmla="*/ 266802 w 266802"/>
                <a:gd name="connsiteY12" fmla="*/ 168415 h 255990"/>
                <a:gd name="connsiteX13" fmla="*/ 266802 w 266802"/>
                <a:gd name="connsiteY13" fmla="*/ 255990 h 255990"/>
                <a:gd name="connsiteX14" fmla="*/ 226973 w 266802"/>
                <a:gd name="connsiteY14" fmla="*/ 255990 h 255990"/>
                <a:gd name="connsiteX15" fmla="*/ 226973 w 266802"/>
                <a:gd name="connsiteY15" fmla="*/ 168415 h 255990"/>
                <a:gd name="connsiteX16" fmla="*/ 226973 w 266802"/>
                <a:gd name="connsiteY16" fmla="*/ 159882 h 255990"/>
                <a:gd name="connsiteX17" fmla="*/ 226973 w 266802"/>
                <a:gd name="connsiteY17" fmla="*/ 155690 h 255990"/>
                <a:gd name="connsiteX18" fmla="*/ 194210 w 266802"/>
                <a:gd name="connsiteY18" fmla="*/ 155690 h 255990"/>
                <a:gd name="connsiteX19" fmla="*/ 198670 w 266802"/>
                <a:gd name="connsiteY19" fmla="*/ 133600 h 255990"/>
                <a:gd name="connsiteX20" fmla="*/ 193904 w 266802"/>
                <a:gd name="connsiteY20" fmla="*/ 109993 h 255990"/>
                <a:gd name="connsiteX21" fmla="*/ 0 w 266802"/>
                <a:gd name="connsiteY21" fmla="*/ 0 h 255990"/>
                <a:gd name="connsiteX22" fmla="*/ 39705 w 266802"/>
                <a:gd name="connsiteY22" fmla="*/ 0 h 255990"/>
                <a:gd name="connsiteX23" fmla="*/ 39705 w 266802"/>
                <a:gd name="connsiteY23" fmla="*/ 96258 h 255990"/>
                <a:gd name="connsiteX24" fmla="*/ 39705 w 266802"/>
                <a:gd name="connsiteY24" fmla="*/ 103294 h 255990"/>
                <a:gd name="connsiteX25" fmla="*/ 39705 w 266802"/>
                <a:gd name="connsiteY25" fmla="*/ 108983 h 255990"/>
                <a:gd name="connsiteX26" fmla="*/ 82821 w 266802"/>
                <a:gd name="connsiteY26" fmla="*/ 108983 h 255990"/>
                <a:gd name="connsiteX27" fmla="*/ 82140 w 266802"/>
                <a:gd name="connsiteY27" fmla="*/ 109993 h 255990"/>
                <a:gd name="connsiteX28" fmla="*/ 77374 w 266802"/>
                <a:gd name="connsiteY28" fmla="*/ 133600 h 255990"/>
                <a:gd name="connsiteX29" fmla="*/ 81834 w 266802"/>
                <a:gd name="connsiteY29" fmla="*/ 155690 h 255990"/>
                <a:gd name="connsiteX30" fmla="*/ 20533 w 266802"/>
                <a:gd name="connsiteY30" fmla="*/ 155690 h 255990"/>
                <a:gd name="connsiteX31" fmla="*/ 19914 w 266802"/>
                <a:gd name="connsiteY31" fmla="*/ 155690 h 255990"/>
                <a:gd name="connsiteX32" fmla="*/ 15832 w 266802"/>
                <a:gd name="connsiteY32" fmla="*/ 154942 h 255990"/>
                <a:gd name="connsiteX33" fmla="*/ 12245 w 266802"/>
                <a:gd name="connsiteY33" fmla="*/ 153445 h 255990"/>
                <a:gd name="connsiteX34" fmla="*/ 8782 w 266802"/>
                <a:gd name="connsiteY34" fmla="*/ 150600 h 255990"/>
                <a:gd name="connsiteX35" fmla="*/ 5937 w 266802"/>
                <a:gd name="connsiteY35" fmla="*/ 147157 h 255990"/>
                <a:gd name="connsiteX36" fmla="*/ 3587 w 266802"/>
                <a:gd name="connsiteY36" fmla="*/ 142516 h 255990"/>
                <a:gd name="connsiteX37" fmla="*/ 1732 w 266802"/>
                <a:gd name="connsiteY37" fmla="*/ 137576 h 255990"/>
                <a:gd name="connsiteX38" fmla="*/ 618 w 266802"/>
                <a:gd name="connsiteY38" fmla="*/ 131887 h 255990"/>
                <a:gd name="connsiteX39" fmla="*/ 0 w 266802"/>
                <a:gd name="connsiteY39" fmla="*/ 125899 h 255990"/>
                <a:gd name="connsiteX40" fmla="*/ 0 w 266802"/>
                <a:gd name="connsiteY40" fmla="*/ 103294 h 255990"/>
                <a:gd name="connsiteX41" fmla="*/ 0 w 266802"/>
                <a:gd name="connsiteY41" fmla="*/ 96258 h 2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6802" h="255990">
                  <a:moveTo>
                    <a:pt x="193223" y="108983"/>
                  </a:moveTo>
                  <a:lnTo>
                    <a:pt x="249238" y="108983"/>
                  </a:lnTo>
                  <a:lnTo>
                    <a:pt x="249238" y="109283"/>
                  </a:lnTo>
                  <a:lnTo>
                    <a:pt x="250970" y="109582"/>
                  </a:lnTo>
                  <a:lnTo>
                    <a:pt x="254804" y="111378"/>
                  </a:lnTo>
                  <a:lnTo>
                    <a:pt x="258020" y="114223"/>
                  </a:lnTo>
                  <a:lnTo>
                    <a:pt x="260865" y="117816"/>
                  </a:lnTo>
                  <a:lnTo>
                    <a:pt x="263586" y="122307"/>
                  </a:lnTo>
                  <a:lnTo>
                    <a:pt x="265318" y="127396"/>
                  </a:lnTo>
                  <a:lnTo>
                    <a:pt x="266431" y="132636"/>
                  </a:lnTo>
                  <a:lnTo>
                    <a:pt x="266802" y="138624"/>
                  </a:lnTo>
                  <a:lnTo>
                    <a:pt x="266802" y="159882"/>
                  </a:lnTo>
                  <a:lnTo>
                    <a:pt x="266802" y="168415"/>
                  </a:lnTo>
                  <a:lnTo>
                    <a:pt x="266802" y="255990"/>
                  </a:lnTo>
                  <a:lnTo>
                    <a:pt x="226973" y="255990"/>
                  </a:lnTo>
                  <a:lnTo>
                    <a:pt x="226973" y="168415"/>
                  </a:lnTo>
                  <a:lnTo>
                    <a:pt x="226973" y="159882"/>
                  </a:lnTo>
                  <a:lnTo>
                    <a:pt x="226973" y="155690"/>
                  </a:lnTo>
                  <a:lnTo>
                    <a:pt x="194210" y="155690"/>
                  </a:lnTo>
                  <a:lnTo>
                    <a:pt x="198670" y="133600"/>
                  </a:lnTo>
                  <a:cubicBezTo>
                    <a:pt x="198670" y="125227"/>
                    <a:pt x="196973" y="117249"/>
                    <a:pt x="193904" y="109993"/>
                  </a:cubicBezTo>
                  <a:close/>
                  <a:moveTo>
                    <a:pt x="0" y="0"/>
                  </a:moveTo>
                  <a:lnTo>
                    <a:pt x="39705" y="0"/>
                  </a:lnTo>
                  <a:lnTo>
                    <a:pt x="39705" y="96258"/>
                  </a:lnTo>
                  <a:lnTo>
                    <a:pt x="39705" y="103294"/>
                  </a:lnTo>
                  <a:lnTo>
                    <a:pt x="39705" y="108983"/>
                  </a:lnTo>
                  <a:lnTo>
                    <a:pt x="82821" y="108983"/>
                  </a:lnTo>
                  <a:lnTo>
                    <a:pt x="82140" y="109993"/>
                  </a:lnTo>
                  <a:cubicBezTo>
                    <a:pt x="79071" y="117249"/>
                    <a:pt x="77374" y="125227"/>
                    <a:pt x="77374" y="133600"/>
                  </a:cubicBezTo>
                  <a:lnTo>
                    <a:pt x="81834" y="155690"/>
                  </a:lnTo>
                  <a:lnTo>
                    <a:pt x="20533" y="155690"/>
                  </a:lnTo>
                  <a:lnTo>
                    <a:pt x="19914" y="155690"/>
                  </a:lnTo>
                  <a:lnTo>
                    <a:pt x="15832" y="154942"/>
                  </a:lnTo>
                  <a:lnTo>
                    <a:pt x="12245" y="153445"/>
                  </a:lnTo>
                  <a:lnTo>
                    <a:pt x="8782" y="150600"/>
                  </a:lnTo>
                  <a:lnTo>
                    <a:pt x="5937" y="147157"/>
                  </a:lnTo>
                  <a:lnTo>
                    <a:pt x="3587" y="142516"/>
                  </a:lnTo>
                  <a:lnTo>
                    <a:pt x="1732" y="137576"/>
                  </a:lnTo>
                  <a:lnTo>
                    <a:pt x="618" y="131887"/>
                  </a:lnTo>
                  <a:lnTo>
                    <a:pt x="0" y="125899"/>
                  </a:lnTo>
                  <a:lnTo>
                    <a:pt x="0" y="103294"/>
                  </a:lnTo>
                  <a:lnTo>
                    <a:pt x="0" y="9625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round/>
              <a:headEnd/>
              <a:tailEnd/>
            </a:ln>
          </p:spPr>
          <p:txBody>
            <a:bodyPr vert="horz" wrap="square" lIns="91413" tIns="45707" rIns="91413" bIns="45707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26">
                <a:defRPr/>
              </a:pPr>
              <a:endParaRPr lang="en-US" sz="179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ounded Rectangle 237">
              <a:extLst>
                <a:ext uri="{FF2B5EF4-FFF2-40B4-BE49-F238E27FC236}">
                  <a16:creationId xmlns:a16="http://schemas.microsoft.com/office/drawing/2014/main" id="{C862B467-4862-440D-A8AD-F75FB3D95E5E}"/>
                </a:ext>
              </a:extLst>
            </p:cNvPr>
            <p:cNvSpPr/>
            <p:nvPr/>
          </p:nvSpPr>
          <p:spPr bwMode="gray">
            <a:xfrm rot="5400000">
              <a:off x="899835" y="3897864"/>
              <a:ext cx="12570" cy="54723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7982" tIns="53990" rIns="107982" bIns="53990" numCol="1" spcCol="72000" rtlCol="0" anchor="t" anchorCtr="0">
              <a:noAutofit/>
            </a:bodyPr>
            <a:lstStyle/>
            <a:p>
              <a:pPr algn="ctr" defTabSz="914126">
                <a:spcBef>
                  <a:spcPct val="0"/>
                </a:spcBef>
                <a:buClr>
                  <a:srgbClr val="879BAA"/>
                </a:buClr>
                <a:defRPr/>
              </a:pPr>
              <a:endParaRPr lang="en-US" sz="1199" kern="0">
                <a:solidFill>
                  <a:srgbClr val="000000"/>
                </a:solidFill>
              </a:endParaRPr>
            </a:p>
          </p:txBody>
        </p:sp>
        <p:sp>
          <p:nvSpPr>
            <p:cNvPr id="62" name="Rounded Rectangle 242">
              <a:extLst>
                <a:ext uri="{FF2B5EF4-FFF2-40B4-BE49-F238E27FC236}">
                  <a16:creationId xmlns:a16="http://schemas.microsoft.com/office/drawing/2014/main" id="{F45387E6-02ED-418A-9427-079A5B3C51FA}"/>
                </a:ext>
              </a:extLst>
            </p:cNvPr>
            <p:cNvSpPr/>
            <p:nvPr/>
          </p:nvSpPr>
          <p:spPr bwMode="gray">
            <a:xfrm rot="5400000">
              <a:off x="706014" y="3797611"/>
              <a:ext cx="12570" cy="54723"/>
            </a:xfrm>
            <a:prstGeom prst="roundRect">
              <a:avLst>
                <a:gd name="adj" fmla="val 50000"/>
              </a:avLst>
            </a:prstGeom>
            <a:grpFill/>
            <a:ln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7982" tIns="53990" rIns="107982" bIns="53990" numCol="1" spcCol="72000" rtlCol="0" anchor="t" anchorCtr="0">
              <a:noAutofit/>
            </a:bodyPr>
            <a:lstStyle/>
            <a:p>
              <a:pPr algn="ctr" defTabSz="914126">
                <a:spcBef>
                  <a:spcPct val="0"/>
                </a:spcBef>
                <a:buClr>
                  <a:srgbClr val="879BAA"/>
                </a:buClr>
                <a:defRPr/>
              </a:pPr>
              <a:endParaRPr lang="en-US" sz="1199" kern="0">
                <a:solidFill>
                  <a:srgbClr val="000000"/>
                </a:solidFill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BCFF4662-CD16-4199-AD18-86E26FCF67CB}"/>
                </a:ext>
              </a:extLst>
            </p:cNvPr>
            <p:cNvSpPr>
              <a:spLocks noChangeAspect="1"/>
            </p:cNvSpPr>
            <p:nvPr/>
          </p:nvSpPr>
          <p:spPr bwMode="gray">
            <a:xfrm rot="16200000">
              <a:off x="687842" y="3863305"/>
              <a:ext cx="248544" cy="34688"/>
            </a:xfrm>
            <a:custGeom>
              <a:avLst/>
              <a:gdLst/>
              <a:ahLst/>
              <a:cxnLst>
                <a:cxn ang="0">
                  <a:pos x="227" y="53"/>
                </a:cxn>
                <a:cxn ang="0">
                  <a:pos x="349" y="0"/>
                </a:cxn>
                <a:cxn ang="0">
                  <a:pos x="470" y="53"/>
                </a:cxn>
                <a:cxn ang="0">
                  <a:pos x="592" y="0"/>
                </a:cxn>
                <a:cxn ang="0">
                  <a:pos x="698" y="51"/>
                </a:cxn>
                <a:cxn ang="0">
                  <a:pos x="671" y="86"/>
                </a:cxn>
                <a:cxn ang="0">
                  <a:pos x="592" y="44"/>
                </a:cxn>
                <a:cxn ang="0">
                  <a:pos x="470" y="97"/>
                </a:cxn>
                <a:cxn ang="0">
                  <a:pos x="349" y="44"/>
                </a:cxn>
                <a:cxn ang="0">
                  <a:pos x="227" y="97"/>
                </a:cxn>
                <a:cxn ang="0">
                  <a:pos x="106" y="44"/>
                </a:cxn>
                <a:cxn ang="0">
                  <a:pos x="26" y="86"/>
                </a:cxn>
                <a:cxn ang="0">
                  <a:pos x="0" y="51"/>
                </a:cxn>
                <a:cxn ang="0">
                  <a:pos x="106" y="0"/>
                </a:cxn>
                <a:cxn ang="0">
                  <a:pos x="227" y="53"/>
                </a:cxn>
              </a:cxnLst>
              <a:rect l="0" t="0" r="r" b="b"/>
              <a:pathLst>
                <a:path w="698" h="97">
                  <a:moveTo>
                    <a:pt x="227" y="53"/>
                  </a:moveTo>
                  <a:cubicBezTo>
                    <a:pt x="268" y="53"/>
                    <a:pt x="289" y="0"/>
                    <a:pt x="349" y="0"/>
                  </a:cubicBezTo>
                  <a:cubicBezTo>
                    <a:pt x="408" y="0"/>
                    <a:pt x="430" y="53"/>
                    <a:pt x="470" y="53"/>
                  </a:cubicBezTo>
                  <a:cubicBezTo>
                    <a:pt x="511" y="53"/>
                    <a:pt x="532" y="0"/>
                    <a:pt x="592" y="0"/>
                  </a:cubicBezTo>
                  <a:cubicBezTo>
                    <a:pt x="635" y="0"/>
                    <a:pt x="666" y="27"/>
                    <a:pt x="698" y="51"/>
                  </a:cubicBezTo>
                  <a:cubicBezTo>
                    <a:pt x="671" y="86"/>
                    <a:pt x="671" y="86"/>
                    <a:pt x="671" y="86"/>
                  </a:cubicBezTo>
                  <a:cubicBezTo>
                    <a:pt x="648" y="69"/>
                    <a:pt x="623" y="44"/>
                    <a:pt x="592" y="44"/>
                  </a:cubicBezTo>
                  <a:cubicBezTo>
                    <a:pt x="550" y="44"/>
                    <a:pt x="530" y="97"/>
                    <a:pt x="470" y="97"/>
                  </a:cubicBezTo>
                  <a:cubicBezTo>
                    <a:pt x="410" y="97"/>
                    <a:pt x="390" y="44"/>
                    <a:pt x="349" y="44"/>
                  </a:cubicBezTo>
                  <a:cubicBezTo>
                    <a:pt x="307" y="44"/>
                    <a:pt x="288" y="97"/>
                    <a:pt x="227" y="97"/>
                  </a:cubicBezTo>
                  <a:cubicBezTo>
                    <a:pt x="167" y="97"/>
                    <a:pt x="147" y="44"/>
                    <a:pt x="106" y="44"/>
                  </a:cubicBezTo>
                  <a:cubicBezTo>
                    <a:pt x="75" y="44"/>
                    <a:pt x="49" y="69"/>
                    <a:pt x="26" y="8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2" y="27"/>
                    <a:pt x="63" y="0"/>
                    <a:pt x="106" y="0"/>
                  </a:cubicBezTo>
                  <a:cubicBezTo>
                    <a:pt x="166" y="0"/>
                    <a:pt x="187" y="53"/>
                    <a:pt x="227" y="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13" tIns="45707" rIns="91413" bIns="45707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68" name="Gruppieren 11">
            <a:extLst>
              <a:ext uri="{FF2B5EF4-FFF2-40B4-BE49-F238E27FC236}">
                <a16:creationId xmlns:a16="http://schemas.microsoft.com/office/drawing/2014/main" id="{A9EB5CCA-3CD9-45CD-98EE-5128BEB3BE0D}"/>
              </a:ext>
            </a:extLst>
          </p:cNvPr>
          <p:cNvGrpSpPr/>
          <p:nvPr/>
        </p:nvGrpSpPr>
        <p:grpSpPr>
          <a:xfrm>
            <a:off x="5081102" y="2029568"/>
            <a:ext cx="517778" cy="517778"/>
            <a:chOff x="3660775" y="991394"/>
            <a:chExt cx="4876800" cy="4876800"/>
          </a:xfrm>
          <a:solidFill>
            <a:srgbClr val="005F87"/>
          </a:solidFill>
        </p:grpSpPr>
        <p:sp>
          <p:nvSpPr>
            <p:cNvPr id="83" name="Freihandform: Form 7">
              <a:extLst>
                <a:ext uri="{FF2B5EF4-FFF2-40B4-BE49-F238E27FC236}">
                  <a16:creationId xmlns:a16="http://schemas.microsoft.com/office/drawing/2014/main" id="{EFC3C4CA-2010-48F2-9344-9E603CD1525D}"/>
                </a:ext>
              </a:extLst>
            </p:cNvPr>
            <p:cNvSpPr/>
            <p:nvPr/>
          </p:nvSpPr>
          <p:spPr>
            <a:xfrm>
              <a:off x="4518025" y="991394"/>
              <a:ext cx="4019550" cy="4876800"/>
            </a:xfrm>
            <a:custGeom>
              <a:avLst/>
              <a:gdLst>
                <a:gd name="connsiteX0" fmla="*/ 2581275 w 4019550"/>
                <a:gd name="connsiteY0" fmla="*/ 1435989 h 4876800"/>
                <a:gd name="connsiteX1" fmla="*/ 2581275 w 4019550"/>
                <a:gd name="connsiteY1" fmla="*/ 0 h 4876800"/>
                <a:gd name="connsiteX2" fmla="*/ 2295525 w 4019550"/>
                <a:gd name="connsiteY2" fmla="*/ 0 h 4876800"/>
                <a:gd name="connsiteX3" fmla="*/ 2295525 w 4019550"/>
                <a:gd name="connsiteY3" fmla="*/ 285750 h 4876800"/>
                <a:gd name="connsiteX4" fmla="*/ 2009775 w 4019550"/>
                <a:gd name="connsiteY4" fmla="*/ 285750 h 4876800"/>
                <a:gd name="connsiteX5" fmla="*/ 2009775 w 4019550"/>
                <a:gd name="connsiteY5" fmla="*/ 2857500 h 4876800"/>
                <a:gd name="connsiteX6" fmla="*/ 2295525 w 4019550"/>
                <a:gd name="connsiteY6" fmla="*/ 2857500 h 4876800"/>
                <a:gd name="connsiteX7" fmla="*/ 2295525 w 4019550"/>
                <a:gd name="connsiteY7" fmla="*/ 3143250 h 4876800"/>
                <a:gd name="connsiteX8" fmla="*/ 2581275 w 4019550"/>
                <a:gd name="connsiteY8" fmla="*/ 3143250 h 4876800"/>
                <a:gd name="connsiteX9" fmla="*/ 2581275 w 4019550"/>
                <a:gd name="connsiteY9" fmla="*/ 1728959 h 4876800"/>
                <a:gd name="connsiteX10" fmla="*/ 3152775 w 4019550"/>
                <a:gd name="connsiteY10" fmla="*/ 2428875 h 4876800"/>
                <a:gd name="connsiteX11" fmla="*/ 2776052 w 4019550"/>
                <a:gd name="connsiteY11" fmla="*/ 3338313 h 4876800"/>
                <a:gd name="connsiteX12" fmla="*/ 1724168 w 4019550"/>
                <a:gd name="connsiteY12" fmla="*/ 3724275 h 4876800"/>
                <a:gd name="connsiteX13" fmla="*/ 0 w 4019550"/>
                <a:gd name="connsiteY13" fmla="*/ 4295775 h 4876800"/>
                <a:gd name="connsiteX14" fmla="*/ 2152650 w 4019550"/>
                <a:gd name="connsiteY14" fmla="*/ 4875057 h 4876800"/>
                <a:gd name="connsiteX15" fmla="*/ 2152650 w 4019550"/>
                <a:gd name="connsiteY15" fmla="*/ 4876800 h 4876800"/>
                <a:gd name="connsiteX16" fmla="*/ 4019550 w 4019550"/>
                <a:gd name="connsiteY16" fmla="*/ 4295775 h 4876800"/>
                <a:gd name="connsiteX17" fmla="*/ 3745401 w 4019550"/>
                <a:gd name="connsiteY17" fmla="*/ 3976135 h 4876800"/>
                <a:gd name="connsiteX18" fmla="*/ 2581275 w 4019550"/>
                <a:gd name="connsiteY18" fmla="*/ 1435989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19550" h="4876800">
                  <a:moveTo>
                    <a:pt x="2581275" y="1435989"/>
                  </a:moveTo>
                  <a:lnTo>
                    <a:pt x="2581275" y="0"/>
                  </a:lnTo>
                  <a:lnTo>
                    <a:pt x="2295525" y="0"/>
                  </a:lnTo>
                  <a:lnTo>
                    <a:pt x="2295525" y="285750"/>
                  </a:lnTo>
                  <a:lnTo>
                    <a:pt x="2009775" y="285750"/>
                  </a:lnTo>
                  <a:lnTo>
                    <a:pt x="2009775" y="2857500"/>
                  </a:lnTo>
                  <a:lnTo>
                    <a:pt x="2295525" y="2857500"/>
                  </a:lnTo>
                  <a:lnTo>
                    <a:pt x="2295525" y="3143250"/>
                  </a:lnTo>
                  <a:lnTo>
                    <a:pt x="2581275" y="3143250"/>
                  </a:lnTo>
                  <a:lnTo>
                    <a:pt x="2581275" y="1728959"/>
                  </a:lnTo>
                  <a:cubicBezTo>
                    <a:pt x="2906944" y="1795339"/>
                    <a:pt x="3152775" y="2083918"/>
                    <a:pt x="3152775" y="2428875"/>
                  </a:cubicBezTo>
                  <a:cubicBezTo>
                    <a:pt x="3152775" y="2772385"/>
                    <a:pt x="3018968" y="3095397"/>
                    <a:pt x="2776052" y="3338313"/>
                  </a:cubicBezTo>
                  <a:cubicBezTo>
                    <a:pt x="2322138" y="3792217"/>
                    <a:pt x="1793948" y="3712750"/>
                    <a:pt x="1724168" y="3724275"/>
                  </a:cubicBezTo>
                  <a:cubicBezTo>
                    <a:pt x="1262853" y="3755041"/>
                    <a:pt x="0" y="3830241"/>
                    <a:pt x="0" y="4295775"/>
                  </a:cubicBezTo>
                  <a:cubicBezTo>
                    <a:pt x="0" y="4821974"/>
                    <a:pt x="1628880" y="4886544"/>
                    <a:pt x="2152650" y="4875057"/>
                  </a:cubicBezTo>
                  <a:lnTo>
                    <a:pt x="2152650" y="4876800"/>
                  </a:lnTo>
                  <a:cubicBezTo>
                    <a:pt x="2632024" y="4876800"/>
                    <a:pt x="4019550" y="4772911"/>
                    <a:pt x="4019550" y="4295775"/>
                  </a:cubicBezTo>
                  <a:cubicBezTo>
                    <a:pt x="4019550" y="4137346"/>
                    <a:pt x="3875999" y="4037038"/>
                    <a:pt x="3745401" y="3976135"/>
                  </a:cubicBezTo>
                  <a:cubicBezTo>
                    <a:pt x="4416124" y="2881217"/>
                    <a:pt x="3775786" y="1544298"/>
                    <a:pt x="2581275" y="14359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84" name="Freihandform: Form 8">
              <a:extLst>
                <a:ext uri="{FF2B5EF4-FFF2-40B4-BE49-F238E27FC236}">
                  <a16:creationId xmlns:a16="http://schemas.microsoft.com/office/drawing/2014/main" id="{31B896E4-5FD5-479B-98A9-2D3F62F8AE95}"/>
                </a:ext>
              </a:extLst>
            </p:cNvPr>
            <p:cNvSpPr/>
            <p:nvPr/>
          </p:nvSpPr>
          <p:spPr>
            <a:xfrm>
              <a:off x="5089525" y="2420144"/>
              <a:ext cx="459076" cy="285750"/>
            </a:xfrm>
            <a:custGeom>
              <a:avLst/>
              <a:gdLst>
                <a:gd name="connsiteX0" fmla="*/ 152400 w 459076"/>
                <a:gd name="connsiteY0" fmla="*/ 285750 h 285750"/>
                <a:gd name="connsiteX1" fmla="*/ 459076 w 459076"/>
                <a:gd name="connsiteY1" fmla="*/ 142875 h 285750"/>
                <a:gd name="connsiteX2" fmla="*/ 152257 w 459076"/>
                <a:gd name="connsiteY2" fmla="*/ 0 h 285750"/>
                <a:gd name="connsiteX3" fmla="*/ 0 w 459076"/>
                <a:gd name="connsiteY3" fmla="*/ 142875 h 285750"/>
                <a:gd name="connsiteX4" fmla="*/ 152400 w 459076"/>
                <a:gd name="connsiteY4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076" h="285750">
                  <a:moveTo>
                    <a:pt x="152400" y="285750"/>
                  </a:moveTo>
                  <a:cubicBezTo>
                    <a:pt x="196215" y="284493"/>
                    <a:pt x="320669" y="225057"/>
                    <a:pt x="459076" y="142875"/>
                  </a:cubicBezTo>
                  <a:cubicBezTo>
                    <a:pt x="320383" y="60550"/>
                    <a:pt x="195929" y="1114"/>
                    <a:pt x="152257" y="0"/>
                  </a:cubicBezTo>
                  <a:cubicBezTo>
                    <a:pt x="73562" y="0"/>
                    <a:pt x="0" y="64046"/>
                    <a:pt x="0" y="142875"/>
                  </a:cubicBezTo>
                  <a:cubicBezTo>
                    <a:pt x="0" y="221570"/>
                    <a:pt x="73571" y="285750"/>
                    <a:pt x="152400" y="285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100" name="Freihandform: Form 9">
              <a:extLst>
                <a:ext uri="{FF2B5EF4-FFF2-40B4-BE49-F238E27FC236}">
                  <a16:creationId xmlns:a16="http://schemas.microsoft.com/office/drawing/2014/main" id="{A00395AF-1F53-426D-ABC7-862719896664}"/>
                </a:ext>
              </a:extLst>
            </p:cNvPr>
            <p:cNvSpPr/>
            <p:nvPr/>
          </p:nvSpPr>
          <p:spPr>
            <a:xfrm>
              <a:off x="4518025" y="1277144"/>
              <a:ext cx="1724025" cy="2571750"/>
            </a:xfrm>
            <a:custGeom>
              <a:avLst/>
              <a:gdLst>
                <a:gd name="connsiteX0" fmla="*/ 0 w 1724025"/>
                <a:gd name="connsiteY0" fmla="*/ 2571750 h 2571750"/>
                <a:gd name="connsiteX1" fmla="*/ 1724025 w 1724025"/>
                <a:gd name="connsiteY1" fmla="*/ 2571750 h 2571750"/>
                <a:gd name="connsiteX2" fmla="*/ 1724025 w 1724025"/>
                <a:gd name="connsiteY2" fmla="*/ 0 h 2571750"/>
                <a:gd name="connsiteX3" fmla="*/ 0 w 1724025"/>
                <a:gd name="connsiteY3" fmla="*/ 0 h 2571750"/>
                <a:gd name="connsiteX4" fmla="*/ 0 w 1724025"/>
                <a:gd name="connsiteY4" fmla="*/ 2571750 h 2571750"/>
                <a:gd name="connsiteX5" fmla="*/ 723900 w 1724025"/>
                <a:gd name="connsiteY5" fmla="*/ 857250 h 2571750"/>
                <a:gd name="connsiteX6" fmla="*/ 1376601 w 1724025"/>
                <a:gd name="connsiteY6" fmla="*/ 1168251 h 2571750"/>
                <a:gd name="connsiteX7" fmla="*/ 1546822 w 1724025"/>
                <a:gd name="connsiteY7" fmla="*/ 1285875 h 2571750"/>
                <a:gd name="connsiteX8" fmla="*/ 1376601 w 1724025"/>
                <a:gd name="connsiteY8" fmla="*/ 1403499 h 2571750"/>
                <a:gd name="connsiteX9" fmla="*/ 723900 w 1724025"/>
                <a:gd name="connsiteY9" fmla="*/ 1714500 h 2571750"/>
                <a:gd name="connsiteX10" fmla="*/ 285750 w 1724025"/>
                <a:gd name="connsiteY10" fmla="*/ 1285875 h 2571750"/>
                <a:gd name="connsiteX11" fmla="*/ 723900 w 1724025"/>
                <a:gd name="connsiteY11" fmla="*/ 85725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24025" h="2571750">
                  <a:moveTo>
                    <a:pt x="0" y="2571750"/>
                  </a:moveTo>
                  <a:lnTo>
                    <a:pt x="1724025" y="2571750"/>
                  </a:lnTo>
                  <a:lnTo>
                    <a:pt x="1724025" y="0"/>
                  </a:lnTo>
                  <a:lnTo>
                    <a:pt x="0" y="0"/>
                  </a:lnTo>
                  <a:lnTo>
                    <a:pt x="0" y="2571750"/>
                  </a:lnTo>
                  <a:close/>
                  <a:moveTo>
                    <a:pt x="723900" y="857250"/>
                  </a:moveTo>
                  <a:cubicBezTo>
                    <a:pt x="906542" y="857250"/>
                    <a:pt x="1241127" y="1074773"/>
                    <a:pt x="1376601" y="1168251"/>
                  </a:cubicBezTo>
                  <a:lnTo>
                    <a:pt x="1546822" y="1285875"/>
                  </a:lnTo>
                  <a:lnTo>
                    <a:pt x="1376601" y="1403499"/>
                  </a:lnTo>
                  <a:cubicBezTo>
                    <a:pt x="1241127" y="1496978"/>
                    <a:pt x="906542" y="1714500"/>
                    <a:pt x="723900" y="1714500"/>
                  </a:cubicBezTo>
                  <a:cubicBezTo>
                    <a:pt x="487547" y="1714500"/>
                    <a:pt x="285750" y="1522228"/>
                    <a:pt x="285750" y="1285875"/>
                  </a:cubicBezTo>
                  <a:cubicBezTo>
                    <a:pt x="285750" y="1049522"/>
                    <a:pt x="487547" y="857250"/>
                    <a:pt x="723900" y="85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101" name="Freihandform: Form 10">
              <a:extLst>
                <a:ext uri="{FF2B5EF4-FFF2-40B4-BE49-F238E27FC236}">
                  <a16:creationId xmlns:a16="http://schemas.microsoft.com/office/drawing/2014/main" id="{5CCB3EA8-1BFA-43E6-9166-815411777A42}"/>
                </a:ext>
              </a:extLst>
            </p:cNvPr>
            <p:cNvSpPr/>
            <p:nvPr/>
          </p:nvSpPr>
          <p:spPr>
            <a:xfrm>
              <a:off x="3660775" y="991394"/>
              <a:ext cx="571500" cy="3143250"/>
            </a:xfrm>
            <a:custGeom>
              <a:avLst/>
              <a:gdLst>
                <a:gd name="connsiteX0" fmla="*/ 285750 w 571500"/>
                <a:gd name="connsiteY0" fmla="*/ 2857500 h 3143250"/>
                <a:gd name="connsiteX1" fmla="*/ 571500 w 571500"/>
                <a:gd name="connsiteY1" fmla="*/ 2857500 h 3143250"/>
                <a:gd name="connsiteX2" fmla="*/ 571500 w 571500"/>
                <a:gd name="connsiteY2" fmla="*/ 285750 h 3143250"/>
                <a:gd name="connsiteX3" fmla="*/ 285750 w 571500"/>
                <a:gd name="connsiteY3" fmla="*/ 285750 h 3143250"/>
                <a:gd name="connsiteX4" fmla="*/ 285750 w 571500"/>
                <a:gd name="connsiteY4" fmla="*/ 0 h 3143250"/>
                <a:gd name="connsiteX5" fmla="*/ 0 w 571500"/>
                <a:gd name="connsiteY5" fmla="*/ 0 h 3143250"/>
                <a:gd name="connsiteX6" fmla="*/ 0 w 571500"/>
                <a:gd name="connsiteY6" fmla="*/ 3143250 h 3143250"/>
                <a:gd name="connsiteX7" fmla="*/ 285750 w 571500"/>
                <a:gd name="connsiteY7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3143250">
                  <a:moveTo>
                    <a:pt x="285750" y="2857500"/>
                  </a:moveTo>
                  <a:lnTo>
                    <a:pt x="571500" y="2857500"/>
                  </a:lnTo>
                  <a:lnTo>
                    <a:pt x="571500" y="285750"/>
                  </a:lnTo>
                  <a:lnTo>
                    <a:pt x="285750" y="285750"/>
                  </a:lnTo>
                  <a:lnTo>
                    <a:pt x="285750" y="0"/>
                  </a:lnTo>
                  <a:lnTo>
                    <a:pt x="0" y="0"/>
                  </a:lnTo>
                  <a:lnTo>
                    <a:pt x="0" y="3143250"/>
                  </a:lnTo>
                  <a:lnTo>
                    <a:pt x="285750" y="31432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929D0A6-1BED-4E63-9D76-6EC6650F45F8}"/>
              </a:ext>
            </a:extLst>
          </p:cNvPr>
          <p:cNvGrpSpPr/>
          <p:nvPr/>
        </p:nvGrpSpPr>
        <p:grpSpPr>
          <a:xfrm>
            <a:off x="9553034" y="1463429"/>
            <a:ext cx="1950742" cy="309227"/>
            <a:chOff x="8611300" y="6173645"/>
            <a:chExt cx="1950742" cy="309227"/>
          </a:xfrm>
        </p:grpSpPr>
        <p:cxnSp>
          <p:nvCxnSpPr>
            <p:cNvPr id="93" name="Gerader Verbinder 6">
              <a:extLst>
                <a:ext uri="{FF2B5EF4-FFF2-40B4-BE49-F238E27FC236}">
                  <a16:creationId xmlns:a16="http://schemas.microsoft.com/office/drawing/2014/main" id="{55B2D81C-9368-4046-90D9-EABD88A2D502}"/>
                </a:ext>
              </a:extLst>
            </p:cNvPr>
            <p:cNvCxnSpPr>
              <a:cxnSpLocks/>
              <a:stCxn id="102" idx="6"/>
              <a:endCxn id="103" idx="2"/>
            </p:cNvCxnSpPr>
            <p:nvPr/>
          </p:nvCxnSpPr>
          <p:spPr bwMode="auto">
            <a:xfrm>
              <a:off x="8920526" y="6328259"/>
              <a:ext cx="206710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12">
              <a:extLst>
                <a:ext uri="{FF2B5EF4-FFF2-40B4-BE49-F238E27FC236}">
                  <a16:creationId xmlns:a16="http://schemas.microsoft.com/office/drawing/2014/main" id="{DE394328-3E8D-4F3C-8963-EB2D2543D8EE}"/>
                </a:ext>
              </a:extLst>
            </p:cNvPr>
            <p:cNvCxnSpPr>
              <a:cxnSpLocks/>
              <a:stCxn id="103" idx="6"/>
              <a:endCxn id="104" idx="2"/>
            </p:cNvCxnSpPr>
            <p:nvPr/>
          </p:nvCxnSpPr>
          <p:spPr bwMode="auto">
            <a:xfrm>
              <a:off x="9436462" y="6328259"/>
              <a:ext cx="253564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r Verbinder 18">
              <a:extLst>
                <a:ext uri="{FF2B5EF4-FFF2-40B4-BE49-F238E27FC236}">
                  <a16:creationId xmlns:a16="http://schemas.microsoft.com/office/drawing/2014/main" id="{42F97066-9FB5-4296-A825-FC3ECC422AD2}"/>
                </a:ext>
              </a:extLst>
            </p:cNvPr>
            <p:cNvCxnSpPr>
              <a:cxnSpLocks/>
              <a:stCxn id="104" idx="6"/>
              <a:endCxn id="105" idx="2"/>
            </p:cNvCxnSpPr>
            <p:nvPr/>
          </p:nvCxnSpPr>
          <p:spPr bwMode="auto">
            <a:xfrm>
              <a:off x="9999252" y="6328259"/>
              <a:ext cx="253564" cy="0"/>
            </a:xfrm>
            <a:prstGeom prst="line">
              <a:avLst/>
            </a:prstGeom>
            <a:solidFill>
              <a:schemeClr val="tx2"/>
            </a:solidFill>
            <a:ln w="28575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Ellipse 19">
              <a:extLst>
                <a:ext uri="{FF2B5EF4-FFF2-40B4-BE49-F238E27FC236}">
                  <a16:creationId xmlns:a16="http://schemas.microsoft.com/office/drawing/2014/main" id="{5FD26A5A-8B2D-41BE-A11D-4F53F45A4A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11300" y="6173645"/>
              <a:ext cx="309226" cy="309227"/>
            </a:xfrm>
            <a:prstGeom prst="ellipse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1199"/>
                </a:spcAft>
              </a:pPr>
              <a:r>
                <a:rPr lang="de-DE" sz="10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3" name="Ellipse 29">
              <a:extLst>
                <a:ext uri="{FF2B5EF4-FFF2-40B4-BE49-F238E27FC236}">
                  <a16:creationId xmlns:a16="http://schemas.microsoft.com/office/drawing/2014/main" id="{53E72741-A07E-4A7C-BD93-E8F741A69E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27236" y="6173645"/>
              <a:ext cx="309226" cy="309227"/>
            </a:xfrm>
            <a:prstGeom prst="ellipse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1199"/>
                </a:spcAft>
              </a:pPr>
              <a:r>
                <a:rPr lang="de-DE" sz="10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4" name="Ellipse 30">
              <a:extLst>
                <a:ext uri="{FF2B5EF4-FFF2-40B4-BE49-F238E27FC236}">
                  <a16:creationId xmlns:a16="http://schemas.microsoft.com/office/drawing/2014/main" id="{965EA0FE-DAC4-49DC-BB65-DCE9A759ED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90026" y="6173645"/>
              <a:ext cx="309226" cy="309227"/>
            </a:xfrm>
            <a:prstGeom prst="ellipse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1199"/>
                </a:spcAft>
              </a:pPr>
              <a:r>
                <a:rPr lang="de-DE" sz="10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05" name="Ellipse 31">
              <a:extLst>
                <a:ext uri="{FF2B5EF4-FFF2-40B4-BE49-F238E27FC236}">
                  <a16:creationId xmlns:a16="http://schemas.microsoft.com/office/drawing/2014/main" id="{703BED6A-5496-4E0E-A1CE-86C9BC0ABF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52816" y="6173645"/>
              <a:ext cx="309226" cy="309227"/>
            </a:xfrm>
            <a:prstGeom prst="ellipse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1199"/>
                </a:spcAft>
              </a:pPr>
              <a:r>
                <a:rPr lang="de-DE" sz="2000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7" name="Titel 1">
            <a:extLst>
              <a:ext uri="{FF2B5EF4-FFF2-40B4-BE49-F238E27FC236}">
                <a16:creationId xmlns:a16="http://schemas.microsoft.com/office/drawing/2014/main" id="{C34D5FB5-8BA3-4336-A38E-A5CBC0E5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8350" cy="1412876"/>
          </a:xfrm>
        </p:spPr>
        <p:txBody>
          <a:bodyPr/>
          <a:lstStyle/>
          <a:p>
            <a:r>
              <a:rPr lang="en-US" dirty="0"/>
              <a:t>SIWA Pump Guardian Value Proposition</a:t>
            </a:r>
            <a:br>
              <a:rPr lang="en-US" dirty="0"/>
            </a:br>
            <a:r>
              <a:rPr lang="en-US" b="0" dirty="0" err="1"/>
              <a:t>Realising</a:t>
            </a:r>
            <a:r>
              <a:rPr lang="en-US" b="0" dirty="0"/>
              <a:t> strategic and operational value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73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Box 2 Id3">
            <a:extLst>
              <a:ext uri="{FF2B5EF4-FFF2-40B4-BE49-F238E27FC236}">
                <a16:creationId xmlns:a16="http://schemas.microsoft.com/office/drawing/2014/main" id="{A561DB79-71C2-47AD-B7DC-BC9B27FD4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12198350" y="6165850"/>
            <a:ext cx="1588" cy="211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5" name="cdtTextBox 2 Id13">
            <a:extLst>
              <a:ext uri="{FF2B5EF4-FFF2-40B4-BE49-F238E27FC236}">
                <a16:creationId xmlns:a16="http://schemas.microsoft.com/office/drawing/2014/main" id="{8009DBE5-0032-4BB0-81F3-267627552B5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6200000">
            <a:off x="12198350" y="6165850"/>
            <a:ext cx="1588" cy="158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11" name="cdtText Placeholder 7 Id8">
            <a:extLst>
              <a:ext uri="{FF2B5EF4-FFF2-40B4-BE49-F238E27FC236}">
                <a16:creationId xmlns:a16="http://schemas.microsoft.com/office/drawing/2014/main" id="{A0BE4A33-4073-4444-BA58-06512A2FEF1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4811396" y="1592400"/>
            <a:ext cx="7539354" cy="47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879BAA"/>
              </a:buClr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80000" indent="-1800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879BAA"/>
              </a:buClr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indent="-1800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879BAA"/>
              </a:buClr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60000" indent="-1800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879BAA"/>
              </a:buClr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0363" indent="-1809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chemeClr val="tx1"/>
                </a:solidFill>
                <a:latin typeface="+mn-lt"/>
                <a:ea typeface="+mn-ea"/>
              </a:defRPr>
            </a:lvl6pPr>
            <a:lvl7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ADBECB"/>
              </a:buClr>
              <a:buSzTx/>
              <a:buFont typeface="Arial" pitchFamily="34" charset="0"/>
              <a:buNone/>
              <a:tabLst>
                <a:tab pos="5359400" algn="r"/>
              </a:tabLst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John Doe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Job title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Group / Region / Department XY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ADBECB"/>
              </a:buClr>
              <a:buSzTx/>
              <a:buFont typeface="Arial" pitchFamily="34" charset="0"/>
              <a:buNone/>
              <a:tabLst>
                <a:tab pos="5359400" algn="r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Street 123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12345 City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ADBECB"/>
              </a:buClr>
              <a:buSzTx/>
              <a:buFont typeface="Arial" pitchFamily="34" charset="0"/>
              <a:buNone/>
              <a:tabLst>
                <a:tab pos="5359400" algn="r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Phone: +49 123 45 67 89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Fax: +49 123 45 67 89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Mobile: +49 123 45 67 89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ADBECB"/>
              </a:buClr>
              <a:buSzTx/>
              <a:buFont typeface="Arial" pitchFamily="34" charset="0"/>
              <a:buNone/>
              <a:tabLst>
                <a:tab pos="5359400" algn="r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E-mail: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8"/>
              </a:rPr>
              <a:t>john.doe@siemens.com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cdtTextBox 4 Id5">
            <a:extLst>
              <a:ext uri="{FF2B5EF4-FFF2-40B4-BE49-F238E27FC236}">
                <a16:creationId xmlns:a16="http://schemas.microsoft.com/office/drawing/2014/main" id="{EAEA8D66-4345-4218-904A-7F71F48A6E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06950" y="5748346"/>
            <a:ext cx="7543800" cy="5699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252000" tIns="0" rIns="180000" bIns="14400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siemens.com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cdtTextBox 2 Id3">
            <a:extLst>
              <a:ext uri="{FF2B5EF4-FFF2-40B4-BE49-F238E27FC236}">
                <a16:creationId xmlns:a16="http://schemas.microsoft.com/office/drawing/2014/main" id="{08832AB8-7A6A-4EDE-B3E5-EC7022F771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12350750" y="6318250"/>
            <a:ext cx="1588" cy="211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cdtTextBox 2 Id13">
            <a:extLst>
              <a:ext uri="{FF2B5EF4-FFF2-40B4-BE49-F238E27FC236}">
                <a16:creationId xmlns:a16="http://schemas.microsoft.com/office/drawing/2014/main" id="{56017AE4-F461-490F-84B2-812F08A9E59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16200000">
            <a:off x="12350750" y="6318250"/>
            <a:ext cx="1588" cy="158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6688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7CE8004-5233-469D-9DDD-6CECBF84DF4F}"/>
              </a:ext>
            </a:extLst>
          </p:cNvPr>
          <p:cNvGrpSpPr/>
          <p:nvPr/>
        </p:nvGrpSpPr>
        <p:grpSpPr>
          <a:xfrm>
            <a:off x="-14188" y="-114347"/>
            <a:ext cx="12204026" cy="6858000"/>
            <a:chOff x="1" y="0"/>
            <a:chExt cx="12204026" cy="6858000"/>
          </a:xfrm>
        </p:grpSpPr>
        <p:pic>
          <p:nvPicPr>
            <p:cNvPr id="14" name="Grafik 59">
              <a:extLst>
                <a:ext uri="{FF2B5EF4-FFF2-40B4-BE49-F238E27FC236}">
                  <a16:creationId xmlns:a16="http://schemas.microsoft.com/office/drawing/2014/main" id="{6206ED3E-1770-4B04-96F1-3BFD7B57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3312"/>
              <a:ext cx="12198348" cy="6851375"/>
            </a:xfrm>
            <a:prstGeom prst="rect">
              <a:avLst/>
            </a:prstGeom>
          </p:spPr>
        </p:pic>
        <p:sp>
          <p:nvSpPr>
            <p:cNvPr id="15" name="Rechteck 4">
              <a:extLst>
                <a:ext uri="{FF2B5EF4-FFF2-40B4-BE49-F238E27FC236}">
                  <a16:creationId xmlns:a16="http://schemas.microsoft.com/office/drawing/2014/main" id="{8DC7DD26-BD64-494E-910D-BB78A168BB73}"/>
                </a:ext>
              </a:extLst>
            </p:cNvPr>
            <p:cNvSpPr/>
            <p:nvPr/>
          </p:nvSpPr>
          <p:spPr bwMode="auto">
            <a:xfrm>
              <a:off x="5677" y="0"/>
              <a:ext cx="12198350" cy="6858000"/>
            </a:xfrm>
            <a:prstGeom prst="rect">
              <a:avLst/>
            </a:prstGeom>
            <a:solidFill>
              <a:srgbClr val="005F87">
                <a:alpha val="65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08000" tIns="54000" rIns="108000" bIns="54000" numCol="1" spcCol="720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47" name="cdtText Placeholder 7 Id8">
            <a:extLst>
              <a:ext uri="{FF2B5EF4-FFF2-40B4-BE49-F238E27FC236}">
                <a16:creationId xmlns:a16="http://schemas.microsoft.com/office/drawing/2014/main" id="{0AE7D242-3BC7-4006-B6FB-6D3D27D793D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99788" y="1746580"/>
            <a:ext cx="4913447" cy="2232753"/>
          </a:xfrm>
          <a:prstGeom prst="rect">
            <a:avLst/>
          </a:prstGeom>
          <a:gradFill flip="none" rotWithShape="1">
            <a:gsLst>
              <a:gs pos="0">
                <a:srgbClr val="1A7DA1">
                  <a:shade val="30000"/>
                  <a:satMod val="115000"/>
                </a:srgbClr>
              </a:gs>
              <a:gs pos="50000">
                <a:srgbClr val="1A7DA1">
                  <a:shade val="67500"/>
                  <a:satMod val="115000"/>
                </a:srgbClr>
              </a:gs>
              <a:gs pos="100000">
                <a:srgbClr val="1A7DA1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48" name="cdtText Placeholder 7 Id8">
            <a:extLst>
              <a:ext uri="{FF2B5EF4-FFF2-40B4-BE49-F238E27FC236}">
                <a16:creationId xmlns:a16="http://schemas.microsoft.com/office/drawing/2014/main" id="{8E2BC615-795F-41E2-865B-2BEFAE93FA6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99788" y="4140203"/>
            <a:ext cx="4913447" cy="2232753"/>
          </a:xfrm>
          <a:prstGeom prst="rect">
            <a:avLst/>
          </a:prstGeom>
          <a:gradFill flip="none" rotWithShape="1">
            <a:gsLst>
              <a:gs pos="0">
                <a:srgbClr val="1A7DA1">
                  <a:shade val="30000"/>
                  <a:satMod val="115000"/>
                </a:srgbClr>
              </a:gs>
              <a:gs pos="50000">
                <a:srgbClr val="1A7DA1">
                  <a:shade val="67500"/>
                  <a:satMod val="115000"/>
                </a:srgbClr>
              </a:gs>
              <a:gs pos="100000">
                <a:srgbClr val="1A7DA1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16" name="cdtText Placeholder 7 Id8">
            <a:extLst>
              <a:ext uri="{FF2B5EF4-FFF2-40B4-BE49-F238E27FC236}">
                <a16:creationId xmlns:a16="http://schemas.microsoft.com/office/drawing/2014/main" id="{D6C98983-329C-4EBB-A3AA-CBCBE3C7FEC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781139" y="1746580"/>
            <a:ext cx="4913447" cy="2232753"/>
          </a:xfrm>
          <a:prstGeom prst="rect">
            <a:avLst/>
          </a:prstGeom>
          <a:gradFill flip="none" rotWithShape="1">
            <a:gsLst>
              <a:gs pos="0">
                <a:srgbClr val="1A7DA1">
                  <a:shade val="30000"/>
                  <a:satMod val="115000"/>
                </a:srgbClr>
              </a:gs>
              <a:gs pos="50000">
                <a:srgbClr val="1A7DA1">
                  <a:shade val="67500"/>
                  <a:satMod val="115000"/>
                </a:srgbClr>
              </a:gs>
              <a:gs pos="100000">
                <a:srgbClr val="1A7DA1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09E4A-2AF1-491F-9FC5-9A6D41BE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SIWA Pump Guardian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FC2F6-A44E-4C12-9F7D-2862358630C6}"/>
              </a:ext>
            </a:extLst>
          </p:cNvPr>
          <p:cNvSpPr txBox="1"/>
          <p:nvPr/>
        </p:nvSpPr>
        <p:spPr>
          <a:xfrm>
            <a:off x="2631630" y="2034455"/>
            <a:ext cx="3122650" cy="16312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Axel Fronek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chemeClr val="bg1"/>
                </a:solidFill>
              </a:rPr>
              <a:t>Business Owner Digitalisation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Resp</a:t>
            </a:r>
            <a:r>
              <a:rPr lang="en-GB" sz="1600" kern="0" dirty="0" err="1">
                <a:solidFill>
                  <a:schemeClr val="bg1"/>
                </a:solidFill>
              </a:rPr>
              <a:t>onsibility</a:t>
            </a:r>
            <a:r>
              <a:rPr lang="en-GB" sz="1600" kern="0" dirty="0">
                <a:solidFill>
                  <a:schemeClr val="bg1"/>
                </a:solidFill>
              </a:rPr>
              <a:t> for DI VSS W&amp;WW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Digital Applications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axel.fronek@siemens.com</a:t>
            </a:r>
            <a:r>
              <a:rPr lang="en-GB" sz="1600" kern="0" dirty="0">
                <a:solidFill>
                  <a:schemeClr val="bg1"/>
                </a:solidFill>
              </a:rPr>
              <a:t>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+49 (172) 5746101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B3F09-C0FD-470B-8D67-EE47254D2CD2}"/>
              </a:ext>
            </a:extLst>
          </p:cNvPr>
          <p:cNvSpPr txBox="1"/>
          <p:nvPr/>
        </p:nvSpPr>
        <p:spPr>
          <a:xfrm>
            <a:off x="8372796" y="1966714"/>
            <a:ext cx="3180358" cy="1877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Timothy Costello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chemeClr val="bg1"/>
                </a:solidFill>
              </a:rPr>
              <a:t>Product Owner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Resp</a:t>
            </a:r>
            <a:r>
              <a:rPr lang="en-GB" sz="1600" kern="0" dirty="0" err="1">
                <a:solidFill>
                  <a:schemeClr val="bg1"/>
                </a:solidFill>
              </a:rPr>
              <a:t>onsible</a:t>
            </a:r>
            <a:r>
              <a:rPr lang="en-GB" sz="1600" kern="0" dirty="0">
                <a:solidFill>
                  <a:schemeClr val="bg1"/>
                </a:solidFill>
              </a:rPr>
              <a:t> for App roadmap;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Over a decade delivering pumping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solutions in oil and gas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costello.timothy@siemens.com</a:t>
            </a:r>
            <a:endParaRPr lang="en-GB" sz="1600" kern="0" dirty="0">
              <a:solidFill>
                <a:schemeClr val="bg1"/>
              </a:solidFill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+49 (152048) 67357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B14CB-C8E4-48C1-92B3-38C506CB29E8}"/>
              </a:ext>
            </a:extLst>
          </p:cNvPr>
          <p:cNvSpPr txBox="1"/>
          <p:nvPr/>
        </p:nvSpPr>
        <p:spPr>
          <a:xfrm>
            <a:off x="2563896" y="4320448"/>
            <a:ext cx="3260508" cy="1877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Paul Graham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b="1" kern="0" dirty="0">
                <a:solidFill>
                  <a:schemeClr val="bg1"/>
                </a:solidFill>
              </a:rPr>
              <a:t>Technical Specialist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15 years maintaining and operating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Waster water pumping stations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paulgraham@siemens.com</a:t>
            </a:r>
            <a:r>
              <a:rPr lang="en-GB" sz="1600" kern="0" dirty="0">
                <a:solidFill>
                  <a:schemeClr val="bg1"/>
                </a:solidFill>
              </a:rPr>
              <a:t>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600" kern="0" dirty="0">
                <a:solidFill>
                  <a:schemeClr val="bg1"/>
                </a:solidFill>
              </a:rPr>
              <a:t>+44 7921 242378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ECBD958E-EA22-485A-BB41-140656AC88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27" b="7709"/>
          <a:stretch/>
        </p:blipFill>
        <p:spPr>
          <a:xfrm>
            <a:off x="1256572" y="2153599"/>
            <a:ext cx="1127162" cy="1404000"/>
          </a:xfrm>
          <a:prstGeom prst="rect">
            <a:avLst/>
          </a:prstGeom>
        </p:spPr>
      </p:pic>
      <p:grpSp>
        <p:nvGrpSpPr>
          <p:cNvPr id="17" name="Group 33">
            <a:extLst>
              <a:ext uri="{FF2B5EF4-FFF2-40B4-BE49-F238E27FC236}">
                <a16:creationId xmlns:a16="http://schemas.microsoft.com/office/drawing/2014/main" id="{61935E1B-6FBC-45C4-9C66-F158E10BE61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8" name="AutoShape 32">
              <a:extLst>
                <a:ext uri="{FF2B5EF4-FFF2-40B4-BE49-F238E27FC236}">
                  <a16:creationId xmlns:a16="http://schemas.microsoft.com/office/drawing/2014/main" id="{8821DAFC-E0DB-473D-AC99-C670AF6265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Rectangle 34">
              <a:extLst>
                <a:ext uri="{FF2B5EF4-FFF2-40B4-BE49-F238E27FC236}">
                  <a16:creationId xmlns:a16="http://schemas.microsoft.com/office/drawing/2014/main" id="{A090B6B4-5F65-42BB-AF13-4B5430111C1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70522C12-42D9-4886-A960-FD582FD4B09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53714152-6196-423E-84B4-F81EE365270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9B97A63B-CAA2-48E4-B323-CC08C7D3A14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38">
              <a:extLst>
                <a:ext uri="{FF2B5EF4-FFF2-40B4-BE49-F238E27FC236}">
                  <a16:creationId xmlns:a16="http://schemas.microsoft.com/office/drawing/2014/main" id="{9EDF231C-0E12-43A2-9380-7F941F4F424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0B130BD0-7A81-44C0-833B-6F732673BA6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id="{8A23F596-E9D1-49A5-B4EA-A908ECD91BB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6CC87DD5-CB70-4018-9AE2-C69941FBD9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id="{EB47DA49-8BA2-42A0-BB22-EA1B440028D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9BBA84BB-CB55-4AE7-A5E8-0568288F493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AA3B0F86-B327-4D20-B05E-36FFD9AE86E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6F79F817-6483-4BFB-AFBD-22E4FADCC9A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B9C54C54-9388-49F6-82F7-B3B54BA08B4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000802A5-072B-4652-BB2E-3DB5215B7A6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1C8B22F4-DA52-4680-AAC0-D3682F1DCE3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BD3A5B8F-9EF4-4395-83A5-2E834B77188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5705F070-25FF-4FE6-A919-E504DC5885D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83F2A13C-3209-4548-967A-5D515D9DBD0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52">
              <a:extLst>
                <a:ext uri="{FF2B5EF4-FFF2-40B4-BE49-F238E27FC236}">
                  <a16:creationId xmlns:a16="http://schemas.microsoft.com/office/drawing/2014/main" id="{636AFA83-D520-42BE-9945-44BA639F665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53">
              <a:extLst>
                <a:ext uri="{FF2B5EF4-FFF2-40B4-BE49-F238E27FC236}">
                  <a16:creationId xmlns:a16="http://schemas.microsoft.com/office/drawing/2014/main" id="{1CE856C6-95EC-4DA7-B5A8-A1CAB333DB8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id="{C248E630-F980-4CFC-B253-59A047EBC8D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C2BE2B21-375D-474A-ABA5-4499B26D4E5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D72E7D90-9EA8-452E-81E0-E7B2691B440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id="{BDAA6545-B62A-4552-B4BF-75C6D706734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8C25FAFD-94EC-4992-A27F-6015A578694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08C79E56-3E43-46E6-8442-83E6F62A027C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9349071-E201-46F8-816C-650AB18C4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00" y="2153599"/>
            <a:ext cx="1116000" cy="144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407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70349-63C0-4AD2-8E1A-BCCC14501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63" y="5247709"/>
            <a:ext cx="6480000" cy="985648"/>
          </a:xfrm>
        </p:spPr>
        <p:txBody>
          <a:bodyPr/>
          <a:lstStyle/>
          <a:p>
            <a:r>
              <a:rPr lang="en-GB" dirty="0"/>
              <a:t>Full version</a:t>
            </a:r>
          </a:p>
        </p:txBody>
      </p:sp>
    </p:spTree>
    <p:extLst>
      <p:ext uri="{BB962C8B-B14F-4D97-AF65-F5344CB8AC3E}">
        <p14:creationId xmlns:p14="http://schemas.microsoft.com/office/powerpoint/2010/main" val="405552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E559C18-438E-47D8-934E-5B8AF967E7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7478954"/>
              </p:ext>
            </p:extLst>
          </p:nvPr>
        </p:nvGraphicFramePr>
        <p:xfrm>
          <a:off x="1588" y="2382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82" imgH="282" progId="TCLayout.ActiveDocument.1">
                  <p:embed/>
                </p:oleObj>
              </mc:Choice>
              <mc:Fallback>
                <p:oleObj name="think-cell Folie" r:id="rId5" imgW="282" imgH="282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E559C18-438E-47D8-934E-5B8AF967E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2382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D05375BE-5127-4929-90BB-F89C372713F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794"/>
            <a:ext cx="158750" cy="158750"/>
          </a:xfrm>
          <a:prstGeom prst="rect">
            <a:avLst/>
          </a:prstGeom>
          <a:solidFill>
            <a:srgbClr val="DFE6ED"/>
          </a:solidFill>
          <a:ln>
            <a:noFill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Siemens Sans" pitchFamily="2" charset="0"/>
              <a:ea typeface="+mj-ea"/>
              <a:cs typeface="Arial" panose="020B0604020202020204" pitchFamily="34" charset="0"/>
              <a:sym typeface="Siemens Sans" pitchFamily="2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27063" y="447284"/>
            <a:ext cx="3021302" cy="678320"/>
          </a:xfrm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  <a:latin typeface="Siemens Sans" pitchFamily="2" charset="0"/>
              </a:rPr>
              <a:t>      </a:t>
            </a:r>
            <a:endParaRPr lang="de-DE" sz="2400" dirty="0">
              <a:solidFill>
                <a:schemeClr val="bg1"/>
              </a:solidFill>
            </a:endParaRPr>
          </a:p>
        </p:txBody>
      </p:sp>
      <p:grpSp>
        <p:nvGrpSpPr>
          <p:cNvPr id="8" name="WTP"/>
          <p:cNvGrpSpPr/>
          <p:nvPr/>
        </p:nvGrpSpPr>
        <p:grpSpPr>
          <a:xfrm>
            <a:off x="630239" y="2573816"/>
            <a:ext cx="3036407" cy="628521"/>
            <a:chOff x="2222332" y="3247288"/>
            <a:chExt cx="3036407" cy="628521"/>
          </a:xfrm>
        </p:grpSpPr>
        <p:sp>
          <p:nvSpPr>
            <p:cNvPr id="203" name="Rechteck 202"/>
            <p:cNvSpPr/>
            <p:nvPr/>
          </p:nvSpPr>
          <p:spPr bwMode="auto">
            <a:xfrm>
              <a:off x="2225653" y="3247289"/>
              <a:ext cx="3030641" cy="628520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4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2356780" y="3305195"/>
              <a:ext cx="22338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Waste Water Treatment Plant</a:t>
              </a:r>
            </a:p>
          </p:txBody>
        </p:sp>
        <p:pic>
          <p:nvPicPr>
            <p:cNvPr id="376" name="Grafik 37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735" y="3640328"/>
              <a:ext cx="146286" cy="146286"/>
            </a:xfrm>
            <a:prstGeom prst="rect">
              <a:avLst/>
            </a:prstGeom>
          </p:spPr>
        </p:pic>
        <p:sp>
          <p:nvSpPr>
            <p:cNvPr id="385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2356779" y="3626272"/>
              <a:ext cx="253844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Sewer: Sewage Network Management</a:t>
              </a:r>
              <a:endParaRPr lang="en-US" altLang="de-DE" sz="1000" u="sng" dirty="0">
                <a:solidFill>
                  <a:srgbClr val="FFFFFF"/>
                </a:solidFill>
              </a:endParaRPr>
            </a:p>
          </p:txBody>
        </p:sp>
        <p:cxnSp>
          <p:nvCxnSpPr>
            <p:cNvPr id="69" name="Gerader Verbinder 68"/>
            <p:cNvCxnSpPr/>
            <p:nvPr/>
          </p:nvCxnSpPr>
          <p:spPr bwMode="auto">
            <a:xfrm>
              <a:off x="2227539" y="3552195"/>
              <a:ext cx="303120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5" name="Grafik 7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4167" y="3319718"/>
              <a:ext cx="89208" cy="145374"/>
            </a:xfrm>
            <a:prstGeom prst="rect">
              <a:avLst/>
            </a:prstGeom>
          </p:spPr>
        </p:pic>
        <p:sp>
          <p:nvSpPr>
            <p:cNvPr id="67" name="WTP_L2">
              <a:hlinkClick r:id="rId9" action="ppaction://hlinksldjump"/>
            </p:cNvPr>
            <p:cNvSpPr/>
            <p:nvPr/>
          </p:nvSpPr>
          <p:spPr bwMode="auto">
            <a:xfrm>
              <a:off x="2222332" y="3556445"/>
              <a:ext cx="3033962" cy="3193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" name="WTP_L1">
              <a:hlinkClick r:id="rId10" action="ppaction://hlinksldjump"/>
            </p:cNvPr>
            <p:cNvSpPr/>
            <p:nvPr/>
          </p:nvSpPr>
          <p:spPr bwMode="auto">
            <a:xfrm>
              <a:off x="2227539" y="3247288"/>
              <a:ext cx="3028754" cy="3144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98" name="Ellipse 197"/>
          <p:cNvSpPr/>
          <p:nvPr/>
        </p:nvSpPr>
        <p:spPr bwMode="auto">
          <a:xfrm>
            <a:off x="3506887" y="3047197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ADBECB"/>
              </a:solidFill>
            </a:endParaRPr>
          </a:p>
        </p:txBody>
      </p:sp>
      <p:pic>
        <p:nvPicPr>
          <p:cNvPr id="38" name="Auf_WTP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565" y="3057858"/>
            <a:ext cx="287834" cy="287834"/>
          </a:xfrm>
          <a:prstGeom prst="rect">
            <a:avLst/>
          </a:prstGeom>
        </p:spPr>
      </p:pic>
      <p:pic>
        <p:nvPicPr>
          <p:cNvPr id="81" name="Zu_WTP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565" y="3057858"/>
            <a:ext cx="287834" cy="287834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9357247" y="2716856"/>
            <a:ext cx="2364360" cy="635089"/>
            <a:chOff x="8960552" y="1970499"/>
            <a:chExt cx="2364360" cy="635089"/>
          </a:xfrm>
        </p:grpSpPr>
        <p:sp>
          <p:nvSpPr>
            <p:cNvPr id="243" name="Rechteck 242"/>
            <p:cNvSpPr/>
            <p:nvPr/>
          </p:nvSpPr>
          <p:spPr bwMode="auto">
            <a:xfrm>
              <a:off x="8960552" y="1970499"/>
              <a:ext cx="2357864" cy="635089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4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9032952" y="2019350"/>
              <a:ext cx="16583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Distribution Network</a:t>
              </a:r>
            </a:p>
          </p:txBody>
        </p:sp>
        <p:pic>
          <p:nvPicPr>
            <p:cNvPr id="379" name="Grafik 37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2716" y="2376039"/>
              <a:ext cx="146164" cy="146164"/>
            </a:xfrm>
            <a:prstGeom prst="rect">
              <a:avLst/>
            </a:prstGeom>
          </p:spPr>
        </p:pic>
        <p:sp>
          <p:nvSpPr>
            <p:cNvPr id="388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9032560" y="2362979"/>
              <a:ext cx="192195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</a:t>
              </a:r>
              <a:r>
                <a:rPr lang="en-US" altLang="de-DE" sz="1000" dirty="0" err="1">
                  <a:solidFill>
                    <a:srgbClr val="FFFFFF"/>
                  </a:solidFill>
                </a:rPr>
                <a:t>LeakPlus</a:t>
              </a:r>
              <a:r>
                <a:rPr lang="en-US" altLang="de-DE" sz="1000" dirty="0">
                  <a:solidFill>
                    <a:srgbClr val="FFFFFF"/>
                  </a:solidFill>
                </a:rPr>
                <a:t>: Detecting Leaks</a:t>
              </a:r>
            </a:p>
          </p:txBody>
        </p:sp>
        <p:cxnSp>
          <p:nvCxnSpPr>
            <p:cNvPr id="396" name="Gerader Verbinder 395"/>
            <p:cNvCxnSpPr>
              <a:stCxn id="243" idx="1"/>
              <a:endCxn id="243" idx="3"/>
            </p:cNvCxnSpPr>
            <p:nvPr/>
          </p:nvCxnSpPr>
          <p:spPr bwMode="auto">
            <a:xfrm>
              <a:off x="8960552" y="2288044"/>
              <a:ext cx="2357864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DN_L">
              <a:hlinkClick r:id="rId13" action="ppaction://hlinksldjump"/>
            </p:cNvPr>
            <p:cNvSpPr/>
            <p:nvPr/>
          </p:nvSpPr>
          <p:spPr bwMode="auto">
            <a:xfrm>
              <a:off x="8960552" y="2292731"/>
              <a:ext cx="2364360" cy="3072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45" name="Ellipse 244"/>
          <p:cNvSpPr/>
          <p:nvPr/>
        </p:nvSpPr>
        <p:spPr bwMode="auto">
          <a:xfrm>
            <a:off x="9196156" y="3194656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0" name="DN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834" y="3205317"/>
            <a:ext cx="287834" cy="287834"/>
          </a:xfrm>
          <a:prstGeom prst="rect">
            <a:avLst/>
          </a:prstGeom>
        </p:spPr>
      </p:pic>
      <p:pic>
        <p:nvPicPr>
          <p:cNvPr id="87" name="DN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834" y="3205317"/>
            <a:ext cx="287834" cy="287834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9607761" y="3789835"/>
            <a:ext cx="2105516" cy="868007"/>
            <a:chOff x="7598806" y="3774121"/>
            <a:chExt cx="2105516" cy="868007"/>
          </a:xfrm>
        </p:grpSpPr>
        <p:sp>
          <p:nvSpPr>
            <p:cNvPr id="262" name="Rechteck 261"/>
            <p:cNvSpPr/>
            <p:nvPr/>
          </p:nvSpPr>
          <p:spPr bwMode="auto">
            <a:xfrm>
              <a:off x="7613585" y="3774121"/>
              <a:ext cx="2090737" cy="868007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3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7696045" y="3832127"/>
              <a:ext cx="1697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Transportation Network</a:t>
              </a:r>
            </a:p>
          </p:txBody>
        </p:sp>
        <p:pic>
          <p:nvPicPr>
            <p:cNvPr id="409" name="Grafik 40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0829" y="4185406"/>
              <a:ext cx="145456" cy="145456"/>
            </a:xfrm>
            <a:prstGeom prst="rect">
              <a:avLst/>
            </a:prstGeom>
          </p:spPr>
        </p:pic>
        <p:cxnSp>
          <p:nvCxnSpPr>
            <p:cNvPr id="98" name="Gerader Verbinder 97"/>
            <p:cNvCxnSpPr/>
            <p:nvPr/>
          </p:nvCxnSpPr>
          <p:spPr bwMode="auto">
            <a:xfrm>
              <a:off x="7598806" y="4080653"/>
              <a:ext cx="209160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0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7696045" y="4176598"/>
              <a:ext cx="162372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Leak: Detecting Leaks</a:t>
              </a:r>
            </a:p>
          </p:txBody>
        </p:sp>
        <p:sp>
          <p:nvSpPr>
            <p:cNvPr id="411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7696045" y="4401854"/>
              <a:ext cx="162373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Burst: Detecting Burst</a:t>
              </a:r>
            </a:p>
          </p:txBody>
        </p:sp>
        <p:pic>
          <p:nvPicPr>
            <p:cNvPr id="412" name="Grafik 4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9904" y="4400250"/>
              <a:ext cx="147306" cy="147306"/>
            </a:xfrm>
            <a:prstGeom prst="rect">
              <a:avLst/>
            </a:prstGeom>
          </p:spPr>
        </p:pic>
        <p:sp>
          <p:nvSpPr>
            <p:cNvPr id="15" name="TN_L1">
              <a:hlinkClick r:id="rId14" action="ppaction://hlinksldjump"/>
            </p:cNvPr>
            <p:cNvSpPr/>
            <p:nvPr/>
          </p:nvSpPr>
          <p:spPr bwMode="auto">
            <a:xfrm>
              <a:off x="7696044" y="4125895"/>
              <a:ext cx="1993497" cy="2198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9" name="TN_L2">
              <a:hlinkClick r:id="rId15" action="ppaction://hlinksldjump"/>
            </p:cNvPr>
            <p:cNvSpPr/>
            <p:nvPr/>
          </p:nvSpPr>
          <p:spPr bwMode="auto">
            <a:xfrm>
              <a:off x="7696044" y="4354757"/>
              <a:ext cx="1993497" cy="2767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65" name="httrhr"/>
          <p:cNvSpPr/>
          <p:nvPr/>
        </p:nvSpPr>
        <p:spPr bwMode="auto">
          <a:xfrm>
            <a:off x="9453167" y="4492112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9" name="TN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845" y="4502773"/>
            <a:ext cx="287834" cy="287834"/>
          </a:xfrm>
          <a:prstGeom prst="rect">
            <a:avLst/>
          </a:prstGeom>
        </p:spPr>
      </p:pic>
      <p:pic>
        <p:nvPicPr>
          <p:cNvPr id="91" name="TN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845" y="4502773"/>
            <a:ext cx="287834" cy="287834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9672322" y="5219432"/>
            <a:ext cx="2040956" cy="298494"/>
            <a:chOff x="8512138" y="4951755"/>
            <a:chExt cx="2040956" cy="298494"/>
          </a:xfrm>
        </p:grpSpPr>
        <p:sp>
          <p:nvSpPr>
            <p:cNvPr id="271" name="Rechteck 270">
              <a:hlinkClick r:id="rId16" action="ppaction://hlinksldjump"/>
            </p:cNvPr>
            <p:cNvSpPr/>
            <p:nvPr/>
          </p:nvSpPr>
          <p:spPr bwMode="auto">
            <a:xfrm>
              <a:off x="8512138" y="4951755"/>
              <a:ext cx="2040955" cy="298494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72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8633680" y="5003034"/>
              <a:ext cx="161666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Water Treatment Plant</a:t>
              </a:r>
            </a:p>
          </p:txBody>
        </p:sp>
        <p:pic>
          <p:nvPicPr>
            <p:cNvPr id="404" name="Grafik 40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870" y="5024828"/>
              <a:ext cx="87546" cy="142664"/>
            </a:xfrm>
            <a:prstGeom prst="rect">
              <a:avLst/>
            </a:prstGeom>
          </p:spPr>
        </p:pic>
        <p:sp>
          <p:nvSpPr>
            <p:cNvPr id="17" name="WTP2_L">
              <a:hlinkClick r:id="rId16" action="ppaction://hlinksldjump"/>
            </p:cNvPr>
            <p:cNvSpPr/>
            <p:nvPr/>
          </p:nvSpPr>
          <p:spPr bwMode="auto">
            <a:xfrm>
              <a:off x="8547446" y="4951755"/>
              <a:ext cx="2005648" cy="28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73" name="Ellipse 272"/>
          <p:cNvSpPr/>
          <p:nvPr/>
        </p:nvSpPr>
        <p:spPr bwMode="auto">
          <a:xfrm>
            <a:off x="9507048" y="5064854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4" name="WTP2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727" y="5075516"/>
            <a:ext cx="287834" cy="287834"/>
          </a:xfrm>
          <a:prstGeom prst="rect">
            <a:avLst/>
          </a:prstGeom>
        </p:spPr>
      </p:pic>
      <p:pic>
        <p:nvPicPr>
          <p:cNvPr id="94" name="WTP2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727" y="5075516"/>
            <a:ext cx="287834" cy="287834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627561" y="4852987"/>
            <a:ext cx="2461494" cy="298800"/>
            <a:chOff x="3014695" y="5146417"/>
            <a:chExt cx="2461494" cy="298800"/>
          </a:xfrm>
        </p:grpSpPr>
        <p:sp>
          <p:nvSpPr>
            <p:cNvPr id="280" name="Rechteck 279">
              <a:hlinkClick r:id="rId17" action="ppaction://hlinksldjump"/>
            </p:cNvPr>
            <p:cNvSpPr/>
            <p:nvPr/>
          </p:nvSpPr>
          <p:spPr bwMode="auto">
            <a:xfrm>
              <a:off x="3014695" y="5146417"/>
              <a:ext cx="2461494" cy="298800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1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3136439" y="5197384"/>
              <a:ext cx="20189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Water Source / Desalination </a:t>
              </a:r>
            </a:p>
          </p:txBody>
        </p:sp>
        <p:pic>
          <p:nvPicPr>
            <p:cNvPr id="399" name="Grafik 39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9056" y="5224142"/>
              <a:ext cx="87966" cy="143350"/>
            </a:xfrm>
            <a:prstGeom prst="rect">
              <a:avLst/>
            </a:prstGeom>
          </p:spPr>
        </p:pic>
        <p:sp>
          <p:nvSpPr>
            <p:cNvPr id="19" name="Rechteck 18">
              <a:hlinkClick r:id="rId17" action="ppaction://hlinksldjump"/>
            </p:cNvPr>
            <p:cNvSpPr/>
            <p:nvPr/>
          </p:nvSpPr>
          <p:spPr bwMode="auto">
            <a:xfrm>
              <a:off x="3014695" y="5146417"/>
              <a:ext cx="2461494" cy="29531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84" name="Ellipse 283"/>
          <p:cNvSpPr/>
          <p:nvPr/>
        </p:nvSpPr>
        <p:spPr bwMode="auto">
          <a:xfrm>
            <a:off x="2932436" y="4990137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93" name="WSD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114" y="5000798"/>
            <a:ext cx="287834" cy="287834"/>
          </a:xfrm>
          <a:prstGeom prst="rect">
            <a:avLst/>
          </a:prstGeom>
        </p:spPr>
      </p:pic>
      <p:pic>
        <p:nvPicPr>
          <p:cNvPr id="97" name="WSD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114" y="5000798"/>
            <a:ext cx="287834" cy="28783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23C4763-7DB6-4966-9746-E6788AA99061}"/>
              </a:ext>
            </a:extLst>
          </p:cNvPr>
          <p:cNvGrpSpPr/>
          <p:nvPr/>
        </p:nvGrpSpPr>
        <p:grpSpPr>
          <a:xfrm>
            <a:off x="6082774" y="4501507"/>
            <a:ext cx="2286330" cy="633849"/>
            <a:chOff x="6020346" y="4653136"/>
            <a:chExt cx="2286330" cy="633849"/>
          </a:xfrm>
        </p:grpSpPr>
        <p:sp>
          <p:nvSpPr>
            <p:cNvPr id="334" name="Rechteck 333"/>
            <p:cNvSpPr/>
            <p:nvPr/>
          </p:nvSpPr>
          <p:spPr bwMode="auto">
            <a:xfrm>
              <a:off x="6027167" y="4653136"/>
              <a:ext cx="2279509" cy="615847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61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6158293" y="4711042"/>
              <a:ext cx="15699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Pumping Stations</a:t>
              </a:r>
            </a:p>
          </p:txBody>
        </p:sp>
        <p:pic>
          <p:nvPicPr>
            <p:cNvPr id="384" name="Grafik 38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086" y="5023741"/>
              <a:ext cx="149772" cy="149772"/>
            </a:xfrm>
            <a:prstGeom prst="rect">
              <a:avLst/>
            </a:prstGeom>
          </p:spPr>
        </p:pic>
        <p:sp>
          <p:nvSpPr>
            <p:cNvPr id="406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6158293" y="5016107"/>
              <a:ext cx="180567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Optim Dynamics</a:t>
              </a:r>
            </a:p>
          </p:txBody>
        </p:sp>
        <p:cxnSp>
          <p:nvCxnSpPr>
            <p:cNvPr id="93" name="Gerader Verbinder 92"/>
            <p:cNvCxnSpPr/>
            <p:nvPr/>
          </p:nvCxnSpPr>
          <p:spPr bwMode="auto">
            <a:xfrm>
              <a:off x="6027168" y="4951001"/>
              <a:ext cx="2279508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PS_L">
              <a:hlinkClick r:id="rId18" action="ppaction://hlinksldjump"/>
            </p:cNvPr>
            <p:cNvSpPr/>
            <p:nvPr/>
          </p:nvSpPr>
          <p:spPr bwMode="auto">
            <a:xfrm>
              <a:off x="6020346" y="4969003"/>
              <a:ext cx="2279507" cy="3179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74" name="Ellipse 373"/>
          <p:cNvSpPr/>
          <p:nvPr/>
        </p:nvSpPr>
        <p:spPr bwMode="auto">
          <a:xfrm>
            <a:off x="8392753" y="4909009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5" name="PS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31" y="4919670"/>
            <a:ext cx="287834" cy="287834"/>
          </a:xfrm>
          <a:prstGeom prst="rect">
            <a:avLst/>
          </a:prstGeom>
        </p:spPr>
      </p:pic>
      <p:pic>
        <p:nvPicPr>
          <p:cNvPr id="100" name="PS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31" y="4919670"/>
            <a:ext cx="287834" cy="287834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6938626" y="5912039"/>
            <a:ext cx="4149417" cy="685777"/>
            <a:chOff x="6733639" y="5606936"/>
            <a:chExt cx="4149417" cy="685777"/>
          </a:xfrm>
        </p:grpSpPr>
        <p:sp>
          <p:nvSpPr>
            <p:cNvPr id="295" name="Rechteck 294"/>
            <p:cNvSpPr/>
            <p:nvPr/>
          </p:nvSpPr>
          <p:spPr bwMode="auto">
            <a:xfrm>
              <a:off x="6733640" y="5606936"/>
              <a:ext cx="3438000" cy="622800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96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6864764" y="5664842"/>
              <a:ext cx="2987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Pump </a:t>
              </a:r>
              <a:r>
                <a:rPr lang="en-US" altLang="de-DE" sz="1200">
                  <a:solidFill>
                    <a:srgbClr val="FFFFFF"/>
                  </a:solidFill>
                </a:rPr>
                <a:t>&amp; Reservoir </a:t>
              </a:r>
              <a:r>
                <a:rPr lang="en-US" altLang="de-DE" sz="1200" dirty="0">
                  <a:solidFill>
                    <a:srgbClr val="FFFFFF"/>
                  </a:solidFill>
                </a:rPr>
                <a:t>Management</a:t>
              </a:r>
            </a:p>
          </p:txBody>
        </p:sp>
        <p:pic>
          <p:nvPicPr>
            <p:cNvPr id="381" name="Grafik 38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8458" y="5998858"/>
              <a:ext cx="144506" cy="144506"/>
            </a:xfrm>
            <a:prstGeom prst="rect">
              <a:avLst/>
            </a:prstGeom>
          </p:spPr>
        </p:pic>
        <p:sp>
          <p:nvSpPr>
            <p:cNvPr id="407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6864764" y="5990960"/>
              <a:ext cx="241408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Optim: Optimizing pump schedule</a:t>
              </a:r>
            </a:p>
          </p:txBody>
        </p:sp>
        <p:cxnSp>
          <p:nvCxnSpPr>
            <p:cNvPr id="95" name="Gerader Verbinder 94"/>
            <p:cNvCxnSpPr/>
            <p:nvPr/>
          </p:nvCxnSpPr>
          <p:spPr bwMode="auto">
            <a:xfrm>
              <a:off x="6733639" y="5912485"/>
              <a:ext cx="3438000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PuH_L">
              <a:hlinkClick r:id="rId19" action="ppaction://hlinksldjump"/>
            </p:cNvPr>
            <p:cNvSpPr/>
            <p:nvPr/>
          </p:nvSpPr>
          <p:spPr bwMode="auto">
            <a:xfrm>
              <a:off x="7452852" y="5986992"/>
              <a:ext cx="3430204" cy="3057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01" name="Ellipse 300"/>
          <p:cNvSpPr/>
          <p:nvPr/>
        </p:nvSpPr>
        <p:spPr bwMode="auto">
          <a:xfrm>
            <a:off x="6786009" y="5757239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14" name="PuH_Au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687" y="5767900"/>
            <a:ext cx="287834" cy="287834"/>
          </a:xfrm>
          <a:prstGeom prst="rect">
            <a:avLst/>
          </a:prstGeom>
        </p:spPr>
      </p:pic>
      <p:pic>
        <p:nvPicPr>
          <p:cNvPr id="103" name="PuH_Z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687" y="5767900"/>
            <a:ext cx="287834" cy="287834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753" y="323012"/>
            <a:ext cx="2159999" cy="9157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feld 1"/>
          <p:cNvSpPr txBox="1"/>
          <p:nvPr/>
        </p:nvSpPr>
        <p:spPr>
          <a:xfrm>
            <a:off x="698575" y="409076"/>
            <a:ext cx="3021302" cy="788471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</a:rPr>
              <a:t>Siemens Industry Suite for Water &amp; Waste Water </a:t>
            </a:r>
            <a:endParaRPr lang="de-DE" sz="2400" b="1" dirty="0">
              <a:solidFill>
                <a:srgbClr val="FFFFFF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6" name="Hide all">
            <a:extLst>
              <a:ext uri="{FF2B5EF4-FFF2-40B4-BE49-F238E27FC236}">
                <a16:creationId xmlns:a16="http://schemas.microsoft.com/office/drawing/2014/main" id="{CD09C414-9D3C-4670-9EAA-2F25627A3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4736" y="6168232"/>
            <a:ext cx="661015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lIns="72000" tIns="72000" rIns="72000" bIns="72000" anchor="ctr"/>
          <a:lstStyle>
            <a:defPPr>
              <a:defRPr lang="de-DE"/>
            </a:defPPr>
            <a:lvl1pPr marL="0" algn="ctr" eaLnBrk="1" hangingPunct="1">
              <a:buFont typeface="Wingdings" pitchFamily="2" charset="2"/>
              <a:buNone/>
              <a:defRPr sz="12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sz="1000" dirty="0">
                <a:solidFill>
                  <a:srgbClr val="2387AA"/>
                </a:solidFill>
              </a:rPr>
              <a:t>Hide all</a:t>
            </a:r>
          </a:p>
        </p:txBody>
      </p:sp>
      <p:sp>
        <p:nvSpPr>
          <p:cNvPr id="99" name="Show all">
            <a:extLst>
              <a:ext uri="{FF2B5EF4-FFF2-40B4-BE49-F238E27FC236}">
                <a16:creationId xmlns:a16="http://schemas.microsoft.com/office/drawing/2014/main" id="{CD09C414-9D3C-4670-9EAA-2F25627A3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4736" y="6168232"/>
            <a:ext cx="661015" cy="36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lIns="72000" tIns="72000" rIns="72000" bIns="72000" anchor="ctr"/>
          <a:lstStyle>
            <a:defPPr>
              <a:defRPr lang="de-DE"/>
            </a:defPPr>
            <a:lvl1pPr marL="0" algn="ctr" eaLnBrk="1" hangingPunct="1">
              <a:buFont typeface="Wingdings" pitchFamily="2" charset="2"/>
              <a:buNone/>
              <a:defRPr sz="12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hlink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sz="1000" dirty="0">
                <a:solidFill>
                  <a:srgbClr val="2387AA"/>
                </a:solidFill>
              </a:rPr>
              <a:t>Show all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6166356-228F-4DC9-AA07-CF83BA33FF9D}"/>
              </a:ext>
            </a:extLst>
          </p:cNvPr>
          <p:cNvGrpSpPr/>
          <p:nvPr/>
        </p:nvGrpSpPr>
        <p:grpSpPr>
          <a:xfrm>
            <a:off x="3911053" y="1386884"/>
            <a:ext cx="1878567" cy="924571"/>
            <a:chOff x="4141779" y="1555618"/>
            <a:chExt cx="1878567" cy="1129654"/>
          </a:xfrm>
        </p:grpSpPr>
        <p:sp>
          <p:nvSpPr>
            <p:cNvPr id="238" name="Rechteck 237"/>
            <p:cNvSpPr/>
            <p:nvPr/>
          </p:nvSpPr>
          <p:spPr bwMode="auto">
            <a:xfrm>
              <a:off x="4154959" y="1555618"/>
              <a:ext cx="1865387" cy="1129654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39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4302654" y="1613523"/>
              <a:ext cx="1543638" cy="225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Sewer Network </a:t>
              </a:r>
            </a:p>
          </p:txBody>
        </p:sp>
        <p:pic>
          <p:nvPicPr>
            <p:cNvPr id="377" name="Grafik 37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9135" y="1958922"/>
              <a:ext cx="168790" cy="149854"/>
            </a:xfrm>
            <a:prstGeom prst="rect">
              <a:avLst/>
            </a:prstGeom>
          </p:spPr>
        </p:pic>
        <p:sp>
          <p:nvSpPr>
            <p:cNvPr id="386" name="Textfeld 57">
              <a:extLst>
                <a:ext uri="{FF2B5EF4-FFF2-40B4-BE49-F238E27FC236}">
                  <a16:creationId xmlns:a16="http://schemas.microsoft.com/office/drawing/2014/main" id="{D2019B8C-BE61-475A-B658-4519089AC6A2}"/>
                </a:ext>
              </a:extLst>
            </p:cNvPr>
            <p:cNvSpPr txBox="1"/>
            <p:nvPr/>
          </p:nvSpPr>
          <p:spPr bwMode="gray">
            <a:xfrm>
              <a:off x="4302653" y="2004816"/>
              <a:ext cx="1463816" cy="1880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Sewer</a:t>
              </a:r>
            </a:p>
          </p:txBody>
        </p:sp>
        <p:cxnSp>
          <p:nvCxnSpPr>
            <p:cNvPr id="82" name="Gerader Verbinder 81"/>
            <p:cNvCxnSpPr/>
            <p:nvPr/>
          </p:nvCxnSpPr>
          <p:spPr bwMode="auto">
            <a:xfrm>
              <a:off x="4154959" y="1867276"/>
              <a:ext cx="1865387" cy="6033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8E3B9A76-D97D-4497-8BC6-EA163DB33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647" y="2377215"/>
              <a:ext cx="168790" cy="149854"/>
            </a:xfrm>
            <a:prstGeom prst="rect">
              <a:avLst/>
            </a:prstGeom>
          </p:spPr>
        </p:pic>
        <p:sp>
          <p:nvSpPr>
            <p:cNvPr id="116" name="Textfeld 57">
              <a:extLst>
                <a:ext uri="{FF2B5EF4-FFF2-40B4-BE49-F238E27FC236}">
                  <a16:creationId xmlns:a16="http://schemas.microsoft.com/office/drawing/2014/main" id="{36FDCFA1-DF28-4FC6-9919-F14EF394420B}"/>
                </a:ext>
              </a:extLst>
            </p:cNvPr>
            <p:cNvSpPr txBox="1"/>
            <p:nvPr/>
          </p:nvSpPr>
          <p:spPr bwMode="gray">
            <a:xfrm>
              <a:off x="4273594" y="2356737"/>
              <a:ext cx="1463816" cy="1880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Blockage Predictor</a:t>
              </a:r>
            </a:p>
          </p:txBody>
        </p:sp>
        <p:sp>
          <p:nvSpPr>
            <p:cNvPr id="118" name="SN_L">
              <a:hlinkClick r:id="rId9" action="ppaction://hlinksldjump"/>
              <a:extLst>
                <a:ext uri="{FF2B5EF4-FFF2-40B4-BE49-F238E27FC236}">
                  <a16:creationId xmlns:a16="http://schemas.microsoft.com/office/drawing/2014/main" id="{8DFA1BD6-FA63-401F-A21E-4BA009721E29}"/>
                </a:ext>
              </a:extLst>
            </p:cNvPr>
            <p:cNvSpPr/>
            <p:nvPr/>
          </p:nvSpPr>
          <p:spPr bwMode="auto">
            <a:xfrm>
              <a:off x="4141779" y="1913696"/>
              <a:ext cx="1865387" cy="3194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01" name="SN_L">
            <a:hlinkClick r:id="rId21" action="ppaction://hlinksldjump"/>
            <a:extLst>
              <a:ext uri="{FF2B5EF4-FFF2-40B4-BE49-F238E27FC236}">
                <a16:creationId xmlns:a16="http://schemas.microsoft.com/office/drawing/2014/main" id="{EBDFC778-AC09-4E72-AC5C-EAB86568D619}"/>
              </a:ext>
            </a:extLst>
          </p:cNvPr>
          <p:cNvSpPr/>
          <p:nvPr/>
        </p:nvSpPr>
        <p:spPr bwMode="auto">
          <a:xfrm>
            <a:off x="3924233" y="2027750"/>
            <a:ext cx="1865387" cy="2352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0F715AC6-8A99-44A4-93A3-B82032194FAD}"/>
              </a:ext>
            </a:extLst>
          </p:cNvPr>
          <p:cNvGrpSpPr/>
          <p:nvPr/>
        </p:nvGrpSpPr>
        <p:grpSpPr>
          <a:xfrm>
            <a:off x="3994949" y="2848491"/>
            <a:ext cx="2303158" cy="615847"/>
            <a:chOff x="6027167" y="4653136"/>
            <a:chExt cx="2303158" cy="615847"/>
          </a:xfrm>
        </p:grpSpPr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23470E87-6A61-46B8-9C78-599C740F813A}"/>
                </a:ext>
              </a:extLst>
            </p:cNvPr>
            <p:cNvSpPr/>
            <p:nvPr/>
          </p:nvSpPr>
          <p:spPr bwMode="auto">
            <a:xfrm>
              <a:off x="6027167" y="4653136"/>
              <a:ext cx="2279509" cy="615847"/>
            </a:xfrm>
            <a:prstGeom prst="rect">
              <a:avLst/>
            </a:prstGeom>
            <a:solidFill>
              <a:srgbClr val="003750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6" name="Textfeld 57">
              <a:extLst>
                <a:ext uri="{FF2B5EF4-FFF2-40B4-BE49-F238E27FC236}">
                  <a16:creationId xmlns:a16="http://schemas.microsoft.com/office/drawing/2014/main" id="{BDF1AF57-E535-43A5-8347-1D648B46014F}"/>
                </a:ext>
              </a:extLst>
            </p:cNvPr>
            <p:cNvSpPr txBox="1"/>
            <p:nvPr/>
          </p:nvSpPr>
          <p:spPr bwMode="gray">
            <a:xfrm>
              <a:off x="6158293" y="4711042"/>
              <a:ext cx="21415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200" dirty="0">
                  <a:solidFill>
                    <a:srgbClr val="FFFFFF"/>
                  </a:solidFill>
                </a:rPr>
                <a:t>Sewer - Pumping Stations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6C500A8B-7CF0-4A78-8CBF-1BF1AB462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086" y="5023741"/>
              <a:ext cx="149772" cy="149772"/>
            </a:xfrm>
            <a:prstGeom prst="rect">
              <a:avLst/>
            </a:prstGeom>
          </p:spPr>
        </p:pic>
        <p:sp>
          <p:nvSpPr>
            <p:cNvPr id="108" name="Textfeld 57">
              <a:extLst>
                <a:ext uri="{FF2B5EF4-FFF2-40B4-BE49-F238E27FC236}">
                  <a16:creationId xmlns:a16="http://schemas.microsoft.com/office/drawing/2014/main" id="{09F8DE0E-089A-462F-B0C7-7D4A1BE63D66}"/>
                </a:ext>
              </a:extLst>
            </p:cNvPr>
            <p:cNvSpPr txBox="1"/>
            <p:nvPr/>
          </p:nvSpPr>
          <p:spPr bwMode="gray">
            <a:xfrm>
              <a:off x="6158293" y="5016107"/>
              <a:ext cx="180567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de-DE" sz="1000" dirty="0">
                  <a:solidFill>
                    <a:srgbClr val="FFFFFF"/>
                  </a:solidFill>
                </a:rPr>
                <a:t>SIWA Pump Guardian</a:t>
              </a:r>
            </a:p>
          </p:txBody>
        </p: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8409B764-5686-4783-8D43-491F8874FD18}"/>
                </a:ext>
              </a:extLst>
            </p:cNvPr>
            <p:cNvCxnSpPr/>
            <p:nvPr/>
          </p:nvCxnSpPr>
          <p:spPr bwMode="auto">
            <a:xfrm>
              <a:off x="6027168" y="4951001"/>
              <a:ext cx="2279508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PS_L">
              <a:hlinkClick r:id="rId22" action="ppaction://hlinksldjump"/>
              <a:extLst>
                <a:ext uri="{FF2B5EF4-FFF2-40B4-BE49-F238E27FC236}">
                  <a16:creationId xmlns:a16="http://schemas.microsoft.com/office/drawing/2014/main" id="{4FE1C206-7655-4B91-B110-6F14038D7564}"/>
                </a:ext>
              </a:extLst>
            </p:cNvPr>
            <p:cNvSpPr/>
            <p:nvPr/>
          </p:nvSpPr>
          <p:spPr bwMode="auto">
            <a:xfrm>
              <a:off x="6050818" y="4951001"/>
              <a:ext cx="2279507" cy="3179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de-DE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13" name="Ellipse 112">
            <a:extLst>
              <a:ext uri="{FF2B5EF4-FFF2-40B4-BE49-F238E27FC236}">
                <a16:creationId xmlns:a16="http://schemas.microsoft.com/office/drawing/2014/main" id="{4E22923A-7957-4987-A6D0-3EF83921F2E1}"/>
              </a:ext>
            </a:extLst>
          </p:cNvPr>
          <p:cNvSpPr/>
          <p:nvPr/>
        </p:nvSpPr>
        <p:spPr bwMode="auto">
          <a:xfrm>
            <a:off x="6150025" y="3336662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5" name="PS_Auf">
            <a:extLst>
              <a:ext uri="{FF2B5EF4-FFF2-40B4-BE49-F238E27FC236}">
                <a16:creationId xmlns:a16="http://schemas.microsoft.com/office/drawing/2014/main" id="{3AE4588B-079A-4B98-84B2-9A3F88E6557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03" y="3347323"/>
            <a:ext cx="287834" cy="287834"/>
          </a:xfrm>
          <a:prstGeom prst="rect">
            <a:avLst/>
          </a:prstGeom>
        </p:spPr>
      </p:pic>
      <p:pic>
        <p:nvPicPr>
          <p:cNvPr id="119" name="PS_Zu">
            <a:extLst>
              <a:ext uri="{FF2B5EF4-FFF2-40B4-BE49-F238E27FC236}">
                <a16:creationId xmlns:a16="http://schemas.microsoft.com/office/drawing/2014/main" id="{3BBA06BC-456A-41ED-98E2-BBC2BC4B59D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03" y="3347323"/>
            <a:ext cx="287834" cy="287834"/>
          </a:xfrm>
          <a:prstGeom prst="rect">
            <a:avLst/>
          </a:prstGeom>
        </p:spPr>
      </p:pic>
      <p:sp>
        <p:nvSpPr>
          <p:cNvPr id="240" name="Ellipse 239"/>
          <p:cNvSpPr/>
          <p:nvPr/>
        </p:nvSpPr>
        <p:spPr bwMode="auto">
          <a:xfrm>
            <a:off x="5573961" y="2127649"/>
            <a:ext cx="309190" cy="309156"/>
          </a:xfrm>
          <a:prstGeom prst="ellipse">
            <a:avLst/>
          </a:prstGeom>
          <a:solidFill>
            <a:srgbClr val="CDD5DE">
              <a:alpha val="75000"/>
            </a:srgbClr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endParaRPr lang="de-DE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41" name="Auf_SN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639" y="2138310"/>
            <a:ext cx="287834" cy="287834"/>
          </a:xfrm>
          <a:prstGeom prst="rect">
            <a:avLst/>
          </a:prstGeom>
        </p:spPr>
      </p:pic>
      <p:pic>
        <p:nvPicPr>
          <p:cNvPr id="84" name="Zu_SN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639" y="2138310"/>
            <a:ext cx="287834" cy="2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essex Water (@wessexwater) | Twitter">
            <a:extLst>
              <a:ext uri="{FF2B5EF4-FFF2-40B4-BE49-F238E27FC236}">
                <a16:creationId xmlns:a16="http://schemas.microsoft.com/office/drawing/2014/main" id="{4BFF3040-FE26-46F8-87A0-73AEC4AA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06" y="3056159"/>
            <a:ext cx="2208570" cy="220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Blockages are a major challenge for all Waste Water companies</a:t>
            </a:r>
            <a:br>
              <a:rPr lang="en-US" b="0" dirty="0"/>
            </a:br>
            <a:r>
              <a:rPr lang="en-US" b="0" dirty="0"/>
              <a:t>A driver of CAPEX, OPEX and risk in network operations</a:t>
            </a:r>
          </a:p>
        </p:txBody>
      </p:sp>
      <p:graphicFrame>
        <p:nvGraphicFramePr>
          <p:cNvPr id="12" name="Diagramm 7"/>
          <p:cNvGraphicFramePr/>
          <p:nvPr>
            <p:extLst>
              <p:ext uri="{D42A27DB-BD31-4B8C-83A1-F6EECF244321}">
                <p14:modId xmlns:p14="http://schemas.microsoft.com/office/powerpoint/2010/main" val="374978739"/>
              </p:ext>
            </p:extLst>
          </p:nvPr>
        </p:nvGraphicFramePr>
        <p:xfrm>
          <a:off x="4144370" y="1635048"/>
          <a:ext cx="3600000" cy="47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1BB1611-982B-4E9E-B351-06802B139BF0}"/>
              </a:ext>
            </a:extLst>
          </p:cNvPr>
          <p:cNvSpPr/>
          <p:nvPr/>
        </p:nvSpPr>
        <p:spPr bwMode="auto">
          <a:xfrm>
            <a:off x="1418639" y="5901045"/>
            <a:ext cx="232913" cy="225276"/>
          </a:xfrm>
          <a:prstGeom prst="rect">
            <a:avLst/>
          </a:prstGeom>
          <a:solidFill>
            <a:srgbClr val="41AAAA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0707FB-8437-4D65-BAD5-0C87C27B1A7D}"/>
              </a:ext>
            </a:extLst>
          </p:cNvPr>
          <p:cNvSpPr/>
          <p:nvPr/>
        </p:nvSpPr>
        <p:spPr bwMode="auto">
          <a:xfrm>
            <a:off x="2172856" y="5901045"/>
            <a:ext cx="232913" cy="225276"/>
          </a:xfrm>
          <a:prstGeom prst="rect">
            <a:avLst/>
          </a:prstGeom>
          <a:solidFill>
            <a:srgbClr val="00646E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C375F-CDFF-4844-A17C-9C15214D1933}"/>
              </a:ext>
            </a:extLst>
          </p:cNvPr>
          <p:cNvSpPr/>
          <p:nvPr/>
        </p:nvSpPr>
        <p:spPr bwMode="auto">
          <a:xfrm>
            <a:off x="4233469" y="5901045"/>
            <a:ext cx="232913" cy="225276"/>
          </a:xfrm>
          <a:prstGeom prst="rect">
            <a:avLst/>
          </a:prstGeom>
          <a:solidFill>
            <a:srgbClr val="879BAA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A3CAEA-E249-480B-B17F-2FB02CFD70B1}"/>
              </a:ext>
            </a:extLst>
          </p:cNvPr>
          <p:cNvSpPr/>
          <p:nvPr/>
        </p:nvSpPr>
        <p:spPr bwMode="auto">
          <a:xfrm>
            <a:off x="3347461" y="5901045"/>
            <a:ext cx="232913" cy="225276"/>
          </a:xfrm>
          <a:prstGeom prst="rect">
            <a:avLst/>
          </a:prstGeom>
          <a:solidFill>
            <a:srgbClr val="BECDD7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455488-E260-407D-9A47-BC02496B9524}"/>
              </a:ext>
            </a:extLst>
          </p:cNvPr>
          <p:cNvSpPr/>
          <p:nvPr/>
        </p:nvSpPr>
        <p:spPr bwMode="auto">
          <a:xfrm>
            <a:off x="5166437" y="5901045"/>
            <a:ext cx="232913" cy="2252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E640E-7DB8-4B40-AE07-AC311A7BC7BB}"/>
              </a:ext>
            </a:extLst>
          </p:cNvPr>
          <p:cNvSpPr txBox="1"/>
          <p:nvPr/>
        </p:nvSpPr>
        <p:spPr>
          <a:xfrm>
            <a:off x="1697200" y="5905961"/>
            <a:ext cx="3286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09438-91B8-497E-A460-7E4A3C3BE503}"/>
              </a:ext>
            </a:extLst>
          </p:cNvPr>
          <p:cNvSpPr txBox="1"/>
          <p:nvPr/>
        </p:nvSpPr>
        <p:spPr>
          <a:xfrm>
            <a:off x="2435803" y="5905961"/>
            <a:ext cx="80631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Fat &amp; Rag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AFF82-167F-4F88-93AC-420B49507F9B}"/>
              </a:ext>
            </a:extLst>
          </p:cNvPr>
          <p:cNvSpPr txBox="1"/>
          <p:nvPr/>
        </p:nvSpPr>
        <p:spPr>
          <a:xfrm>
            <a:off x="3623846" y="5905961"/>
            <a:ext cx="4680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Roots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664587-D170-4412-AB27-6C3C404B4302}"/>
              </a:ext>
            </a:extLst>
          </p:cNvPr>
          <p:cNvSpPr txBox="1"/>
          <p:nvPr/>
        </p:nvSpPr>
        <p:spPr>
          <a:xfrm>
            <a:off x="4509316" y="5905961"/>
            <a:ext cx="5177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Debris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BF9F17-159B-419E-89C4-1287EC28AF14}"/>
              </a:ext>
            </a:extLst>
          </p:cNvPr>
          <p:cNvSpPr txBox="1"/>
          <p:nvPr/>
        </p:nvSpPr>
        <p:spPr>
          <a:xfrm>
            <a:off x="5457478" y="5905961"/>
            <a:ext cx="12134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Other/unknown</a:t>
            </a:r>
          </a:p>
        </p:txBody>
      </p:sp>
      <p:sp>
        <p:nvSpPr>
          <p:cNvPr id="23" name="Rechteck 33">
            <a:extLst>
              <a:ext uri="{FF2B5EF4-FFF2-40B4-BE49-F238E27FC236}">
                <a16:creationId xmlns:a16="http://schemas.microsoft.com/office/drawing/2014/main" id="{7E70270D-C4C1-4CA6-848A-2A1AE5194DC8}"/>
              </a:ext>
            </a:extLst>
          </p:cNvPr>
          <p:cNvSpPr/>
          <p:nvPr/>
        </p:nvSpPr>
        <p:spPr bwMode="auto">
          <a:xfrm>
            <a:off x="8146473" y="1440000"/>
            <a:ext cx="4038345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216000" tIns="144000" rIns="360000" bIns="144000" numCol="1" spcCol="72000" rtlCol="0" anchor="t">
            <a:noAutofit/>
          </a:bodyPr>
          <a:lstStyle/>
          <a:p>
            <a:r>
              <a:rPr lang="en-US" b="1" kern="0" dirty="0">
                <a:solidFill>
                  <a:srgbClr val="00646E"/>
                </a:solidFill>
              </a:rPr>
              <a:t>Behavioural science</a:t>
            </a: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marketing campaigns necessary but not sufficient to deliver rate of improvement for AMP7</a:t>
            </a: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0C5B7A-859E-438E-A19D-1502D24AB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32" y="3221033"/>
            <a:ext cx="1662545" cy="166254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39E6605-7653-465A-8AA4-6BD9F36F4850}"/>
              </a:ext>
            </a:extLst>
          </p:cNvPr>
          <p:cNvSpPr/>
          <p:nvPr/>
        </p:nvSpPr>
        <p:spPr>
          <a:xfrm>
            <a:off x="541943" y="1389980"/>
            <a:ext cx="701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b="1" kern="0" dirty="0">
                <a:solidFill>
                  <a:schemeClr val="tx1"/>
                </a:solidFill>
              </a:rPr>
              <a:t>As an example the waste water handling utilities in the UK:</a:t>
            </a:r>
            <a:br>
              <a:rPr lang="en-US" b="1" kern="0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Blockages cause of 50% pollution incidents in Wessex Water; </a:t>
            </a:r>
          </a:p>
          <a:p>
            <a:pPr>
              <a:spcBef>
                <a:spcPts val="0"/>
              </a:spcBef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&lt;50% of blockages are cause by Rag or Fat &amp; Rag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65C9F7-E49E-4553-9087-9DA36D506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737" y="2853730"/>
            <a:ext cx="2100517" cy="119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4DD975-A5A0-4AFE-A122-02368A70F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877" y="4656570"/>
            <a:ext cx="2157534" cy="121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9CEDA8-E795-4DC9-8270-AF366D5DA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8118" y="3511187"/>
            <a:ext cx="1775311" cy="152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D021ED-A3AA-4FD6-A488-A0CADA263768}"/>
              </a:ext>
            </a:extLst>
          </p:cNvPr>
          <p:cNvSpPr txBox="1"/>
          <p:nvPr/>
        </p:nvSpPr>
        <p:spPr>
          <a:xfrm>
            <a:off x="1843490" y="6369276"/>
            <a:ext cx="6878806" cy="2090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Wessex Water data from webinar on Intelligent Sewers Competition, 21</a:t>
            </a:r>
            <a:r>
              <a:rPr kumimoji="0" lang="en-GB" sz="11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October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4507B7-5C52-45D2-8505-7A53C8B7CDDA}"/>
              </a:ext>
            </a:extLst>
          </p:cNvPr>
          <p:cNvSpPr/>
          <p:nvPr/>
        </p:nvSpPr>
        <p:spPr bwMode="auto">
          <a:xfrm>
            <a:off x="5755445" y="6566644"/>
            <a:ext cx="896044" cy="22105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E72B28-FB4B-4298-AA96-22D95E68ED2D}"/>
              </a:ext>
            </a:extLst>
          </p:cNvPr>
          <p:cNvSpPr txBox="1"/>
          <p:nvPr/>
        </p:nvSpPr>
        <p:spPr>
          <a:xfrm>
            <a:off x="1861508" y="6582836"/>
            <a:ext cx="10360179" cy="26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Thames Water data shown in Andy Brierley (Director, Lane Group) LinkedIn post 21 March 2020 showing data from Mar 2019 to Feb 2020</a:t>
            </a:r>
          </a:p>
        </p:txBody>
      </p:sp>
      <p:graphicFrame>
        <p:nvGraphicFramePr>
          <p:cNvPr id="34" name="Diagramm 7">
            <a:extLst>
              <a:ext uri="{FF2B5EF4-FFF2-40B4-BE49-F238E27FC236}">
                <a16:creationId xmlns:a16="http://schemas.microsoft.com/office/drawing/2014/main" id="{0D1C353C-5F72-4592-8425-F9C4BCEE2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500597"/>
              </p:ext>
            </p:extLst>
          </p:nvPr>
        </p:nvGraphicFramePr>
        <p:xfrm>
          <a:off x="626400" y="1601780"/>
          <a:ext cx="3600000" cy="47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71058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8DD4109-2B8E-4B01-B99E-7CF92A9777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6282377"/>
              </p:ext>
            </p:extLst>
          </p:nvPr>
        </p:nvGraphicFramePr>
        <p:xfrm>
          <a:off x="3352" y="337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8DD4109-2B8E-4B01-B99E-7CF92A977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" y="337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A7B8F10-B5C7-47D7-89A4-75D995EAD3D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764" y="1786"/>
            <a:ext cx="158704" cy="1587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en-US" sz="2200" b="1" dirty="0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ED8C856-17AB-406D-987B-B40C6C42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Automated </a:t>
            </a:r>
            <a:r>
              <a:rPr lang="en-US" sz="2400" dirty="0" err="1"/>
              <a:t>deragging</a:t>
            </a:r>
            <a:r>
              <a:rPr lang="en-US" sz="2400" dirty="0"/>
              <a:t> combined with bespoke SPS analytics</a:t>
            </a:r>
            <a:br>
              <a:rPr lang="en-US" sz="2400" dirty="0"/>
            </a:br>
            <a:r>
              <a:rPr lang="en-US" sz="2400" b="0" dirty="0"/>
              <a:t>Designed for operational and optimization user groups</a:t>
            </a:r>
            <a:endParaRPr lang="de-D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5D691-E358-448E-93E9-A37164DADCB0}"/>
              </a:ext>
            </a:extLst>
          </p:cNvPr>
          <p:cNvSpPr txBox="1"/>
          <p:nvPr/>
        </p:nvSpPr>
        <p:spPr>
          <a:xfrm>
            <a:off x="494063" y="6144521"/>
            <a:ext cx="1145185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‡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The Siemens Simocode motor controller is installed in the MCC and automatically initiates a pump reversal when it detects a blockage and provides pump conditioning. 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r>
              <a:rPr lang="en-GB" sz="1200" kern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† </a:t>
            </a:r>
            <a:r>
              <a:rPr lang="en-GB" sz="12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from the Simocode (e.g. current, voltage, starts, run time, trips, energy, power)  and from 4-20 mA (level and potentially flow or flow is derived)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814A12-DDBE-4F31-B9C3-473699A8EF14}"/>
              </a:ext>
            </a:extLst>
          </p:cNvPr>
          <p:cNvGrpSpPr/>
          <p:nvPr/>
        </p:nvGrpSpPr>
        <p:grpSpPr>
          <a:xfrm>
            <a:off x="492176" y="1580394"/>
            <a:ext cx="11304000" cy="3979928"/>
            <a:chOff x="492176" y="1580394"/>
            <a:chExt cx="11304000" cy="3979928"/>
          </a:xfrm>
        </p:grpSpPr>
        <p:sp>
          <p:nvSpPr>
            <p:cNvPr id="81" name="Rechteck 11">
              <a:extLst>
                <a:ext uri="{FF2B5EF4-FFF2-40B4-BE49-F238E27FC236}">
                  <a16:creationId xmlns:a16="http://schemas.microsoft.com/office/drawing/2014/main" id="{952A4C78-6E6E-4BA8-B13D-B5F866A00CE1}"/>
                </a:ext>
              </a:extLst>
            </p:cNvPr>
            <p:cNvSpPr/>
            <p:nvPr/>
          </p:nvSpPr>
          <p:spPr bwMode="auto">
            <a:xfrm>
              <a:off x="492176" y="4607376"/>
              <a:ext cx="2700704" cy="71325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De-ragging programme </a:t>
              </a:r>
            </a:p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 Simocode Motor Controller</a:t>
              </a:r>
              <a:endPara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2" name="Rechteck 26">
              <a:extLst>
                <a:ext uri="{FF2B5EF4-FFF2-40B4-BE49-F238E27FC236}">
                  <a16:creationId xmlns:a16="http://schemas.microsoft.com/office/drawing/2014/main" id="{161A51B8-4B12-43A8-9B80-679969DBBEF6}"/>
                </a:ext>
              </a:extLst>
            </p:cNvPr>
            <p:cNvSpPr/>
            <p:nvPr/>
          </p:nvSpPr>
          <p:spPr bwMode="auto">
            <a:xfrm>
              <a:off x="6191391" y="4607376"/>
              <a:ext cx="2700704" cy="6491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Data is stored in MindSphere</a:t>
              </a:r>
              <a:endPara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3" name="Rechteck 27">
              <a:extLst>
                <a:ext uri="{FF2B5EF4-FFF2-40B4-BE49-F238E27FC236}">
                  <a16:creationId xmlns:a16="http://schemas.microsoft.com/office/drawing/2014/main" id="{082845C4-4729-4385-9C91-DFE4BAE5B439}"/>
                </a:ext>
              </a:extLst>
            </p:cNvPr>
            <p:cNvSpPr/>
            <p:nvPr/>
          </p:nvSpPr>
          <p:spPr bwMode="auto">
            <a:xfrm>
              <a:off x="9011104" y="4848507"/>
              <a:ext cx="2785072" cy="7118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</a:rPr>
                <a:t>Data visualization, analytics and alerts</a:t>
              </a:r>
            </a:p>
          </p:txBody>
        </p:sp>
        <p:sp>
          <p:nvSpPr>
            <p:cNvPr id="109" name="Rechteck 26">
              <a:extLst>
                <a:ext uri="{FF2B5EF4-FFF2-40B4-BE49-F238E27FC236}">
                  <a16:creationId xmlns:a16="http://schemas.microsoft.com/office/drawing/2014/main" id="{897E06AE-29D4-43C6-AA18-76AC07E07107}"/>
                </a:ext>
              </a:extLst>
            </p:cNvPr>
            <p:cNvSpPr/>
            <p:nvPr/>
          </p:nvSpPr>
          <p:spPr bwMode="auto">
            <a:xfrm>
              <a:off x="3438493" y="4607376"/>
              <a:ext cx="2655523" cy="7883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Secure one-way connectivity to the cloud</a:t>
              </a:r>
              <a:r>
                <a:rPr kumimoji="0" lang="en-US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†</a:t>
              </a:r>
            </a:p>
          </p:txBody>
        </p:sp>
        <p:sp>
          <p:nvSpPr>
            <p:cNvPr id="110" name="Rechteck 11">
              <a:extLst>
                <a:ext uri="{FF2B5EF4-FFF2-40B4-BE49-F238E27FC236}">
                  <a16:creationId xmlns:a16="http://schemas.microsoft.com/office/drawing/2014/main" id="{69AFCFAE-7F64-45E0-9FDA-E769372C260F}"/>
                </a:ext>
              </a:extLst>
            </p:cNvPr>
            <p:cNvSpPr/>
            <p:nvPr/>
          </p:nvSpPr>
          <p:spPr bwMode="auto">
            <a:xfrm>
              <a:off x="492176" y="4217347"/>
              <a:ext cx="2700704" cy="3900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646E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Blockage Prevention</a:t>
              </a:r>
              <a:endPara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1" name="Rechteck 26">
              <a:extLst>
                <a:ext uri="{FF2B5EF4-FFF2-40B4-BE49-F238E27FC236}">
                  <a16:creationId xmlns:a16="http://schemas.microsoft.com/office/drawing/2014/main" id="{BD2918E1-6821-4A61-8659-F2F726C6CAB2}"/>
                </a:ext>
              </a:extLst>
            </p:cNvPr>
            <p:cNvSpPr/>
            <p:nvPr/>
          </p:nvSpPr>
          <p:spPr bwMode="auto">
            <a:xfrm>
              <a:off x="6191391" y="4217345"/>
              <a:ext cx="2700704" cy="12344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646E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Platform</a:t>
              </a:r>
              <a:endPara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3" name="Rechteck 26">
              <a:extLst>
                <a:ext uri="{FF2B5EF4-FFF2-40B4-BE49-F238E27FC236}">
                  <a16:creationId xmlns:a16="http://schemas.microsoft.com/office/drawing/2014/main" id="{BAA8B89E-E628-40E8-933C-7402DD3EC1C3}"/>
                </a:ext>
              </a:extLst>
            </p:cNvPr>
            <p:cNvSpPr/>
            <p:nvPr/>
          </p:nvSpPr>
          <p:spPr bwMode="auto">
            <a:xfrm>
              <a:off x="3557502" y="4217345"/>
              <a:ext cx="2341780" cy="12344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646E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Connectivity</a:t>
              </a:r>
              <a:endPara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00646E"/>
                </a:solidFill>
                <a:effectLst/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4" name="Rechteck 27">
              <a:extLst>
                <a:ext uri="{FF2B5EF4-FFF2-40B4-BE49-F238E27FC236}">
                  <a16:creationId xmlns:a16="http://schemas.microsoft.com/office/drawing/2014/main" id="{61A4822C-ADB3-4414-A5F5-FBBD3BA84CCC}"/>
                </a:ext>
              </a:extLst>
            </p:cNvPr>
            <p:cNvSpPr/>
            <p:nvPr/>
          </p:nvSpPr>
          <p:spPr bwMode="auto">
            <a:xfrm>
              <a:off x="9011104" y="4217347"/>
              <a:ext cx="2785072" cy="3259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numCol="1" spcCol="72000" rtlCol="0" anchor="t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646E"/>
                  </a:solidFill>
                  <a:effectLst/>
                  <a:uLnTx/>
                  <a:uFillTx/>
                  <a:latin typeface="+mj-lt"/>
                  <a:ea typeface="Arial Unicode MS" panose="020B0604020202020204" pitchFamily="34" charset="-128"/>
                </a:rPr>
                <a:t>SIWA Pump Guardian Application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0A181A-BDC2-43BE-A3B1-417076F9193D}"/>
                </a:ext>
              </a:extLst>
            </p:cNvPr>
            <p:cNvGrpSpPr/>
            <p:nvPr/>
          </p:nvGrpSpPr>
          <p:grpSpPr>
            <a:xfrm>
              <a:off x="1396072" y="1580394"/>
              <a:ext cx="9921284" cy="2410769"/>
              <a:chOff x="1396072" y="1580394"/>
              <a:chExt cx="9921284" cy="2410769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2B45EBD-28BC-497D-BC45-F5D5CA655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A5A5A5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96072" y="2619452"/>
                <a:ext cx="812474" cy="758231"/>
              </a:xfrm>
              <a:prstGeom prst="rect">
                <a:avLst/>
              </a:prstGeom>
              <a:solidFill>
                <a:srgbClr val="E7E6E6">
                  <a:lumMod val="50000"/>
                </a:srgbClr>
              </a:solidFill>
              <a:ln>
                <a:noFill/>
              </a:ln>
            </p:spPr>
          </p:pic>
          <p:pic>
            <p:nvPicPr>
              <p:cNvPr id="78" name="Picture 77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0966CB79-AF3F-424C-B21D-CEEE0946E8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8749" r="18992"/>
              <a:stretch/>
            </p:blipFill>
            <p:spPr>
              <a:xfrm>
                <a:off x="7266473" y="3471719"/>
                <a:ext cx="455681" cy="433057"/>
              </a:xfrm>
              <a:prstGeom prst="rect">
                <a:avLst/>
              </a:prstGeom>
            </p:spPr>
          </p:pic>
          <p:pic>
            <p:nvPicPr>
              <p:cNvPr id="79" name="Picture 78" descr="A picture containing clipart&#10;&#10;Description generated with high confidence">
                <a:extLst>
                  <a:ext uri="{FF2B5EF4-FFF2-40B4-BE49-F238E27FC236}">
                    <a16:creationId xmlns:a16="http://schemas.microsoft.com/office/drawing/2014/main" id="{BABB0196-ECA9-44B7-B903-5D1D463CD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7487" r="19430"/>
              <a:stretch/>
            </p:blipFill>
            <p:spPr>
              <a:xfrm>
                <a:off x="4448726" y="3502972"/>
                <a:ext cx="404860" cy="379734"/>
              </a:xfrm>
              <a:prstGeom prst="rect">
                <a:avLst/>
              </a:prstGeom>
            </p:spPr>
          </p:pic>
          <p:cxnSp>
            <p:nvCxnSpPr>
              <p:cNvPr id="84" name="Gerader Verbinder 6">
                <a:extLst>
                  <a:ext uri="{FF2B5EF4-FFF2-40B4-BE49-F238E27FC236}">
                    <a16:creationId xmlns:a16="http://schemas.microsoft.com/office/drawing/2014/main" id="{F777EF68-3E2F-48C9-890C-43F770D6EB13}"/>
                  </a:ext>
                </a:extLst>
              </p:cNvPr>
              <p:cNvCxnSpPr>
                <a:cxnSpLocks/>
                <a:stCxn id="87" idx="6"/>
                <a:endCxn id="88" idx="2"/>
              </p:cNvCxnSpPr>
              <p:nvPr/>
            </p:nvCxnSpPr>
            <p:spPr bwMode="auto">
              <a:xfrm>
                <a:off x="2105514" y="3687375"/>
                <a:ext cx="2239102" cy="0"/>
              </a:xfrm>
              <a:prstGeom prst="line">
                <a:avLst/>
              </a:prstGeom>
              <a:solidFill>
                <a:srgbClr val="44546A"/>
              </a:solidFill>
              <a:ln w="28575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Gerader Verbinder 12">
                <a:extLst>
                  <a:ext uri="{FF2B5EF4-FFF2-40B4-BE49-F238E27FC236}">
                    <a16:creationId xmlns:a16="http://schemas.microsoft.com/office/drawing/2014/main" id="{8BE9086A-E31E-4194-AD41-2B07C2C0AE2D}"/>
                  </a:ext>
                </a:extLst>
              </p:cNvPr>
              <p:cNvCxnSpPr>
                <a:cxnSpLocks/>
                <a:stCxn id="88" idx="6"/>
                <a:endCxn id="89" idx="2"/>
              </p:cNvCxnSpPr>
              <p:nvPr/>
            </p:nvCxnSpPr>
            <p:spPr bwMode="auto">
              <a:xfrm>
                <a:off x="4952190" y="3687375"/>
                <a:ext cx="2239100" cy="0"/>
              </a:xfrm>
              <a:prstGeom prst="line">
                <a:avLst/>
              </a:prstGeom>
              <a:solidFill>
                <a:srgbClr val="44546A"/>
              </a:solidFill>
              <a:ln w="28575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Gerader Verbinder 18">
                <a:extLst>
                  <a:ext uri="{FF2B5EF4-FFF2-40B4-BE49-F238E27FC236}">
                    <a16:creationId xmlns:a16="http://schemas.microsoft.com/office/drawing/2014/main" id="{15D8836B-725E-4737-8AA2-7BF7443154FE}"/>
                  </a:ext>
                </a:extLst>
              </p:cNvPr>
              <p:cNvCxnSpPr>
                <a:cxnSpLocks/>
                <a:stCxn id="89" idx="6"/>
                <a:endCxn id="90" idx="2"/>
              </p:cNvCxnSpPr>
              <p:nvPr/>
            </p:nvCxnSpPr>
            <p:spPr bwMode="auto">
              <a:xfrm>
                <a:off x="7798865" y="3687375"/>
                <a:ext cx="2239106" cy="0"/>
              </a:xfrm>
              <a:prstGeom prst="line">
                <a:avLst/>
              </a:prstGeom>
              <a:solidFill>
                <a:srgbClr val="44546A"/>
              </a:solidFill>
              <a:ln w="28575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7" name="Ellipse 19">
                <a:extLst>
                  <a:ext uri="{FF2B5EF4-FFF2-40B4-BE49-F238E27FC236}">
                    <a16:creationId xmlns:a16="http://schemas.microsoft.com/office/drawing/2014/main" id="{F6F6B0A4-C4CF-4A70-B7EA-71E75C638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939" y="3383588"/>
                <a:ext cx="607575" cy="607575"/>
              </a:xfrm>
              <a:prstGeom prst="ellipse">
                <a:avLst/>
              </a:prstGeom>
              <a:noFill/>
              <a:ln w="28575">
                <a:solidFill>
                  <a:srgbClr val="00646E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199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Ellipse 29">
                <a:extLst>
                  <a:ext uri="{FF2B5EF4-FFF2-40B4-BE49-F238E27FC236}">
                    <a16:creationId xmlns:a16="http://schemas.microsoft.com/office/drawing/2014/main" id="{835CB8C7-F68C-49F9-88B2-361A743B1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4616" y="3383588"/>
                <a:ext cx="607575" cy="607575"/>
              </a:xfrm>
              <a:prstGeom prst="ellipse">
                <a:avLst/>
              </a:prstGeom>
              <a:noFill/>
              <a:ln w="28575">
                <a:solidFill>
                  <a:srgbClr val="00646E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199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Ellipse 30">
                <a:extLst>
                  <a:ext uri="{FF2B5EF4-FFF2-40B4-BE49-F238E27FC236}">
                    <a16:creationId xmlns:a16="http://schemas.microsoft.com/office/drawing/2014/main" id="{701909D3-76E3-4A80-BCB2-83DD8CF29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290" y="3383588"/>
                <a:ext cx="607575" cy="607575"/>
              </a:xfrm>
              <a:prstGeom prst="ellipse">
                <a:avLst/>
              </a:prstGeom>
              <a:noFill/>
              <a:ln w="28575">
                <a:solidFill>
                  <a:srgbClr val="00646E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199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Ellipse 31">
                <a:extLst>
                  <a:ext uri="{FF2B5EF4-FFF2-40B4-BE49-F238E27FC236}">
                    <a16:creationId xmlns:a16="http://schemas.microsoft.com/office/drawing/2014/main" id="{166C99F9-642E-4C8D-B9BA-436F05923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7971" y="3383588"/>
                <a:ext cx="607575" cy="607575"/>
              </a:xfrm>
              <a:prstGeom prst="ellipse">
                <a:avLst/>
              </a:prstGeom>
              <a:noFill/>
              <a:ln w="28575">
                <a:solidFill>
                  <a:srgbClr val="00646E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199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Grafik 129">
                <a:extLst>
                  <a:ext uri="{FF2B5EF4-FFF2-40B4-BE49-F238E27FC236}">
                    <a16:creationId xmlns:a16="http://schemas.microsoft.com/office/drawing/2014/main" id="{453EE039-1691-4520-9000-7CA6680A5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" b="52938"/>
              <a:stretch/>
            </p:blipFill>
            <p:spPr>
              <a:xfrm>
                <a:off x="4493103" y="2680993"/>
                <a:ext cx="468687" cy="212904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5C9C425-AA9A-4300-B74D-B012310DE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A5A5A5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54881" y="2611711"/>
                <a:ext cx="812474" cy="758231"/>
              </a:xfrm>
              <a:prstGeom prst="rect">
                <a:avLst/>
              </a:prstGeom>
              <a:solidFill>
                <a:srgbClr val="E7E6E6">
                  <a:lumMod val="50000"/>
                </a:srgbClr>
              </a:solidFill>
              <a:ln>
                <a:noFill/>
              </a:ln>
            </p:spPr>
          </p:pic>
          <p:sp>
            <p:nvSpPr>
              <p:cNvPr id="94" name="Freeform 54">
                <a:extLst>
                  <a:ext uri="{FF2B5EF4-FFF2-40B4-BE49-F238E27FC236}">
                    <a16:creationId xmlns:a16="http://schemas.microsoft.com/office/drawing/2014/main" id="{E5CB0A1A-78F5-4D15-B25C-B9BF9075C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24911" y="3500240"/>
                <a:ext cx="360000" cy="360000"/>
              </a:xfrm>
              <a:custGeom>
                <a:avLst/>
                <a:gdLst>
                  <a:gd name="T0" fmla="*/ 1285 w 2570"/>
                  <a:gd name="T1" fmla="*/ 0 h 2570"/>
                  <a:gd name="T2" fmla="*/ 0 w 2570"/>
                  <a:gd name="T3" fmla="*/ 1285 h 2570"/>
                  <a:gd name="T4" fmla="*/ 1285 w 2570"/>
                  <a:gd name="T5" fmla="*/ 2570 h 2570"/>
                  <a:gd name="T6" fmla="*/ 2570 w 2570"/>
                  <a:gd name="T7" fmla="*/ 1285 h 2570"/>
                  <a:gd name="T8" fmla="*/ 1285 w 2570"/>
                  <a:gd name="T9" fmla="*/ 0 h 2570"/>
                  <a:gd name="T10" fmla="*/ 214 w 2570"/>
                  <a:gd name="T11" fmla="*/ 1657 h 2570"/>
                  <a:gd name="T12" fmla="*/ 151 w 2570"/>
                  <a:gd name="T13" fmla="*/ 1285 h 2570"/>
                  <a:gd name="T14" fmla="*/ 1059 w 2570"/>
                  <a:gd name="T15" fmla="*/ 174 h 2570"/>
                  <a:gd name="T16" fmla="*/ 1059 w 2570"/>
                  <a:gd name="T17" fmla="*/ 1170 h 2570"/>
                  <a:gd name="T18" fmla="*/ 214 w 2570"/>
                  <a:gd name="T19" fmla="*/ 1657 h 2570"/>
                  <a:gd name="T20" fmla="*/ 1363 w 2570"/>
                  <a:gd name="T21" fmla="*/ 151 h 2570"/>
                  <a:gd name="T22" fmla="*/ 1363 w 2570"/>
                  <a:gd name="T23" fmla="*/ 1329 h 2570"/>
                  <a:gd name="T24" fmla="*/ 1363 w 2570"/>
                  <a:gd name="T25" fmla="*/ 1330 h 2570"/>
                  <a:gd name="T26" fmla="*/ 1362 w 2570"/>
                  <a:gd name="T27" fmla="*/ 1331 h 2570"/>
                  <a:gd name="T28" fmla="*/ 833 w 2570"/>
                  <a:gd name="T29" fmla="*/ 1636 h 2570"/>
                  <a:gd name="T30" fmla="*/ 831 w 2570"/>
                  <a:gd name="T31" fmla="*/ 1637 h 2570"/>
                  <a:gd name="T32" fmla="*/ 830 w 2570"/>
                  <a:gd name="T33" fmla="*/ 1635 h 2570"/>
                  <a:gd name="T34" fmla="*/ 754 w 2570"/>
                  <a:gd name="T35" fmla="*/ 1504 h 2570"/>
                  <a:gd name="T36" fmla="*/ 753 w 2570"/>
                  <a:gd name="T37" fmla="*/ 1503 h 2570"/>
                  <a:gd name="T38" fmla="*/ 755 w 2570"/>
                  <a:gd name="T39" fmla="*/ 1502 h 2570"/>
                  <a:gd name="T40" fmla="*/ 1208 w 2570"/>
                  <a:gd name="T41" fmla="*/ 1241 h 2570"/>
                  <a:gd name="T42" fmla="*/ 1208 w 2570"/>
                  <a:gd name="T43" fmla="*/ 151 h 2570"/>
                  <a:gd name="T44" fmla="*/ 1208 w 2570"/>
                  <a:gd name="T45" fmla="*/ 150 h 2570"/>
                  <a:gd name="T46" fmla="*/ 1210 w 2570"/>
                  <a:gd name="T47" fmla="*/ 150 h 2570"/>
                  <a:gd name="T48" fmla="*/ 1361 w 2570"/>
                  <a:gd name="T49" fmla="*/ 150 h 2570"/>
                  <a:gd name="T50" fmla="*/ 1363 w 2570"/>
                  <a:gd name="T51" fmla="*/ 150 h 2570"/>
                  <a:gd name="T52" fmla="*/ 1363 w 2570"/>
                  <a:gd name="T53" fmla="*/ 151 h 2570"/>
                  <a:gd name="T54" fmla="*/ 629 w 2570"/>
                  <a:gd name="T55" fmla="*/ 1107 h 2570"/>
                  <a:gd name="T56" fmla="*/ 820 w 2570"/>
                  <a:gd name="T57" fmla="*/ 1014 h 2570"/>
                  <a:gd name="T58" fmla="*/ 872 w 2570"/>
                  <a:gd name="T59" fmla="*/ 1103 h 2570"/>
                  <a:gd name="T60" fmla="*/ 498 w 2570"/>
                  <a:gd name="T61" fmla="*/ 1319 h 2570"/>
                  <a:gd name="T62" fmla="*/ 283 w 2570"/>
                  <a:gd name="T63" fmla="*/ 945 h 2570"/>
                  <a:gd name="T64" fmla="*/ 372 w 2570"/>
                  <a:gd name="T65" fmla="*/ 894 h 2570"/>
                  <a:gd name="T66" fmla="*/ 485 w 2570"/>
                  <a:gd name="T67" fmla="*/ 1061 h 2570"/>
                  <a:gd name="T68" fmla="*/ 865 w 2570"/>
                  <a:gd name="T69" fmla="*/ 568 h 2570"/>
                  <a:gd name="T70" fmla="*/ 945 w 2570"/>
                  <a:gd name="T71" fmla="*/ 696 h 2570"/>
                  <a:gd name="T72" fmla="*/ 945 w 2570"/>
                  <a:gd name="T73" fmla="*/ 696 h 2570"/>
                  <a:gd name="T74" fmla="*/ 629 w 2570"/>
                  <a:gd name="T75" fmla="*/ 1107 h 2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70" h="2570">
                    <a:moveTo>
                      <a:pt x="1285" y="0"/>
                    </a:moveTo>
                    <a:cubicBezTo>
                      <a:pt x="575" y="0"/>
                      <a:pt x="0" y="576"/>
                      <a:pt x="0" y="1285"/>
                    </a:cubicBezTo>
                    <a:cubicBezTo>
                      <a:pt x="0" y="1995"/>
                      <a:pt x="575" y="2570"/>
                      <a:pt x="1285" y="2570"/>
                    </a:cubicBezTo>
                    <a:cubicBezTo>
                      <a:pt x="1995" y="2570"/>
                      <a:pt x="2570" y="1995"/>
                      <a:pt x="2570" y="1285"/>
                    </a:cubicBezTo>
                    <a:cubicBezTo>
                      <a:pt x="2570" y="576"/>
                      <a:pt x="1995" y="0"/>
                      <a:pt x="1285" y="0"/>
                    </a:cubicBezTo>
                    <a:close/>
                    <a:moveTo>
                      <a:pt x="214" y="1657"/>
                    </a:moveTo>
                    <a:cubicBezTo>
                      <a:pt x="174" y="1541"/>
                      <a:pt x="151" y="1416"/>
                      <a:pt x="151" y="1285"/>
                    </a:cubicBezTo>
                    <a:cubicBezTo>
                      <a:pt x="151" y="737"/>
                      <a:pt x="541" y="279"/>
                      <a:pt x="1059" y="174"/>
                    </a:cubicBezTo>
                    <a:cubicBezTo>
                      <a:pt x="1059" y="1170"/>
                      <a:pt x="1059" y="1170"/>
                      <a:pt x="1059" y="1170"/>
                    </a:cubicBezTo>
                    <a:lnTo>
                      <a:pt x="214" y="1657"/>
                    </a:lnTo>
                    <a:close/>
                    <a:moveTo>
                      <a:pt x="1363" y="151"/>
                    </a:moveTo>
                    <a:cubicBezTo>
                      <a:pt x="1363" y="1329"/>
                      <a:pt x="1363" y="1329"/>
                      <a:pt x="1363" y="1329"/>
                    </a:cubicBezTo>
                    <a:cubicBezTo>
                      <a:pt x="1363" y="1330"/>
                      <a:pt x="1363" y="1330"/>
                      <a:pt x="1363" y="1330"/>
                    </a:cubicBezTo>
                    <a:cubicBezTo>
                      <a:pt x="1362" y="1331"/>
                      <a:pt x="1362" y="1331"/>
                      <a:pt x="1362" y="1331"/>
                    </a:cubicBezTo>
                    <a:cubicBezTo>
                      <a:pt x="833" y="1636"/>
                      <a:pt x="833" y="1636"/>
                      <a:pt x="833" y="1636"/>
                    </a:cubicBezTo>
                    <a:cubicBezTo>
                      <a:pt x="831" y="1637"/>
                      <a:pt x="831" y="1637"/>
                      <a:pt x="831" y="1637"/>
                    </a:cubicBezTo>
                    <a:cubicBezTo>
                      <a:pt x="830" y="1635"/>
                      <a:pt x="830" y="1635"/>
                      <a:pt x="830" y="1635"/>
                    </a:cubicBezTo>
                    <a:cubicBezTo>
                      <a:pt x="754" y="1504"/>
                      <a:pt x="754" y="1504"/>
                      <a:pt x="754" y="1504"/>
                    </a:cubicBezTo>
                    <a:cubicBezTo>
                      <a:pt x="753" y="1503"/>
                      <a:pt x="753" y="1503"/>
                      <a:pt x="753" y="1503"/>
                    </a:cubicBezTo>
                    <a:cubicBezTo>
                      <a:pt x="755" y="1502"/>
                      <a:pt x="755" y="1502"/>
                      <a:pt x="755" y="1502"/>
                    </a:cubicBezTo>
                    <a:cubicBezTo>
                      <a:pt x="1208" y="1241"/>
                      <a:pt x="1208" y="1241"/>
                      <a:pt x="1208" y="1241"/>
                    </a:cubicBezTo>
                    <a:cubicBezTo>
                      <a:pt x="1208" y="151"/>
                      <a:pt x="1208" y="151"/>
                      <a:pt x="1208" y="151"/>
                    </a:cubicBezTo>
                    <a:cubicBezTo>
                      <a:pt x="1208" y="150"/>
                      <a:pt x="1208" y="150"/>
                      <a:pt x="1208" y="150"/>
                    </a:cubicBezTo>
                    <a:cubicBezTo>
                      <a:pt x="1210" y="150"/>
                      <a:pt x="1210" y="150"/>
                      <a:pt x="1210" y="150"/>
                    </a:cubicBezTo>
                    <a:cubicBezTo>
                      <a:pt x="1361" y="150"/>
                      <a:pt x="1361" y="150"/>
                      <a:pt x="1361" y="150"/>
                    </a:cubicBezTo>
                    <a:cubicBezTo>
                      <a:pt x="1363" y="150"/>
                      <a:pt x="1363" y="150"/>
                      <a:pt x="1363" y="150"/>
                    </a:cubicBezTo>
                    <a:lnTo>
                      <a:pt x="1363" y="151"/>
                    </a:lnTo>
                    <a:close/>
                    <a:moveTo>
                      <a:pt x="629" y="1107"/>
                    </a:moveTo>
                    <a:cubicBezTo>
                      <a:pt x="820" y="1014"/>
                      <a:pt x="820" y="1014"/>
                      <a:pt x="820" y="1014"/>
                    </a:cubicBezTo>
                    <a:cubicBezTo>
                      <a:pt x="872" y="1103"/>
                      <a:pt x="872" y="1103"/>
                      <a:pt x="872" y="1103"/>
                    </a:cubicBezTo>
                    <a:cubicBezTo>
                      <a:pt x="498" y="1319"/>
                      <a:pt x="498" y="1319"/>
                      <a:pt x="498" y="1319"/>
                    </a:cubicBezTo>
                    <a:cubicBezTo>
                      <a:pt x="283" y="945"/>
                      <a:pt x="283" y="945"/>
                      <a:pt x="283" y="945"/>
                    </a:cubicBezTo>
                    <a:cubicBezTo>
                      <a:pt x="372" y="894"/>
                      <a:pt x="372" y="894"/>
                      <a:pt x="372" y="894"/>
                    </a:cubicBezTo>
                    <a:cubicBezTo>
                      <a:pt x="485" y="1061"/>
                      <a:pt x="485" y="1061"/>
                      <a:pt x="485" y="1061"/>
                    </a:cubicBezTo>
                    <a:cubicBezTo>
                      <a:pt x="544" y="852"/>
                      <a:pt x="682" y="676"/>
                      <a:pt x="865" y="568"/>
                    </a:cubicBezTo>
                    <a:cubicBezTo>
                      <a:pt x="945" y="696"/>
                      <a:pt x="945" y="696"/>
                      <a:pt x="945" y="696"/>
                    </a:cubicBezTo>
                    <a:cubicBezTo>
                      <a:pt x="945" y="696"/>
                      <a:pt x="945" y="696"/>
                      <a:pt x="945" y="696"/>
                    </a:cubicBezTo>
                    <a:cubicBezTo>
                      <a:pt x="792" y="785"/>
                      <a:pt x="676" y="932"/>
                      <a:pt x="629" y="1107"/>
                    </a:cubicBezTo>
                    <a:close/>
                  </a:path>
                </a:pathLst>
              </a:custGeom>
              <a:blipFill>
                <a:blip r:embed="rId11"/>
                <a:tile tx="0" ty="0" sx="100000" sy="100000" flip="none" algn="tl"/>
              </a:blipFill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99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pic>
            <p:nvPicPr>
              <p:cNvPr id="95" name="Picture 30">
                <a:extLst>
                  <a:ext uri="{FF2B5EF4-FFF2-40B4-BE49-F238E27FC236}">
                    <a16:creationId xmlns:a16="http://schemas.microsoft.com/office/drawing/2014/main" id="{82B898C8-8270-4039-A51E-83336239C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2694" y="1580394"/>
                <a:ext cx="2698196" cy="926424"/>
              </a:xfrm>
              <a:prstGeom prst="rect">
                <a:avLst/>
              </a:prstGeom>
            </p:spPr>
          </p:pic>
          <p:sp>
            <p:nvSpPr>
              <p:cNvPr id="96" name="Freeform 31">
                <a:extLst>
                  <a:ext uri="{FF2B5EF4-FFF2-40B4-BE49-F238E27FC236}">
                    <a16:creationId xmlns:a16="http://schemas.microsoft.com/office/drawing/2014/main" id="{57824B4C-B9C7-4404-831B-614595FBD2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5354" y="2257985"/>
                <a:ext cx="509386" cy="212902"/>
              </a:xfrm>
              <a:custGeom>
                <a:avLst/>
                <a:gdLst>
                  <a:gd name="T0" fmla="*/ 217 w 434"/>
                  <a:gd name="T1" fmla="*/ 0 h 229"/>
                  <a:gd name="T2" fmla="*/ 434 w 434"/>
                  <a:gd name="T3" fmla="*/ 100 h 229"/>
                  <a:gd name="T4" fmla="*/ 404 w 434"/>
                  <a:gd name="T5" fmla="*/ 126 h 229"/>
                  <a:gd name="T6" fmla="*/ 217 w 434"/>
                  <a:gd name="T7" fmla="*/ 40 h 229"/>
                  <a:gd name="T8" fmla="*/ 30 w 434"/>
                  <a:gd name="T9" fmla="*/ 126 h 229"/>
                  <a:gd name="T10" fmla="*/ 0 w 434"/>
                  <a:gd name="T11" fmla="*/ 100 h 229"/>
                  <a:gd name="T12" fmla="*/ 217 w 434"/>
                  <a:gd name="T13" fmla="*/ 0 h 229"/>
                  <a:gd name="T14" fmla="*/ 60 w 434"/>
                  <a:gd name="T15" fmla="*/ 152 h 229"/>
                  <a:gd name="T16" fmla="*/ 90 w 434"/>
                  <a:gd name="T17" fmla="*/ 178 h 229"/>
                  <a:gd name="T18" fmla="*/ 217 w 434"/>
                  <a:gd name="T19" fmla="*/ 119 h 229"/>
                  <a:gd name="T20" fmla="*/ 344 w 434"/>
                  <a:gd name="T21" fmla="*/ 178 h 229"/>
                  <a:gd name="T22" fmla="*/ 374 w 434"/>
                  <a:gd name="T23" fmla="*/ 152 h 229"/>
                  <a:gd name="T24" fmla="*/ 217 w 434"/>
                  <a:gd name="T25" fmla="*/ 79 h 229"/>
                  <a:gd name="T26" fmla="*/ 60 w 434"/>
                  <a:gd name="T27" fmla="*/ 152 h 229"/>
                  <a:gd name="T28" fmla="*/ 120 w 434"/>
                  <a:gd name="T29" fmla="*/ 203 h 229"/>
                  <a:gd name="T30" fmla="*/ 150 w 434"/>
                  <a:gd name="T31" fmla="*/ 229 h 229"/>
                  <a:gd name="T32" fmla="*/ 217 w 434"/>
                  <a:gd name="T33" fmla="*/ 198 h 229"/>
                  <a:gd name="T34" fmla="*/ 284 w 434"/>
                  <a:gd name="T35" fmla="*/ 229 h 229"/>
                  <a:gd name="T36" fmla="*/ 314 w 434"/>
                  <a:gd name="T37" fmla="*/ 203 h 229"/>
                  <a:gd name="T38" fmla="*/ 217 w 434"/>
                  <a:gd name="T39" fmla="*/ 159 h 229"/>
                  <a:gd name="T40" fmla="*/ 120 w 434"/>
                  <a:gd name="T41" fmla="*/ 20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4" h="229">
                    <a:moveTo>
                      <a:pt x="217" y="0"/>
                    </a:moveTo>
                    <a:cubicBezTo>
                      <a:pt x="304" y="0"/>
                      <a:pt x="382" y="39"/>
                      <a:pt x="434" y="100"/>
                    </a:cubicBezTo>
                    <a:cubicBezTo>
                      <a:pt x="404" y="126"/>
                      <a:pt x="404" y="126"/>
                      <a:pt x="404" y="126"/>
                    </a:cubicBezTo>
                    <a:cubicBezTo>
                      <a:pt x="359" y="73"/>
                      <a:pt x="292" y="40"/>
                      <a:pt x="217" y="40"/>
                    </a:cubicBezTo>
                    <a:cubicBezTo>
                      <a:pt x="142" y="40"/>
                      <a:pt x="75" y="73"/>
                      <a:pt x="30" y="126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52" y="39"/>
                      <a:pt x="130" y="0"/>
                      <a:pt x="217" y="0"/>
                    </a:cubicBezTo>
                    <a:close/>
                    <a:moveTo>
                      <a:pt x="60" y="152"/>
                    </a:moveTo>
                    <a:cubicBezTo>
                      <a:pt x="90" y="178"/>
                      <a:pt x="90" y="178"/>
                      <a:pt x="90" y="178"/>
                    </a:cubicBezTo>
                    <a:cubicBezTo>
                      <a:pt x="120" y="142"/>
                      <a:pt x="166" y="119"/>
                      <a:pt x="217" y="119"/>
                    </a:cubicBezTo>
                    <a:cubicBezTo>
                      <a:pt x="268" y="119"/>
                      <a:pt x="314" y="142"/>
                      <a:pt x="344" y="178"/>
                    </a:cubicBezTo>
                    <a:cubicBezTo>
                      <a:pt x="374" y="152"/>
                      <a:pt x="374" y="152"/>
                      <a:pt x="374" y="152"/>
                    </a:cubicBezTo>
                    <a:cubicBezTo>
                      <a:pt x="336" y="107"/>
                      <a:pt x="280" y="79"/>
                      <a:pt x="217" y="79"/>
                    </a:cubicBezTo>
                    <a:cubicBezTo>
                      <a:pt x="154" y="79"/>
                      <a:pt x="98" y="107"/>
                      <a:pt x="60" y="152"/>
                    </a:cubicBezTo>
                    <a:close/>
                    <a:moveTo>
                      <a:pt x="120" y="203"/>
                    </a:moveTo>
                    <a:cubicBezTo>
                      <a:pt x="150" y="229"/>
                      <a:pt x="150" y="229"/>
                      <a:pt x="150" y="229"/>
                    </a:cubicBezTo>
                    <a:cubicBezTo>
                      <a:pt x="166" y="210"/>
                      <a:pt x="190" y="198"/>
                      <a:pt x="217" y="198"/>
                    </a:cubicBezTo>
                    <a:cubicBezTo>
                      <a:pt x="244" y="198"/>
                      <a:pt x="268" y="210"/>
                      <a:pt x="284" y="229"/>
                    </a:cubicBezTo>
                    <a:cubicBezTo>
                      <a:pt x="314" y="203"/>
                      <a:pt x="314" y="203"/>
                      <a:pt x="314" y="203"/>
                    </a:cubicBezTo>
                    <a:cubicBezTo>
                      <a:pt x="291" y="176"/>
                      <a:pt x="256" y="159"/>
                      <a:pt x="217" y="159"/>
                    </a:cubicBezTo>
                    <a:cubicBezTo>
                      <a:pt x="178" y="159"/>
                      <a:pt x="143" y="176"/>
                      <a:pt x="120" y="203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3" tIns="45707" rIns="91413" bIns="457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7" name="Freeform 32">
                <a:extLst>
                  <a:ext uri="{FF2B5EF4-FFF2-40B4-BE49-F238E27FC236}">
                    <a16:creationId xmlns:a16="http://schemas.microsoft.com/office/drawing/2014/main" id="{90304CE6-F964-4A62-93B5-9A59154D6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6363" y="2481951"/>
                <a:ext cx="135430" cy="277117"/>
              </a:xfrm>
              <a:custGeom>
                <a:avLst/>
                <a:gdLst>
                  <a:gd name="T0" fmla="*/ 69 w 90"/>
                  <a:gd name="T1" fmla="*/ 206 h 206"/>
                  <a:gd name="T2" fmla="*/ 90 w 90"/>
                  <a:gd name="T3" fmla="*/ 185 h 206"/>
                  <a:gd name="T4" fmla="*/ 29 w 90"/>
                  <a:gd name="T5" fmla="*/ 125 h 206"/>
                  <a:gd name="T6" fmla="*/ 56 w 90"/>
                  <a:gd name="T7" fmla="*/ 98 h 206"/>
                  <a:gd name="T8" fmla="*/ 56 w 90"/>
                  <a:gd name="T9" fmla="*/ 49 h 206"/>
                  <a:gd name="T10" fmla="*/ 71 w 90"/>
                  <a:gd name="T11" fmla="*/ 25 h 206"/>
                  <a:gd name="T12" fmla="*/ 46 w 90"/>
                  <a:gd name="T13" fmla="*/ 0 h 206"/>
                  <a:gd name="T14" fmla="*/ 20 w 90"/>
                  <a:gd name="T15" fmla="*/ 25 h 206"/>
                  <a:gd name="T16" fmla="*/ 35 w 90"/>
                  <a:gd name="T17" fmla="*/ 49 h 206"/>
                  <a:gd name="T18" fmla="*/ 35 w 90"/>
                  <a:gd name="T19" fmla="*/ 90 h 206"/>
                  <a:gd name="T20" fmla="*/ 0 w 90"/>
                  <a:gd name="T21" fmla="*/ 125 h 206"/>
                  <a:gd name="T22" fmla="*/ 60 w 90"/>
                  <a:gd name="T23" fmla="*/ 185 h 206"/>
                  <a:gd name="T24" fmla="*/ 40 w 90"/>
                  <a:gd name="T25" fmla="*/ 206 h 206"/>
                  <a:gd name="T26" fmla="*/ 69 w 90"/>
                  <a:gd name="T2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206">
                    <a:moveTo>
                      <a:pt x="69" y="206"/>
                    </a:moveTo>
                    <a:cubicBezTo>
                      <a:pt x="90" y="185"/>
                      <a:pt x="90" y="185"/>
                      <a:pt x="90" y="18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5" y="45"/>
                      <a:pt x="71" y="36"/>
                      <a:pt x="71" y="25"/>
                    </a:cubicBezTo>
                    <a:cubicBezTo>
                      <a:pt x="71" y="11"/>
                      <a:pt x="60" y="0"/>
                      <a:pt x="46" y="0"/>
                    </a:cubicBezTo>
                    <a:cubicBezTo>
                      <a:pt x="31" y="0"/>
                      <a:pt x="20" y="11"/>
                      <a:pt x="20" y="25"/>
                    </a:cubicBezTo>
                    <a:cubicBezTo>
                      <a:pt x="20" y="36"/>
                      <a:pt x="26" y="45"/>
                      <a:pt x="35" y="49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40" y="206"/>
                      <a:pt x="40" y="206"/>
                      <a:pt x="40" y="206"/>
                    </a:cubicBezTo>
                    <a:lnTo>
                      <a:pt x="69" y="206"/>
                    </a:ln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3" tIns="45707" rIns="91413" bIns="457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8" name="Freeform 31">
                <a:extLst>
                  <a:ext uri="{FF2B5EF4-FFF2-40B4-BE49-F238E27FC236}">
                    <a16:creationId xmlns:a16="http://schemas.microsoft.com/office/drawing/2014/main" id="{BD64C3AE-15B8-4F06-A0BA-1551421730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8233" y="2259648"/>
                <a:ext cx="509386" cy="212902"/>
              </a:xfrm>
              <a:custGeom>
                <a:avLst/>
                <a:gdLst>
                  <a:gd name="T0" fmla="*/ 217 w 434"/>
                  <a:gd name="T1" fmla="*/ 0 h 229"/>
                  <a:gd name="T2" fmla="*/ 434 w 434"/>
                  <a:gd name="T3" fmla="*/ 100 h 229"/>
                  <a:gd name="T4" fmla="*/ 404 w 434"/>
                  <a:gd name="T5" fmla="*/ 126 h 229"/>
                  <a:gd name="T6" fmla="*/ 217 w 434"/>
                  <a:gd name="T7" fmla="*/ 40 h 229"/>
                  <a:gd name="T8" fmla="*/ 30 w 434"/>
                  <a:gd name="T9" fmla="*/ 126 h 229"/>
                  <a:gd name="T10" fmla="*/ 0 w 434"/>
                  <a:gd name="T11" fmla="*/ 100 h 229"/>
                  <a:gd name="T12" fmla="*/ 217 w 434"/>
                  <a:gd name="T13" fmla="*/ 0 h 229"/>
                  <a:gd name="T14" fmla="*/ 60 w 434"/>
                  <a:gd name="T15" fmla="*/ 152 h 229"/>
                  <a:gd name="T16" fmla="*/ 90 w 434"/>
                  <a:gd name="T17" fmla="*/ 178 h 229"/>
                  <a:gd name="T18" fmla="*/ 217 w 434"/>
                  <a:gd name="T19" fmla="*/ 119 h 229"/>
                  <a:gd name="T20" fmla="*/ 344 w 434"/>
                  <a:gd name="T21" fmla="*/ 178 h 229"/>
                  <a:gd name="T22" fmla="*/ 374 w 434"/>
                  <a:gd name="T23" fmla="*/ 152 h 229"/>
                  <a:gd name="T24" fmla="*/ 217 w 434"/>
                  <a:gd name="T25" fmla="*/ 79 h 229"/>
                  <a:gd name="T26" fmla="*/ 60 w 434"/>
                  <a:gd name="T27" fmla="*/ 152 h 229"/>
                  <a:gd name="T28" fmla="*/ 120 w 434"/>
                  <a:gd name="T29" fmla="*/ 203 h 229"/>
                  <a:gd name="T30" fmla="*/ 150 w 434"/>
                  <a:gd name="T31" fmla="*/ 229 h 229"/>
                  <a:gd name="T32" fmla="*/ 217 w 434"/>
                  <a:gd name="T33" fmla="*/ 198 h 229"/>
                  <a:gd name="T34" fmla="*/ 284 w 434"/>
                  <a:gd name="T35" fmla="*/ 229 h 229"/>
                  <a:gd name="T36" fmla="*/ 314 w 434"/>
                  <a:gd name="T37" fmla="*/ 203 h 229"/>
                  <a:gd name="T38" fmla="*/ 217 w 434"/>
                  <a:gd name="T39" fmla="*/ 159 h 229"/>
                  <a:gd name="T40" fmla="*/ 120 w 434"/>
                  <a:gd name="T41" fmla="*/ 20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34" h="229">
                    <a:moveTo>
                      <a:pt x="217" y="0"/>
                    </a:moveTo>
                    <a:cubicBezTo>
                      <a:pt x="304" y="0"/>
                      <a:pt x="382" y="39"/>
                      <a:pt x="434" y="100"/>
                    </a:cubicBezTo>
                    <a:cubicBezTo>
                      <a:pt x="404" y="126"/>
                      <a:pt x="404" y="126"/>
                      <a:pt x="404" y="126"/>
                    </a:cubicBezTo>
                    <a:cubicBezTo>
                      <a:pt x="359" y="73"/>
                      <a:pt x="292" y="40"/>
                      <a:pt x="217" y="40"/>
                    </a:cubicBezTo>
                    <a:cubicBezTo>
                      <a:pt x="142" y="40"/>
                      <a:pt x="75" y="73"/>
                      <a:pt x="30" y="126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52" y="39"/>
                      <a:pt x="130" y="0"/>
                      <a:pt x="217" y="0"/>
                    </a:cubicBezTo>
                    <a:close/>
                    <a:moveTo>
                      <a:pt x="60" y="152"/>
                    </a:moveTo>
                    <a:cubicBezTo>
                      <a:pt x="90" y="178"/>
                      <a:pt x="90" y="178"/>
                      <a:pt x="90" y="178"/>
                    </a:cubicBezTo>
                    <a:cubicBezTo>
                      <a:pt x="120" y="142"/>
                      <a:pt x="166" y="119"/>
                      <a:pt x="217" y="119"/>
                    </a:cubicBezTo>
                    <a:cubicBezTo>
                      <a:pt x="268" y="119"/>
                      <a:pt x="314" y="142"/>
                      <a:pt x="344" y="178"/>
                    </a:cubicBezTo>
                    <a:cubicBezTo>
                      <a:pt x="374" y="152"/>
                      <a:pt x="374" y="152"/>
                      <a:pt x="374" y="152"/>
                    </a:cubicBezTo>
                    <a:cubicBezTo>
                      <a:pt x="336" y="107"/>
                      <a:pt x="280" y="79"/>
                      <a:pt x="217" y="79"/>
                    </a:cubicBezTo>
                    <a:cubicBezTo>
                      <a:pt x="154" y="79"/>
                      <a:pt x="98" y="107"/>
                      <a:pt x="60" y="152"/>
                    </a:cubicBezTo>
                    <a:close/>
                    <a:moveTo>
                      <a:pt x="120" y="203"/>
                    </a:moveTo>
                    <a:cubicBezTo>
                      <a:pt x="150" y="229"/>
                      <a:pt x="150" y="229"/>
                      <a:pt x="150" y="229"/>
                    </a:cubicBezTo>
                    <a:cubicBezTo>
                      <a:pt x="166" y="210"/>
                      <a:pt x="190" y="198"/>
                      <a:pt x="217" y="198"/>
                    </a:cubicBezTo>
                    <a:cubicBezTo>
                      <a:pt x="244" y="198"/>
                      <a:pt x="268" y="210"/>
                      <a:pt x="284" y="229"/>
                    </a:cubicBezTo>
                    <a:cubicBezTo>
                      <a:pt x="314" y="203"/>
                      <a:pt x="314" y="203"/>
                      <a:pt x="314" y="203"/>
                    </a:cubicBezTo>
                    <a:cubicBezTo>
                      <a:pt x="291" y="176"/>
                      <a:pt x="256" y="159"/>
                      <a:pt x="217" y="159"/>
                    </a:cubicBezTo>
                    <a:cubicBezTo>
                      <a:pt x="178" y="159"/>
                      <a:pt x="143" y="176"/>
                      <a:pt x="120" y="203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3" tIns="45707" rIns="91413" bIns="457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9" name="Freeform 32">
                <a:extLst>
                  <a:ext uri="{FF2B5EF4-FFF2-40B4-BE49-F238E27FC236}">
                    <a16:creationId xmlns:a16="http://schemas.microsoft.com/office/drawing/2014/main" id="{B2A9591B-D771-4C6A-BA16-0CBE3311D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40" y="2483614"/>
                <a:ext cx="135430" cy="277117"/>
              </a:xfrm>
              <a:custGeom>
                <a:avLst/>
                <a:gdLst>
                  <a:gd name="T0" fmla="*/ 69 w 90"/>
                  <a:gd name="T1" fmla="*/ 206 h 206"/>
                  <a:gd name="T2" fmla="*/ 90 w 90"/>
                  <a:gd name="T3" fmla="*/ 185 h 206"/>
                  <a:gd name="T4" fmla="*/ 29 w 90"/>
                  <a:gd name="T5" fmla="*/ 125 h 206"/>
                  <a:gd name="T6" fmla="*/ 56 w 90"/>
                  <a:gd name="T7" fmla="*/ 98 h 206"/>
                  <a:gd name="T8" fmla="*/ 56 w 90"/>
                  <a:gd name="T9" fmla="*/ 49 h 206"/>
                  <a:gd name="T10" fmla="*/ 71 w 90"/>
                  <a:gd name="T11" fmla="*/ 25 h 206"/>
                  <a:gd name="T12" fmla="*/ 46 w 90"/>
                  <a:gd name="T13" fmla="*/ 0 h 206"/>
                  <a:gd name="T14" fmla="*/ 20 w 90"/>
                  <a:gd name="T15" fmla="*/ 25 h 206"/>
                  <a:gd name="T16" fmla="*/ 35 w 90"/>
                  <a:gd name="T17" fmla="*/ 49 h 206"/>
                  <a:gd name="T18" fmla="*/ 35 w 90"/>
                  <a:gd name="T19" fmla="*/ 90 h 206"/>
                  <a:gd name="T20" fmla="*/ 0 w 90"/>
                  <a:gd name="T21" fmla="*/ 125 h 206"/>
                  <a:gd name="T22" fmla="*/ 60 w 90"/>
                  <a:gd name="T23" fmla="*/ 185 h 206"/>
                  <a:gd name="T24" fmla="*/ 40 w 90"/>
                  <a:gd name="T25" fmla="*/ 206 h 206"/>
                  <a:gd name="T26" fmla="*/ 69 w 90"/>
                  <a:gd name="T27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206">
                    <a:moveTo>
                      <a:pt x="69" y="206"/>
                    </a:moveTo>
                    <a:cubicBezTo>
                      <a:pt x="90" y="185"/>
                      <a:pt x="90" y="185"/>
                      <a:pt x="90" y="18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5" y="45"/>
                      <a:pt x="71" y="36"/>
                      <a:pt x="71" y="25"/>
                    </a:cubicBezTo>
                    <a:cubicBezTo>
                      <a:pt x="71" y="11"/>
                      <a:pt x="60" y="0"/>
                      <a:pt x="46" y="0"/>
                    </a:cubicBezTo>
                    <a:cubicBezTo>
                      <a:pt x="31" y="0"/>
                      <a:pt x="20" y="11"/>
                      <a:pt x="20" y="25"/>
                    </a:cubicBezTo>
                    <a:cubicBezTo>
                      <a:pt x="20" y="36"/>
                      <a:pt x="26" y="45"/>
                      <a:pt x="35" y="49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60" y="185"/>
                      <a:pt x="60" y="185"/>
                      <a:pt x="60" y="185"/>
                    </a:cubicBezTo>
                    <a:cubicBezTo>
                      <a:pt x="40" y="206"/>
                      <a:pt x="40" y="206"/>
                      <a:pt x="40" y="206"/>
                    </a:cubicBezTo>
                    <a:lnTo>
                      <a:pt x="69" y="206"/>
                    </a:ln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3" tIns="45707" rIns="91413" bIns="457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43300838-8D3D-4264-AB9C-365B082883E7}"/>
                  </a:ext>
                </a:extLst>
              </p:cNvPr>
              <p:cNvSpPr/>
              <p:nvPr/>
            </p:nvSpPr>
            <p:spPr>
              <a:xfrm>
                <a:off x="5027634" y="2758902"/>
                <a:ext cx="342875" cy="362151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119DEC2-E924-4317-A73C-DCB6490BB166}"/>
                  </a:ext>
                </a:extLst>
              </p:cNvPr>
              <p:cNvSpPr/>
              <p:nvPr/>
            </p:nvSpPr>
            <p:spPr>
              <a:xfrm>
                <a:off x="5094126" y="2831332"/>
                <a:ext cx="205725" cy="217290"/>
              </a:xfrm>
              <a:prstGeom prst="rect">
                <a:avLst/>
              </a:prstGeom>
              <a:solidFill>
                <a:sysClr val="windowText" lastClr="000000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C39B97D-C9DD-4A56-8F18-E5490A742A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103" y="2942874"/>
                <a:ext cx="46868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7D3A5D98-14CA-4802-8D49-85B0FC0EA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rgbClr val="A5A5A5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272037" y="2611711"/>
                <a:ext cx="812474" cy="758231"/>
              </a:xfrm>
              <a:prstGeom prst="rect">
                <a:avLst/>
              </a:prstGeom>
              <a:solidFill>
                <a:srgbClr val="E7E6E6">
                  <a:lumMod val="50000"/>
                </a:srgbClr>
              </a:solidFill>
              <a:ln>
                <a:noFill/>
              </a:ln>
            </p:spPr>
          </p:pic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8B19D61-07D0-4521-9C09-71B76B28838E}"/>
                  </a:ext>
                </a:extLst>
              </p:cNvPr>
              <p:cNvSpPr/>
              <p:nvPr/>
            </p:nvSpPr>
            <p:spPr>
              <a:xfrm>
                <a:off x="7644790" y="2758902"/>
                <a:ext cx="342875" cy="362151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778191F-B9E7-4D13-89E4-FF92F78A120A}"/>
                  </a:ext>
                </a:extLst>
              </p:cNvPr>
              <p:cNvSpPr/>
              <p:nvPr/>
            </p:nvSpPr>
            <p:spPr>
              <a:xfrm>
                <a:off x="7711283" y="2831332"/>
                <a:ext cx="205725" cy="217290"/>
              </a:xfrm>
              <a:prstGeom prst="rect">
                <a:avLst/>
              </a:prstGeom>
              <a:solidFill>
                <a:sysClr val="windowText" lastClr="000000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D5C0F20-2E01-4D2E-8867-DDE9C7F273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0259" y="2942874"/>
                <a:ext cx="46868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107" name="Grafik 129">
                <a:extLst>
                  <a:ext uri="{FF2B5EF4-FFF2-40B4-BE49-F238E27FC236}">
                    <a16:creationId xmlns:a16="http://schemas.microsoft.com/office/drawing/2014/main" id="{687CC1B3-A0ED-4EC5-8FAE-D26A4EA8B8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" b="52938"/>
              <a:stretch/>
            </p:blipFill>
            <p:spPr>
              <a:xfrm>
                <a:off x="7104533" y="2680993"/>
                <a:ext cx="468687" cy="212904"/>
              </a:xfrm>
              <a:prstGeom prst="rect">
                <a:avLst/>
              </a:prstGeom>
            </p:spPr>
          </p:pic>
          <p:pic>
            <p:nvPicPr>
              <p:cNvPr id="108" name="Grafik 129">
                <a:extLst>
                  <a:ext uri="{FF2B5EF4-FFF2-40B4-BE49-F238E27FC236}">
                    <a16:creationId xmlns:a16="http://schemas.microsoft.com/office/drawing/2014/main" id="{791606FF-C3EF-488C-86B9-EFC8BC63D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" b="52938"/>
              <a:stretch/>
            </p:blipFill>
            <p:spPr>
              <a:xfrm>
                <a:off x="7829492" y="2491441"/>
                <a:ext cx="468687" cy="212904"/>
              </a:xfrm>
              <a:prstGeom prst="rect">
                <a:avLst/>
              </a:prstGeom>
            </p:spPr>
          </p:pic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C8604CE9-BC0C-4621-8FA9-0C9D73AD1780}"/>
                  </a:ext>
                </a:extLst>
              </p:cNvPr>
              <p:cNvGrpSpPr/>
              <p:nvPr/>
            </p:nvGrpSpPr>
            <p:grpSpPr>
              <a:xfrm>
                <a:off x="10150798" y="3474992"/>
                <a:ext cx="396000" cy="396000"/>
                <a:chOff x="1564684" y="2323897"/>
                <a:chExt cx="518751" cy="493146"/>
              </a:xfrm>
            </p:grpSpPr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35512022-C35B-45F4-8270-DA6215939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603307" y="2323897"/>
                  <a:ext cx="416134" cy="416134"/>
                </a:xfrm>
                <a:prstGeom prst="rect">
                  <a:avLst/>
                </a:prstGeom>
                <a:solidFill>
                  <a:srgbClr val="00646E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1240B29-F687-4F45-9708-019B960494DF}">
                    <a14:hiddenLine xmlns:a14="http://schemas.microsoft.com/office/drawing/2010/main" w="9525" cap="flat" cmpd="sng" algn="ctr">
                      <a:solidFill>
                        <a:srgbClr val="00646E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</p:pic>
            <p:grpSp>
              <p:nvGrpSpPr>
                <p:cNvPr id="118" name="Group 1124">
                  <a:extLst>
                    <a:ext uri="{FF2B5EF4-FFF2-40B4-BE49-F238E27FC236}">
                      <a16:creationId xmlns:a16="http://schemas.microsoft.com/office/drawing/2014/main" id="{F4511CEC-C652-4A53-929D-E078686D385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0570455">
                  <a:off x="1564684" y="2581420"/>
                  <a:ext cx="518751" cy="235623"/>
                  <a:chOff x="2368030" y="3995253"/>
                  <a:chExt cx="2969113" cy="1348908"/>
                </a:xfrm>
                <a:solidFill>
                  <a:srgbClr val="506473"/>
                </a:solidFill>
              </p:grpSpPr>
              <p:sp>
                <p:nvSpPr>
                  <p:cNvPr id="119" name="Rectangle 31">
                    <a:extLst>
                      <a:ext uri="{FF2B5EF4-FFF2-40B4-BE49-F238E27FC236}">
                        <a16:creationId xmlns:a16="http://schemas.microsoft.com/office/drawing/2014/main" id="{A35DF0C0-6909-4678-A8D3-EA57DE36646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368030" y="3995253"/>
                    <a:ext cx="329487" cy="824535"/>
                  </a:xfrm>
                  <a:prstGeom prst="rect">
                    <a:avLst/>
                  </a:prstGeom>
                  <a:solidFill>
                    <a:srgbClr val="41AAA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0" name="Freeform 10">
                    <a:extLst>
                      <a:ext uri="{FF2B5EF4-FFF2-40B4-BE49-F238E27FC236}">
                        <a16:creationId xmlns:a16="http://schemas.microsoft.com/office/drawing/2014/main" id="{82B01606-8976-4C50-8836-52B9593A56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67774" y="4008122"/>
                    <a:ext cx="2569369" cy="1336039"/>
                  </a:xfrm>
                  <a:custGeom>
                    <a:avLst/>
                    <a:gdLst/>
                    <a:ahLst/>
                    <a:cxnLst>
                      <a:cxn ang="0">
                        <a:pos x="1322" y="421"/>
                      </a:cxn>
                      <a:cxn ang="0">
                        <a:pos x="1088" y="506"/>
                      </a:cxn>
                      <a:cxn ang="0">
                        <a:pos x="776" y="496"/>
                      </a:cxn>
                      <a:cxn ang="0">
                        <a:pos x="485" y="364"/>
                      </a:cxn>
                      <a:cxn ang="0">
                        <a:pos x="485" y="344"/>
                      </a:cxn>
                      <a:cxn ang="0">
                        <a:pos x="871" y="469"/>
                      </a:cxn>
                      <a:cxn ang="0">
                        <a:pos x="871" y="408"/>
                      </a:cxn>
                      <a:cxn ang="0">
                        <a:pos x="0" y="0"/>
                      </a:cxn>
                      <a:cxn ang="0">
                        <a:pos x="0" y="339"/>
                      </a:cxn>
                      <a:cxn ang="0">
                        <a:pos x="580" y="648"/>
                      </a:cxn>
                      <a:cxn ang="0">
                        <a:pos x="1108" y="645"/>
                      </a:cxn>
                      <a:cxn ang="0">
                        <a:pos x="1322" y="421"/>
                      </a:cxn>
                    </a:cxnLst>
                    <a:rect l="0" t="0" r="r" b="b"/>
                    <a:pathLst>
                      <a:path w="1345" h="699">
                        <a:moveTo>
                          <a:pt x="1322" y="421"/>
                        </a:moveTo>
                        <a:cubicBezTo>
                          <a:pt x="1295" y="347"/>
                          <a:pt x="1088" y="506"/>
                          <a:pt x="1088" y="506"/>
                        </a:cubicBezTo>
                        <a:cubicBezTo>
                          <a:pt x="1088" y="506"/>
                          <a:pt x="1078" y="496"/>
                          <a:pt x="776" y="496"/>
                        </a:cubicBezTo>
                        <a:cubicBezTo>
                          <a:pt x="729" y="496"/>
                          <a:pt x="556" y="431"/>
                          <a:pt x="485" y="364"/>
                        </a:cubicBezTo>
                        <a:cubicBezTo>
                          <a:pt x="458" y="337"/>
                          <a:pt x="485" y="344"/>
                          <a:pt x="485" y="344"/>
                        </a:cubicBezTo>
                        <a:cubicBezTo>
                          <a:pt x="590" y="401"/>
                          <a:pt x="773" y="523"/>
                          <a:pt x="871" y="469"/>
                        </a:cubicBezTo>
                        <a:cubicBezTo>
                          <a:pt x="915" y="445"/>
                          <a:pt x="871" y="408"/>
                          <a:pt x="871" y="408"/>
                        </a:cubicBezTo>
                        <a:cubicBezTo>
                          <a:pt x="725" y="330"/>
                          <a:pt x="526" y="89"/>
                          <a:pt x="0" y="0"/>
                        </a:cubicBezTo>
                        <a:cubicBezTo>
                          <a:pt x="0" y="339"/>
                          <a:pt x="0" y="339"/>
                          <a:pt x="0" y="339"/>
                        </a:cubicBezTo>
                        <a:cubicBezTo>
                          <a:pt x="100" y="447"/>
                          <a:pt x="396" y="597"/>
                          <a:pt x="580" y="648"/>
                        </a:cubicBezTo>
                        <a:cubicBezTo>
                          <a:pt x="765" y="699"/>
                          <a:pt x="1047" y="668"/>
                          <a:pt x="1108" y="645"/>
                        </a:cubicBezTo>
                        <a:cubicBezTo>
                          <a:pt x="1169" y="621"/>
                          <a:pt x="1345" y="489"/>
                          <a:pt x="1322" y="421"/>
                        </a:cubicBezTo>
                        <a:close/>
                      </a:path>
                    </a:pathLst>
                  </a:custGeom>
                  <a:solidFill>
                    <a:srgbClr val="41AAA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6E3CDA-A149-4569-B7FF-6D2D48B35C4D}"/>
                  </a:ext>
                </a:extLst>
              </p:cNvPr>
              <p:cNvSpPr txBox="1"/>
              <p:nvPr/>
            </p:nvSpPr>
            <p:spPr>
              <a:xfrm>
                <a:off x="7310514" y="1920667"/>
                <a:ext cx="101745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646E"/>
                    </a:solidFill>
                    <a:latin typeface="+mj-lt"/>
                    <a:ea typeface="+mj-ea"/>
                    <a:cs typeface="Arial" pitchFamily="34" charset="0"/>
                  </a:rPr>
                  <a:t>MindSphere</a:t>
                </a:r>
              </a:p>
            </p:txBody>
          </p:sp>
          <p:pic>
            <p:nvPicPr>
              <p:cNvPr id="19519" name="Picture 63" descr="Hands Holding Ipad Images, Stock Photos &amp; Vectors | Shutterstock">
                <a:extLst>
                  <a:ext uri="{FF2B5EF4-FFF2-40B4-BE49-F238E27FC236}">
                    <a16:creationId xmlns:a16="http://schemas.microsoft.com/office/drawing/2014/main" id="{7C6C6C8E-B1A2-4AA4-955F-2187B96418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197"/>
              <a:stretch/>
            </p:blipFill>
            <p:spPr bwMode="auto">
              <a:xfrm>
                <a:off x="9357596" y="1853498"/>
                <a:ext cx="1959760" cy="1339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AAFAAAF-DEC9-418B-B284-D0B137170F5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5"/>
              <a:srcRect b="20596"/>
              <a:stretch/>
            </p:blipFill>
            <p:spPr>
              <a:xfrm rot="21376098">
                <a:off x="9804405" y="2026987"/>
                <a:ext cx="982260" cy="71948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13547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15F0-2EF1-4B73-8899-34643A16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16000"/>
          <a:lstStyle/>
          <a:p>
            <a:r>
              <a:rPr lang="en-GB" sz="2400" dirty="0" err="1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Deragging</a:t>
            </a:r>
            <a:r>
              <a:rPr lang="en-GB" sz="240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: Automated at the edge</a:t>
            </a:r>
            <a:br>
              <a:rPr lang="en-GB" sz="240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Anglian Water deployed ~400 SIMOCODE with &lt;8mnth ROI</a:t>
            </a:r>
            <a:endParaRPr lang="en-GB" sz="2400" b="0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8B93399C-AAFA-49E2-813F-22083078E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95"/>
          <a:stretch/>
        </p:blipFill>
        <p:spPr>
          <a:xfrm>
            <a:off x="3617624" y="1578019"/>
            <a:ext cx="7944129" cy="4752000"/>
          </a:xfrm>
          <a:prstGeom prst="rect">
            <a:avLst/>
          </a:prstGeom>
        </p:spPr>
      </p:pic>
      <p:sp>
        <p:nvSpPr>
          <p:cNvPr id="5" name="Freeform 54">
            <a:extLst>
              <a:ext uri="{FF2B5EF4-FFF2-40B4-BE49-F238E27FC236}">
                <a16:creationId xmlns:a16="http://schemas.microsoft.com/office/drawing/2014/main" id="{449CEE62-C25A-4BD5-BD06-D51A1ED6294B}"/>
              </a:ext>
            </a:extLst>
          </p:cNvPr>
          <p:cNvSpPr>
            <a:spLocks noEditPoints="1"/>
          </p:cNvSpPr>
          <p:nvPr/>
        </p:nvSpPr>
        <p:spPr bwMode="auto">
          <a:xfrm>
            <a:off x="371099" y="499527"/>
            <a:ext cx="576000" cy="576000"/>
          </a:xfrm>
          <a:custGeom>
            <a:avLst/>
            <a:gdLst>
              <a:gd name="T0" fmla="*/ 1285 w 2570"/>
              <a:gd name="T1" fmla="*/ 0 h 2570"/>
              <a:gd name="T2" fmla="*/ 0 w 2570"/>
              <a:gd name="T3" fmla="*/ 1285 h 2570"/>
              <a:gd name="T4" fmla="*/ 1285 w 2570"/>
              <a:gd name="T5" fmla="*/ 2570 h 2570"/>
              <a:gd name="T6" fmla="*/ 2570 w 2570"/>
              <a:gd name="T7" fmla="*/ 1285 h 2570"/>
              <a:gd name="T8" fmla="*/ 1285 w 2570"/>
              <a:gd name="T9" fmla="*/ 0 h 2570"/>
              <a:gd name="T10" fmla="*/ 214 w 2570"/>
              <a:gd name="T11" fmla="*/ 1657 h 2570"/>
              <a:gd name="T12" fmla="*/ 151 w 2570"/>
              <a:gd name="T13" fmla="*/ 1285 h 2570"/>
              <a:gd name="T14" fmla="*/ 1059 w 2570"/>
              <a:gd name="T15" fmla="*/ 174 h 2570"/>
              <a:gd name="T16" fmla="*/ 1059 w 2570"/>
              <a:gd name="T17" fmla="*/ 1170 h 2570"/>
              <a:gd name="T18" fmla="*/ 214 w 2570"/>
              <a:gd name="T19" fmla="*/ 1657 h 2570"/>
              <a:gd name="T20" fmla="*/ 1363 w 2570"/>
              <a:gd name="T21" fmla="*/ 151 h 2570"/>
              <a:gd name="T22" fmla="*/ 1363 w 2570"/>
              <a:gd name="T23" fmla="*/ 1329 h 2570"/>
              <a:gd name="T24" fmla="*/ 1363 w 2570"/>
              <a:gd name="T25" fmla="*/ 1330 h 2570"/>
              <a:gd name="T26" fmla="*/ 1362 w 2570"/>
              <a:gd name="T27" fmla="*/ 1331 h 2570"/>
              <a:gd name="T28" fmla="*/ 833 w 2570"/>
              <a:gd name="T29" fmla="*/ 1636 h 2570"/>
              <a:gd name="T30" fmla="*/ 831 w 2570"/>
              <a:gd name="T31" fmla="*/ 1637 h 2570"/>
              <a:gd name="T32" fmla="*/ 830 w 2570"/>
              <a:gd name="T33" fmla="*/ 1635 h 2570"/>
              <a:gd name="T34" fmla="*/ 754 w 2570"/>
              <a:gd name="T35" fmla="*/ 1504 h 2570"/>
              <a:gd name="T36" fmla="*/ 753 w 2570"/>
              <a:gd name="T37" fmla="*/ 1503 h 2570"/>
              <a:gd name="T38" fmla="*/ 755 w 2570"/>
              <a:gd name="T39" fmla="*/ 1502 h 2570"/>
              <a:gd name="T40" fmla="*/ 1208 w 2570"/>
              <a:gd name="T41" fmla="*/ 1241 h 2570"/>
              <a:gd name="T42" fmla="*/ 1208 w 2570"/>
              <a:gd name="T43" fmla="*/ 151 h 2570"/>
              <a:gd name="T44" fmla="*/ 1208 w 2570"/>
              <a:gd name="T45" fmla="*/ 150 h 2570"/>
              <a:gd name="T46" fmla="*/ 1210 w 2570"/>
              <a:gd name="T47" fmla="*/ 150 h 2570"/>
              <a:gd name="T48" fmla="*/ 1361 w 2570"/>
              <a:gd name="T49" fmla="*/ 150 h 2570"/>
              <a:gd name="T50" fmla="*/ 1363 w 2570"/>
              <a:gd name="T51" fmla="*/ 150 h 2570"/>
              <a:gd name="T52" fmla="*/ 1363 w 2570"/>
              <a:gd name="T53" fmla="*/ 151 h 2570"/>
              <a:gd name="T54" fmla="*/ 629 w 2570"/>
              <a:gd name="T55" fmla="*/ 1107 h 2570"/>
              <a:gd name="T56" fmla="*/ 820 w 2570"/>
              <a:gd name="T57" fmla="*/ 1014 h 2570"/>
              <a:gd name="T58" fmla="*/ 872 w 2570"/>
              <a:gd name="T59" fmla="*/ 1103 h 2570"/>
              <a:gd name="T60" fmla="*/ 498 w 2570"/>
              <a:gd name="T61" fmla="*/ 1319 h 2570"/>
              <a:gd name="T62" fmla="*/ 283 w 2570"/>
              <a:gd name="T63" fmla="*/ 945 h 2570"/>
              <a:gd name="T64" fmla="*/ 372 w 2570"/>
              <a:gd name="T65" fmla="*/ 894 h 2570"/>
              <a:gd name="T66" fmla="*/ 485 w 2570"/>
              <a:gd name="T67" fmla="*/ 1061 h 2570"/>
              <a:gd name="T68" fmla="*/ 865 w 2570"/>
              <a:gd name="T69" fmla="*/ 568 h 2570"/>
              <a:gd name="T70" fmla="*/ 945 w 2570"/>
              <a:gd name="T71" fmla="*/ 696 h 2570"/>
              <a:gd name="T72" fmla="*/ 945 w 2570"/>
              <a:gd name="T73" fmla="*/ 696 h 2570"/>
              <a:gd name="T74" fmla="*/ 629 w 2570"/>
              <a:gd name="T75" fmla="*/ 1107 h 2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570" h="2570">
                <a:moveTo>
                  <a:pt x="1285" y="0"/>
                </a:moveTo>
                <a:cubicBezTo>
                  <a:pt x="575" y="0"/>
                  <a:pt x="0" y="576"/>
                  <a:pt x="0" y="1285"/>
                </a:cubicBezTo>
                <a:cubicBezTo>
                  <a:pt x="0" y="1995"/>
                  <a:pt x="575" y="2570"/>
                  <a:pt x="1285" y="2570"/>
                </a:cubicBezTo>
                <a:cubicBezTo>
                  <a:pt x="1995" y="2570"/>
                  <a:pt x="2570" y="1995"/>
                  <a:pt x="2570" y="1285"/>
                </a:cubicBezTo>
                <a:cubicBezTo>
                  <a:pt x="2570" y="576"/>
                  <a:pt x="1995" y="0"/>
                  <a:pt x="1285" y="0"/>
                </a:cubicBezTo>
                <a:close/>
                <a:moveTo>
                  <a:pt x="214" y="1657"/>
                </a:moveTo>
                <a:cubicBezTo>
                  <a:pt x="174" y="1541"/>
                  <a:pt x="151" y="1416"/>
                  <a:pt x="151" y="1285"/>
                </a:cubicBezTo>
                <a:cubicBezTo>
                  <a:pt x="151" y="737"/>
                  <a:pt x="541" y="279"/>
                  <a:pt x="1059" y="174"/>
                </a:cubicBezTo>
                <a:cubicBezTo>
                  <a:pt x="1059" y="1170"/>
                  <a:pt x="1059" y="1170"/>
                  <a:pt x="1059" y="1170"/>
                </a:cubicBezTo>
                <a:lnTo>
                  <a:pt x="214" y="1657"/>
                </a:lnTo>
                <a:close/>
                <a:moveTo>
                  <a:pt x="1363" y="151"/>
                </a:moveTo>
                <a:cubicBezTo>
                  <a:pt x="1363" y="1329"/>
                  <a:pt x="1363" y="1329"/>
                  <a:pt x="1363" y="1329"/>
                </a:cubicBezTo>
                <a:cubicBezTo>
                  <a:pt x="1363" y="1330"/>
                  <a:pt x="1363" y="1330"/>
                  <a:pt x="1363" y="1330"/>
                </a:cubicBezTo>
                <a:cubicBezTo>
                  <a:pt x="1362" y="1331"/>
                  <a:pt x="1362" y="1331"/>
                  <a:pt x="1362" y="1331"/>
                </a:cubicBezTo>
                <a:cubicBezTo>
                  <a:pt x="833" y="1636"/>
                  <a:pt x="833" y="1636"/>
                  <a:pt x="833" y="1636"/>
                </a:cubicBezTo>
                <a:cubicBezTo>
                  <a:pt x="831" y="1637"/>
                  <a:pt x="831" y="1637"/>
                  <a:pt x="831" y="1637"/>
                </a:cubicBezTo>
                <a:cubicBezTo>
                  <a:pt x="830" y="1635"/>
                  <a:pt x="830" y="1635"/>
                  <a:pt x="830" y="1635"/>
                </a:cubicBezTo>
                <a:cubicBezTo>
                  <a:pt x="754" y="1504"/>
                  <a:pt x="754" y="1504"/>
                  <a:pt x="754" y="1504"/>
                </a:cubicBezTo>
                <a:cubicBezTo>
                  <a:pt x="753" y="1503"/>
                  <a:pt x="753" y="1503"/>
                  <a:pt x="753" y="1503"/>
                </a:cubicBezTo>
                <a:cubicBezTo>
                  <a:pt x="755" y="1502"/>
                  <a:pt x="755" y="1502"/>
                  <a:pt x="755" y="1502"/>
                </a:cubicBezTo>
                <a:cubicBezTo>
                  <a:pt x="1208" y="1241"/>
                  <a:pt x="1208" y="1241"/>
                  <a:pt x="1208" y="1241"/>
                </a:cubicBezTo>
                <a:cubicBezTo>
                  <a:pt x="1208" y="151"/>
                  <a:pt x="1208" y="151"/>
                  <a:pt x="1208" y="151"/>
                </a:cubicBezTo>
                <a:cubicBezTo>
                  <a:pt x="1208" y="150"/>
                  <a:pt x="1208" y="150"/>
                  <a:pt x="1208" y="150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361" y="150"/>
                  <a:pt x="1361" y="150"/>
                  <a:pt x="1361" y="150"/>
                </a:cubicBezTo>
                <a:cubicBezTo>
                  <a:pt x="1363" y="150"/>
                  <a:pt x="1363" y="150"/>
                  <a:pt x="1363" y="150"/>
                </a:cubicBezTo>
                <a:lnTo>
                  <a:pt x="1363" y="151"/>
                </a:lnTo>
                <a:close/>
                <a:moveTo>
                  <a:pt x="629" y="1107"/>
                </a:moveTo>
                <a:cubicBezTo>
                  <a:pt x="820" y="1014"/>
                  <a:pt x="820" y="1014"/>
                  <a:pt x="820" y="1014"/>
                </a:cubicBezTo>
                <a:cubicBezTo>
                  <a:pt x="872" y="1103"/>
                  <a:pt x="872" y="1103"/>
                  <a:pt x="872" y="1103"/>
                </a:cubicBezTo>
                <a:cubicBezTo>
                  <a:pt x="498" y="1319"/>
                  <a:pt x="498" y="1319"/>
                  <a:pt x="498" y="1319"/>
                </a:cubicBezTo>
                <a:cubicBezTo>
                  <a:pt x="283" y="945"/>
                  <a:pt x="283" y="945"/>
                  <a:pt x="283" y="945"/>
                </a:cubicBezTo>
                <a:cubicBezTo>
                  <a:pt x="372" y="894"/>
                  <a:pt x="372" y="894"/>
                  <a:pt x="372" y="894"/>
                </a:cubicBezTo>
                <a:cubicBezTo>
                  <a:pt x="485" y="1061"/>
                  <a:pt x="485" y="1061"/>
                  <a:pt x="485" y="1061"/>
                </a:cubicBezTo>
                <a:cubicBezTo>
                  <a:pt x="544" y="852"/>
                  <a:pt x="682" y="676"/>
                  <a:pt x="865" y="568"/>
                </a:cubicBezTo>
                <a:cubicBezTo>
                  <a:pt x="945" y="696"/>
                  <a:pt x="945" y="696"/>
                  <a:pt x="945" y="696"/>
                </a:cubicBezTo>
                <a:cubicBezTo>
                  <a:pt x="945" y="696"/>
                  <a:pt x="945" y="696"/>
                  <a:pt x="945" y="696"/>
                </a:cubicBezTo>
                <a:cubicBezTo>
                  <a:pt x="792" y="785"/>
                  <a:pt x="676" y="932"/>
                  <a:pt x="629" y="110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Rechteck 33">
            <a:extLst>
              <a:ext uri="{FF2B5EF4-FFF2-40B4-BE49-F238E27FC236}">
                <a16:creationId xmlns:a16="http://schemas.microsoft.com/office/drawing/2014/main" id="{C5415968-FBA2-4A02-A170-0DBB3A3F358A}"/>
              </a:ext>
            </a:extLst>
          </p:cNvPr>
          <p:cNvSpPr/>
          <p:nvPr/>
        </p:nvSpPr>
        <p:spPr bwMode="auto">
          <a:xfrm>
            <a:off x="516" y="1440000"/>
            <a:ext cx="3331264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216000" tIns="144000" rIns="360000" bIns="144000" numCol="1" spcCol="72000" rtlCol="0" anchor="t">
            <a:noAutofit/>
          </a:bodyPr>
          <a:lstStyle/>
          <a:p>
            <a:r>
              <a:rPr lang="en-US" b="1" kern="0" dirty="0">
                <a:solidFill>
                  <a:srgbClr val="00646E"/>
                </a:solidFill>
              </a:rPr>
              <a:t>Proven </a:t>
            </a:r>
            <a:r>
              <a:rPr lang="en-US" b="1" kern="0" dirty="0" err="1">
                <a:solidFill>
                  <a:srgbClr val="00646E"/>
                </a:solidFill>
              </a:rPr>
              <a:t>deragging</a:t>
            </a:r>
            <a:r>
              <a:rPr lang="en-US" b="1" kern="0" dirty="0">
                <a:solidFill>
                  <a:srgbClr val="00646E"/>
                </a:solidFill>
              </a:rPr>
              <a:t> solution</a:t>
            </a:r>
          </a:p>
          <a:p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standard product installed on 1000s of pumps globally.</a:t>
            </a:r>
          </a:p>
          <a:p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Locally run SIMOCODE programme, developed in the UK, manages the pump and integrates in to the existing control panel</a:t>
            </a:r>
          </a:p>
          <a:p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Combination of proactive reversals to condition the pump and reactive reversals to high current</a:t>
            </a:r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686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33">
            <a:extLst>
              <a:ext uri="{FF2B5EF4-FFF2-40B4-BE49-F238E27FC236}">
                <a16:creationId xmlns:a16="http://schemas.microsoft.com/office/drawing/2014/main" id="{215A4431-B709-4A1C-9974-B8AFB1093A2C}"/>
              </a:ext>
            </a:extLst>
          </p:cNvPr>
          <p:cNvSpPr/>
          <p:nvPr/>
        </p:nvSpPr>
        <p:spPr bwMode="auto">
          <a:xfrm>
            <a:off x="6243636" y="1440000"/>
            <a:ext cx="5954714" cy="4756013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216000" tIns="144000" rIns="360000" bIns="144000" numCol="1" spcCol="72000" rtlCol="0" anchor="t">
            <a:noAutofit/>
          </a:bodyPr>
          <a:lstStyle/>
          <a:p>
            <a:r>
              <a:rPr lang="en-US" b="1" kern="0" dirty="0">
                <a:solidFill>
                  <a:srgbClr val="00646E"/>
                </a:solidFill>
              </a:rPr>
              <a:t>Security designed for </a:t>
            </a:r>
            <a:r>
              <a:rPr lang="en-US" b="1" i="1" u="sng" kern="0" dirty="0">
                <a:solidFill>
                  <a:srgbClr val="00646E"/>
                </a:solidFill>
              </a:rPr>
              <a:t>Industrial </a:t>
            </a:r>
            <a:r>
              <a:rPr lang="en-US" b="1" kern="0" dirty="0">
                <a:solidFill>
                  <a:srgbClr val="00646E"/>
                </a:solidFill>
              </a:rPr>
              <a:t>IoT</a:t>
            </a:r>
          </a:p>
          <a:p>
            <a:r>
              <a:rPr lang="en-US" b="1" i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MindSphere follows industry standards </a:t>
            </a: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industrial automation and control system environments to meet the highest level of proven security: ISO27001 and IEC 62443-4-1</a:t>
            </a:r>
          </a:p>
          <a:p>
            <a:r>
              <a:rPr lang="en-GB" b="1" i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Separation of external and automation networks</a:t>
            </a:r>
            <a:r>
              <a:rPr lang="en-GB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supporting only outbound TLS v1.2 communication by the external network, read-only access to automation protocols, proxy support and off boarding.</a:t>
            </a:r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indent="0">
              <a:buFontTx/>
              <a:buNone/>
            </a:pP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Conforms to </a:t>
            </a: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NIST recommendations.</a:t>
            </a:r>
          </a:p>
          <a:p>
            <a:pPr marL="0" lvl="1" indent="0">
              <a:buFontTx/>
              <a:buNone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 is owned by YOU, </a:t>
            </a: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tenant</a:t>
            </a:r>
          </a:p>
          <a:p>
            <a:pPr marL="0" lvl="1" indent="0">
              <a:spcBef>
                <a:spcPts val="0"/>
              </a:spcBef>
              <a:buFontTx/>
              <a:buNone/>
            </a:pP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owner</a:t>
            </a:r>
          </a:p>
          <a:p>
            <a:pPr marL="0" lvl="1" indent="0">
              <a:buFontTx/>
              <a:buNone/>
            </a:pPr>
            <a:endParaRPr lang="en-US" kern="0" dirty="0">
              <a:solidFill>
                <a:srgbClr val="00646E"/>
              </a:solidFill>
            </a:endParaRP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715F0-2EF1-4B73-8899-34643A16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16000"/>
          <a:lstStyle/>
          <a:p>
            <a:r>
              <a:rPr lang="en-GB" sz="240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Connectivity: Secure one-way 256bit encryption</a:t>
            </a:r>
            <a:br>
              <a:rPr lang="en-GB" sz="240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0" dirty="0"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 connection to MindSphere from site</a:t>
            </a:r>
            <a:endParaRPr lang="en-GB" sz="2400" dirty="0"/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318A964-6C1B-4D1E-A05D-A233A373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7" r="19430"/>
          <a:stretch/>
        </p:blipFill>
        <p:spPr>
          <a:xfrm>
            <a:off x="323766" y="502386"/>
            <a:ext cx="652494" cy="612000"/>
          </a:xfrm>
          <a:prstGeom prst="rect">
            <a:avLst/>
          </a:prstGeom>
        </p:spPr>
      </p:pic>
      <p:pic>
        <p:nvPicPr>
          <p:cNvPr id="7" name="7DF79085-457F-4D9B-B29F-849B6D24E66B" descr="image001">
            <a:extLst>
              <a:ext uri="{FF2B5EF4-FFF2-40B4-BE49-F238E27FC236}">
                <a16:creationId xmlns:a16="http://schemas.microsoft.com/office/drawing/2014/main" id="{61F6D276-0851-44A2-AAD1-087EDB736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 bwMode="auto">
          <a:xfrm rot="16200000">
            <a:off x="1365983" y="2557196"/>
            <a:ext cx="3584998" cy="295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34">
            <a:extLst>
              <a:ext uri="{FF2B5EF4-FFF2-40B4-BE49-F238E27FC236}">
                <a16:creationId xmlns:a16="http://schemas.microsoft.com/office/drawing/2014/main" id="{0C211ED0-54AE-4BE5-AACB-AA8CA6E7F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66696" b="44301"/>
          <a:stretch/>
        </p:blipFill>
        <p:spPr>
          <a:xfrm>
            <a:off x="10550299" y="5161759"/>
            <a:ext cx="1648051" cy="1034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7A2621-2785-4E92-A4B2-0E64F008A753}"/>
              </a:ext>
            </a:extLst>
          </p:cNvPr>
          <p:cNvSpPr/>
          <p:nvPr/>
        </p:nvSpPr>
        <p:spPr>
          <a:xfrm>
            <a:off x="976260" y="1575331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Simple to install onsite connectivity</a:t>
            </a:r>
            <a:endParaRPr lang="en-US" b="1" kern="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0323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kt 41" hidden="1">
            <a:extLst>
              <a:ext uri="{FF2B5EF4-FFF2-40B4-BE49-F238E27FC236}">
                <a16:creationId xmlns:a16="http://schemas.microsoft.com/office/drawing/2014/main" id="{494752DC-8E9C-44AA-A8AD-88177BBD4C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6657484"/>
              </p:ext>
            </p:extLst>
          </p:nvPr>
        </p:nvGraphicFramePr>
        <p:xfrm>
          <a:off x="4763" y="2382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53" imgH="353" progId="TCLayout.ActiveDocument.1">
                  <p:embed/>
                </p:oleObj>
              </mc:Choice>
              <mc:Fallback>
                <p:oleObj name="think-cell Folie" r:id="rId8" imgW="353" imgH="353" progId="TCLayout.ActiveDocument.1">
                  <p:embed/>
                  <p:pic>
                    <p:nvPicPr>
                      <p:cNvPr id="42" name="Objekt 41" hidden="1">
                        <a:extLst>
                          <a:ext uri="{FF2B5EF4-FFF2-40B4-BE49-F238E27FC236}">
                            <a16:creationId xmlns:a16="http://schemas.microsoft.com/office/drawing/2014/main" id="{494752DC-8E9C-44AA-A8AD-88177BBD4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3" y="2382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B612999E-FB83-4538-BC74-4BD75BA76D0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175" y="794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en-US" sz="2400" dirty="0">
              <a:solidFill>
                <a:schemeClr val="tx1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lIns="1260000">
            <a:normAutofit/>
          </a:bodyPr>
          <a:lstStyle/>
          <a:p>
            <a:r>
              <a:rPr lang="en-US" sz="2400" dirty="0"/>
              <a:t>MindSphere: Industrial IoT Operating System</a:t>
            </a:r>
            <a:br>
              <a:rPr lang="en-US" sz="2400" dirty="0"/>
            </a:br>
            <a:r>
              <a:rPr lang="en-US" sz="2400" b="0" dirty="0"/>
              <a:t>Open standards, secure, rich ecosystem for Applications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B8020E-01AF-46D8-A0B3-0DE1664A3D0E}"/>
              </a:ext>
            </a:extLst>
          </p:cNvPr>
          <p:cNvGrpSpPr/>
          <p:nvPr/>
        </p:nvGrpSpPr>
        <p:grpSpPr>
          <a:xfrm>
            <a:off x="632263" y="4401077"/>
            <a:ext cx="11077690" cy="1798143"/>
            <a:chOff x="629088" y="4400281"/>
            <a:chExt cx="11077690" cy="1798143"/>
          </a:xfrm>
        </p:grpSpPr>
        <p:sp>
          <p:nvSpPr>
            <p:cNvPr id="95" name="Rechteck 94"/>
            <p:cNvSpPr/>
            <p:nvPr/>
          </p:nvSpPr>
          <p:spPr bwMode="auto">
            <a:xfrm>
              <a:off x="629088" y="4400298"/>
              <a:ext cx="5539069" cy="17981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07888" tIns="71926" rIns="107888" bIns="0" numCol="1" spcCol="720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  <a:spcAft>
                  <a:spcPts val="300"/>
                </a:spcAft>
              </a:pPr>
              <a:r>
                <a:rPr lang="en-US" sz="1598" b="1" dirty="0">
                  <a:solidFill>
                    <a:schemeClr val="accent5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Connectivity</a:t>
              </a:r>
            </a:p>
            <a:p>
              <a:pPr>
                <a:spcBef>
                  <a:spcPct val="0"/>
                </a:spcBef>
                <a:spcAft>
                  <a:spcPts val="300"/>
                </a:spcAft>
              </a:pPr>
              <a:r>
                <a:rPr lang="en-US" sz="15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Connect products, plants, </a:t>
              </a:r>
              <a:br>
                <a:rPr lang="en-US" sz="15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5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systems, machines and </a:t>
              </a:r>
              <a:br>
                <a:rPr lang="en-US" sz="15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5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enterprise applications</a:t>
              </a:r>
              <a:br>
                <a:rPr lang="en-US" sz="13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</a:br>
              <a:endParaRPr lang="en-US" sz="1398" dirty="0">
                <a:solidFill>
                  <a:srgbClr val="3C464B"/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168157" y="4400298"/>
              <a:ext cx="5538575" cy="17981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43850" tIns="71926" rIns="107888" bIns="0" numCol="1" spcCol="720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ct val="0"/>
                </a:spcBef>
                <a:spcAft>
                  <a:spcPts val="300"/>
                </a:spcAft>
              </a:pPr>
              <a:endParaRPr lang="en-US" sz="1598" b="1" dirty="0">
                <a:solidFill>
                  <a:srgbClr val="005F87"/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59" name="Freeform 401"/>
            <p:cNvSpPr>
              <a:spLocks noChangeAspect="1" noEditPoints="1"/>
            </p:cNvSpPr>
            <p:nvPr/>
          </p:nvSpPr>
          <p:spPr bwMode="gray">
            <a:xfrm>
              <a:off x="4207618" y="5407166"/>
              <a:ext cx="252904" cy="375457"/>
            </a:xfrm>
            <a:custGeom>
              <a:avLst/>
              <a:gdLst>
                <a:gd name="T0" fmla="*/ 161 w 491"/>
                <a:gd name="T1" fmla="*/ 283 h 721"/>
                <a:gd name="T2" fmla="*/ 181 w 491"/>
                <a:gd name="T3" fmla="*/ 304 h 721"/>
                <a:gd name="T4" fmla="*/ 202 w 491"/>
                <a:gd name="T5" fmla="*/ 283 h 721"/>
                <a:gd name="T6" fmla="*/ 181 w 491"/>
                <a:gd name="T7" fmla="*/ 263 h 721"/>
                <a:gd name="T8" fmla="*/ 161 w 491"/>
                <a:gd name="T9" fmla="*/ 283 h 721"/>
                <a:gd name="T10" fmla="*/ 193 w 491"/>
                <a:gd name="T11" fmla="*/ 311 h 721"/>
                <a:gd name="T12" fmla="*/ 211 w 491"/>
                <a:gd name="T13" fmla="*/ 721 h 721"/>
                <a:gd name="T14" fmla="*/ 181 w 491"/>
                <a:gd name="T15" fmla="*/ 721 h 721"/>
                <a:gd name="T16" fmla="*/ 152 w 491"/>
                <a:gd name="T17" fmla="*/ 721 h 721"/>
                <a:gd name="T18" fmla="*/ 166 w 491"/>
                <a:gd name="T19" fmla="*/ 386 h 721"/>
                <a:gd name="T20" fmla="*/ 12 w 491"/>
                <a:gd name="T21" fmla="*/ 535 h 721"/>
                <a:gd name="T22" fmla="*/ 0 w 491"/>
                <a:gd name="T23" fmla="*/ 536 h 721"/>
                <a:gd name="T24" fmla="*/ 159 w 491"/>
                <a:gd name="T25" fmla="*/ 304 h 721"/>
                <a:gd name="T26" fmla="*/ 151 w 491"/>
                <a:gd name="T27" fmla="*/ 283 h 721"/>
                <a:gd name="T28" fmla="*/ 153 w 491"/>
                <a:gd name="T29" fmla="*/ 271 h 721"/>
                <a:gd name="T30" fmla="*/ 103 w 491"/>
                <a:gd name="T31" fmla="*/ 233 h 721"/>
                <a:gd name="T32" fmla="*/ 48 w 491"/>
                <a:gd name="T33" fmla="*/ 11 h 721"/>
                <a:gd name="T34" fmla="*/ 53 w 491"/>
                <a:gd name="T35" fmla="*/ 0 h 721"/>
                <a:gd name="T36" fmla="*/ 175 w 491"/>
                <a:gd name="T37" fmla="*/ 254 h 721"/>
                <a:gd name="T38" fmla="*/ 181 w 491"/>
                <a:gd name="T39" fmla="*/ 253 h 721"/>
                <a:gd name="T40" fmla="*/ 206 w 491"/>
                <a:gd name="T41" fmla="*/ 265 h 721"/>
                <a:gd name="T42" fmla="*/ 264 w 491"/>
                <a:gd name="T43" fmla="*/ 241 h 721"/>
                <a:gd name="T44" fmla="*/ 484 w 491"/>
                <a:gd name="T45" fmla="*/ 305 h 721"/>
                <a:gd name="T46" fmla="*/ 491 w 491"/>
                <a:gd name="T47" fmla="*/ 314 h 721"/>
                <a:gd name="T48" fmla="*/ 210 w 491"/>
                <a:gd name="T49" fmla="*/ 293 h 721"/>
                <a:gd name="T50" fmla="*/ 193 w 491"/>
                <a:gd name="T51" fmla="*/ 31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1" h="721">
                  <a:moveTo>
                    <a:pt x="161" y="283"/>
                  </a:moveTo>
                  <a:cubicBezTo>
                    <a:pt x="161" y="295"/>
                    <a:pt x="170" y="304"/>
                    <a:pt x="181" y="304"/>
                  </a:cubicBezTo>
                  <a:cubicBezTo>
                    <a:pt x="193" y="304"/>
                    <a:pt x="202" y="295"/>
                    <a:pt x="202" y="283"/>
                  </a:cubicBezTo>
                  <a:cubicBezTo>
                    <a:pt x="202" y="272"/>
                    <a:pt x="193" y="263"/>
                    <a:pt x="181" y="263"/>
                  </a:cubicBezTo>
                  <a:cubicBezTo>
                    <a:pt x="170" y="263"/>
                    <a:pt x="161" y="272"/>
                    <a:pt x="161" y="283"/>
                  </a:cubicBezTo>
                  <a:close/>
                  <a:moveTo>
                    <a:pt x="193" y="311"/>
                  </a:moveTo>
                  <a:cubicBezTo>
                    <a:pt x="211" y="721"/>
                    <a:pt x="211" y="721"/>
                    <a:pt x="211" y="721"/>
                  </a:cubicBezTo>
                  <a:cubicBezTo>
                    <a:pt x="181" y="721"/>
                    <a:pt x="181" y="721"/>
                    <a:pt x="181" y="721"/>
                  </a:cubicBezTo>
                  <a:cubicBezTo>
                    <a:pt x="152" y="721"/>
                    <a:pt x="152" y="721"/>
                    <a:pt x="152" y="721"/>
                  </a:cubicBezTo>
                  <a:cubicBezTo>
                    <a:pt x="166" y="386"/>
                    <a:pt x="166" y="386"/>
                    <a:pt x="166" y="386"/>
                  </a:cubicBezTo>
                  <a:cubicBezTo>
                    <a:pt x="12" y="535"/>
                    <a:pt x="12" y="535"/>
                    <a:pt x="12" y="535"/>
                  </a:cubicBezTo>
                  <a:cubicBezTo>
                    <a:pt x="0" y="536"/>
                    <a:pt x="0" y="536"/>
                    <a:pt x="0" y="536"/>
                  </a:cubicBezTo>
                  <a:cubicBezTo>
                    <a:pt x="159" y="304"/>
                    <a:pt x="159" y="304"/>
                    <a:pt x="159" y="304"/>
                  </a:cubicBezTo>
                  <a:cubicBezTo>
                    <a:pt x="154" y="298"/>
                    <a:pt x="151" y="291"/>
                    <a:pt x="151" y="283"/>
                  </a:cubicBezTo>
                  <a:cubicBezTo>
                    <a:pt x="151" y="279"/>
                    <a:pt x="152" y="275"/>
                    <a:pt x="153" y="271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175" y="254"/>
                    <a:pt x="175" y="254"/>
                    <a:pt x="175" y="254"/>
                  </a:cubicBezTo>
                  <a:cubicBezTo>
                    <a:pt x="177" y="253"/>
                    <a:pt x="179" y="253"/>
                    <a:pt x="181" y="253"/>
                  </a:cubicBezTo>
                  <a:cubicBezTo>
                    <a:pt x="191" y="253"/>
                    <a:pt x="200" y="258"/>
                    <a:pt x="206" y="265"/>
                  </a:cubicBezTo>
                  <a:cubicBezTo>
                    <a:pt x="264" y="241"/>
                    <a:pt x="264" y="241"/>
                    <a:pt x="264" y="241"/>
                  </a:cubicBezTo>
                  <a:cubicBezTo>
                    <a:pt x="484" y="305"/>
                    <a:pt x="484" y="305"/>
                    <a:pt x="484" y="305"/>
                  </a:cubicBezTo>
                  <a:cubicBezTo>
                    <a:pt x="491" y="314"/>
                    <a:pt x="491" y="314"/>
                    <a:pt x="491" y="314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07" y="301"/>
                    <a:pt x="201" y="308"/>
                    <a:pt x="193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898" dirty="0">
                <a:solidFill>
                  <a:srgbClr val="000000"/>
                </a:solidFill>
                <a:latin typeface="Arial" charset="0"/>
                <a:ea typeface="Arial" pitchFamily="34" charset="-128"/>
              </a:endParaRPr>
            </a:p>
          </p:txBody>
        </p:sp>
        <p:sp>
          <p:nvSpPr>
            <p:cNvPr id="60" name="Freeform 148"/>
            <p:cNvSpPr>
              <a:spLocks noChangeAspect="1" noEditPoints="1"/>
            </p:cNvSpPr>
            <p:nvPr/>
          </p:nvSpPr>
          <p:spPr bwMode="gray">
            <a:xfrm>
              <a:off x="8420669" y="5408468"/>
              <a:ext cx="601662" cy="371120"/>
            </a:xfrm>
            <a:custGeom>
              <a:avLst/>
              <a:gdLst>
                <a:gd name="T0" fmla="*/ 2320 w 2400"/>
                <a:gd name="T1" fmla="*/ 1480 h 1480"/>
                <a:gd name="T2" fmla="*/ 270 w 2400"/>
                <a:gd name="T3" fmla="*/ 1100 h 1480"/>
                <a:gd name="T4" fmla="*/ 0 w 2400"/>
                <a:gd name="T5" fmla="*/ 1360 h 1480"/>
                <a:gd name="T6" fmla="*/ 330 w 2400"/>
                <a:gd name="T7" fmla="*/ 0 h 1480"/>
                <a:gd name="T8" fmla="*/ 2130 w 2400"/>
                <a:gd name="T9" fmla="*/ 1060 h 1480"/>
                <a:gd name="T10" fmla="*/ 350 w 2400"/>
                <a:gd name="T11" fmla="*/ 80 h 1480"/>
                <a:gd name="T12" fmla="*/ 2050 w 2400"/>
                <a:gd name="T13" fmla="*/ 80 h 1480"/>
                <a:gd name="T14" fmla="*/ 480 w 2400"/>
                <a:gd name="T15" fmla="*/ 870 h 1480"/>
                <a:gd name="T16" fmla="*/ 480 w 2400"/>
                <a:gd name="T17" fmla="*/ 830 h 1480"/>
                <a:gd name="T18" fmla="*/ 600 w 2400"/>
                <a:gd name="T19" fmla="*/ 550 h 1480"/>
                <a:gd name="T20" fmla="*/ 480 w 2400"/>
                <a:gd name="T21" fmla="*/ 590 h 1480"/>
                <a:gd name="T22" fmla="*/ 720 w 2400"/>
                <a:gd name="T23" fmla="*/ 590 h 1480"/>
                <a:gd name="T24" fmla="*/ 480 w 2400"/>
                <a:gd name="T25" fmla="*/ 710 h 1480"/>
                <a:gd name="T26" fmla="*/ 480 w 2400"/>
                <a:gd name="T27" fmla="*/ 670 h 1480"/>
                <a:gd name="T28" fmla="*/ 2020 w 2400"/>
                <a:gd name="T29" fmla="*/ 250 h 1480"/>
                <a:gd name="T30" fmla="*/ 380 w 2400"/>
                <a:gd name="T31" fmla="*/ 270 h 1480"/>
                <a:gd name="T32" fmla="*/ 380 w 2400"/>
                <a:gd name="T33" fmla="*/ 950 h 1480"/>
                <a:gd name="T34" fmla="*/ 1340 w 2400"/>
                <a:gd name="T35" fmla="*/ 370 h 1480"/>
                <a:gd name="T36" fmla="*/ 1340 w 2400"/>
                <a:gd name="T37" fmla="*/ 790 h 1480"/>
                <a:gd name="T38" fmla="*/ 1320 w 2400"/>
                <a:gd name="T39" fmla="*/ 370 h 1480"/>
                <a:gd name="T40" fmla="*/ 1031 w 2400"/>
                <a:gd name="T41" fmla="*/ 850 h 1480"/>
                <a:gd name="T42" fmla="*/ 960 w 2400"/>
                <a:gd name="T43" fmla="*/ 370 h 1480"/>
                <a:gd name="T44" fmla="*/ 1117 w 2400"/>
                <a:gd name="T45" fmla="*/ 790 h 1480"/>
                <a:gd name="T46" fmla="*/ 1060 w 2400"/>
                <a:gd name="T47" fmla="*/ 650 h 1480"/>
                <a:gd name="T48" fmla="*/ 1620 w 2400"/>
                <a:gd name="T49" fmla="*/ 270 h 1480"/>
                <a:gd name="T50" fmla="*/ 1620 w 2400"/>
                <a:gd name="T51" fmla="*/ 650 h 1480"/>
                <a:gd name="T52" fmla="*/ 2020 w 2400"/>
                <a:gd name="T53" fmla="*/ 950 h 1480"/>
                <a:gd name="T54" fmla="*/ 2020 w 2400"/>
                <a:gd name="T55" fmla="*/ 670 h 1480"/>
                <a:gd name="T56" fmla="*/ 1880 w 2400"/>
                <a:gd name="T57" fmla="*/ 750 h 1480"/>
                <a:gd name="T58" fmla="*/ 1680 w 2400"/>
                <a:gd name="T59" fmla="*/ 870 h 1480"/>
                <a:gd name="T60" fmla="*/ 1720 w 2400"/>
                <a:gd name="T61" fmla="*/ 790 h 1480"/>
                <a:gd name="T62" fmla="*/ 1720 w 2400"/>
                <a:gd name="T63" fmla="*/ 770 h 1480"/>
                <a:gd name="T64" fmla="*/ 1960 w 2400"/>
                <a:gd name="T65" fmla="*/ 870 h 1480"/>
                <a:gd name="T66" fmla="*/ 1720 w 2400"/>
                <a:gd name="T67" fmla="*/ 810 h 1480"/>
                <a:gd name="T68" fmla="*/ 1840 w 2400"/>
                <a:gd name="T69" fmla="*/ 810 h 1480"/>
                <a:gd name="T70" fmla="*/ 1720 w 2400"/>
                <a:gd name="T71" fmla="*/ 550 h 1480"/>
                <a:gd name="T72" fmla="*/ 1720 w 2400"/>
                <a:gd name="T73" fmla="*/ 530 h 1480"/>
                <a:gd name="T74" fmla="*/ 1880 w 2400"/>
                <a:gd name="T75" fmla="*/ 350 h 1480"/>
                <a:gd name="T76" fmla="*/ 1680 w 2400"/>
                <a:gd name="T77" fmla="*/ 590 h 1480"/>
                <a:gd name="T78" fmla="*/ 1720 w 2400"/>
                <a:gd name="T79" fmla="*/ 390 h 1480"/>
                <a:gd name="T80" fmla="*/ 1720 w 2400"/>
                <a:gd name="T81" fmla="*/ 370 h 1480"/>
                <a:gd name="T82" fmla="*/ 1840 w 2400"/>
                <a:gd name="T83" fmla="*/ 510 h 1480"/>
                <a:gd name="T84" fmla="*/ 1720 w 2400"/>
                <a:gd name="T85" fmla="*/ 450 h 1480"/>
                <a:gd name="T86" fmla="*/ 1960 w 2400"/>
                <a:gd name="T87" fmla="*/ 450 h 1480"/>
                <a:gd name="T88" fmla="*/ 1720 w 2400"/>
                <a:gd name="T89" fmla="*/ 430 h 1480"/>
                <a:gd name="T90" fmla="*/ 1720 w 2400"/>
                <a:gd name="T91" fmla="*/ 410 h 1480"/>
                <a:gd name="T92" fmla="*/ 1840 w 2400"/>
                <a:gd name="T93" fmla="*/ 590 h 1480"/>
                <a:gd name="T94" fmla="*/ 1100 w 2400"/>
                <a:gd name="T95" fmla="*/ 750 h 1480"/>
                <a:gd name="T96" fmla="*/ 1100 w 2400"/>
                <a:gd name="T97" fmla="*/ 750 h 1480"/>
                <a:gd name="T98" fmla="*/ 1110 w 2400"/>
                <a:gd name="T99" fmla="*/ 740 h 1480"/>
                <a:gd name="T100" fmla="*/ 1000 w 2400"/>
                <a:gd name="T101" fmla="*/ 610 h 1480"/>
                <a:gd name="T102" fmla="*/ 1000 w 2400"/>
                <a:gd name="T103" fmla="*/ 410 h 1480"/>
                <a:gd name="T104" fmla="*/ 1010 w 2400"/>
                <a:gd name="T105" fmla="*/ 740 h 1480"/>
                <a:gd name="T106" fmla="*/ 1066 w 2400"/>
                <a:gd name="T107" fmla="*/ 850 h 1480"/>
                <a:gd name="T108" fmla="*/ 1220 w 2400"/>
                <a:gd name="T109" fmla="*/ 810 h 1480"/>
                <a:gd name="T110" fmla="*/ 1440 w 2400"/>
                <a:gd name="T111" fmla="*/ 810 h 1480"/>
                <a:gd name="T112" fmla="*/ 480 w 2400"/>
                <a:gd name="T113" fmla="*/ 470 h 1480"/>
                <a:gd name="T114" fmla="*/ 480 w 2400"/>
                <a:gd name="T115" fmla="*/ 430 h 1480"/>
                <a:gd name="T116" fmla="*/ 640 w 2400"/>
                <a:gd name="T117" fmla="*/ 390 h 1480"/>
                <a:gd name="T118" fmla="*/ 440 w 2400"/>
                <a:gd name="T119" fmla="*/ 870 h 1480"/>
                <a:gd name="T120" fmla="*/ 480 w 2400"/>
                <a:gd name="T121" fmla="*/ 790 h 1480"/>
                <a:gd name="T122" fmla="*/ 480 w 2400"/>
                <a:gd name="T123" fmla="*/ 750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00" h="1480">
                  <a:moveTo>
                    <a:pt x="0" y="1400"/>
                  </a:moveTo>
                  <a:cubicBezTo>
                    <a:pt x="2400" y="1400"/>
                    <a:pt x="2400" y="1400"/>
                    <a:pt x="2400" y="1400"/>
                  </a:cubicBezTo>
                  <a:cubicBezTo>
                    <a:pt x="2400" y="1444"/>
                    <a:pt x="2364" y="1480"/>
                    <a:pt x="2320" y="1480"/>
                  </a:cubicBezTo>
                  <a:cubicBezTo>
                    <a:pt x="80" y="1480"/>
                    <a:pt x="80" y="1480"/>
                    <a:pt x="80" y="1480"/>
                  </a:cubicBezTo>
                  <a:cubicBezTo>
                    <a:pt x="36" y="1480"/>
                    <a:pt x="0" y="1444"/>
                    <a:pt x="0" y="1400"/>
                  </a:cubicBezTo>
                  <a:close/>
                  <a:moveTo>
                    <a:pt x="270" y="1100"/>
                  </a:moveTo>
                  <a:cubicBezTo>
                    <a:pt x="2130" y="1100"/>
                    <a:pt x="2130" y="1100"/>
                    <a:pt x="2130" y="1100"/>
                  </a:cubicBezTo>
                  <a:cubicBezTo>
                    <a:pt x="2400" y="1360"/>
                    <a:pt x="2400" y="1360"/>
                    <a:pt x="2400" y="1360"/>
                  </a:cubicBezTo>
                  <a:cubicBezTo>
                    <a:pt x="0" y="1360"/>
                    <a:pt x="0" y="1360"/>
                    <a:pt x="0" y="1360"/>
                  </a:cubicBezTo>
                  <a:lnTo>
                    <a:pt x="270" y="1100"/>
                  </a:lnTo>
                  <a:close/>
                  <a:moveTo>
                    <a:pt x="270" y="60"/>
                  </a:moveTo>
                  <a:cubicBezTo>
                    <a:pt x="270" y="27"/>
                    <a:pt x="297" y="0"/>
                    <a:pt x="330" y="0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2103" y="0"/>
                    <a:pt x="2130" y="27"/>
                    <a:pt x="2130" y="60"/>
                  </a:cubicBezTo>
                  <a:cubicBezTo>
                    <a:pt x="2130" y="1060"/>
                    <a:pt x="2130" y="1060"/>
                    <a:pt x="2130" y="1060"/>
                  </a:cubicBezTo>
                  <a:cubicBezTo>
                    <a:pt x="270" y="1060"/>
                    <a:pt x="270" y="1060"/>
                    <a:pt x="270" y="1060"/>
                  </a:cubicBezTo>
                  <a:lnTo>
                    <a:pt x="270" y="60"/>
                  </a:lnTo>
                  <a:close/>
                  <a:moveTo>
                    <a:pt x="350" y="80"/>
                  </a:moveTo>
                  <a:cubicBezTo>
                    <a:pt x="350" y="980"/>
                    <a:pt x="350" y="980"/>
                    <a:pt x="350" y="980"/>
                  </a:cubicBezTo>
                  <a:cubicBezTo>
                    <a:pt x="2050" y="980"/>
                    <a:pt x="2050" y="980"/>
                    <a:pt x="2050" y="980"/>
                  </a:cubicBezTo>
                  <a:cubicBezTo>
                    <a:pt x="2050" y="80"/>
                    <a:pt x="2050" y="80"/>
                    <a:pt x="2050" y="80"/>
                  </a:cubicBezTo>
                  <a:lnTo>
                    <a:pt x="350" y="80"/>
                  </a:lnTo>
                  <a:close/>
                  <a:moveTo>
                    <a:pt x="480" y="830"/>
                  </a:moveTo>
                  <a:cubicBezTo>
                    <a:pt x="480" y="870"/>
                    <a:pt x="480" y="870"/>
                    <a:pt x="480" y="870"/>
                  </a:cubicBezTo>
                  <a:cubicBezTo>
                    <a:pt x="600" y="870"/>
                    <a:pt x="600" y="870"/>
                    <a:pt x="600" y="870"/>
                  </a:cubicBezTo>
                  <a:cubicBezTo>
                    <a:pt x="600" y="830"/>
                    <a:pt x="600" y="830"/>
                    <a:pt x="600" y="830"/>
                  </a:cubicBezTo>
                  <a:lnTo>
                    <a:pt x="480" y="830"/>
                  </a:lnTo>
                  <a:close/>
                  <a:moveTo>
                    <a:pt x="480" y="510"/>
                  </a:moveTo>
                  <a:cubicBezTo>
                    <a:pt x="480" y="550"/>
                    <a:pt x="480" y="550"/>
                    <a:pt x="480" y="550"/>
                  </a:cubicBezTo>
                  <a:cubicBezTo>
                    <a:pt x="600" y="550"/>
                    <a:pt x="600" y="550"/>
                    <a:pt x="600" y="550"/>
                  </a:cubicBezTo>
                  <a:cubicBezTo>
                    <a:pt x="600" y="510"/>
                    <a:pt x="600" y="510"/>
                    <a:pt x="600" y="510"/>
                  </a:cubicBezTo>
                  <a:lnTo>
                    <a:pt x="480" y="510"/>
                  </a:lnTo>
                  <a:close/>
                  <a:moveTo>
                    <a:pt x="480" y="590"/>
                  </a:moveTo>
                  <a:cubicBezTo>
                    <a:pt x="480" y="630"/>
                    <a:pt x="480" y="630"/>
                    <a:pt x="480" y="630"/>
                  </a:cubicBezTo>
                  <a:cubicBezTo>
                    <a:pt x="720" y="630"/>
                    <a:pt x="720" y="630"/>
                    <a:pt x="720" y="630"/>
                  </a:cubicBezTo>
                  <a:cubicBezTo>
                    <a:pt x="720" y="590"/>
                    <a:pt x="720" y="590"/>
                    <a:pt x="720" y="590"/>
                  </a:cubicBezTo>
                  <a:lnTo>
                    <a:pt x="480" y="590"/>
                  </a:lnTo>
                  <a:close/>
                  <a:moveTo>
                    <a:pt x="480" y="670"/>
                  </a:moveTo>
                  <a:cubicBezTo>
                    <a:pt x="480" y="710"/>
                    <a:pt x="480" y="710"/>
                    <a:pt x="480" y="710"/>
                  </a:cubicBezTo>
                  <a:cubicBezTo>
                    <a:pt x="600" y="710"/>
                    <a:pt x="600" y="710"/>
                    <a:pt x="600" y="710"/>
                  </a:cubicBezTo>
                  <a:cubicBezTo>
                    <a:pt x="600" y="670"/>
                    <a:pt x="600" y="670"/>
                    <a:pt x="600" y="670"/>
                  </a:cubicBezTo>
                  <a:lnTo>
                    <a:pt x="480" y="670"/>
                  </a:lnTo>
                  <a:close/>
                  <a:moveTo>
                    <a:pt x="380" y="110"/>
                  </a:moveTo>
                  <a:cubicBezTo>
                    <a:pt x="2020" y="110"/>
                    <a:pt x="2020" y="110"/>
                    <a:pt x="2020" y="110"/>
                  </a:cubicBezTo>
                  <a:cubicBezTo>
                    <a:pt x="2020" y="250"/>
                    <a:pt x="2020" y="250"/>
                    <a:pt x="2020" y="250"/>
                  </a:cubicBezTo>
                  <a:cubicBezTo>
                    <a:pt x="380" y="250"/>
                    <a:pt x="380" y="250"/>
                    <a:pt x="380" y="250"/>
                  </a:cubicBezTo>
                  <a:lnTo>
                    <a:pt x="380" y="110"/>
                  </a:lnTo>
                  <a:close/>
                  <a:moveTo>
                    <a:pt x="380" y="270"/>
                  </a:moveTo>
                  <a:cubicBezTo>
                    <a:pt x="780" y="270"/>
                    <a:pt x="780" y="270"/>
                    <a:pt x="780" y="270"/>
                  </a:cubicBezTo>
                  <a:cubicBezTo>
                    <a:pt x="780" y="950"/>
                    <a:pt x="780" y="950"/>
                    <a:pt x="780" y="950"/>
                  </a:cubicBezTo>
                  <a:cubicBezTo>
                    <a:pt x="380" y="950"/>
                    <a:pt x="380" y="950"/>
                    <a:pt x="380" y="950"/>
                  </a:cubicBezTo>
                  <a:lnTo>
                    <a:pt x="380" y="270"/>
                  </a:lnTo>
                  <a:close/>
                  <a:moveTo>
                    <a:pt x="1340" y="790"/>
                  </a:moveTo>
                  <a:cubicBezTo>
                    <a:pt x="1340" y="370"/>
                    <a:pt x="1340" y="370"/>
                    <a:pt x="1340" y="370"/>
                  </a:cubicBezTo>
                  <a:cubicBezTo>
                    <a:pt x="1440" y="370"/>
                    <a:pt x="1440" y="370"/>
                    <a:pt x="1440" y="370"/>
                  </a:cubicBezTo>
                  <a:cubicBezTo>
                    <a:pt x="1440" y="790"/>
                    <a:pt x="1440" y="790"/>
                    <a:pt x="1440" y="790"/>
                  </a:cubicBezTo>
                  <a:lnTo>
                    <a:pt x="1340" y="790"/>
                  </a:lnTo>
                  <a:close/>
                  <a:moveTo>
                    <a:pt x="1220" y="790"/>
                  </a:moveTo>
                  <a:cubicBezTo>
                    <a:pt x="1220" y="370"/>
                    <a:pt x="1220" y="370"/>
                    <a:pt x="1220" y="370"/>
                  </a:cubicBezTo>
                  <a:cubicBezTo>
                    <a:pt x="1320" y="370"/>
                    <a:pt x="1320" y="370"/>
                    <a:pt x="1320" y="370"/>
                  </a:cubicBezTo>
                  <a:cubicBezTo>
                    <a:pt x="1320" y="790"/>
                    <a:pt x="1320" y="790"/>
                    <a:pt x="1320" y="790"/>
                  </a:cubicBezTo>
                  <a:lnTo>
                    <a:pt x="1220" y="790"/>
                  </a:lnTo>
                  <a:close/>
                  <a:moveTo>
                    <a:pt x="1031" y="850"/>
                  </a:moveTo>
                  <a:cubicBezTo>
                    <a:pt x="1024" y="850"/>
                    <a:pt x="1024" y="850"/>
                    <a:pt x="1024" y="850"/>
                  </a:cubicBezTo>
                  <a:cubicBezTo>
                    <a:pt x="960" y="850"/>
                    <a:pt x="960" y="850"/>
                    <a:pt x="960" y="850"/>
                  </a:cubicBezTo>
                  <a:cubicBezTo>
                    <a:pt x="960" y="370"/>
                    <a:pt x="960" y="370"/>
                    <a:pt x="960" y="370"/>
                  </a:cubicBezTo>
                  <a:cubicBezTo>
                    <a:pt x="1200" y="370"/>
                    <a:pt x="1200" y="370"/>
                    <a:pt x="1200" y="370"/>
                  </a:cubicBezTo>
                  <a:cubicBezTo>
                    <a:pt x="1200" y="790"/>
                    <a:pt x="1200" y="790"/>
                    <a:pt x="1200" y="790"/>
                  </a:cubicBezTo>
                  <a:cubicBezTo>
                    <a:pt x="1117" y="790"/>
                    <a:pt x="1117" y="790"/>
                    <a:pt x="1117" y="790"/>
                  </a:cubicBezTo>
                  <a:lnTo>
                    <a:pt x="1031" y="850"/>
                  </a:lnTo>
                  <a:close/>
                  <a:moveTo>
                    <a:pt x="1100" y="650"/>
                  </a:moveTo>
                  <a:cubicBezTo>
                    <a:pt x="1060" y="650"/>
                    <a:pt x="1060" y="650"/>
                    <a:pt x="1060" y="650"/>
                  </a:cubicBezTo>
                  <a:cubicBezTo>
                    <a:pt x="1060" y="690"/>
                    <a:pt x="1060" y="690"/>
                    <a:pt x="1060" y="690"/>
                  </a:cubicBezTo>
                  <a:lnTo>
                    <a:pt x="1100" y="650"/>
                  </a:lnTo>
                  <a:close/>
                  <a:moveTo>
                    <a:pt x="1620" y="270"/>
                  </a:moveTo>
                  <a:cubicBezTo>
                    <a:pt x="2020" y="270"/>
                    <a:pt x="2020" y="270"/>
                    <a:pt x="2020" y="270"/>
                  </a:cubicBezTo>
                  <a:cubicBezTo>
                    <a:pt x="2020" y="650"/>
                    <a:pt x="2020" y="650"/>
                    <a:pt x="2020" y="650"/>
                  </a:cubicBezTo>
                  <a:cubicBezTo>
                    <a:pt x="1620" y="650"/>
                    <a:pt x="1620" y="650"/>
                    <a:pt x="1620" y="650"/>
                  </a:cubicBezTo>
                  <a:lnTo>
                    <a:pt x="1620" y="270"/>
                  </a:lnTo>
                  <a:close/>
                  <a:moveTo>
                    <a:pt x="2020" y="670"/>
                  </a:moveTo>
                  <a:cubicBezTo>
                    <a:pt x="2020" y="950"/>
                    <a:pt x="2020" y="950"/>
                    <a:pt x="2020" y="950"/>
                  </a:cubicBezTo>
                  <a:cubicBezTo>
                    <a:pt x="1620" y="950"/>
                    <a:pt x="1620" y="950"/>
                    <a:pt x="1620" y="950"/>
                  </a:cubicBezTo>
                  <a:cubicBezTo>
                    <a:pt x="1620" y="670"/>
                    <a:pt x="1620" y="670"/>
                    <a:pt x="1620" y="670"/>
                  </a:cubicBezTo>
                  <a:lnTo>
                    <a:pt x="2020" y="670"/>
                  </a:lnTo>
                  <a:close/>
                  <a:moveTo>
                    <a:pt x="1680" y="730"/>
                  </a:moveTo>
                  <a:cubicBezTo>
                    <a:pt x="1880" y="730"/>
                    <a:pt x="1880" y="730"/>
                    <a:pt x="1880" y="730"/>
                  </a:cubicBezTo>
                  <a:cubicBezTo>
                    <a:pt x="1880" y="750"/>
                    <a:pt x="1880" y="750"/>
                    <a:pt x="1880" y="750"/>
                  </a:cubicBezTo>
                  <a:cubicBezTo>
                    <a:pt x="1700" y="750"/>
                    <a:pt x="1700" y="750"/>
                    <a:pt x="1700" y="750"/>
                  </a:cubicBezTo>
                  <a:cubicBezTo>
                    <a:pt x="1700" y="870"/>
                    <a:pt x="1700" y="870"/>
                    <a:pt x="1700" y="870"/>
                  </a:cubicBezTo>
                  <a:cubicBezTo>
                    <a:pt x="1680" y="870"/>
                    <a:pt x="1680" y="870"/>
                    <a:pt x="1680" y="870"/>
                  </a:cubicBezTo>
                  <a:lnTo>
                    <a:pt x="1680" y="730"/>
                  </a:lnTo>
                  <a:close/>
                  <a:moveTo>
                    <a:pt x="1720" y="770"/>
                  </a:moveTo>
                  <a:cubicBezTo>
                    <a:pt x="1720" y="790"/>
                    <a:pt x="1720" y="790"/>
                    <a:pt x="1720" y="790"/>
                  </a:cubicBezTo>
                  <a:cubicBezTo>
                    <a:pt x="1960" y="790"/>
                    <a:pt x="1960" y="790"/>
                    <a:pt x="1960" y="790"/>
                  </a:cubicBezTo>
                  <a:cubicBezTo>
                    <a:pt x="1960" y="770"/>
                    <a:pt x="1960" y="770"/>
                    <a:pt x="1960" y="770"/>
                  </a:cubicBezTo>
                  <a:lnTo>
                    <a:pt x="1720" y="770"/>
                  </a:lnTo>
                  <a:close/>
                  <a:moveTo>
                    <a:pt x="1720" y="850"/>
                  </a:moveTo>
                  <a:cubicBezTo>
                    <a:pt x="1720" y="870"/>
                    <a:pt x="1720" y="870"/>
                    <a:pt x="1720" y="870"/>
                  </a:cubicBezTo>
                  <a:cubicBezTo>
                    <a:pt x="1960" y="870"/>
                    <a:pt x="1960" y="870"/>
                    <a:pt x="1960" y="870"/>
                  </a:cubicBezTo>
                  <a:cubicBezTo>
                    <a:pt x="1960" y="850"/>
                    <a:pt x="1960" y="850"/>
                    <a:pt x="1960" y="850"/>
                  </a:cubicBezTo>
                  <a:lnTo>
                    <a:pt x="1720" y="850"/>
                  </a:lnTo>
                  <a:close/>
                  <a:moveTo>
                    <a:pt x="1720" y="810"/>
                  </a:moveTo>
                  <a:cubicBezTo>
                    <a:pt x="1720" y="830"/>
                    <a:pt x="1720" y="830"/>
                    <a:pt x="1720" y="830"/>
                  </a:cubicBezTo>
                  <a:cubicBezTo>
                    <a:pt x="1840" y="830"/>
                    <a:pt x="1840" y="830"/>
                    <a:pt x="1840" y="830"/>
                  </a:cubicBezTo>
                  <a:cubicBezTo>
                    <a:pt x="1840" y="810"/>
                    <a:pt x="1840" y="810"/>
                    <a:pt x="1840" y="810"/>
                  </a:cubicBezTo>
                  <a:lnTo>
                    <a:pt x="1720" y="810"/>
                  </a:lnTo>
                  <a:close/>
                  <a:moveTo>
                    <a:pt x="1720" y="530"/>
                  </a:moveTo>
                  <a:cubicBezTo>
                    <a:pt x="1720" y="550"/>
                    <a:pt x="1720" y="550"/>
                    <a:pt x="1720" y="550"/>
                  </a:cubicBezTo>
                  <a:cubicBezTo>
                    <a:pt x="1960" y="550"/>
                    <a:pt x="1960" y="550"/>
                    <a:pt x="1960" y="550"/>
                  </a:cubicBezTo>
                  <a:cubicBezTo>
                    <a:pt x="1960" y="530"/>
                    <a:pt x="1960" y="530"/>
                    <a:pt x="1960" y="530"/>
                  </a:cubicBezTo>
                  <a:lnTo>
                    <a:pt x="1720" y="530"/>
                  </a:lnTo>
                  <a:close/>
                  <a:moveTo>
                    <a:pt x="1680" y="330"/>
                  </a:moveTo>
                  <a:cubicBezTo>
                    <a:pt x="1880" y="330"/>
                    <a:pt x="1880" y="330"/>
                    <a:pt x="1880" y="330"/>
                  </a:cubicBezTo>
                  <a:cubicBezTo>
                    <a:pt x="1880" y="350"/>
                    <a:pt x="1880" y="350"/>
                    <a:pt x="1880" y="350"/>
                  </a:cubicBezTo>
                  <a:cubicBezTo>
                    <a:pt x="1700" y="350"/>
                    <a:pt x="1700" y="350"/>
                    <a:pt x="1700" y="350"/>
                  </a:cubicBezTo>
                  <a:cubicBezTo>
                    <a:pt x="1700" y="590"/>
                    <a:pt x="1700" y="590"/>
                    <a:pt x="1700" y="590"/>
                  </a:cubicBezTo>
                  <a:cubicBezTo>
                    <a:pt x="1680" y="590"/>
                    <a:pt x="1680" y="590"/>
                    <a:pt x="1680" y="590"/>
                  </a:cubicBezTo>
                  <a:lnTo>
                    <a:pt x="1680" y="330"/>
                  </a:lnTo>
                  <a:close/>
                  <a:moveTo>
                    <a:pt x="1720" y="370"/>
                  </a:moveTo>
                  <a:cubicBezTo>
                    <a:pt x="1720" y="390"/>
                    <a:pt x="1720" y="390"/>
                    <a:pt x="1720" y="390"/>
                  </a:cubicBezTo>
                  <a:cubicBezTo>
                    <a:pt x="1960" y="390"/>
                    <a:pt x="1960" y="390"/>
                    <a:pt x="1960" y="390"/>
                  </a:cubicBezTo>
                  <a:cubicBezTo>
                    <a:pt x="1960" y="370"/>
                    <a:pt x="1960" y="370"/>
                    <a:pt x="1960" y="370"/>
                  </a:cubicBezTo>
                  <a:lnTo>
                    <a:pt x="1720" y="370"/>
                  </a:lnTo>
                  <a:close/>
                  <a:moveTo>
                    <a:pt x="1720" y="490"/>
                  </a:moveTo>
                  <a:cubicBezTo>
                    <a:pt x="1720" y="510"/>
                    <a:pt x="1720" y="510"/>
                    <a:pt x="1720" y="510"/>
                  </a:cubicBezTo>
                  <a:cubicBezTo>
                    <a:pt x="1840" y="510"/>
                    <a:pt x="1840" y="510"/>
                    <a:pt x="1840" y="510"/>
                  </a:cubicBezTo>
                  <a:cubicBezTo>
                    <a:pt x="1840" y="490"/>
                    <a:pt x="1840" y="490"/>
                    <a:pt x="1840" y="490"/>
                  </a:cubicBezTo>
                  <a:lnTo>
                    <a:pt x="1720" y="490"/>
                  </a:lnTo>
                  <a:close/>
                  <a:moveTo>
                    <a:pt x="1720" y="450"/>
                  </a:moveTo>
                  <a:cubicBezTo>
                    <a:pt x="1720" y="470"/>
                    <a:pt x="1720" y="470"/>
                    <a:pt x="1720" y="470"/>
                  </a:cubicBezTo>
                  <a:cubicBezTo>
                    <a:pt x="1960" y="470"/>
                    <a:pt x="1960" y="470"/>
                    <a:pt x="1960" y="470"/>
                  </a:cubicBezTo>
                  <a:cubicBezTo>
                    <a:pt x="1960" y="450"/>
                    <a:pt x="1960" y="450"/>
                    <a:pt x="1960" y="450"/>
                  </a:cubicBezTo>
                  <a:lnTo>
                    <a:pt x="1720" y="450"/>
                  </a:lnTo>
                  <a:close/>
                  <a:moveTo>
                    <a:pt x="1720" y="410"/>
                  </a:moveTo>
                  <a:cubicBezTo>
                    <a:pt x="1720" y="430"/>
                    <a:pt x="1720" y="430"/>
                    <a:pt x="1720" y="430"/>
                  </a:cubicBezTo>
                  <a:cubicBezTo>
                    <a:pt x="1840" y="430"/>
                    <a:pt x="1840" y="430"/>
                    <a:pt x="1840" y="430"/>
                  </a:cubicBezTo>
                  <a:cubicBezTo>
                    <a:pt x="1840" y="410"/>
                    <a:pt x="1840" y="410"/>
                    <a:pt x="1840" y="410"/>
                  </a:cubicBezTo>
                  <a:lnTo>
                    <a:pt x="1720" y="410"/>
                  </a:lnTo>
                  <a:close/>
                  <a:moveTo>
                    <a:pt x="1720" y="570"/>
                  </a:moveTo>
                  <a:cubicBezTo>
                    <a:pt x="1720" y="590"/>
                    <a:pt x="1720" y="590"/>
                    <a:pt x="1720" y="590"/>
                  </a:cubicBezTo>
                  <a:cubicBezTo>
                    <a:pt x="1840" y="590"/>
                    <a:pt x="1840" y="590"/>
                    <a:pt x="1840" y="590"/>
                  </a:cubicBezTo>
                  <a:cubicBezTo>
                    <a:pt x="1840" y="570"/>
                    <a:pt x="1840" y="570"/>
                    <a:pt x="1840" y="570"/>
                  </a:cubicBezTo>
                  <a:lnTo>
                    <a:pt x="1720" y="570"/>
                  </a:lnTo>
                  <a:close/>
                  <a:moveTo>
                    <a:pt x="1100" y="750"/>
                  </a:moveTo>
                  <a:cubicBezTo>
                    <a:pt x="1060" y="750"/>
                    <a:pt x="1060" y="750"/>
                    <a:pt x="1060" y="750"/>
                  </a:cubicBezTo>
                  <a:cubicBezTo>
                    <a:pt x="1060" y="790"/>
                    <a:pt x="1060" y="790"/>
                    <a:pt x="1060" y="790"/>
                  </a:cubicBezTo>
                  <a:lnTo>
                    <a:pt x="1100" y="750"/>
                  </a:lnTo>
                  <a:close/>
                  <a:moveTo>
                    <a:pt x="1150" y="700"/>
                  </a:moveTo>
                  <a:cubicBezTo>
                    <a:pt x="1110" y="700"/>
                    <a:pt x="1110" y="700"/>
                    <a:pt x="1110" y="700"/>
                  </a:cubicBezTo>
                  <a:cubicBezTo>
                    <a:pt x="1110" y="740"/>
                    <a:pt x="1110" y="740"/>
                    <a:pt x="1110" y="740"/>
                  </a:cubicBezTo>
                  <a:lnTo>
                    <a:pt x="1150" y="700"/>
                  </a:lnTo>
                  <a:close/>
                  <a:moveTo>
                    <a:pt x="1000" y="410"/>
                  </a:moveTo>
                  <a:cubicBezTo>
                    <a:pt x="1000" y="610"/>
                    <a:pt x="1000" y="610"/>
                    <a:pt x="1000" y="610"/>
                  </a:cubicBezTo>
                  <a:cubicBezTo>
                    <a:pt x="1160" y="610"/>
                    <a:pt x="1160" y="610"/>
                    <a:pt x="1160" y="610"/>
                  </a:cubicBezTo>
                  <a:cubicBezTo>
                    <a:pt x="1160" y="410"/>
                    <a:pt x="1160" y="410"/>
                    <a:pt x="1160" y="410"/>
                  </a:cubicBezTo>
                  <a:lnTo>
                    <a:pt x="1000" y="410"/>
                  </a:lnTo>
                  <a:close/>
                  <a:moveTo>
                    <a:pt x="1050" y="700"/>
                  </a:moveTo>
                  <a:cubicBezTo>
                    <a:pt x="1010" y="700"/>
                    <a:pt x="1010" y="700"/>
                    <a:pt x="1010" y="700"/>
                  </a:cubicBezTo>
                  <a:cubicBezTo>
                    <a:pt x="1010" y="740"/>
                    <a:pt x="1010" y="740"/>
                    <a:pt x="1010" y="740"/>
                  </a:cubicBezTo>
                  <a:lnTo>
                    <a:pt x="1050" y="700"/>
                  </a:lnTo>
                  <a:close/>
                  <a:moveTo>
                    <a:pt x="1440" y="850"/>
                  </a:moveTo>
                  <a:cubicBezTo>
                    <a:pt x="1066" y="850"/>
                    <a:pt x="1066" y="850"/>
                    <a:pt x="1066" y="850"/>
                  </a:cubicBezTo>
                  <a:cubicBezTo>
                    <a:pt x="1123" y="810"/>
                    <a:pt x="1123" y="810"/>
                    <a:pt x="1123" y="810"/>
                  </a:cubicBezTo>
                  <a:cubicBezTo>
                    <a:pt x="1200" y="810"/>
                    <a:pt x="1200" y="810"/>
                    <a:pt x="1200" y="810"/>
                  </a:cubicBezTo>
                  <a:cubicBezTo>
                    <a:pt x="1220" y="810"/>
                    <a:pt x="1220" y="810"/>
                    <a:pt x="1220" y="810"/>
                  </a:cubicBezTo>
                  <a:cubicBezTo>
                    <a:pt x="1320" y="810"/>
                    <a:pt x="1320" y="810"/>
                    <a:pt x="1320" y="810"/>
                  </a:cubicBezTo>
                  <a:cubicBezTo>
                    <a:pt x="1340" y="810"/>
                    <a:pt x="1340" y="810"/>
                    <a:pt x="1340" y="810"/>
                  </a:cubicBezTo>
                  <a:cubicBezTo>
                    <a:pt x="1440" y="810"/>
                    <a:pt x="1440" y="810"/>
                    <a:pt x="1440" y="810"/>
                  </a:cubicBezTo>
                  <a:lnTo>
                    <a:pt x="1440" y="850"/>
                  </a:lnTo>
                  <a:close/>
                  <a:moveTo>
                    <a:pt x="480" y="430"/>
                  </a:moveTo>
                  <a:cubicBezTo>
                    <a:pt x="480" y="470"/>
                    <a:pt x="480" y="470"/>
                    <a:pt x="480" y="470"/>
                  </a:cubicBezTo>
                  <a:cubicBezTo>
                    <a:pt x="720" y="470"/>
                    <a:pt x="720" y="470"/>
                    <a:pt x="720" y="470"/>
                  </a:cubicBezTo>
                  <a:cubicBezTo>
                    <a:pt x="720" y="430"/>
                    <a:pt x="720" y="430"/>
                    <a:pt x="720" y="430"/>
                  </a:cubicBezTo>
                  <a:lnTo>
                    <a:pt x="480" y="430"/>
                  </a:lnTo>
                  <a:close/>
                  <a:moveTo>
                    <a:pt x="440" y="350"/>
                  </a:moveTo>
                  <a:cubicBezTo>
                    <a:pt x="640" y="350"/>
                    <a:pt x="640" y="350"/>
                    <a:pt x="640" y="350"/>
                  </a:cubicBezTo>
                  <a:cubicBezTo>
                    <a:pt x="640" y="390"/>
                    <a:pt x="640" y="390"/>
                    <a:pt x="640" y="390"/>
                  </a:cubicBezTo>
                  <a:cubicBezTo>
                    <a:pt x="460" y="390"/>
                    <a:pt x="460" y="390"/>
                    <a:pt x="460" y="390"/>
                  </a:cubicBezTo>
                  <a:cubicBezTo>
                    <a:pt x="460" y="870"/>
                    <a:pt x="460" y="870"/>
                    <a:pt x="460" y="870"/>
                  </a:cubicBezTo>
                  <a:cubicBezTo>
                    <a:pt x="440" y="870"/>
                    <a:pt x="440" y="870"/>
                    <a:pt x="440" y="870"/>
                  </a:cubicBezTo>
                  <a:lnTo>
                    <a:pt x="440" y="350"/>
                  </a:lnTo>
                  <a:close/>
                  <a:moveTo>
                    <a:pt x="480" y="750"/>
                  </a:moveTo>
                  <a:cubicBezTo>
                    <a:pt x="480" y="790"/>
                    <a:pt x="480" y="790"/>
                    <a:pt x="480" y="790"/>
                  </a:cubicBezTo>
                  <a:cubicBezTo>
                    <a:pt x="720" y="790"/>
                    <a:pt x="720" y="790"/>
                    <a:pt x="720" y="790"/>
                  </a:cubicBezTo>
                  <a:cubicBezTo>
                    <a:pt x="720" y="750"/>
                    <a:pt x="720" y="750"/>
                    <a:pt x="720" y="750"/>
                  </a:cubicBezTo>
                  <a:lnTo>
                    <a:pt x="480" y="7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/>
            </a:p>
          </p:txBody>
        </p:sp>
        <p:grpSp>
          <p:nvGrpSpPr>
            <p:cNvPr id="61" name="Group 54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 bwMode="gray">
            <a:xfrm>
              <a:off x="3470830" y="5411208"/>
              <a:ext cx="287983" cy="372210"/>
              <a:chOff x="146" y="4104"/>
              <a:chExt cx="804" cy="1039"/>
            </a:xfrm>
            <a:solidFill>
              <a:schemeClr val="accent5"/>
            </a:solidFill>
          </p:grpSpPr>
          <p:sp>
            <p:nvSpPr>
              <p:cNvPr id="62" name="Freeform 55"/>
              <p:cNvSpPr>
                <a:spLocks/>
              </p:cNvSpPr>
              <p:nvPr/>
            </p:nvSpPr>
            <p:spPr bwMode="gray">
              <a:xfrm>
                <a:off x="149" y="4952"/>
                <a:ext cx="798" cy="191"/>
              </a:xfrm>
              <a:custGeom>
                <a:avLst/>
                <a:gdLst>
                  <a:gd name="T0" fmla="*/ 798 w 798"/>
                  <a:gd name="T1" fmla="*/ 191 h 191"/>
                  <a:gd name="T2" fmla="*/ 607 w 798"/>
                  <a:gd name="T3" fmla="*/ 0 h 191"/>
                  <a:gd name="T4" fmla="*/ 508 w 798"/>
                  <a:gd name="T5" fmla="*/ 0 h 191"/>
                  <a:gd name="T6" fmla="*/ 569 w 798"/>
                  <a:gd name="T7" fmla="*/ 61 h 191"/>
                  <a:gd name="T8" fmla="*/ 229 w 798"/>
                  <a:gd name="T9" fmla="*/ 61 h 191"/>
                  <a:gd name="T10" fmla="*/ 290 w 798"/>
                  <a:gd name="T11" fmla="*/ 0 h 191"/>
                  <a:gd name="T12" fmla="*/ 191 w 798"/>
                  <a:gd name="T13" fmla="*/ 0 h 191"/>
                  <a:gd name="T14" fmla="*/ 0 w 798"/>
                  <a:gd name="T15" fmla="*/ 191 h 191"/>
                  <a:gd name="T16" fmla="*/ 99 w 798"/>
                  <a:gd name="T17" fmla="*/ 191 h 191"/>
                  <a:gd name="T18" fmla="*/ 160 w 798"/>
                  <a:gd name="T19" fmla="*/ 130 h 191"/>
                  <a:gd name="T20" fmla="*/ 637 w 798"/>
                  <a:gd name="T21" fmla="*/ 130 h 191"/>
                  <a:gd name="T22" fmla="*/ 637 w 798"/>
                  <a:gd name="T23" fmla="*/ 129 h 191"/>
                  <a:gd name="T24" fmla="*/ 699 w 798"/>
                  <a:gd name="T25" fmla="*/ 191 h 191"/>
                  <a:gd name="T26" fmla="*/ 798 w 798"/>
                  <a:gd name="T2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8" h="191">
                    <a:moveTo>
                      <a:pt x="798" y="191"/>
                    </a:moveTo>
                    <a:lnTo>
                      <a:pt x="607" y="0"/>
                    </a:lnTo>
                    <a:lnTo>
                      <a:pt x="508" y="0"/>
                    </a:lnTo>
                    <a:lnTo>
                      <a:pt x="569" y="61"/>
                    </a:lnTo>
                    <a:lnTo>
                      <a:pt x="229" y="61"/>
                    </a:lnTo>
                    <a:lnTo>
                      <a:pt x="290" y="0"/>
                    </a:lnTo>
                    <a:lnTo>
                      <a:pt x="191" y="0"/>
                    </a:lnTo>
                    <a:lnTo>
                      <a:pt x="0" y="191"/>
                    </a:lnTo>
                    <a:lnTo>
                      <a:pt x="99" y="191"/>
                    </a:lnTo>
                    <a:lnTo>
                      <a:pt x="160" y="130"/>
                    </a:lnTo>
                    <a:lnTo>
                      <a:pt x="637" y="130"/>
                    </a:lnTo>
                    <a:lnTo>
                      <a:pt x="637" y="129"/>
                    </a:lnTo>
                    <a:lnTo>
                      <a:pt x="699" y="191"/>
                    </a:lnTo>
                    <a:lnTo>
                      <a:pt x="798" y="1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298" kern="1400" dirty="0">
                  <a:solidFill>
                    <a:srgbClr val="000000"/>
                  </a:solidFill>
                  <a:latin typeface="Arial" charset="0"/>
                  <a:ea typeface="Arial" pitchFamily="34" charset="-128"/>
                </a:endParaRPr>
              </a:p>
            </p:txBody>
          </p:sp>
          <p:sp>
            <p:nvSpPr>
              <p:cNvPr id="63" name="Freeform 56"/>
              <p:cNvSpPr>
                <a:spLocks noEditPoints="1"/>
              </p:cNvSpPr>
              <p:nvPr/>
            </p:nvSpPr>
            <p:spPr bwMode="gray">
              <a:xfrm>
                <a:off x="146" y="4104"/>
                <a:ext cx="804" cy="814"/>
              </a:xfrm>
              <a:custGeom>
                <a:avLst/>
                <a:gdLst>
                  <a:gd name="T0" fmla="*/ 616 w 618"/>
                  <a:gd name="T1" fmla="*/ 533 h 627"/>
                  <a:gd name="T2" fmla="*/ 597 w 618"/>
                  <a:gd name="T3" fmla="*/ 93 h 627"/>
                  <a:gd name="T4" fmla="*/ 498 w 618"/>
                  <a:gd name="T5" fmla="*/ 0 h 627"/>
                  <a:gd name="T6" fmla="*/ 120 w 618"/>
                  <a:gd name="T7" fmla="*/ 0 h 627"/>
                  <a:gd name="T8" fmla="*/ 21 w 618"/>
                  <a:gd name="T9" fmla="*/ 93 h 627"/>
                  <a:gd name="T10" fmla="*/ 2 w 618"/>
                  <a:gd name="T11" fmla="*/ 533 h 627"/>
                  <a:gd name="T12" fmla="*/ 93 w 618"/>
                  <a:gd name="T13" fmla="*/ 627 h 627"/>
                  <a:gd name="T14" fmla="*/ 525 w 618"/>
                  <a:gd name="T15" fmla="*/ 627 h 627"/>
                  <a:gd name="T16" fmla="*/ 616 w 618"/>
                  <a:gd name="T17" fmla="*/ 533 h 627"/>
                  <a:gd name="T18" fmla="*/ 109 w 618"/>
                  <a:gd name="T19" fmla="*/ 553 h 627"/>
                  <a:gd name="T20" fmla="*/ 69 w 618"/>
                  <a:gd name="T21" fmla="*/ 513 h 627"/>
                  <a:gd name="T22" fmla="*/ 109 w 618"/>
                  <a:gd name="T23" fmla="*/ 473 h 627"/>
                  <a:gd name="T24" fmla="*/ 149 w 618"/>
                  <a:gd name="T25" fmla="*/ 513 h 627"/>
                  <a:gd name="T26" fmla="*/ 109 w 618"/>
                  <a:gd name="T27" fmla="*/ 553 h 627"/>
                  <a:gd name="T28" fmla="*/ 509 w 618"/>
                  <a:gd name="T29" fmla="*/ 553 h 627"/>
                  <a:gd name="T30" fmla="*/ 469 w 618"/>
                  <a:gd name="T31" fmla="*/ 513 h 627"/>
                  <a:gd name="T32" fmla="*/ 509 w 618"/>
                  <a:gd name="T33" fmla="*/ 473 h 627"/>
                  <a:gd name="T34" fmla="*/ 549 w 618"/>
                  <a:gd name="T35" fmla="*/ 513 h 627"/>
                  <a:gd name="T36" fmla="*/ 509 w 618"/>
                  <a:gd name="T37" fmla="*/ 553 h 627"/>
                  <a:gd name="T38" fmla="*/ 526 w 618"/>
                  <a:gd name="T39" fmla="*/ 301 h 627"/>
                  <a:gd name="T40" fmla="*/ 92 w 618"/>
                  <a:gd name="T41" fmla="*/ 301 h 627"/>
                  <a:gd name="T42" fmla="*/ 67 w 618"/>
                  <a:gd name="T43" fmla="*/ 274 h 627"/>
                  <a:gd name="T44" fmla="*/ 73 w 618"/>
                  <a:gd name="T45" fmla="*/ 127 h 627"/>
                  <a:gd name="T46" fmla="*/ 101 w 618"/>
                  <a:gd name="T47" fmla="*/ 101 h 627"/>
                  <a:gd name="T48" fmla="*/ 517 w 618"/>
                  <a:gd name="T49" fmla="*/ 101 h 627"/>
                  <a:gd name="T50" fmla="*/ 545 w 618"/>
                  <a:gd name="T51" fmla="*/ 127 h 627"/>
                  <a:gd name="T52" fmla="*/ 551 w 618"/>
                  <a:gd name="T53" fmla="*/ 274 h 627"/>
                  <a:gd name="T54" fmla="*/ 526 w 618"/>
                  <a:gd name="T55" fmla="*/ 301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18" h="627">
                    <a:moveTo>
                      <a:pt x="616" y="533"/>
                    </a:moveTo>
                    <a:cubicBezTo>
                      <a:pt x="597" y="93"/>
                      <a:pt x="597" y="93"/>
                      <a:pt x="597" y="93"/>
                    </a:cubicBezTo>
                    <a:cubicBezTo>
                      <a:pt x="594" y="42"/>
                      <a:pt x="550" y="0"/>
                      <a:pt x="498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8" y="0"/>
                      <a:pt x="24" y="42"/>
                      <a:pt x="21" y="93"/>
                    </a:cubicBezTo>
                    <a:cubicBezTo>
                      <a:pt x="2" y="533"/>
                      <a:pt x="2" y="533"/>
                      <a:pt x="2" y="533"/>
                    </a:cubicBezTo>
                    <a:cubicBezTo>
                      <a:pt x="0" y="585"/>
                      <a:pt x="41" y="627"/>
                      <a:pt x="93" y="627"/>
                    </a:cubicBezTo>
                    <a:cubicBezTo>
                      <a:pt x="525" y="627"/>
                      <a:pt x="525" y="627"/>
                      <a:pt x="525" y="627"/>
                    </a:cubicBezTo>
                    <a:cubicBezTo>
                      <a:pt x="577" y="627"/>
                      <a:pt x="618" y="585"/>
                      <a:pt x="616" y="533"/>
                    </a:cubicBezTo>
                    <a:close/>
                    <a:moveTo>
                      <a:pt x="109" y="553"/>
                    </a:moveTo>
                    <a:cubicBezTo>
                      <a:pt x="87" y="553"/>
                      <a:pt x="69" y="535"/>
                      <a:pt x="69" y="513"/>
                    </a:cubicBezTo>
                    <a:cubicBezTo>
                      <a:pt x="69" y="491"/>
                      <a:pt x="87" y="473"/>
                      <a:pt x="109" y="473"/>
                    </a:cubicBezTo>
                    <a:cubicBezTo>
                      <a:pt x="131" y="473"/>
                      <a:pt x="149" y="491"/>
                      <a:pt x="149" y="513"/>
                    </a:cubicBezTo>
                    <a:cubicBezTo>
                      <a:pt x="149" y="535"/>
                      <a:pt x="131" y="553"/>
                      <a:pt x="109" y="553"/>
                    </a:cubicBezTo>
                    <a:close/>
                    <a:moveTo>
                      <a:pt x="509" y="553"/>
                    </a:moveTo>
                    <a:cubicBezTo>
                      <a:pt x="487" y="553"/>
                      <a:pt x="469" y="535"/>
                      <a:pt x="469" y="513"/>
                    </a:cubicBezTo>
                    <a:cubicBezTo>
                      <a:pt x="469" y="491"/>
                      <a:pt x="487" y="473"/>
                      <a:pt x="509" y="473"/>
                    </a:cubicBezTo>
                    <a:cubicBezTo>
                      <a:pt x="531" y="473"/>
                      <a:pt x="549" y="491"/>
                      <a:pt x="549" y="513"/>
                    </a:cubicBezTo>
                    <a:cubicBezTo>
                      <a:pt x="549" y="535"/>
                      <a:pt x="531" y="553"/>
                      <a:pt x="509" y="553"/>
                    </a:cubicBezTo>
                    <a:close/>
                    <a:moveTo>
                      <a:pt x="526" y="301"/>
                    </a:moveTo>
                    <a:cubicBezTo>
                      <a:pt x="92" y="301"/>
                      <a:pt x="92" y="301"/>
                      <a:pt x="92" y="301"/>
                    </a:cubicBezTo>
                    <a:cubicBezTo>
                      <a:pt x="78" y="301"/>
                      <a:pt x="66" y="289"/>
                      <a:pt x="67" y="274"/>
                    </a:cubicBezTo>
                    <a:cubicBezTo>
                      <a:pt x="73" y="127"/>
                      <a:pt x="73" y="127"/>
                      <a:pt x="73" y="127"/>
                    </a:cubicBezTo>
                    <a:cubicBezTo>
                      <a:pt x="74" y="113"/>
                      <a:pt x="86" y="101"/>
                      <a:pt x="101" y="101"/>
                    </a:cubicBezTo>
                    <a:cubicBezTo>
                      <a:pt x="517" y="101"/>
                      <a:pt x="517" y="101"/>
                      <a:pt x="517" y="101"/>
                    </a:cubicBezTo>
                    <a:cubicBezTo>
                      <a:pt x="532" y="101"/>
                      <a:pt x="544" y="113"/>
                      <a:pt x="545" y="12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2" y="289"/>
                      <a:pt x="540" y="301"/>
                      <a:pt x="526" y="3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4" tIns="45672" rIns="91344" bIns="45672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298" kern="1400" dirty="0">
                  <a:solidFill>
                    <a:srgbClr val="000000"/>
                  </a:solidFill>
                  <a:latin typeface="Arial" charset="0"/>
                  <a:ea typeface="Arial" pitchFamily="34" charset="-128"/>
                </a:endParaRPr>
              </a:p>
            </p:txBody>
          </p:sp>
        </p:grpSp>
        <p:sp>
          <p:nvSpPr>
            <p:cNvPr id="64" name="Freeform 158"/>
            <p:cNvSpPr>
              <a:spLocks noChangeAspect="1" noEditPoints="1"/>
            </p:cNvSpPr>
            <p:nvPr/>
          </p:nvSpPr>
          <p:spPr bwMode="gray">
            <a:xfrm>
              <a:off x="7097364" y="5412311"/>
              <a:ext cx="371272" cy="371326"/>
            </a:xfrm>
            <a:custGeom>
              <a:avLst/>
              <a:gdLst>
                <a:gd name="T0" fmla="*/ 1562 w 2320"/>
                <a:gd name="T1" fmla="*/ 39 h 2320"/>
                <a:gd name="T2" fmla="*/ 1787 w 2320"/>
                <a:gd name="T3" fmla="*/ 73 h 2320"/>
                <a:gd name="T4" fmla="*/ 1903 w 2320"/>
                <a:gd name="T5" fmla="*/ 92 h 2320"/>
                <a:gd name="T6" fmla="*/ 2127 w 2320"/>
                <a:gd name="T7" fmla="*/ 130 h 2320"/>
                <a:gd name="T8" fmla="*/ 2186 w 2320"/>
                <a:gd name="T9" fmla="*/ 424 h 2320"/>
                <a:gd name="T10" fmla="*/ 2247 w 2320"/>
                <a:gd name="T11" fmla="*/ 533 h 2320"/>
                <a:gd name="T12" fmla="*/ 2219 w 2320"/>
                <a:gd name="T13" fmla="*/ 711 h 2320"/>
                <a:gd name="T14" fmla="*/ 2127 w 2320"/>
                <a:gd name="T15" fmla="*/ 796 h 2320"/>
                <a:gd name="T16" fmla="*/ 1981 w 2320"/>
                <a:gd name="T17" fmla="*/ 1059 h 2320"/>
                <a:gd name="T18" fmla="*/ 1756 w 2320"/>
                <a:gd name="T19" fmla="*/ 1025 h 2320"/>
                <a:gd name="T20" fmla="*/ 1641 w 2320"/>
                <a:gd name="T21" fmla="*/ 1085 h 2320"/>
                <a:gd name="T22" fmla="*/ 1479 w 2320"/>
                <a:gd name="T23" fmla="*/ 925 h 2320"/>
                <a:gd name="T24" fmla="*/ 1351 w 2320"/>
                <a:gd name="T25" fmla="*/ 907 h 2320"/>
                <a:gd name="T26" fmla="*/ 1314 w 2320"/>
                <a:gd name="T27" fmla="*/ 681 h 2320"/>
                <a:gd name="T28" fmla="*/ 1221 w 2320"/>
                <a:gd name="T29" fmla="*/ 591 h 2320"/>
                <a:gd name="T30" fmla="*/ 1362 w 2320"/>
                <a:gd name="T31" fmla="*/ 407 h 2320"/>
                <a:gd name="T32" fmla="*/ 1293 w 2320"/>
                <a:gd name="T33" fmla="*/ 274 h 2320"/>
                <a:gd name="T34" fmla="*/ 1524 w 2320"/>
                <a:gd name="T35" fmla="*/ 194 h 2320"/>
                <a:gd name="T36" fmla="*/ 1728 w 2320"/>
                <a:gd name="T37" fmla="*/ 821 h 2320"/>
                <a:gd name="T38" fmla="*/ 356 w 2320"/>
                <a:gd name="T39" fmla="*/ 1535 h 2320"/>
                <a:gd name="T40" fmla="*/ 356 w 2320"/>
                <a:gd name="T41" fmla="*/ 1535 h 2320"/>
                <a:gd name="T42" fmla="*/ 10 w 2320"/>
                <a:gd name="T43" fmla="*/ 1362 h 2320"/>
                <a:gd name="T44" fmla="*/ 98 w 2320"/>
                <a:gd name="T45" fmla="*/ 1241 h 2320"/>
                <a:gd name="T46" fmla="*/ 105 w 2320"/>
                <a:gd name="T47" fmla="*/ 1091 h 2320"/>
                <a:gd name="T48" fmla="*/ 228 w 2320"/>
                <a:gd name="T49" fmla="*/ 1007 h 2320"/>
                <a:gd name="T50" fmla="*/ 286 w 2320"/>
                <a:gd name="T51" fmla="*/ 868 h 2320"/>
                <a:gd name="T52" fmla="*/ 431 w 2320"/>
                <a:gd name="T53" fmla="*/ 831 h 2320"/>
                <a:gd name="T54" fmla="*/ 532 w 2320"/>
                <a:gd name="T55" fmla="*/ 721 h 2320"/>
                <a:gd name="T56" fmla="*/ 681 w 2320"/>
                <a:gd name="T57" fmla="*/ 736 h 2320"/>
                <a:gd name="T58" fmla="*/ 814 w 2320"/>
                <a:gd name="T59" fmla="*/ 667 h 2320"/>
                <a:gd name="T60" fmla="*/ 949 w 2320"/>
                <a:gd name="T61" fmla="*/ 732 h 2320"/>
                <a:gd name="T62" fmla="*/ 1098 w 2320"/>
                <a:gd name="T63" fmla="*/ 713 h 2320"/>
                <a:gd name="T64" fmla="*/ 1202 w 2320"/>
                <a:gd name="T65" fmla="*/ 820 h 2320"/>
                <a:gd name="T66" fmla="*/ 1348 w 2320"/>
                <a:gd name="T67" fmla="*/ 853 h 2320"/>
                <a:gd name="T68" fmla="*/ 1410 w 2320"/>
                <a:gd name="T69" fmla="*/ 989 h 2320"/>
                <a:gd name="T70" fmla="*/ 1536 w 2320"/>
                <a:gd name="T71" fmla="*/ 1069 h 2320"/>
                <a:gd name="T72" fmla="*/ 1548 w 2320"/>
                <a:gd name="T73" fmla="*/ 1219 h 2320"/>
                <a:gd name="T74" fmla="*/ 1638 w 2320"/>
                <a:gd name="T75" fmla="*/ 1338 h 2320"/>
                <a:gd name="T76" fmla="*/ 1535 w 2320"/>
                <a:gd name="T77" fmla="*/ 1477 h 2320"/>
                <a:gd name="T78" fmla="*/ 1649 w 2320"/>
                <a:gd name="T79" fmla="*/ 1581 h 2320"/>
                <a:gd name="T80" fmla="*/ 1498 w 2320"/>
                <a:gd name="T81" fmla="*/ 1720 h 2320"/>
                <a:gd name="T82" fmla="*/ 1571 w 2320"/>
                <a:gd name="T83" fmla="*/ 1854 h 2320"/>
                <a:gd name="T84" fmla="*/ 1380 w 2320"/>
                <a:gd name="T85" fmla="*/ 1936 h 2320"/>
                <a:gd name="T86" fmla="*/ 1314 w 2320"/>
                <a:gd name="T87" fmla="*/ 2092 h 2320"/>
                <a:gd name="T88" fmla="*/ 1229 w 2320"/>
                <a:gd name="T89" fmla="*/ 2216 h 2320"/>
                <a:gd name="T90" fmla="*/ 1080 w 2320"/>
                <a:gd name="T91" fmla="*/ 2222 h 2320"/>
                <a:gd name="T92" fmla="*/ 958 w 2320"/>
                <a:gd name="T93" fmla="*/ 2310 h 2320"/>
                <a:gd name="T94" fmla="*/ 810 w 2320"/>
                <a:gd name="T95" fmla="*/ 2202 h 2320"/>
                <a:gd name="T96" fmla="*/ 626 w 2320"/>
                <a:gd name="T97" fmla="*/ 2296 h 2320"/>
                <a:gd name="T98" fmla="*/ 568 w 2320"/>
                <a:gd name="T99" fmla="*/ 2153 h 2320"/>
                <a:gd name="T100" fmla="*/ 305 w 2320"/>
                <a:gd name="T101" fmla="*/ 2135 h 2320"/>
                <a:gd name="T102" fmla="*/ 243 w 2320"/>
                <a:gd name="T103" fmla="*/ 1998 h 2320"/>
                <a:gd name="T104" fmla="*/ 117 w 2320"/>
                <a:gd name="T105" fmla="*/ 1918 h 2320"/>
                <a:gd name="T106" fmla="*/ 105 w 2320"/>
                <a:gd name="T107" fmla="*/ 1768 h 2320"/>
                <a:gd name="T108" fmla="*/ 15 w 2320"/>
                <a:gd name="T109" fmla="*/ 1649 h 2320"/>
                <a:gd name="T110" fmla="*/ 118 w 2320"/>
                <a:gd name="T111" fmla="*/ 1511 h 2320"/>
                <a:gd name="T112" fmla="*/ 875 w 2320"/>
                <a:gd name="T113" fmla="*/ 2043 h 2320"/>
                <a:gd name="T114" fmla="*/ 689 w 2320"/>
                <a:gd name="T115" fmla="*/ 1494 h 2320"/>
                <a:gd name="T116" fmla="*/ 689 w 2320"/>
                <a:gd name="T117" fmla="*/ 1494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20" h="2320">
                  <a:moveTo>
                    <a:pt x="1482" y="80"/>
                  </a:moveTo>
                  <a:cubicBezTo>
                    <a:pt x="1492" y="74"/>
                    <a:pt x="1502" y="68"/>
                    <a:pt x="1512" y="63"/>
                  </a:cubicBezTo>
                  <a:cubicBezTo>
                    <a:pt x="1530" y="54"/>
                    <a:pt x="1530" y="54"/>
                    <a:pt x="1530" y="54"/>
                  </a:cubicBezTo>
                  <a:cubicBezTo>
                    <a:pt x="1540" y="49"/>
                    <a:pt x="1551" y="44"/>
                    <a:pt x="1562" y="39"/>
                  </a:cubicBezTo>
                  <a:cubicBezTo>
                    <a:pt x="1609" y="101"/>
                    <a:pt x="1609" y="101"/>
                    <a:pt x="1609" y="101"/>
                  </a:cubicBezTo>
                  <a:cubicBezTo>
                    <a:pt x="1629" y="140"/>
                    <a:pt x="1629" y="140"/>
                    <a:pt x="1629" y="140"/>
                  </a:cubicBezTo>
                  <a:cubicBezTo>
                    <a:pt x="1677" y="123"/>
                    <a:pt x="1728" y="115"/>
                    <a:pt x="1780" y="116"/>
                  </a:cubicBezTo>
                  <a:cubicBezTo>
                    <a:pt x="1787" y="73"/>
                    <a:pt x="1787" y="73"/>
                    <a:pt x="1787" y="73"/>
                  </a:cubicBezTo>
                  <a:cubicBezTo>
                    <a:pt x="1813" y="0"/>
                    <a:pt x="1813" y="0"/>
                    <a:pt x="1813" y="0"/>
                  </a:cubicBezTo>
                  <a:cubicBezTo>
                    <a:pt x="1827" y="1"/>
                    <a:pt x="1842" y="3"/>
                    <a:pt x="1857" y="5"/>
                  </a:cubicBezTo>
                  <a:cubicBezTo>
                    <a:pt x="1872" y="8"/>
                    <a:pt x="1887" y="11"/>
                    <a:pt x="1901" y="14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7" y="135"/>
                    <a:pt x="1897" y="135"/>
                    <a:pt x="1897" y="135"/>
                  </a:cubicBezTo>
                  <a:cubicBezTo>
                    <a:pt x="1947" y="150"/>
                    <a:pt x="1993" y="173"/>
                    <a:pt x="2033" y="204"/>
                  </a:cubicBezTo>
                  <a:cubicBezTo>
                    <a:pt x="2064" y="173"/>
                    <a:pt x="2064" y="173"/>
                    <a:pt x="2064" y="173"/>
                  </a:cubicBezTo>
                  <a:cubicBezTo>
                    <a:pt x="2127" y="130"/>
                    <a:pt x="2127" y="130"/>
                    <a:pt x="2127" y="130"/>
                  </a:cubicBezTo>
                  <a:cubicBezTo>
                    <a:pt x="2150" y="149"/>
                    <a:pt x="2171" y="170"/>
                    <a:pt x="2191" y="193"/>
                  </a:cubicBezTo>
                  <a:cubicBezTo>
                    <a:pt x="2147" y="257"/>
                    <a:pt x="2147" y="257"/>
                    <a:pt x="2147" y="257"/>
                  </a:cubicBezTo>
                  <a:cubicBezTo>
                    <a:pt x="2116" y="288"/>
                    <a:pt x="2116" y="288"/>
                    <a:pt x="2116" y="288"/>
                  </a:cubicBezTo>
                  <a:cubicBezTo>
                    <a:pt x="2147" y="328"/>
                    <a:pt x="2171" y="374"/>
                    <a:pt x="2186" y="424"/>
                  </a:cubicBezTo>
                  <a:cubicBezTo>
                    <a:pt x="2229" y="417"/>
                    <a:pt x="2229" y="417"/>
                    <a:pt x="2229" y="417"/>
                  </a:cubicBezTo>
                  <a:cubicBezTo>
                    <a:pt x="2306" y="419"/>
                    <a:pt x="2306" y="419"/>
                    <a:pt x="2306" y="419"/>
                  </a:cubicBezTo>
                  <a:cubicBezTo>
                    <a:pt x="2313" y="448"/>
                    <a:pt x="2318" y="477"/>
                    <a:pt x="2320" y="507"/>
                  </a:cubicBezTo>
                  <a:cubicBezTo>
                    <a:pt x="2247" y="533"/>
                    <a:pt x="2247" y="533"/>
                    <a:pt x="2247" y="533"/>
                  </a:cubicBezTo>
                  <a:cubicBezTo>
                    <a:pt x="2204" y="540"/>
                    <a:pt x="2204" y="540"/>
                    <a:pt x="2204" y="540"/>
                  </a:cubicBezTo>
                  <a:cubicBezTo>
                    <a:pt x="2205" y="565"/>
                    <a:pt x="2203" y="591"/>
                    <a:pt x="2199" y="617"/>
                  </a:cubicBezTo>
                  <a:cubicBezTo>
                    <a:pt x="2195" y="643"/>
                    <a:pt x="2189" y="667"/>
                    <a:pt x="2180" y="691"/>
                  </a:cubicBezTo>
                  <a:cubicBezTo>
                    <a:pt x="2219" y="711"/>
                    <a:pt x="2219" y="711"/>
                    <a:pt x="2219" y="711"/>
                  </a:cubicBezTo>
                  <a:cubicBezTo>
                    <a:pt x="2280" y="758"/>
                    <a:pt x="2280" y="758"/>
                    <a:pt x="2280" y="758"/>
                  </a:cubicBezTo>
                  <a:cubicBezTo>
                    <a:pt x="2269" y="786"/>
                    <a:pt x="2256" y="813"/>
                    <a:pt x="2240" y="838"/>
                  </a:cubicBezTo>
                  <a:cubicBezTo>
                    <a:pt x="2165" y="816"/>
                    <a:pt x="2165" y="816"/>
                    <a:pt x="2165" y="816"/>
                  </a:cubicBezTo>
                  <a:cubicBezTo>
                    <a:pt x="2127" y="796"/>
                    <a:pt x="2127" y="796"/>
                    <a:pt x="2127" y="796"/>
                  </a:cubicBezTo>
                  <a:cubicBezTo>
                    <a:pt x="2097" y="839"/>
                    <a:pt x="2060" y="875"/>
                    <a:pt x="2019" y="904"/>
                  </a:cubicBezTo>
                  <a:cubicBezTo>
                    <a:pt x="2038" y="943"/>
                    <a:pt x="2038" y="943"/>
                    <a:pt x="2038" y="943"/>
                  </a:cubicBezTo>
                  <a:cubicBezTo>
                    <a:pt x="2060" y="1018"/>
                    <a:pt x="2060" y="1018"/>
                    <a:pt x="2060" y="1018"/>
                  </a:cubicBezTo>
                  <a:cubicBezTo>
                    <a:pt x="2035" y="1034"/>
                    <a:pt x="2008" y="1047"/>
                    <a:pt x="1981" y="1059"/>
                  </a:cubicBezTo>
                  <a:cubicBezTo>
                    <a:pt x="1933" y="997"/>
                    <a:pt x="1933" y="997"/>
                    <a:pt x="1933" y="997"/>
                  </a:cubicBezTo>
                  <a:cubicBezTo>
                    <a:pt x="1913" y="958"/>
                    <a:pt x="1913" y="958"/>
                    <a:pt x="1913" y="958"/>
                  </a:cubicBezTo>
                  <a:cubicBezTo>
                    <a:pt x="1866" y="975"/>
                    <a:pt x="1815" y="983"/>
                    <a:pt x="1762" y="982"/>
                  </a:cubicBezTo>
                  <a:cubicBezTo>
                    <a:pt x="1756" y="1025"/>
                    <a:pt x="1756" y="1025"/>
                    <a:pt x="1756" y="1025"/>
                  </a:cubicBezTo>
                  <a:cubicBezTo>
                    <a:pt x="1729" y="1099"/>
                    <a:pt x="1729" y="1099"/>
                    <a:pt x="1729" y="1099"/>
                  </a:cubicBezTo>
                  <a:cubicBezTo>
                    <a:pt x="1722" y="1098"/>
                    <a:pt x="1714" y="1098"/>
                    <a:pt x="1707" y="1097"/>
                  </a:cubicBezTo>
                  <a:cubicBezTo>
                    <a:pt x="1662" y="1090"/>
                    <a:pt x="1662" y="1090"/>
                    <a:pt x="1662" y="1090"/>
                  </a:cubicBezTo>
                  <a:cubicBezTo>
                    <a:pt x="1655" y="1088"/>
                    <a:pt x="1648" y="1087"/>
                    <a:pt x="1641" y="1085"/>
                  </a:cubicBezTo>
                  <a:cubicBezTo>
                    <a:pt x="1639" y="1006"/>
                    <a:pt x="1639" y="1006"/>
                    <a:pt x="1639" y="1006"/>
                  </a:cubicBezTo>
                  <a:cubicBezTo>
                    <a:pt x="1646" y="963"/>
                    <a:pt x="1646" y="963"/>
                    <a:pt x="1646" y="963"/>
                  </a:cubicBezTo>
                  <a:cubicBezTo>
                    <a:pt x="1596" y="948"/>
                    <a:pt x="1550" y="925"/>
                    <a:pt x="1510" y="894"/>
                  </a:cubicBezTo>
                  <a:cubicBezTo>
                    <a:pt x="1479" y="925"/>
                    <a:pt x="1479" y="925"/>
                    <a:pt x="1479" y="925"/>
                  </a:cubicBezTo>
                  <a:cubicBezTo>
                    <a:pt x="1414" y="969"/>
                    <a:pt x="1414" y="969"/>
                    <a:pt x="1414" y="969"/>
                  </a:cubicBezTo>
                  <a:cubicBezTo>
                    <a:pt x="1410" y="966"/>
                    <a:pt x="1407" y="963"/>
                    <a:pt x="1403" y="960"/>
                  </a:cubicBezTo>
                  <a:cubicBezTo>
                    <a:pt x="1360" y="917"/>
                    <a:pt x="1360" y="917"/>
                    <a:pt x="1360" y="917"/>
                  </a:cubicBezTo>
                  <a:cubicBezTo>
                    <a:pt x="1357" y="914"/>
                    <a:pt x="1354" y="910"/>
                    <a:pt x="1351" y="907"/>
                  </a:cubicBezTo>
                  <a:cubicBezTo>
                    <a:pt x="1395" y="841"/>
                    <a:pt x="1395" y="841"/>
                    <a:pt x="1395" y="841"/>
                  </a:cubicBezTo>
                  <a:cubicBezTo>
                    <a:pt x="1426" y="811"/>
                    <a:pt x="1426" y="811"/>
                    <a:pt x="1426" y="811"/>
                  </a:cubicBezTo>
                  <a:cubicBezTo>
                    <a:pt x="1395" y="770"/>
                    <a:pt x="1372" y="724"/>
                    <a:pt x="1357" y="674"/>
                  </a:cubicBezTo>
                  <a:cubicBezTo>
                    <a:pt x="1314" y="681"/>
                    <a:pt x="1314" y="681"/>
                    <a:pt x="1314" y="681"/>
                  </a:cubicBezTo>
                  <a:cubicBezTo>
                    <a:pt x="1235" y="679"/>
                    <a:pt x="1235" y="679"/>
                    <a:pt x="1235" y="679"/>
                  </a:cubicBezTo>
                  <a:cubicBezTo>
                    <a:pt x="1232" y="668"/>
                    <a:pt x="1232" y="668"/>
                    <a:pt x="1232" y="668"/>
                  </a:cubicBezTo>
                  <a:cubicBezTo>
                    <a:pt x="1222" y="603"/>
                    <a:pt x="1222" y="603"/>
                    <a:pt x="1222" y="603"/>
                  </a:cubicBezTo>
                  <a:cubicBezTo>
                    <a:pt x="1221" y="599"/>
                    <a:pt x="1221" y="595"/>
                    <a:pt x="1221" y="591"/>
                  </a:cubicBezTo>
                  <a:cubicBezTo>
                    <a:pt x="1295" y="565"/>
                    <a:pt x="1295" y="565"/>
                    <a:pt x="1295" y="565"/>
                  </a:cubicBezTo>
                  <a:cubicBezTo>
                    <a:pt x="1338" y="558"/>
                    <a:pt x="1338" y="558"/>
                    <a:pt x="1338" y="558"/>
                  </a:cubicBezTo>
                  <a:cubicBezTo>
                    <a:pt x="1338" y="533"/>
                    <a:pt x="1340" y="507"/>
                    <a:pt x="1344" y="481"/>
                  </a:cubicBezTo>
                  <a:cubicBezTo>
                    <a:pt x="1348" y="456"/>
                    <a:pt x="1354" y="431"/>
                    <a:pt x="1362" y="407"/>
                  </a:cubicBezTo>
                  <a:cubicBezTo>
                    <a:pt x="1324" y="387"/>
                    <a:pt x="1324" y="387"/>
                    <a:pt x="1324" y="387"/>
                  </a:cubicBezTo>
                  <a:cubicBezTo>
                    <a:pt x="1261" y="339"/>
                    <a:pt x="1261" y="339"/>
                    <a:pt x="1261" y="339"/>
                  </a:cubicBezTo>
                  <a:cubicBezTo>
                    <a:pt x="1263" y="334"/>
                    <a:pt x="1265" y="329"/>
                    <a:pt x="1267" y="324"/>
                  </a:cubicBezTo>
                  <a:cubicBezTo>
                    <a:pt x="1293" y="274"/>
                    <a:pt x="1293" y="274"/>
                    <a:pt x="1293" y="274"/>
                  </a:cubicBezTo>
                  <a:cubicBezTo>
                    <a:pt x="1296" y="269"/>
                    <a:pt x="1298" y="265"/>
                    <a:pt x="1301" y="260"/>
                  </a:cubicBezTo>
                  <a:cubicBezTo>
                    <a:pt x="1377" y="282"/>
                    <a:pt x="1377" y="282"/>
                    <a:pt x="1377" y="282"/>
                  </a:cubicBezTo>
                  <a:cubicBezTo>
                    <a:pt x="1416" y="302"/>
                    <a:pt x="1416" y="302"/>
                    <a:pt x="1416" y="302"/>
                  </a:cubicBezTo>
                  <a:cubicBezTo>
                    <a:pt x="1445" y="259"/>
                    <a:pt x="1482" y="223"/>
                    <a:pt x="1524" y="194"/>
                  </a:cubicBezTo>
                  <a:cubicBezTo>
                    <a:pt x="1504" y="155"/>
                    <a:pt x="1504" y="155"/>
                    <a:pt x="1504" y="155"/>
                  </a:cubicBezTo>
                  <a:lnTo>
                    <a:pt x="1482" y="80"/>
                  </a:lnTo>
                  <a:close/>
                  <a:moveTo>
                    <a:pt x="1499" y="506"/>
                  </a:moveTo>
                  <a:cubicBezTo>
                    <a:pt x="1475" y="656"/>
                    <a:pt x="1578" y="797"/>
                    <a:pt x="1728" y="821"/>
                  </a:cubicBezTo>
                  <a:cubicBezTo>
                    <a:pt x="1878" y="845"/>
                    <a:pt x="2020" y="742"/>
                    <a:pt x="2043" y="592"/>
                  </a:cubicBezTo>
                  <a:cubicBezTo>
                    <a:pt x="2067" y="442"/>
                    <a:pt x="1965" y="301"/>
                    <a:pt x="1814" y="277"/>
                  </a:cubicBezTo>
                  <a:cubicBezTo>
                    <a:pt x="1664" y="253"/>
                    <a:pt x="1523" y="356"/>
                    <a:pt x="1499" y="506"/>
                  </a:cubicBezTo>
                  <a:close/>
                  <a:moveTo>
                    <a:pt x="356" y="1535"/>
                  </a:moveTo>
                  <a:cubicBezTo>
                    <a:pt x="333" y="1275"/>
                    <a:pt x="525" y="1046"/>
                    <a:pt x="785" y="1023"/>
                  </a:cubicBezTo>
                  <a:cubicBezTo>
                    <a:pt x="1045" y="1000"/>
                    <a:pt x="1274" y="1193"/>
                    <a:pt x="1297" y="1452"/>
                  </a:cubicBezTo>
                  <a:cubicBezTo>
                    <a:pt x="1320" y="1712"/>
                    <a:pt x="1128" y="1941"/>
                    <a:pt x="868" y="1964"/>
                  </a:cubicBezTo>
                  <a:cubicBezTo>
                    <a:pt x="608" y="1987"/>
                    <a:pt x="379" y="1795"/>
                    <a:pt x="356" y="1535"/>
                  </a:cubicBezTo>
                  <a:close/>
                  <a:moveTo>
                    <a:pt x="0" y="1481"/>
                  </a:moveTo>
                  <a:cubicBezTo>
                    <a:pt x="0" y="1464"/>
                    <a:pt x="1" y="1448"/>
                    <a:pt x="2" y="1431"/>
                  </a:cubicBezTo>
                  <a:cubicBezTo>
                    <a:pt x="4" y="1410"/>
                    <a:pt x="4" y="1410"/>
                    <a:pt x="4" y="1410"/>
                  </a:cubicBezTo>
                  <a:cubicBezTo>
                    <a:pt x="6" y="1394"/>
                    <a:pt x="8" y="1378"/>
                    <a:pt x="10" y="1362"/>
                  </a:cubicBezTo>
                  <a:cubicBezTo>
                    <a:pt x="69" y="1348"/>
                    <a:pt x="69" y="1348"/>
                    <a:pt x="69" y="1348"/>
                  </a:cubicBezTo>
                  <a:cubicBezTo>
                    <a:pt x="132" y="1354"/>
                    <a:pt x="132" y="1354"/>
                    <a:pt x="132" y="1354"/>
                  </a:cubicBezTo>
                  <a:cubicBezTo>
                    <a:pt x="138" y="1324"/>
                    <a:pt x="145" y="1295"/>
                    <a:pt x="155" y="1267"/>
                  </a:cubicBezTo>
                  <a:cubicBezTo>
                    <a:pt x="98" y="1241"/>
                    <a:pt x="98" y="1241"/>
                    <a:pt x="98" y="1241"/>
                  </a:cubicBezTo>
                  <a:cubicBezTo>
                    <a:pt x="54" y="1199"/>
                    <a:pt x="54" y="1199"/>
                    <a:pt x="54" y="1199"/>
                  </a:cubicBezTo>
                  <a:cubicBezTo>
                    <a:pt x="59" y="1185"/>
                    <a:pt x="65" y="1170"/>
                    <a:pt x="72" y="1156"/>
                  </a:cubicBezTo>
                  <a:cubicBezTo>
                    <a:pt x="82" y="1133"/>
                    <a:pt x="82" y="1133"/>
                    <a:pt x="82" y="1133"/>
                  </a:cubicBezTo>
                  <a:cubicBezTo>
                    <a:pt x="89" y="1119"/>
                    <a:pt x="97" y="1105"/>
                    <a:pt x="105" y="1091"/>
                  </a:cubicBezTo>
                  <a:cubicBezTo>
                    <a:pt x="164" y="1098"/>
                    <a:pt x="164" y="1098"/>
                    <a:pt x="164" y="1098"/>
                  </a:cubicBezTo>
                  <a:cubicBezTo>
                    <a:pt x="222" y="1125"/>
                    <a:pt x="222" y="1125"/>
                    <a:pt x="222" y="1125"/>
                  </a:cubicBezTo>
                  <a:cubicBezTo>
                    <a:pt x="237" y="1099"/>
                    <a:pt x="254" y="1075"/>
                    <a:pt x="273" y="1051"/>
                  </a:cubicBezTo>
                  <a:cubicBezTo>
                    <a:pt x="228" y="1007"/>
                    <a:pt x="228" y="1007"/>
                    <a:pt x="228" y="1007"/>
                  </a:cubicBezTo>
                  <a:cubicBezTo>
                    <a:pt x="201" y="953"/>
                    <a:pt x="201" y="953"/>
                    <a:pt x="201" y="953"/>
                  </a:cubicBezTo>
                  <a:cubicBezTo>
                    <a:pt x="214" y="939"/>
                    <a:pt x="226" y="925"/>
                    <a:pt x="239" y="912"/>
                  </a:cubicBezTo>
                  <a:cubicBezTo>
                    <a:pt x="245" y="906"/>
                    <a:pt x="245" y="906"/>
                    <a:pt x="245" y="906"/>
                  </a:cubicBezTo>
                  <a:cubicBezTo>
                    <a:pt x="258" y="893"/>
                    <a:pt x="272" y="880"/>
                    <a:pt x="286" y="868"/>
                  </a:cubicBezTo>
                  <a:cubicBezTo>
                    <a:pt x="339" y="895"/>
                    <a:pt x="339" y="895"/>
                    <a:pt x="339" y="895"/>
                  </a:cubicBezTo>
                  <a:cubicBezTo>
                    <a:pt x="384" y="940"/>
                    <a:pt x="384" y="940"/>
                    <a:pt x="384" y="940"/>
                  </a:cubicBezTo>
                  <a:cubicBezTo>
                    <a:pt x="407" y="921"/>
                    <a:pt x="432" y="904"/>
                    <a:pt x="458" y="889"/>
                  </a:cubicBezTo>
                  <a:cubicBezTo>
                    <a:pt x="431" y="831"/>
                    <a:pt x="431" y="831"/>
                    <a:pt x="431" y="831"/>
                  </a:cubicBezTo>
                  <a:cubicBezTo>
                    <a:pt x="424" y="771"/>
                    <a:pt x="424" y="771"/>
                    <a:pt x="424" y="771"/>
                  </a:cubicBezTo>
                  <a:cubicBezTo>
                    <a:pt x="435" y="765"/>
                    <a:pt x="447" y="759"/>
                    <a:pt x="459" y="753"/>
                  </a:cubicBezTo>
                  <a:cubicBezTo>
                    <a:pt x="496" y="736"/>
                    <a:pt x="496" y="736"/>
                    <a:pt x="496" y="736"/>
                  </a:cubicBezTo>
                  <a:cubicBezTo>
                    <a:pt x="508" y="731"/>
                    <a:pt x="520" y="726"/>
                    <a:pt x="532" y="721"/>
                  </a:cubicBezTo>
                  <a:cubicBezTo>
                    <a:pt x="573" y="765"/>
                    <a:pt x="573" y="765"/>
                    <a:pt x="573" y="765"/>
                  </a:cubicBezTo>
                  <a:cubicBezTo>
                    <a:pt x="600" y="822"/>
                    <a:pt x="600" y="822"/>
                    <a:pt x="600" y="822"/>
                  </a:cubicBezTo>
                  <a:cubicBezTo>
                    <a:pt x="628" y="813"/>
                    <a:pt x="657" y="805"/>
                    <a:pt x="687" y="799"/>
                  </a:cubicBezTo>
                  <a:cubicBezTo>
                    <a:pt x="681" y="736"/>
                    <a:pt x="681" y="736"/>
                    <a:pt x="681" y="736"/>
                  </a:cubicBezTo>
                  <a:cubicBezTo>
                    <a:pt x="695" y="678"/>
                    <a:pt x="695" y="678"/>
                    <a:pt x="695" y="678"/>
                  </a:cubicBezTo>
                  <a:cubicBezTo>
                    <a:pt x="712" y="675"/>
                    <a:pt x="728" y="673"/>
                    <a:pt x="745" y="671"/>
                  </a:cubicBezTo>
                  <a:cubicBezTo>
                    <a:pt x="764" y="669"/>
                    <a:pt x="764" y="669"/>
                    <a:pt x="764" y="669"/>
                  </a:cubicBezTo>
                  <a:cubicBezTo>
                    <a:pt x="781" y="668"/>
                    <a:pt x="797" y="667"/>
                    <a:pt x="814" y="667"/>
                  </a:cubicBezTo>
                  <a:cubicBezTo>
                    <a:pt x="838" y="722"/>
                    <a:pt x="838" y="722"/>
                    <a:pt x="838" y="722"/>
                  </a:cubicBezTo>
                  <a:cubicBezTo>
                    <a:pt x="844" y="785"/>
                    <a:pt x="844" y="785"/>
                    <a:pt x="844" y="785"/>
                  </a:cubicBezTo>
                  <a:cubicBezTo>
                    <a:pt x="874" y="786"/>
                    <a:pt x="903" y="789"/>
                    <a:pt x="933" y="793"/>
                  </a:cubicBezTo>
                  <a:cubicBezTo>
                    <a:pt x="949" y="732"/>
                    <a:pt x="949" y="732"/>
                    <a:pt x="949" y="732"/>
                  </a:cubicBezTo>
                  <a:cubicBezTo>
                    <a:pt x="982" y="682"/>
                    <a:pt x="982" y="682"/>
                    <a:pt x="982" y="682"/>
                  </a:cubicBezTo>
                  <a:cubicBezTo>
                    <a:pt x="996" y="684"/>
                    <a:pt x="1009" y="687"/>
                    <a:pt x="1023" y="690"/>
                  </a:cubicBezTo>
                  <a:cubicBezTo>
                    <a:pt x="1058" y="700"/>
                    <a:pt x="1058" y="700"/>
                    <a:pt x="1058" y="700"/>
                  </a:cubicBezTo>
                  <a:cubicBezTo>
                    <a:pt x="1071" y="704"/>
                    <a:pt x="1085" y="708"/>
                    <a:pt x="1098" y="713"/>
                  </a:cubicBezTo>
                  <a:cubicBezTo>
                    <a:pt x="1101" y="773"/>
                    <a:pt x="1101" y="773"/>
                    <a:pt x="1101" y="773"/>
                  </a:cubicBezTo>
                  <a:cubicBezTo>
                    <a:pt x="1085" y="834"/>
                    <a:pt x="1085" y="834"/>
                    <a:pt x="1085" y="834"/>
                  </a:cubicBezTo>
                  <a:cubicBezTo>
                    <a:pt x="1113" y="845"/>
                    <a:pt x="1140" y="857"/>
                    <a:pt x="1166" y="872"/>
                  </a:cubicBezTo>
                  <a:cubicBezTo>
                    <a:pt x="1202" y="820"/>
                    <a:pt x="1202" y="820"/>
                    <a:pt x="1202" y="820"/>
                  </a:cubicBezTo>
                  <a:cubicBezTo>
                    <a:pt x="1251" y="784"/>
                    <a:pt x="1251" y="784"/>
                    <a:pt x="1251" y="784"/>
                  </a:cubicBezTo>
                  <a:cubicBezTo>
                    <a:pt x="1266" y="793"/>
                    <a:pt x="1281" y="803"/>
                    <a:pt x="1296" y="813"/>
                  </a:cubicBezTo>
                  <a:cubicBezTo>
                    <a:pt x="1305" y="819"/>
                    <a:pt x="1305" y="819"/>
                    <a:pt x="1305" y="819"/>
                  </a:cubicBezTo>
                  <a:cubicBezTo>
                    <a:pt x="1320" y="830"/>
                    <a:pt x="1334" y="841"/>
                    <a:pt x="1348" y="853"/>
                  </a:cubicBezTo>
                  <a:cubicBezTo>
                    <a:pt x="1331" y="910"/>
                    <a:pt x="1331" y="910"/>
                    <a:pt x="1331" y="910"/>
                  </a:cubicBezTo>
                  <a:cubicBezTo>
                    <a:pt x="1295" y="962"/>
                    <a:pt x="1295" y="962"/>
                    <a:pt x="1295" y="962"/>
                  </a:cubicBezTo>
                  <a:cubicBezTo>
                    <a:pt x="1317" y="982"/>
                    <a:pt x="1338" y="1003"/>
                    <a:pt x="1358" y="1025"/>
                  </a:cubicBezTo>
                  <a:cubicBezTo>
                    <a:pt x="1410" y="989"/>
                    <a:pt x="1410" y="989"/>
                    <a:pt x="1410" y="989"/>
                  </a:cubicBezTo>
                  <a:cubicBezTo>
                    <a:pt x="1468" y="972"/>
                    <a:pt x="1468" y="972"/>
                    <a:pt x="1468" y="972"/>
                  </a:cubicBezTo>
                  <a:cubicBezTo>
                    <a:pt x="1477" y="983"/>
                    <a:pt x="1486" y="995"/>
                    <a:pt x="1495" y="1008"/>
                  </a:cubicBezTo>
                  <a:cubicBezTo>
                    <a:pt x="1513" y="1033"/>
                    <a:pt x="1513" y="1033"/>
                    <a:pt x="1513" y="1033"/>
                  </a:cubicBezTo>
                  <a:cubicBezTo>
                    <a:pt x="1521" y="1045"/>
                    <a:pt x="1529" y="1057"/>
                    <a:pt x="1536" y="1069"/>
                  </a:cubicBezTo>
                  <a:cubicBezTo>
                    <a:pt x="1500" y="1118"/>
                    <a:pt x="1500" y="1118"/>
                    <a:pt x="1500" y="1118"/>
                  </a:cubicBezTo>
                  <a:cubicBezTo>
                    <a:pt x="1449" y="1154"/>
                    <a:pt x="1449" y="1154"/>
                    <a:pt x="1449" y="1154"/>
                  </a:cubicBezTo>
                  <a:cubicBezTo>
                    <a:pt x="1463" y="1180"/>
                    <a:pt x="1476" y="1207"/>
                    <a:pt x="1486" y="1235"/>
                  </a:cubicBezTo>
                  <a:cubicBezTo>
                    <a:pt x="1548" y="1219"/>
                    <a:pt x="1548" y="1219"/>
                    <a:pt x="1548" y="1219"/>
                  </a:cubicBezTo>
                  <a:cubicBezTo>
                    <a:pt x="1608" y="1222"/>
                    <a:pt x="1608" y="1222"/>
                    <a:pt x="1608" y="1222"/>
                  </a:cubicBezTo>
                  <a:cubicBezTo>
                    <a:pt x="1612" y="1236"/>
                    <a:pt x="1617" y="1250"/>
                    <a:pt x="1621" y="1264"/>
                  </a:cubicBezTo>
                  <a:cubicBezTo>
                    <a:pt x="1629" y="1293"/>
                    <a:pt x="1629" y="1293"/>
                    <a:pt x="1629" y="1293"/>
                  </a:cubicBezTo>
                  <a:cubicBezTo>
                    <a:pt x="1632" y="1308"/>
                    <a:pt x="1636" y="1323"/>
                    <a:pt x="1638" y="1338"/>
                  </a:cubicBezTo>
                  <a:cubicBezTo>
                    <a:pt x="1588" y="1371"/>
                    <a:pt x="1588" y="1371"/>
                    <a:pt x="1588" y="1371"/>
                  </a:cubicBezTo>
                  <a:cubicBezTo>
                    <a:pt x="1527" y="1387"/>
                    <a:pt x="1527" y="1387"/>
                    <a:pt x="1527" y="1387"/>
                  </a:cubicBezTo>
                  <a:cubicBezTo>
                    <a:pt x="1529" y="1402"/>
                    <a:pt x="1531" y="1417"/>
                    <a:pt x="1532" y="1432"/>
                  </a:cubicBezTo>
                  <a:cubicBezTo>
                    <a:pt x="1534" y="1447"/>
                    <a:pt x="1535" y="1462"/>
                    <a:pt x="1535" y="1477"/>
                  </a:cubicBezTo>
                  <a:cubicBezTo>
                    <a:pt x="1598" y="1482"/>
                    <a:pt x="1598" y="1482"/>
                    <a:pt x="1598" y="1482"/>
                  </a:cubicBezTo>
                  <a:cubicBezTo>
                    <a:pt x="1653" y="1506"/>
                    <a:pt x="1653" y="1506"/>
                    <a:pt x="1653" y="1506"/>
                  </a:cubicBezTo>
                  <a:cubicBezTo>
                    <a:pt x="1653" y="1521"/>
                    <a:pt x="1652" y="1537"/>
                    <a:pt x="1651" y="1552"/>
                  </a:cubicBezTo>
                  <a:cubicBezTo>
                    <a:pt x="1649" y="1581"/>
                    <a:pt x="1649" y="1581"/>
                    <a:pt x="1649" y="1581"/>
                  </a:cubicBezTo>
                  <a:cubicBezTo>
                    <a:pt x="1647" y="1596"/>
                    <a:pt x="1645" y="1610"/>
                    <a:pt x="1643" y="1625"/>
                  </a:cubicBezTo>
                  <a:cubicBezTo>
                    <a:pt x="1584" y="1639"/>
                    <a:pt x="1584" y="1639"/>
                    <a:pt x="1584" y="1639"/>
                  </a:cubicBezTo>
                  <a:cubicBezTo>
                    <a:pt x="1521" y="1633"/>
                    <a:pt x="1521" y="1633"/>
                    <a:pt x="1521" y="1633"/>
                  </a:cubicBezTo>
                  <a:cubicBezTo>
                    <a:pt x="1515" y="1663"/>
                    <a:pt x="1508" y="1692"/>
                    <a:pt x="1498" y="1720"/>
                  </a:cubicBezTo>
                  <a:cubicBezTo>
                    <a:pt x="1556" y="1747"/>
                    <a:pt x="1556" y="1747"/>
                    <a:pt x="1556" y="1747"/>
                  </a:cubicBezTo>
                  <a:cubicBezTo>
                    <a:pt x="1599" y="1788"/>
                    <a:pt x="1599" y="1788"/>
                    <a:pt x="1599" y="1788"/>
                  </a:cubicBezTo>
                  <a:cubicBezTo>
                    <a:pt x="1594" y="1802"/>
                    <a:pt x="1588" y="1816"/>
                    <a:pt x="1582" y="1830"/>
                  </a:cubicBezTo>
                  <a:cubicBezTo>
                    <a:pt x="1571" y="1854"/>
                    <a:pt x="1571" y="1854"/>
                    <a:pt x="1571" y="1854"/>
                  </a:cubicBezTo>
                  <a:cubicBezTo>
                    <a:pt x="1564" y="1868"/>
                    <a:pt x="1556" y="1882"/>
                    <a:pt x="1549" y="1896"/>
                  </a:cubicBezTo>
                  <a:cubicBezTo>
                    <a:pt x="1489" y="1889"/>
                    <a:pt x="1489" y="1889"/>
                    <a:pt x="1489" y="1889"/>
                  </a:cubicBezTo>
                  <a:cubicBezTo>
                    <a:pt x="1431" y="1862"/>
                    <a:pt x="1431" y="1862"/>
                    <a:pt x="1431" y="1862"/>
                  </a:cubicBezTo>
                  <a:cubicBezTo>
                    <a:pt x="1416" y="1888"/>
                    <a:pt x="1399" y="1912"/>
                    <a:pt x="1380" y="1936"/>
                  </a:cubicBezTo>
                  <a:cubicBezTo>
                    <a:pt x="1425" y="1981"/>
                    <a:pt x="1425" y="1981"/>
                    <a:pt x="1425" y="1981"/>
                  </a:cubicBezTo>
                  <a:cubicBezTo>
                    <a:pt x="1452" y="2034"/>
                    <a:pt x="1452" y="2034"/>
                    <a:pt x="1452" y="2034"/>
                  </a:cubicBezTo>
                  <a:cubicBezTo>
                    <a:pt x="1426" y="2064"/>
                    <a:pt x="1398" y="2093"/>
                    <a:pt x="1367" y="2119"/>
                  </a:cubicBezTo>
                  <a:cubicBezTo>
                    <a:pt x="1314" y="2092"/>
                    <a:pt x="1314" y="2092"/>
                    <a:pt x="1314" y="2092"/>
                  </a:cubicBezTo>
                  <a:cubicBezTo>
                    <a:pt x="1269" y="2047"/>
                    <a:pt x="1269" y="2047"/>
                    <a:pt x="1269" y="2047"/>
                  </a:cubicBezTo>
                  <a:cubicBezTo>
                    <a:pt x="1246" y="2066"/>
                    <a:pt x="1221" y="2083"/>
                    <a:pt x="1196" y="2099"/>
                  </a:cubicBezTo>
                  <a:cubicBezTo>
                    <a:pt x="1222" y="2156"/>
                    <a:pt x="1222" y="2156"/>
                    <a:pt x="1222" y="2156"/>
                  </a:cubicBezTo>
                  <a:cubicBezTo>
                    <a:pt x="1229" y="2216"/>
                    <a:pt x="1229" y="2216"/>
                    <a:pt x="1229" y="2216"/>
                  </a:cubicBezTo>
                  <a:cubicBezTo>
                    <a:pt x="1216" y="2223"/>
                    <a:pt x="1203" y="2230"/>
                    <a:pt x="1190" y="2236"/>
                  </a:cubicBezTo>
                  <a:cubicBezTo>
                    <a:pt x="1162" y="2249"/>
                    <a:pt x="1162" y="2249"/>
                    <a:pt x="1162" y="2249"/>
                  </a:cubicBezTo>
                  <a:cubicBezTo>
                    <a:pt x="1148" y="2255"/>
                    <a:pt x="1135" y="2261"/>
                    <a:pt x="1121" y="2266"/>
                  </a:cubicBezTo>
                  <a:cubicBezTo>
                    <a:pt x="1080" y="2222"/>
                    <a:pt x="1080" y="2222"/>
                    <a:pt x="1080" y="2222"/>
                  </a:cubicBezTo>
                  <a:cubicBezTo>
                    <a:pt x="1053" y="2165"/>
                    <a:pt x="1053" y="2165"/>
                    <a:pt x="1053" y="2165"/>
                  </a:cubicBezTo>
                  <a:cubicBezTo>
                    <a:pt x="1025" y="2175"/>
                    <a:pt x="996" y="2182"/>
                    <a:pt x="966" y="2188"/>
                  </a:cubicBezTo>
                  <a:cubicBezTo>
                    <a:pt x="972" y="2251"/>
                    <a:pt x="972" y="2251"/>
                    <a:pt x="972" y="2251"/>
                  </a:cubicBezTo>
                  <a:cubicBezTo>
                    <a:pt x="958" y="2310"/>
                    <a:pt x="958" y="2310"/>
                    <a:pt x="958" y="2310"/>
                  </a:cubicBezTo>
                  <a:cubicBezTo>
                    <a:pt x="938" y="2313"/>
                    <a:pt x="919" y="2315"/>
                    <a:pt x="899" y="2317"/>
                  </a:cubicBezTo>
                  <a:cubicBezTo>
                    <a:pt x="879" y="2319"/>
                    <a:pt x="859" y="2320"/>
                    <a:pt x="839" y="2320"/>
                  </a:cubicBezTo>
                  <a:cubicBezTo>
                    <a:pt x="815" y="2265"/>
                    <a:pt x="815" y="2265"/>
                    <a:pt x="815" y="2265"/>
                  </a:cubicBezTo>
                  <a:cubicBezTo>
                    <a:pt x="810" y="2202"/>
                    <a:pt x="810" y="2202"/>
                    <a:pt x="810" y="2202"/>
                  </a:cubicBezTo>
                  <a:cubicBezTo>
                    <a:pt x="779" y="2201"/>
                    <a:pt x="750" y="2199"/>
                    <a:pt x="720" y="2194"/>
                  </a:cubicBezTo>
                  <a:cubicBezTo>
                    <a:pt x="704" y="2255"/>
                    <a:pt x="704" y="2255"/>
                    <a:pt x="704" y="2255"/>
                  </a:cubicBezTo>
                  <a:cubicBezTo>
                    <a:pt x="671" y="2305"/>
                    <a:pt x="671" y="2305"/>
                    <a:pt x="671" y="2305"/>
                  </a:cubicBezTo>
                  <a:cubicBezTo>
                    <a:pt x="656" y="2303"/>
                    <a:pt x="641" y="2299"/>
                    <a:pt x="626" y="2296"/>
                  </a:cubicBezTo>
                  <a:cubicBezTo>
                    <a:pt x="599" y="2288"/>
                    <a:pt x="599" y="2288"/>
                    <a:pt x="599" y="2288"/>
                  </a:cubicBezTo>
                  <a:cubicBezTo>
                    <a:pt x="585" y="2284"/>
                    <a:pt x="570" y="2280"/>
                    <a:pt x="555" y="2275"/>
                  </a:cubicBezTo>
                  <a:cubicBezTo>
                    <a:pt x="552" y="2215"/>
                    <a:pt x="552" y="2215"/>
                    <a:pt x="552" y="2215"/>
                  </a:cubicBezTo>
                  <a:cubicBezTo>
                    <a:pt x="568" y="2153"/>
                    <a:pt x="568" y="2153"/>
                    <a:pt x="568" y="2153"/>
                  </a:cubicBezTo>
                  <a:cubicBezTo>
                    <a:pt x="540" y="2143"/>
                    <a:pt x="513" y="2130"/>
                    <a:pt x="487" y="2116"/>
                  </a:cubicBezTo>
                  <a:cubicBezTo>
                    <a:pt x="451" y="2167"/>
                    <a:pt x="451" y="2167"/>
                    <a:pt x="451" y="2167"/>
                  </a:cubicBezTo>
                  <a:cubicBezTo>
                    <a:pt x="403" y="2203"/>
                    <a:pt x="403" y="2203"/>
                    <a:pt x="403" y="2203"/>
                  </a:cubicBezTo>
                  <a:cubicBezTo>
                    <a:pt x="368" y="2183"/>
                    <a:pt x="336" y="2160"/>
                    <a:pt x="305" y="2135"/>
                  </a:cubicBezTo>
                  <a:cubicBezTo>
                    <a:pt x="322" y="2077"/>
                    <a:pt x="322" y="2077"/>
                    <a:pt x="322" y="2077"/>
                  </a:cubicBezTo>
                  <a:cubicBezTo>
                    <a:pt x="358" y="2025"/>
                    <a:pt x="358" y="2025"/>
                    <a:pt x="358" y="2025"/>
                  </a:cubicBezTo>
                  <a:cubicBezTo>
                    <a:pt x="336" y="2005"/>
                    <a:pt x="315" y="1984"/>
                    <a:pt x="295" y="1962"/>
                  </a:cubicBezTo>
                  <a:cubicBezTo>
                    <a:pt x="243" y="1998"/>
                    <a:pt x="243" y="1998"/>
                    <a:pt x="243" y="1998"/>
                  </a:cubicBezTo>
                  <a:cubicBezTo>
                    <a:pt x="185" y="2015"/>
                    <a:pt x="185" y="2015"/>
                    <a:pt x="185" y="2015"/>
                  </a:cubicBezTo>
                  <a:cubicBezTo>
                    <a:pt x="174" y="2002"/>
                    <a:pt x="163" y="1987"/>
                    <a:pt x="153" y="1973"/>
                  </a:cubicBezTo>
                  <a:cubicBezTo>
                    <a:pt x="145" y="1961"/>
                    <a:pt x="145" y="1961"/>
                    <a:pt x="145" y="1961"/>
                  </a:cubicBezTo>
                  <a:cubicBezTo>
                    <a:pt x="135" y="1947"/>
                    <a:pt x="126" y="1932"/>
                    <a:pt x="117" y="1918"/>
                  </a:cubicBezTo>
                  <a:cubicBezTo>
                    <a:pt x="153" y="1869"/>
                    <a:pt x="153" y="1869"/>
                    <a:pt x="153" y="1869"/>
                  </a:cubicBezTo>
                  <a:cubicBezTo>
                    <a:pt x="204" y="1833"/>
                    <a:pt x="204" y="1833"/>
                    <a:pt x="204" y="1833"/>
                  </a:cubicBezTo>
                  <a:cubicBezTo>
                    <a:pt x="190" y="1807"/>
                    <a:pt x="178" y="1780"/>
                    <a:pt x="167" y="1752"/>
                  </a:cubicBezTo>
                  <a:cubicBezTo>
                    <a:pt x="105" y="1768"/>
                    <a:pt x="105" y="1768"/>
                    <a:pt x="105" y="1768"/>
                  </a:cubicBezTo>
                  <a:cubicBezTo>
                    <a:pt x="46" y="1765"/>
                    <a:pt x="46" y="1765"/>
                    <a:pt x="46" y="1765"/>
                  </a:cubicBezTo>
                  <a:cubicBezTo>
                    <a:pt x="40" y="1749"/>
                    <a:pt x="35" y="1733"/>
                    <a:pt x="30" y="1717"/>
                  </a:cubicBezTo>
                  <a:cubicBezTo>
                    <a:pt x="26" y="1700"/>
                    <a:pt x="26" y="1700"/>
                    <a:pt x="26" y="1700"/>
                  </a:cubicBezTo>
                  <a:cubicBezTo>
                    <a:pt x="22" y="1683"/>
                    <a:pt x="18" y="1666"/>
                    <a:pt x="15" y="1649"/>
                  </a:cubicBezTo>
                  <a:cubicBezTo>
                    <a:pt x="65" y="1616"/>
                    <a:pt x="65" y="1616"/>
                    <a:pt x="65" y="1616"/>
                  </a:cubicBezTo>
                  <a:cubicBezTo>
                    <a:pt x="126" y="1600"/>
                    <a:pt x="126" y="1600"/>
                    <a:pt x="126" y="1600"/>
                  </a:cubicBezTo>
                  <a:cubicBezTo>
                    <a:pt x="124" y="1585"/>
                    <a:pt x="122" y="1570"/>
                    <a:pt x="121" y="1555"/>
                  </a:cubicBezTo>
                  <a:cubicBezTo>
                    <a:pt x="119" y="1540"/>
                    <a:pt x="119" y="1525"/>
                    <a:pt x="118" y="1511"/>
                  </a:cubicBezTo>
                  <a:cubicBezTo>
                    <a:pt x="55" y="1505"/>
                    <a:pt x="55" y="1505"/>
                    <a:pt x="55" y="1505"/>
                  </a:cubicBezTo>
                  <a:lnTo>
                    <a:pt x="0" y="1481"/>
                  </a:lnTo>
                  <a:close/>
                  <a:moveTo>
                    <a:pt x="278" y="1542"/>
                  </a:moveTo>
                  <a:cubicBezTo>
                    <a:pt x="304" y="1845"/>
                    <a:pt x="571" y="2069"/>
                    <a:pt x="875" y="2043"/>
                  </a:cubicBezTo>
                  <a:cubicBezTo>
                    <a:pt x="1178" y="2016"/>
                    <a:pt x="1402" y="1749"/>
                    <a:pt x="1376" y="1446"/>
                  </a:cubicBezTo>
                  <a:cubicBezTo>
                    <a:pt x="1349" y="1142"/>
                    <a:pt x="1082" y="918"/>
                    <a:pt x="779" y="945"/>
                  </a:cubicBezTo>
                  <a:cubicBezTo>
                    <a:pt x="475" y="971"/>
                    <a:pt x="251" y="1238"/>
                    <a:pt x="278" y="1542"/>
                  </a:cubicBezTo>
                  <a:close/>
                  <a:moveTo>
                    <a:pt x="689" y="1494"/>
                  </a:moveTo>
                  <a:cubicBezTo>
                    <a:pt x="689" y="1418"/>
                    <a:pt x="750" y="1356"/>
                    <a:pt x="827" y="1356"/>
                  </a:cubicBezTo>
                  <a:cubicBezTo>
                    <a:pt x="903" y="1356"/>
                    <a:pt x="964" y="1418"/>
                    <a:pt x="964" y="1494"/>
                  </a:cubicBezTo>
                  <a:cubicBezTo>
                    <a:pt x="964" y="1570"/>
                    <a:pt x="903" y="1631"/>
                    <a:pt x="827" y="1631"/>
                  </a:cubicBezTo>
                  <a:cubicBezTo>
                    <a:pt x="750" y="1631"/>
                    <a:pt x="689" y="1570"/>
                    <a:pt x="689" y="14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/>
            </a:p>
          </p:txBody>
        </p:sp>
        <p:sp>
          <p:nvSpPr>
            <p:cNvPr id="65" name="Freeform 40"/>
            <p:cNvSpPr>
              <a:spLocks noEditPoints="1"/>
            </p:cNvSpPr>
            <p:nvPr/>
          </p:nvSpPr>
          <p:spPr bwMode="gray">
            <a:xfrm>
              <a:off x="4841317" y="5415550"/>
              <a:ext cx="424007" cy="368726"/>
            </a:xfrm>
            <a:custGeom>
              <a:avLst/>
              <a:gdLst>
                <a:gd name="T0" fmla="*/ 1453 w 2667"/>
                <a:gd name="T1" fmla="*/ 536 h 2279"/>
                <a:gd name="T2" fmla="*/ 1453 w 2667"/>
                <a:gd name="T3" fmla="*/ 227 h 2279"/>
                <a:gd name="T4" fmla="*/ 1824 w 2667"/>
                <a:gd name="T5" fmla="*/ 1227 h 2279"/>
                <a:gd name="T6" fmla="*/ 1731 w 2667"/>
                <a:gd name="T7" fmla="*/ 645 h 2279"/>
                <a:gd name="T8" fmla="*/ 1267 w 2667"/>
                <a:gd name="T9" fmla="*/ 567 h 2279"/>
                <a:gd name="T10" fmla="*/ 1176 w 2667"/>
                <a:gd name="T11" fmla="*/ 645 h 2279"/>
                <a:gd name="T12" fmla="*/ 1081 w 2667"/>
                <a:gd name="T13" fmla="*/ 1233 h 2279"/>
                <a:gd name="T14" fmla="*/ 1173 w 2667"/>
                <a:gd name="T15" fmla="*/ 1243 h 2279"/>
                <a:gd name="T16" fmla="*/ 1267 w 2667"/>
                <a:gd name="T17" fmla="*/ 805 h 2279"/>
                <a:gd name="T18" fmla="*/ 1314 w 2667"/>
                <a:gd name="T19" fmla="*/ 2085 h 2279"/>
                <a:gd name="T20" fmla="*/ 1444 w 2667"/>
                <a:gd name="T21" fmla="*/ 1287 h 2279"/>
                <a:gd name="T22" fmla="*/ 1547 w 2667"/>
                <a:gd name="T23" fmla="*/ 2045 h 2279"/>
                <a:gd name="T24" fmla="*/ 1639 w 2667"/>
                <a:gd name="T25" fmla="*/ 2039 h 2279"/>
                <a:gd name="T26" fmla="*/ 1733 w 2667"/>
                <a:gd name="T27" fmla="*/ 1243 h 2279"/>
                <a:gd name="T28" fmla="*/ 1778 w 2667"/>
                <a:gd name="T29" fmla="*/ 1280 h 2279"/>
                <a:gd name="T30" fmla="*/ 1824 w 2667"/>
                <a:gd name="T31" fmla="*/ 1227 h 2279"/>
                <a:gd name="T32" fmla="*/ 615 w 2667"/>
                <a:gd name="T33" fmla="*/ 536 h 2279"/>
                <a:gd name="T34" fmla="*/ 615 w 2667"/>
                <a:gd name="T35" fmla="*/ 227 h 2279"/>
                <a:gd name="T36" fmla="*/ 986 w 2667"/>
                <a:gd name="T37" fmla="*/ 1227 h 2279"/>
                <a:gd name="T38" fmla="*/ 892 w 2667"/>
                <a:gd name="T39" fmla="*/ 645 h 2279"/>
                <a:gd name="T40" fmla="*/ 429 w 2667"/>
                <a:gd name="T41" fmla="*/ 567 h 2279"/>
                <a:gd name="T42" fmla="*/ 337 w 2667"/>
                <a:gd name="T43" fmla="*/ 645 h 2279"/>
                <a:gd name="T44" fmla="*/ 243 w 2667"/>
                <a:gd name="T45" fmla="*/ 1233 h 2279"/>
                <a:gd name="T46" fmla="*/ 335 w 2667"/>
                <a:gd name="T47" fmla="*/ 1243 h 2279"/>
                <a:gd name="T48" fmla="*/ 429 w 2667"/>
                <a:gd name="T49" fmla="*/ 805 h 2279"/>
                <a:gd name="T50" fmla="*/ 475 w 2667"/>
                <a:gd name="T51" fmla="*/ 2085 h 2279"/>
                <a:gd name="T52" fmla="*/ 605 w 2667"/>
                <a:gd name="T53" fmla="*/ 1287 h 2279"/>
                <a:gd name="T54" fmla="*/ 708 w 2667"/>
                <a:gd name="T55" fmla="*/ 2045 h 2279"/>
                <a:gd name="T56" fmla="*/ 801 w 2667"/>
                <a:gd name="T57" fmla="*/ 2039 h 2279"/>
                <a:gd name="T58" fmla="*/ 895 w 2667"/>
                <a:gd name="T59" fmla="*/ 1243 h 2279"/>
                <a:gd name="T60" fmla="*/ 940 w 2667"/>
                <a:gd name="T61" fmla="*/ 1280 h 2279"/>
                <a:gd name="T62" fmla="*/ 986 w 2667"/>
                <a:gd name="T63" fmla="*/ 1227 h 2279"/>
                <a:gd name="T64" fmla="*/ 2420 w 2667"/>
                <a:gd name="T65" fmla="*/ 0 h 2279"/>
                <a:gd name="T66" fmla="*/ 2292 w 2667"/>
                <a:gd name="T67" fmla="*/ 428 h 2279"/>
                <a:gd name="T68" fmla="*/ 2540 w 2667"/>
                <a:gd name="T69" fmla="*/ 1082 h 2279"/>
                <a:gd name="T70" fmla="*/ 2667 w 2667"/>
                <a:gd name="T71" fmla="*/ 428 h 2279"/>
                <a:gd name="T72" fmla="*/ 2420 w 2667"/>
                <a:gd name="T73" fmla="*/ 2278 h 2279"/>
                <a:gd name="T74" fmla="*/ 2540 w 2667"/>
                <a:gd name="T75" fmla="*/ 1850 h 2279"/>
                <a:gd name="T76" fmla="*/ 2292 w 2667"/>
                <a:gd name="T77" fmla="*/ 1196 h 2279"/>
                <a:gd name="T78" fmla="*/ 2172 w 2667"/>
                <a:gd name="T79" fmla="*/ 1850 h 2279"/>
                <a:gd name="T80" fmla="*/ 0 w 2667"/>
                <a:gd name="T81" fmla="*/ 2279 h 2279"/>
                <a:gd name="T82" fmla="*/ 2104 w 2667"/>
                <a:gd name="T83" fmla="*/ 1 h 2279"/>
                <a:gd name="T84" fmla="*/ 93 w 2667"/>
                <a:gd name="T85" fmla="*/ 2186 h 2279"/>
                <a:gd name="T86" fmla="*/ 2011 w 2667"/>
                <a:gd name="T87" fmla="*/ 94 h 2279"/>
                <a:gd name="T88" fmla="*/ 93 w 2667"/>
                <a:gd name="T89" fmla="*/ 2186 h 2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67" h="2279">
                  <a:moveTo>
                    <a:pt x="1608" y="381"/>
                  </a:moveTo>
                  <a:cubicBezTo>
                    <a:pt x="1608" y="467"/>
                    <a:pt x="1539" y="536"/>
                    <a:pt x="1453" y="536"/>
                  </a:cubicBezTo>
                  <a:cubicBezTo>
                    <a:pt x="1368" y="536"/>
                    <a:pt x="1298" y="467"/>
                    <a:pt x="1298" y="381"/>
                  </a:cubicBezTo>
                  <a:cubicBezTo>
                    <a:pt x="1298" y="296"/>
                    <a:pt x="1368" y="227"/>
                    <a:pt x="1453" y="227"/>
                  </a:cubicBezTo>
                  <a:cubicBezTo>
                    <a:pt x="1539" y="227"/>
                    <a:pt x="1608" y="296"/>
                    <a:pt x="1608" y="381"/>
                  </a:cubicBezTo>
                  <a:close/>
                  <a:moveTo>
                    <a:pt x="1824" y="1227"/>
                  </a:moveTo>
                  <a:cubicBezTo>
                    <a:pt x="1731" y="645"/>
                    <a:pt x="1731" y="645"/>
                    <a:pt x="1731" y="645"/>
                  </a:cubicBezTo>
                  <a:cubicBezTo>
                    <a:pt x="1731" y="645"/>
                    <a:pt x="1731" y="645"/>
                    <a:pt x="1731" y="645"/>
                  </a:cubicBezTo>
                  <a:cubicBezTo>
                    <a:pt x="1723" y="601"/>
                    <a:pt x="1685" y="567"/>
                    <a:pt x="1639" y="567"/>
                  </a:cubicBezTo>
                  <a:cubicBezTo>
                    <a:pt x="1267" y="567"/>
                    <a:pt x="1267" y="567"/>
                    <a:pt x="1267" y="567"/>
                  </a:cubicBezTo>
                  <a:cubicBezTo>
                    <a:pt x="1221" y="567"/>
                    <a:pt x="1183" y="601"/>
                    <a:pt x="1176" y="645"/>
                  </a:cubicBezTo>
                  <a:cubicBezTo>
                    <a:pt x="1176" y="645"/>
                    <a:pt x="1176" y="645"/>
                    <a:pt x="1176" y="645"/>
                  </a:cubicBezTo>
                  <a:cubicBezTo>
                    <a:pt x="1082" y="1227"/>
                    <a:pt x="1082" y="1227"/>
                    <a:pt x="1082" y="1227"/>
                  </a:cubicBezTo>
                  <a:cubicBezTo>
                    <a:pt x="1082" y="1229"/>
                    <a:pt x="1081" y="1231"/>
                    <a:pt x="1081" y="1233"/>
                  </a:cubicBezTo>
                  <a:cubicBezTo>
                    <a:pt x="1081" y="1259"/>
                    <a:pt x="1102" y="1280"/>
                    <a:pt x="1128" y="1280"/>
                  </a:cubicBezTo>
                  <a:cubicBezTo>
                    <a:pt x="1150" y="1280"/>
                    <a:pt x="1169" y="1264"/>
                    <a:pt x="1173" y="1243"/>
                  </a:cubicBezTo>
                  <a:cubicBezTo>
                    <a:pt x="1173" y="1243"/>
                    <a:pt x="1173" y="1243"/>
                    <a:pt x="1173" y="1243"/>
                  </a:cubicBezTo>
                  <a:cubicBezTo>
                    <a:pt x="1267" y="805"/>
                    <a:pt x="1267" y="805"/>
                    <a:pt x="1267" y="805"/>
                  </a:cubicBezTo>
                  <a:cubicBezTo>
                    <a:pt x="1267" y="2039"/>
                    <a:pt x="1267" y="2039"/>
                    <a:pt x="1267" y="2039"/>
                  </a:cubicBezTo>
                  <a:cubicBezTo>
                    <a:pt x="1267" y="2064"/>
                    <a:pt x="1288" y="2085"/>
                    <a:pt x="1314" y="2085"/>
                  </a:cubicBezTo>
                  <a:cubicBezTo>
                    <a:pt x="1337" y="2085"/>
                    <a:pt x="1357" y="2068"/>
                    <a:pt x="1360" y="2045"/>
                  </a:cubicBezTo>
                  <a:cubicBezTo>
                    <a:pt x="1444" y="1287"/>
                    <a:pt x="1444" y="1287"/>
                    <a:pt x="1444" y="1287"/>
                  </a:cubicBezTo>
                  <a:cubicBezTo>
                    <a:pt x="1445" y="1276"/>
                    <a:pt x="1461" y="1276"/>
                    <a:pt x="1462" y="1287"/>
                  </a:cubicBezTo>
                  <a:cubicBezTo>
                    <a:pt x="1547" y="2045"/>
                    <a:pt x="1547" y="2045"/>
                    <a:pt x="1547" y="2045"/>
                  </a:cubicBezTo>
                  <a:cubicBezTo>
                    <a:pt x="1550" y="2068"/>
                    <a:pt x="1569" y="2085"/>
                    <a:pt x="1593" y="2085"/>
                  </a:cubicBezTo>
                  <a:cubicBezTo>
                    <a:pt x="1618" y="2085"/>
                    <a:pt x="1639" y="2064"/>
                    <a:pt x="1639" y="2039"/>
                  </a:cubicBezTo>
                  <a:cubicBezTo>
                    <a:pt x="1639" y="805"/>
                    <a:pt x="1639" y="805"/>
                    <a:pt x="1639" y="805"/>
                  </a:cubicBezTo>
                  <a:cubicBezTo>
                    <a:pt x="1733" y="1243"/>
                    <a:pt x="1733" y="1243"/>
                    <a:pt x="1733" y="1243"/>
                  </a:cubicBezTo>
                  <a:cubicBezTo>
                    <a:pt x="1733" y="1243"/>
                    <a:pt x="1733" y="1243"/>
                    <a:pt x="1733" y="1243"/>
                  </a:cubicBezTo>
                  <a:cubicBezTo>
                    <a:pt x="1738" y="1264"/>
                    <a:pt x="1756" y="1280"/>
                    <a:pt x="1778" y="1280"/>
                  </a:cubicBezTo>
                  <a:cubicBezTo>
                    <a:pt x="1804" y="1280"/>
                    <a:pt x="1825" y="1259"/>
                    <a:pt x="1825" y="1233"/>
                  </a:cubicBezTo>
                  <a:cubicBezTo>
                    <a:pt x="1825" y="1231"/>
                    <a:pt x="1825" y="1229"/>
                    <a:pt x="1824" y="1227"/>
                  </a:cubicBezTo>
                  <a:close/>
                  <a:moveTo>
                    <a:pt x="770" y="381"/>
                  </a:moveTo>
                  <a:cubicBezTo>
                    <a:pt x="770" y="467"/>
                    <a:pt x="700" y="536"/>
                    <a:pt x="615" y="536"/>
                  </a:cubicBezTo>
                  <a:cubicBezTo>
                    <a:pt x="529" y="536"/>
                    <a:pt x="460" y="467"/>
                    <a:pt x="460" y="381"/>
                  </a:cubicBezTo>
                  <a:cubicBezTo>
                    <a:pt x="460" y="296"/>
                    <a:pt x="529" y="227"/>
                    <a:pt x="615" y="227"/>
                  </a:cubicBezTo>
                  <a:cubicBezTo>
                    <a:pt x="700" y="227"/>
                    <a:pt x="770" y="296"/>
                    <a:pt x="770" y="381"/>
                  </a:cubicBezTo>
                  <a:close/>
                  <a:moveTo>
                    <a:pt x="986" y="1227"/>
                  </a:moveTo>
                  <a:cubicBezTo>
                    <a:pt x="892" y="645"/>
                    <a:pt x="892" y="645"/>
                    <a:pt x="892" y="645"/>
                  </a:cubicBezTo>
                  <a:cubicBezTo>
                    <a:pt x="892" y="645"/>
                    <a:pt x="892" y="645"/>
                    <a:pt x="892" y="645"/>
                  </a:cubicBezTo>
                  <a:cubicBezTo>
                    <a:pt x="885" y="601"/>
                    <a:pt x="847" y="567"/>
                    <a:pt x="801" y="567"/>
                  </a:cubicBezTo>
                  <a:cubicBezTo>
                    <a:pt x="429" y="567"/>
                    <a:pt x="429" y="567"/>
                    <a:pt x="429" y="567"/>
                  </a:cubicBezTo>
                  <a:cubicBezTo>
                    <a:pt x="383" y="567"/>
                    <a:pt x="345" y="601"/>
                    <a:pt x="337" y="645"/>
                  </a:cubicBezTo>
                  <a:cubicBezTo>
                    <a:pt x="337" y="645"/>
                    <a:pt x="337" y="645"/>
                    <a:pt x="337" y="645"/>
                  </a:cubicBezTo>
                  <a:cubicBezTo>
                    <a:pt x="244" y="1227"/>
                    <a:pt x="244" y="1227"/>
                    <a:pt x="244" y="1227"/>
                  </a:cubicBezTo>
                  <a:cubicBezTo>
                    <a:pt x="243" y="1229"/>
                    <a:pt x="243" y="1231"/>
                    <a:pt x="243" y="1233"/>
                  </a:cubicBezTo>
                  <a:cubicBezTo>
                    <a:pt x="243" y="1259"/>
                    <a:pt x="264" y="1280"/>
                    <a:pt x="289" y="1280"/>
                  </a:cubicBezTo>
                  <a:cubicBezTo>
                    <a:pt x="312" y="1280"/>
                    <a:pt x="330" y="1264"/>
                    <a:pt x="335" y="1243"/>
                  </a:cubicBezTo>
                  <a:cubicBezTo>
                    <a:pt x="335" y="1243"/>
                    <a:pt x="335" y="1243"/>
                    <a:pt x="335" y="1243"/>
                  </a:cubicBezTo>
                  <a:cubicBezTo>
                    <a:pt x="429" y="805"/>
                    <a:pt x="429" y="805"/>
                    <a:pt x="429" y="805"/>
                  </a:cubicBezTo>
                  <a:cubicBezTo>
                    <a:pt x="429" y="2039"/>
                    <a:pt x="429" y="2039"/>
                    <a:pt x="429" y="2039"/>
                  </a:cubicBezTo>
                  <a:cubicBezTo>
                    <a:pt x="429" y="2064"/>
                    <a:pt x="450" y="2085"/>
                    <a:pt x="475" y="2085"/>
                  </a:cubicBezTo>
                  <a:cubicBezTo>
                    <a:pt x="499" y="2085"/>
                    <a:pt x="518" y="2068"/>
                    <a:pt x="521" y="2045"/>
                  </a:cubicBezTo>
                  <a:cubicBezTo>
                    <a:pt x="605" y="1287"/>
                    <a:pt x="605" y="1287"/>
                    <a:pt x="605" y="1287"/>
                  </a:cubicBezTo>
                  <a:cubicBezTo>
                    <a:pt x="607" y="1276"/>
                    <a:pt x="622" y="1276"/>
                    <a:pt x="624" y="1287"/>
                  </a:cubicBezTo>
                  <a:cubicBezTo>
                    <a:pt x="708" y="2045"/>
                    <a:pt x="708" y="2045"/>
                    <a:pt x="708" y="2045"/>
                  </a:cubicBezTo>
                  <a:cubicBezTo>
                    <a:pt x="711" y="2068"/>
                    <a:pt x="731" y="2085"/>
                    <a:pt x="754" y="2085"/>
                  </a:cubicBezTo>
                  <a:cubicBezTo>
                    <a:pt x="780" y="2085"/>
                    <a:pt x="801" y="2064"/>
                    <a:pt x="801" y="2039"/>
                  </a:cubicBezTo>
                  <a:cubicBezTo>
                    <a:pt x="801" y="805"/>
                    <a:pt x="801" y="805"/>
                    <a:pt x="801" y="805"/>
                  </a:cubicBezTo>
                  <a:cubicBezTo>
                    <a:pt x="895" y="1243"/>
                    <a:pt x="895" y="1243"/>
                    <a:pt x="895" y="1243"/>
                  </a:cubicBezTo>
                  <a:cubicBezTo>
                    <a:pt x="895" y="1243"/>
                    <a:pt x="895" y="1243"/>
                    <a:pt x="895" y="1243"/>
                  </a:cubicBezTo>
                  <a:cubicBezTo>
                    <a:pt x="899" y="1264"/>
                    <a:pt x="918" y="1280"/>
                    <a:pt x="940" y="1280"/>
                  </a:cubicBezTo>
                  <a:cubicBezTo>
                    <a:pt x="966" y="1280"/>
                    <a:pt x="986" y="1259"/>
                    <a:pt x="986" y="1233"/>
                  </a:cubicBezTo>
                  <a:cubicBezTo>
                    <a:pt x="986" y="1231"/>
                    <a:pt x="986" y="1229"/>
                    <a:pt x="986" y="1227"/>
                  </a:cubicBezTo>
                  <a:close/>
                  <a:moveTo>
                    <a:pt x="2667" y="428"/>
                  </a:moveTo>
                  <a:cubicBezTo>
                    <a:pt x="2420" y="0"/>
                    <a:pt x="2420" y="0"/>
                    <a:pt x="2420" y="0"/>
                  </a:cubicBezTo>
                  <a:cubicBezTo>
                    <a:pt x="2172" y="428"/>
                    <a:pt x="2172" y="428"/>
                    <a:pt x="2172" y="428"/>
                  </a:cubicBezTo>
                  <a:cubicBezTo>
                    <a:pt x="2292" y="428"/>
                    <a:pt x="2292" y="428"/>
                    <a:pt x="2292" y="428"/>
                  </a:cubicBezTo>
                  <a:cubicBezTo>
                    <a:pt x="2292" y="1082"/>
                    <a:pt x="2292" y="1082"/>
                    <a:pt x="2292" y="1082"/>
                  </a:cubicBezTo>
                  <a:cubicBezTo>
                    <a:pt x="2540" y="1082"/>
                    <a:pt x="2540" y="1082"/>
                    <a:pt x="2540" y="1082"/>
                  </a:cubicBezTo>
                  <a:cubicBezTo>
                    <a:pt x="2540" y="428"/>
                    <a:pt x="2540" y="428"/>
                    <a:pt x="2540" y="428"/>
                  </a:cubicBezTo>
                  <a:lnTo>
                    <a:pt x="2667" y="428"/>
                  </a:lnTo>
                  <a:close/>
                  <a:moveTo>
                    <a:pt x="2172" y="1850"/>
                  </a:moveTo>
                  <a:cubicBezTo>
                    <a:pt x="2420" y="2278"/>
                    <a:pt x="2420" y="2278"/>
                    <a:pt x="2420" y="2278"/>
                  </a:cubicBezTo>
                  <a:cubicBezTo>
                    <a:pt x="2667" y="1850"/>
                    <a:pt x="2667" y="1850"/>
                    <a:pt x="2667" y="1850"/>
                  </a:cubicBezTo>
                  <a:cubicBezTo>
                    <a:pt x="2540" y="1850"/>
                    <a:pt x="2540" y="1850"/>
                    <a:pt x="2540" y="1850"/>
                  </a:cubicBezTo>
                  <a:cubicBezTo>
                    <a:pt x="2540" y="1196"/>
                    <a:pt x="2540" y="1196"/>
                    <a:pt x="2540" y="1196"/>
                  </a:cubicBezTo>
                  <a:cubicBezTo>
                    <a:pt x="2292" y="1196"/>
                    <a:pt x="2292" y="1196"/>
                    <a:pt x="2292" y="1196"/>
                  </a:cubicBezTo>
                  <a:cubicBezTo>
                    <a:pt x="2292" y="1850"/>
                    <a:pt x="2292" y="1850"/>
                    <a:pt x="2292" y="1850"/>
                  </a:cubicBezTo>
                  <a:lnTo>
                    <a:pt x="2172" y="1850"/>
                  </a:lnTo>
                  <a:close/>
                  <a:moveTo>
                    <a:pt x="2104" y="2279"/>
                  </a:moveTo>
                  <a:cubicBezTo>
                    <a:pt x="0" y="2279"/>
                    <a:pt x="0" y="2279"/>
                    <a:pt x="0" y="227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104" y="1"/>
                    <a:pt x="2104" y="1"/>
                    <a:pt x="2104" y="1"/>
                  </a:cubicBezTo>
                  <a:lnTo>
                    <a:pt x="2104" y="2279"/>
                  </a:lnTo>
                  <a:close/>
                  <a:moveTo>
                    <a:pt x="93" y="2186"/>
                  </a:moveTo>
                  <a:cubicBezTo>
                    <a:pt x="2011" y="2186"/>
                    <a:pt x="2011" y="2186"/>
                    <a:pt x="2011" y="2186"/>
                  </a:cubicBezTo>
                  <a:cubicBezTo>
                    <a:pt x="2011" y="94"/>
                    <a:pt x="2011" y="94"/>
                    <a:pt x="2011" y="94"/>
                  </a:cubicBezTo>
                  <a:cubicBezTo>
                    <a:pt x="93" y="94"/>
                    <a:pt x="93" y="94"/>
                    <a:pt x="93" y="94"/>
                  </a:cubicBezTo>
                  <a:lnTo>
                    <a:pt x="93" y="2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/>
            </a:p>
          </p:txBody>
        </p:sp>
        <p:sp>
          <p:nvSpPr>
            <p:cNvPr id="66" name="Freeform 81"/>
            <p:cNvSpPr>
              <a:spLocks noChangeAspect="1" noEditPoints="1"/>
            </p:cNvSpPr>
            <p:nvPr/>
          </p:nvSpPr>
          <p:spPr bwMode="gray">
            <a:xfrm>
              <a:off x="5574831" y="5418581"/>
              <a:ext cx="395478" cy="361008"/>
            </a:xfrm>
            <a:custGeom>
              <a:avLst/>
              <a:gdLst>
                <a:gd name="T0" fmla="*/ 586 w 586"/>
                <a:gd name="T1" fmla="*/ 46 h 535"/>
                <a:gd name="T2" fmla="*/ 586 w 586"/>
                <a:gd name="T3" fmla="*/ 86 h 535"/>
                <a:gd name="T4" fmla="*/ 442 w 586"/>
                <a:gd name="T5" fmla="*/ 86 h 535"/>
                <a:gd name="T6" fmla="*/ 405 w 586"/>
                <a:gd name="T7" fmla="*/ 102 h 535"/>
                <a:gd name="T8" fmla="*/ 183 w 586"/>
                <a:gd name="T9" fmla="*/ 324 h 535"/>
                <a:gd name="T10" fmla="*/ 146 w 586"/>
                <a:gd name="T11" fmla="*/ 339 h 535"/>
                <a:gd name="T12" fmla="*/ 0 w 586"/>
                <a:gd name="T13" fmla="*/ 339 h 535"/>
                <a:gd name="T14" fmla="*/ 0 w 586"/>
                <a:gd name="T15" fmla="*/ 299 h 535"/>
                <a:gd name="T16" fmla="*/ 125 w 586"/>
                <a:gd name="T17" fmla="*/ 299 h 535"/>
                <a:gd name="T18" fmla="*/ 163 w 586"/>
                <a:gd name="T19" fmla="*/ 284 h 535"/>
                <a:gd name="T20" fmla="*/ 384 w 586"/>
                <a:gd name="T21" fmla="*/ 62 h 535"/>
                <a:gd name="T22" fmla="*/ 422 w 586"/>
                <a:gd name="T23" fmla="*/ 46 h 535"/>
                <a:gd name="T24" fmla="*/ 586 w 586"/>
                <a:gd name="T25" fmla="*/ 46 h 535"/>
                <a:gd name="T26" fmla="*/ 586 w 586"/>
                <a:gd name="T27" fmla="*/ 282 h 535"/>
                <a:gd name="T28" fmla="*/ 586 w 586"/>
                <a:gd name="T29" fmla="*/ 95 h 535"/>
                <a:gd name="T30" fmla="*/ 446 w 586"/>
                <a:gd name="T31" fmla="*/ 95 h 535"/>
                <a:gd name="T32" fmla="*/ 408 w 586"/>
                <a:gd name="T33" fmla="*/ 111 h 535"/>
                <a:gd name="T34" fmla="*/ 187 w 586"/>
                <a:gd name="T35" fmla="*/ 333 h 535"/>
                <a:gd name="T36" fmla="*/ 149 w 586"/>
                <a:gd name="T37" fmla="*/ 349 h 535"/>
                <a:gd name="T38" fmla="*/ 0 w 586"/>
                <a:gd name="T39" fmla="*/ 349 h 535"/>
                <a:gd name="T40" fmla="*/ 0 w 586"/>
                <a:gd name="T41" fmla="*/ 535 h 535"/>
                <a:gd name="T42" fmla="*/ 210 w 586"/>
                <a:gd name="T43" fmla="*/ 535 h 535"/>
                <a:gd name="T44" fmla="*/ 210 w 586"/>
                <a:gd name="T45" fmla="*/ 534 h 535"/>
                <a:gd name="T46" fmla="*/ 447 w 586"/>
                <a:gd name="T47" fmla="*/ 298 h 535"/>
                <a:gd name="T48" fmla="*/ 485 w 586"/>
                <a:gd name="T49" fmla="*/ 282 h 535"/>
                <a:gd name="T50" fmla="*/ 586 w 586"/>
                <a:gd name="T51" fmla="*/ 282 h 535"/>
                <a:gd name="T52" fmla="*/ 182 w 586"/>
                <a:gd name="T53" fmla="*/ 194 h 535"/>
                <a:gd name="T54" fmla="*/ 191 w 586"/>
                <a:gd name="T55" fmla="*/ 188 h 535"/>
                <a:gd name="T56" fmla="*/ 191 w 586"/>
                <a:gd name="T57" fmla="*/ 188 h 535"/>
                <a:gd name="T58" fmla="*/ 208 w 586"/>
                <a:gd name="T59" fmla="*/ 107 h 535"/>
                <a:gd name="T60" fmla="*/ 208 w 586"/>
                <a:gd name="T61" fmla="*/ 225 h 535"/>
                <a:gd name="T62" fmla="*/ 277 w 586"/>
                <a:gd name="T63" fmla="*/ 156 h 535"/>
                <a:gd name="T64" fmla="*/ 277 w 586"/>
                <a:gd name="T65" fmla="*/ 107 h 535"/>
                <a:gd name="T66" fmla="*/ 285 w 586"/>
                <a:gd name="T67" fmla="*/ 148 h 535"/>
                <a:gd name="T68" fmla="*/ 302 w 586"/>
                <a:gd name="T69" fmla="*/ 131 h 535"/>
                <a:gd name="T70" fmla="*/ 294 w 586"/>
                <a:gd name="T71" fmla="*/ 77 h 535"/>
                <a:gd name="T72" fmla="*/ 294 w 586"/>
                <a:gd name="T73" fmla="*/ 77 h 535"/>
                <a:gd name="T74" fmla="*/ 277 w 586"/>
                <a:gd name="T75" fmla="*/ 63 h 535"/>
                <a:gd name="T76" fmla="*/ 208 w 586"/>
                <a:gd name="T77" fmla="*/ 63 h 535"/>
                <a:gd name="T78" fmla="*/ 191 w 586"/>
                <a:gd name="T79" fmla="*/ 77 h 535"/>
                <a:gd name="T80" fmla="*/ 191 w 586"/>
                <a:gd name="T81" fmla="*/ 77 h 535"/>
                <a:gd name="T82" fmla="*/ 174 w 586"/>
                <a:gd name="T83" fmla="*/ 185 h 535"/>
                <a:gd name="T84" fmla="*/ 174 w 586"/>
                <a:gd name="T85" fmla="*/ 186 h 535"/>
                <a:gd name="T86" fmla="*/ 182 w 586"/>
                <a:gd name="T87" fmla="*/ 194 h 535"/>
                <a:gd name="T88" fmla="*/ 242 w 586"/>
                <a:gd name="T89" fmla="*/ 57 h 535"/>
                <a:gd name="T90" fmla="*/ 271 w 586"/>
                <a:gd name="T91" fmla="*/ 29 h 535"/>
                <a:gd name="T92" fmla="*/ 242 w 586"/>
                <a:gd name="T93" fmla="*/ 0 h 535"/>
                <a:gd name="T94" fmla="*/ 214 w 586"/>
                <a:gd name="T95" fmla="*/ 29 h 535"/>
                <a:gd name="T96" fmla="*/ 242 w 586"/>
                <a:gd name="T97" fmla="*/ 57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6" h="535">
                  <a:moveTo>
                    <a:pt x="586" y="46"/>
                  </a:moveTo>
                  <a:cubicBezTo>
                    <a:pt x="586" y="86"/>
                    <a:pt x="586" y="86"/>
                    <a:pt x="586" y="86"/>
                  </a:cubicBezTo>
                  <a:cubicBezTo>
                    <a:pt x="442" y="86"/>
                    <a:pt x="442" y="86"/>
                    <a:pt x="442" y="86"/>
                  </a:cubicBezTo>
                  <a:cubicBezTo>
                    <a:pt x="428" y="86"/>
                    <a:pt x="415" y="92"/>
                    <a:pt x="405" y="102"/>
                  </a:cubicBezTo>
                  <a:cubicBezTo>
                    <a:pt x="183" y="324"/>
                    <a:pt x="183" y="324"/>
                    <a:pt x="183" y="324"/>
                  </a:cubicBezTo>
                  <a:cubicBezTo>
                    <a:pt x="173" y="334"/>
                    <a:pt x="160" y="339"/>
                    <a:pt x="146" y="339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25" y="299"/>
                    <a:pt x="125" y="299"/>
                    <a:pt x="125" y="299"/>
                  </a:cubicBezTo>
                  <a:cubicBezTo>
                    <a:pt x="139" y="299"/>
                    <a:pt x="153" y="294"/>
                    <a:pt x="163" y="284"/>
                  </a:cubicBezTo>
                  <a:cubicBezTo>
                    <a:pt x="384" y="62"/>
                    <a:pt x="384" y="62"/>
                    <a:pt x="384" y="62"/>
                  </a:cubicBezTo>
                  <a:cubicBezTo>
                    <a:pt x="394" y="52"/>
                    <a:pt x="408" y="46"/>
                    <a:pt x="422" y="46"/>
                  </a:cubicBezTo>
                  <a:lnTo>
                    <a:pt x="586" y="46"/>
                  </a:lnTo>
                  <a:close/>
                  <a:moveTo>
                    <a:pt x="586" y="282"/>
                  </a:moveTo>
                  <a:cubicBezTo>
                    <a:pt x="586" y="95"/>
                    <a:pt x="586" y="95"/>
                    <a:pt x="586" y="95"/>
                  </a:cubicBezTo>
                  <a:cubicBezTo>
                    <a:pt x="446" y="95"/>
                    <a:pt x="446" y="95"/>
                    <a:pt x="446" y="95"/>
                  </a:cubicBezTo>
                  <a:cubicBezTo>
                    <a:pt x="432" y="95"/>
                    <a:pt x="418" y="101"/>
                    <a:pt x="408" y="111"/>
                  </a:cubicBezTo>
                  <a:cubicBezTo>
                    <a:pt x="187" y="333"/>
                    <a:pt x="187" y="333"/>
                    <a:pt x="187" y="333"/>
                  </a:cubicBezTo>
                  <a:cubicBezTo>
                    <a:pt x="177" y="343"/>
                    <a:pt x="163" y="349"/>
                    <a:pt x="149" y="349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535"/>
                    <a:pt x="0" y="535"/>
                    <a:pt x="0" y="535"/>
                  </a:cubicBezTo>
                  <a:cubicBezTo>
                    <a:pt x="210" y="535"/>
                    <a:pt x="210" y="535"/>
                    <a:pt x="210" y="535"/>
                  </a:cubicBezTo>
                  <a:cubicBezTo>
                    <a:pt x="210" y="534"/>
                    <a:pt x="210" y="534"/>
                    <a:pt x="210" y="534"/>
                  </a:cubicBezTo>
                  <a:cubicBezTo>
                    <a:pt x="447" y="298"/>
                    <a:pt x="447" y="298"/>
                    <a:pt x="447" y="298"/>
                  </a:cubicBezTo>
                  <a:cubicBezTo>
                    <a:pt x="457" y="288"/>
                    <a:pt x="470" y="282"/>
                    <a:pt x="485" y="282"/>
                  </a:cubicBezTo>
                  <a:lnTo>
                    <a:pt x="586" y="282"/>
                  </a:lnTo>
                  <a:close/>
                  <a:moveTo>
                    <a:pt x="182" y="194"/>
                  </a:moveTo>
                  <a:cubicBezTo>
                    <a:pt x="186" y="194"/>
                    <a:pt x="190" y="192"/>
                    <a:pt x="191" y="188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208" y="107"/>
                    <a:pt x="208" y="107"/>
                    <a:pt x="208" y="107"/>
                  </a:cubicBezTo>
                  <a:cubicBezTo>
                    <a:pt x="208" y="225"/>
                    <a:pt x="208" y="225"/>
                    <a:pt x="208" y="225"/>
                  </a:cubicBezTo>
                  <a:cubicBezTo>
                    <a:pt x="277" y="156"/>
                    <a:pt x="277" y="156"/>
                    <a:pt x="277" y="156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2" y="131"/>
                    <a:pt x="302" y="131"/>
                    <a:pt x="302" y="131"/>
                  </a:cubicBezTo>
                  <a:cubicBezTo>
                    <a:pt x="294" y="77"/>
                    <a:pt x="294" y="77"/>
                    <a:pt x="294" y="77"/>
                  </a:cubicBezTo>
                  <a:cubicBezTo>
                    <a:pt x="294" y="77"/>
                    <a:pt x="294" y="77"/>
                    <a:pt x="294" y="77"/>
                  </a:cubicBezTo>
                  <a:cubicBezTo>
                    <a:pt x="292" y="69"/>
                    <a:pt x="285" y="63"/>
                    <a:pt x="277" y="63"/>
                  </a:cubicBezTo>
                  <a:cubicBezTo>
                    <a:pt x="208" y="63"/>
                    <a:pt x="208" y="63"/>
                    <a:pt x="208" y="63"/>
                  </a:cubicBezTo>
                  <a:cubicBezTo>
                    <a:pt x="200" y="63"/>
                    <a:pt x="193" y="69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4" y="185"/>
                    <a:pt x="174" y="185"/>
                    <a:pt x="174" y="186"/>
                  </a:cubicBezTo>
                  <a:cubicBezTo>
                    <a:pt x="174" y="191"/>
                    <a:pt x="178" y="194"/>
                    <a:pt x="182" y="194"/>
                  </a:cubicBezTo>
                  <a:close/>
                  <a:moveTo>
                    <a:pt x="242" y="57"/>
                  </a:moveTo>
                  <a:cubicBezTo>
                    <a:pt x="258" y="57"/>
                    <a:pt x="271" y="44"/>
                    <a:pt x="271" y="29"/>
                  </a:cubicBezTo>
                  <a:cubicBezTo>
                    <a:pt x="271" y="13"/>
                    <a:pt x="258" y="0"/>
                    <a:pt x="242" y="0"/>
                  </a:cubicBezTo>
                  <a:cubicBezTo>
                    <a:pt x="227" y="0"/>
                    <a:pt x="214" y="13"/>
                    <a:pt x="214" y="29"/>
                  </a:cubicBezTo>
                  <a:cubicBezTo>
                    <a:pt x="214" y="44"/>
                    <a:pt x="227" y="57"/>
                    <a:pt x="242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/>
            </a:p>
          </p:txBody>
        </p:sp>
        <p:sp>
          <p:nvSpPr>
            <p:cNvPr id="67" name="Freeform 31"/>
            <p:cNvSpPr>
              <a:spLocks noChangeAspect="1" noEditPoints="1"/>
            </p:cNvSpPr>
            <p:nvPr/>
          </p:nvSpPr>
          <p:spPr bwMode="gray">
            <a:xfrm>
              <a:off x="6378112" y="5412313"/>
              <a:ext cx="371274" cy="371324"/>
            </a:xfrm>
            <a:custGeom>
              <a:avLst/>
              <a:gdLst>
                <a:gd name="T0" fmla="*/ 1200 w 2400"/>
                <a:gd name="T1" fmla="*/ 0 h 2400"/>
                <a:gd name="T2" fmla="*/ 840 w 2400"/>
                <a:gd name="T3" fmla="*/ 2220 h 2400"/>
                <a:gd name="T4" fmla="*/ 455 w 2400"/>
                <a:gd name="T5" fmla="*/ 2400 h 2400"/>
                <a:gd name="T6" fmla="*/ 0 w 2400"/>
                <a:gd name="T7" fmla="*/ 0 h 2400"/>
                <a:gd name="T8" fmla="*/ 2400 w 2400"/>
                <a:gd name="T9" fmla="*/ 2400 h 2400"/>
                <a:gd name="T10" fmla="*/ 631 w 2400"/>
                <a:gd name="T11" fmla="*/ 2329 h 2400"/>
                <a:gd name="T12" fmla="*/ 2400 w 2400"/>
                <a:gd name="T13" fmla="*/ 2260 h 2400"/>
                <a:gd name="T14" fmla="*/ 1800 w 2400"/>
                <a:gd name="T15" fmla="*/ 0 h 2400"/>
                <a:gd name="T16" fmla="*/ 1240 w 2400"/>
                <a:gd name="T17" fmla="*/ 2220 h 2400"/>
                <a:gd name="T18" fmla="*/ 1840 w 2400"/>
                <a:gd name="T19" fmla="*/ 0 h 2400"/>
                <a:gd name="T20" fmla="*/ 2400 w 2400"/>
                <a:gd name="T21" fmla="*/ 2220 h 2400"/>
                <a:gd name="T22" fmla="*/ 1840 w 2400"/>
                <a:gd name="T23" fmla="*/ 0 h 2400"/>
                <a:gd name="T24" fmla="*/ 700 w 2400"/>
                <a:gd name="T25" fmla="*/ 1400 h 2400"/>
                <a:gd name="T26" fmla="*/ 500 w 2400"/>
                <a:gd name="T27" fmla="*/ 1600 h 2400"/>
                <a:gd name="T28" fmla="*/ 532 w 2400"/>
                <a:gd name="T29" fmla="*/ 1568 h 2400"/>
                <a:gd name="T30" fmla="*/ 668 w 2400"/>
                <a:gd name="T31" fmla="*/ 1432 h 2400"/>
                <a:gd name="T32" fmla="*/ 1000 w 2400"/>
                <a:gd name="T33" fmla="*/ 1200 h 2400"/>
                <a:gd name="T34" fmla="*/ 200 w 2400"/>
                <a:gd name="T35" fmla="*/ 200 h 2400"/>
                <a:gd name="T36" fmla="*/ 1000 w 2400"/>
                <a:gd name="T37" fmla="*/ 1200 h 2400"/>
                <a:gd name="T38" fmla="*/ 460 w 2400"/>
                <a:gd name="T39" fmla="*/ 1640 h 2400"/>
                <a:gd name="T40" fmla="*/ 260 w 2400"/>
                <a:gd name="T41" fmla="*/ 1840 h 2400"/>
                <a:gd name="T42" fmla="*/ 292 w 2400"/>
                <a:gd name="T43" fmla="*/ 1808 h 2400"/>
                <a:gd name="T44" fmla="*/ 428 w 2400"/>
                <a:gd name="T45" fmla="*/ 1672 h 2400"/>
                <a:gd name="T46" fmla="*/ 676 w 2400"/>
                <a:gd name="T47" fmla="*/ 1904 h 2400"/>
                <a:gd name="T48" fmla="*/ 500 w 2400"/>
                <a:gd name="T49" fmla="*/ 1880 h 2400"/>
                <a:gd name="T50" fmla="*/ 524 w 2400"/>
                <a:gd name="T51" fmla="*/ 2056 h 2400"/>
                <a:gd name="T52" fmla="*/ 532 w 2400"/>
                <a:gd name="T53" fmla="*/ 1912 h 2400"/>
                <a:gd name="T54" fmla="*/ 676 w 2400"/>
                <a:gd name="T55" fmla="*/ 1904 h 2400"/>
                <a:gd name="T56" fmla="*/ 940 w 2400"/>
                <a:gd name="T57" fmla="*/ 1640 h 2400"/>
                <a:gd name="T58" fmla="*/ 740 w 2400"/>
                <a:gd name="T59" fmla="*/ 1840 h 2400"/>
                <a:gd name="T60" fmla="*/ 772 w 2400"/>
                <a:gd name="T61" fmla="*/ 1808 h 2400"/>
                <a:gd name="T62" fmla="*/ 908 w 2400"/>
                <a:gd name="T63" fmla="*/ 1672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0" h="2400">
                  <a:moveTo>
                    <a:pt x="0" y="0"/>
                  </a:moveTo>
                  <a:cubicBezTo>
                    <a:pt x="1200" y="0"/>
                    <a:pt x="1200" y="0"/>
                    <a:pt x="1200" y="0"/>
                  </a:cubicBezTo>
                  <a:cubicBezTo>
                    <a:pt x="1200" y="2220"/>
                    <a:pt x="1200" y="2220"/>
                    <a:pt x="1200" y="2220"/>
                  </a:cubicBezTo>
                  <a:cubicBezTo>
                    <a:pt x="840" y="2220"/>
                    <a:pt x="840" y="2220"/>
                    <a:pt x="840" y="2220"/>
                  </a:cubicBezTo>
                  <a:cubicBezTo>
                    <a:pt x="726" y="2221"/>
                    <a:pt x="698" y="2242"/>
                    <a:pt x="609" y="2295"/>
                  </a:cubicBezTo>
                  <a:cubicBezTo>
                    <a:pt x="582" y="2313"/>
                    <a:pt x="516" y="2359"/>
                    <a:pt x="455" y="2400"/>
                  </a:cubicBezTo>
                  <a:cubicBezTo>
                    <a:pt x="0" y="2400"/>
                    <a:pt x="0" y="2400"/>
                    <a:pt x="0" y="240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2400" y="2260"/>
                  </a:moveTo>
                  <a:cubicBezTo>
                    <a:pt x="2400" y="2400"/>
                    <a:pt x="2400" y="2400"/>
                    <a:pt x="2400" y="2400"/>
                  </a:cubicBezTo>
                  <a:cubicBezTo>
                    <a:pt x="526" y="2400"/>
                    <a:pt x="526" y="2400"/>
                    <a:pt x="526" y="2400"/>
                  </a:cubicBezTo>
                  <a:cubicBezTo>
                    <a:pt x="570" y="2370"/>
                    <a:pt x="611" y="2342"/>
                    <a:pt x="631" y="2329"/>
                  </a:cubicBezTo>
                  <a:cubicBezTo>
                    <a:pt x="715" y="2278"/>
                    <a:pt x="735" y="2260"/>
                    <a:pt x="848" y="2260"/>
                  </a:cubicBezTo>
                  <a:cubicBezTo>
                    <a:pt x="2400" y="2260"/>
                    <a:pt x="2400" y="2260"/>
                    <a:pt x="2400" y="2260"/>
                  </a:cubicBezTo>
                  <a:close/>
                  <a:moveTo>
                    <a:pt x="1240" y="0"/>
                  </a:moveTo>
                  <a:cubicBezTo>
                    <a:pt x="1800" y="0"/>
                    <a:pt x="1800" y="0"/>
                    <a:pt x="1800" y="0"/>
                  </a:cubicBezTo>
                  <a:cubicBezTo>
                    <a:pt x="1800" y="2220"/>
                    <a:pt x="1800" y="2220"/>
                    <a:pt x="1800" y="2220"/>
                  </a:cubicBezTo>
                  <a:cubicBezTo>
                    <a:pt x="1240" y="2220"/>
                    <a:pt x="1240" y="2220"/>
                    <a:pt x="1240" y="2220"/>
                  </a:cubicBezTo>
                  <a:cubicBezTo>
                    <a:pt x="1240" y="0"/>
                    <a:pt x="1240" y="0"/>
                    <a:pt x="1240" y="0"/>
                  </a:cubicBezTo>
                  <a:close/>
                  <a:moveTo>
                    <a:pt x="1840" y="0"/>
                  </a:moveTo>
                  <a:cubicBezTo>
                    <a:pt x="2400" y="0"/>
                    <a:pt x="2400" y="0"/>
                    <a:pt x="2400" y="0"/>
                  </a:cubicBezTo>
                  <a:cubicBezTo>
                    <a:pt x="2400" y="2220"/>
                    <a:pt x="2400" y="2220"/>
                    <a:pt x="2400" y="2220"/>
                  </a:cubicBezTo>
                  <a:cubicBezTo>
                    <a:pt x="1840" y="2220"/>
                    <a:pt x="1840" y="2220"/>
                    <a:pt x="1840" y="2220"/>
                  </a:cubicBezTo>
                  <a:cubicBezTo>
                    <a:pt x="1840" y="0"/>
                    <a:pt x="1840" y="0"/>
                    <a:pt x="1840" y="0"/>
                  </a:cubicBezTo>
                  <a:close/>
                  <a:moveTo>
                    <a:pt x="676" y="1424"/>
                  </a:moveTo>
                  <a:cubicBezTo>
                    <a:pt x="700" y="1400"/>
                    <a:pt x="700" y="1400"/>
                    <a:pt x="700" y="1400"/>
                  </a:cubicBezTo>
                  <a:cubicBezTo>
                    <a:pt x="500" y="1400"/>
                    <a:pt x="500" y="1400"/>
                    <a:pt x="500" y="1400"/>
                  </a:cubicBezTo>
                  <a:cubicBezTo>
                    <a:pt x="500" y="1600"/>
                    <a:pt x="500" y="1600"/>
                    <a:pt x="500" y="1600"/>
                  </a:cubicBezTo>
                  <a:cubicBezTo>
                    <a:pt x="524" y="1576"/>
                    <a:pt x="524" y="1576"/>
                    <a:pt x="524" y="1576"/>
                  </a:cubicBezTo>
                  <a:cubicBezTo>
                    <a:pt x="532" y="1568"/>
                    <a:pt x="532" y="1568"/>
                    <a:pt x="532" y="1568"/>
                  </a:cubicBezTo>
                  <a:cubicBezTo>
                    <a:pt x="532" y="1432"/>
                    <a:pt x="532" y="1432"/>
                    <a:pt x="532" y="1432"/>
                  </a:cubicBezTo>
                  <a:cubicBezTo>
                    <a:pt x="668" y="1432"/>
                    <a:pt x="668" y="1432"/>
                    <a:pt x="668" y="1432"/>
                  </a:cubicBezTo>
                  <a:cubicBezTo>
                    <a:pt x="676" y="1424"/>
                    <a:pt x="676" y="1424"/>
                    <a:pt x="676" y="1424"/>
                  </a:cubicBezTo>
                  <a:close/>
                  <a:moveTo>
                    <a:pt x="1000" y="1200"/>
                  </a:moveTo>
                  <a:cubicBezTo>
                    <a:pt x="1000" y="200"/>
                    <a:pt x="1000" y="200"/>
                    <a:pt x="1000" y="200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200" y="1200"/>
                    <a:pt x="200" y="1200"/>
                    <a:pt x="200" y="1200"/>
                  </a:cubicBezTo>
                  <a:cubicBezTo>
                    <a:pt x="1000" y="1200"/>
                    <a:pt x="1000" y="1200"/>
                    <a:pt x="1000" y="1200"/>
                  </a:cubicBezTo>
                  <a:close/>
                  <a:moveTo>
                    <a:pt x="436" y="1664"/>
                  </a:moveTo>
                  <a:cubicBezTo>
                    <a:pt x="460" y="1640"/>
                    <a:pt x="460" y="1640"/>
                    <a:pt x="460" y="1640"/>
                  </a:cubicBezTo>
                  <a:cubicBezTo>
                    <a:pt x="260" y="1640"/>
                    <a:pt x="260" y="1640"/>
                    <a:pt x="260" y="1640"/>
                  </a:cubicBezTo>
                  <a:cubicBezTo>
                    <a:pt x="260" y="1840"/>
                    <a:pt x="260" y="1840"/>
                    <a:pt x="260" y="1840"/>
                  </a:cubicBezTo>
                  <a:cubicBezTo>
                    <a:pt x="284" y="1816"/>
                    <a:pt x="284" y="1816"/>
                    <a:pt x="284" y="1816"/>
                  </a:cubicBezTo>
                  <a:cubicBezTo>
                    <a:pt x="292" y="1808"/>
                    <a:pt x="292" y="1808"/>
                    <a:pt x="292" y="1808"/>
                  </a:cubicBezTo>
                  <a:cubicBezTo>
                    <a:pt x="292" y="1672"/>
                    <a:pt x="292" y="1672"/>
                    <a:pt x="292" y="1672"/>
                  </a:cubicBezTo>
                  <a:cubicBezTo>
                    <a:pt x="428" y="1672"/>
                    <a:pt x="428" y="1672"/>
                    <a:pt x="428" y="1672"/>
                  </a:cubicBezTo>
                  <a:cubicBezTo>
                    <a:pt x="436" y="1664"/>
                    <a:pt x="436" y="1664"/>
                    <a:pt x="436" y="1664"/>
                  </a:cubicBezTo>
                  <a:close/>
                  <a:moveTo>
                    <a:pt x="676" y="1904"/>
                  </a:moveTo>
                  <a:cubicBezTo>
                    <a:pt x="700" y="1880"/>
                    <a:pt x="700" y="1880"/>
                    <a:pt x="700" y="1880"/>
                  </a:cubicBezTo>
                  <a:cubicBezTo>
                    <a:pt x="500" y="1880"/>
                    <a:pt x="500" y="1880"/>
                    <a:pt x="500" y="1880"/>
                  </a:cubicBezTo>
                  <a:cubicBezTo>
                    <a:pt x="500" y="2080"/>
                    <a:pt x="500" y="2080"/>
                    <a:pt x="500" y="2080"/>
                  </a:cubicBezTo>
                  <a:cubicBezTo>
                    <a:pt x="524" y="2056"/>
                    <a:pt x="524" y="2056"/>
                    <a:pt x="524" y="2056"/>
                  </a:cubicBezTo>
                  <a:cubicBezTo>
                    <a:pt x="532" y="2048"/>
                    <a:pt x="532" y="2048"/>
                    <a:pt x="532" y="2048"/>
                  </a:cubicBezTo>
                  <a:cubicBezTo>
                    <a:pt x="532" y="1912"/>
                    <a:pt x="532" y="1912"/>
                    <a:pt x="532" y="1912"/>
                  </a:cubicBezTo>
                  <a:cubicBezTo>
                    <a:pt x="668" y="1912"/>
                    <a:pt x="668" y="1912"/>
                    <a:pt x="668" y="1912"/>
                  </a:cubicBezTo>
                  <a:cubicBezTo>
                    <a:pt x="676" y="1904"/>
                    <a:pt x="676" y="1904"/>
                    <a:pt x="676" y="1904"/>
                  </a:cubicBezTo>
                  <a:close/>
                  <a:moveTo>
                    <a:pt x="916" y="1664"/>
                  </a:moveTo>
                  <a:cubicBezTo>
                    <a:pt x="940" y="1640"/>
                    <a:pt x="940" y="1640"/>
                    <a:pt x="940" y="1640"/>
                  </a:cubicBezTo>
                  <a:cubicBezTo>
                    <a:pt x="740" y="1640"/>
                    <a:pt x="740" y="1640"/>
                    <a:pt x="740" y="1640"/>
                  </a:cubicBezTo>
                  <a:cubicBezTo>
                    <a:pt x="740" y="1840"/>
                    <a:pt x="740" y="1840"/>
                    <a:pt x="740" y="1840"/>
                  </a:cubicBezTo>
                  <a:cubicBezTo>
                    <a:pt x="764" y="1816"/>
                    <a:pt x="764" y="1816"/>
                    <a:pt x="764" y="1816"/>
                  </a:cubicBezTo>
                  <a:cubicBezTo>
                    <a:pt x="772" y="1808"/>
                    <a:pt x="772" y="1808"/>
                    <a:pt x="772" y="1808"/>
                  </a:cubicBezTo>
                  <a:cubicBezTo>
                    <a:pt x="772" y="1672"/>
                    <a:pt x="772" y="1672"/>
                    <a:pt x="772" y="1672"/>
                  </a:cubicBezTo>
                  <a:cubicBezTo>
                    <a:pt x="908" y="1672"/>
                    <a:pt x="908" y="1672"/>
                    <a:pt x="908" y="1672"/>
                  </a:cubicBezTo>
                  <a:cubicBezTo>
                    <a:pt x="916" y="1664"/>
                    <a:pt x="916" y="1664"/>
                    <a:pt x="916" y="16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</a:pPr>
              <a:endParaRPr lang="en-US" sz="1298" kern="1400" dirty="0">
                <a:solidFill>
                  <a:srgbClr val="000000"/>
                </a:solidFill>
                <a:latin typeface="Arial" charset="0"/>
                <a:ea typeface="Arial" pitchFamily="34" charset="-128"/>
              </a:endParaRPr>
            </a:p>
          </p:txBody>
        </p:sp>
        <p:sp>
          <p:nvSpPr>
            <p:cNvPr id="68" name="Freeform 41"/>
            <p:cNvSpPr>
              <a:spLocks noChangeAspect="1" noEditPoints="1"/>
            </p:cNvSpPr>
            <p:nvPr/>
          </p:nvSpPr>
          <p:spPr bwMode="gray">
            <a:xfrm>
              <a:off x="7844447" y="5411215"/>
              <a:ext cx="315598" cy="372209"/>
            </a:xfrm>
            <a:custGeom>
              <a:avLst/>
              <a:gdLst>
                <a:gd name="T0" fmla="*/ 45 w 385"/>
                <a:gd name="T1" fmla="*/ 333 h 454"/>
                <a:gd name="T2" fmla="*/ 340 w 385"/>
                <a:gd name="T3" fmla="*/ 333 h 454"/>
                <a:gd name="T4" fmla="*/ 340 w 385"/>
                <a:gd name="T5" fmla="*/ 356 h 454"/>
                <a:gd name="T6" fmla="*/ 45 w 385"/>
                <a:gd name="T7" fmla="*/ 356 h 454"/>
                <a:gd name="T8" fmla="*/ 45 w 385"/>
                <a:gd name="T9" fmla="*/ 333 h 454"/>
                <a:gd name="T10" fmla="*/ 45 w 385"/>
                <a:gd name="T11" fmla="*/ 288 h 454"/>
                <a:gd name="T12" fmla="*/ 340 w 385"/>
                <a:gd name="T13" fmla="*/ 288 h 454"/>
                <a:gd name="T14" fmla="*/ 340 w 385"/>
                <a:gd name="T15" fmla="*/ 310 h 454"/>
                <a:gd name="T16" fmla="*/ 45 w 385"/>
                <a:gd name="T17" fmla="*/ 310 h 454"/>
                <a:gd name="T18" fmla="*/ 45 w 385"/>
                <a:gd name="T19" fmla="*/ 288 h 454"/>
                <a:gd name="T20" fmla="*/ 340 w 385"/>
                <a:gd name="T21" fmla="*/ 0 h 454"/>
                <a:gd name="T22" fmla="*/ 340 w 385"/>
                <a:gd name="T23" fmla="*/ 235 h 454"/>
                <a:gd name="T24" fmla="*/ 226 w 385"/>
                <a:gd name="T25" fmla="*/ 166 h 454"/>
                <a:gd name="T26" fmla="*/ 226 w 385"/>
                <a:gd name="T27" fmla="*/ 235 h 454"/>
                <a:gd name="T28" fmla="*/ 113 w 385"/>
                <a:gd name="T29" fmla="*/ 166 h 454"/>
                <a:gd name="T30" fmla="*/ 113 w 385"/>
                <a:gd name="T31" fmla="*/ 235 h 454"/>
                <a:gd name="T32" fmla="*/ 0 w 385"/>
                <a:gd name="T33" fmla="*/ 166 h 454"/>
                <a:gd name="T34" fmla="*/ 0 w 385"/>
                <a:gd name="T35" fmla="*/ 454 h 454"/>
                <a:gd name="T36" fmla="*/ 385 w 385"/>
                <a:gd name="T37" fmla="*/ 454 h 454"/>
                <a:gd name="T38" fmla="*/ 385 w 385"/>
                <a:gd name="T39" fmla="*/ 0 h 454"/>
                <a:gd name="T40" fmla="*/ 340 w 385"/>
                <a:gd name="T4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454">
                  <a:moveTo>
                    <a:pt x="45" y="333"/>
                  </a:moveTo>
                  <a:lnTo>
                    <a:pt x="340" y="333"/>
                  </a:lnTo>
                  <a:lnTo>
                    <a:pt x="340" y="356"/>
                  </a:lnTo>
                  <a:lnTo>
                    <a:pt x="45" y="356"/>
                  </a:lnTo>
                  <a:lnTo>
                    <a:pt x="45" y="333"/>
                  </a:lnTo>
                  <a:close/>
                  <a:moveTo>
                    <a:pt x="45" y="288"/>
                  </a:moveTo>
                  <a:lnTo>
                    <a:pt x="340" y="288"/>
                  </a:lnTo>
                  <a:lnTo>
                    <a:pt x="340" y="310"/>
                  </a:lnTo>
                  <a:lnTo>
                    <a:pt x="45" y="310"/>
                  </a:lnTo>
                  <a:lnTo>
                    <a:pt x="45" y="288"/>
                  </a:lnTo>
                  <a:close/>
                  <a:moveTo>
                    <a:pt x="340" y="0"/>
                  </a:moveTo>
                  <a:lnTo>
                    <a:pt x="340" y="235"/>
                  </a:lnTo>
                  <a:lnTo>
                    <a:pt x="226" y="166"/>
                  </a:lnTo>
                  <a:lnTo>
                    <a:pt x="226" y="235"/>
                  </a:lnTo>
                  <a:lnTo>
                    <a:pt x="113" y="166"/>
                  </a:lnTo>
                  <a:lnTo>
                    <a:pt x="113" y="235"/>
                  </a:lnTo>
                  <a:lnTo>
                    <a:pt x="0" y="166"/>
                  </a:lnTo>
                  <a:lnTo>
                    <a:pt x="0" y="454"/>
                  </a:lnTo>
                  <a:lnTo>
                    <a:pt x="385" y="454"/>
                  </a:lnTo>
                  <a:lnTo>
                    <a:pt x="385" y="0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798" dirty="0"/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6384013" y="4726612"/>
              <a:ext cx="359627" cy="2157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wrap="non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r>
                <a:rPr lang="en-US" sz="999" b="1" dirty="0">
                  <a:solidFill>
                    <a:srgbClr val="7DD2E6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E</a:t>
              </a:r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7103262" y="4734190"/>
              <a:ext cx="359627" cy="2157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wrap="non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r>
                <a:rPr lang="en-US" sz="999" b="1" dirty="0">
                  <a:solidFill>
                    <a:srgbClr val="7DD2E6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E</a:t>
              </a: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7822514" y="4734190"/>
              <a:ext cx="359627" cy="2157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wrap="non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r>
                <a:rPr lang="en-US" sz="999" b="1" dirty="0">
                  <a:solidFill>
                    <a:srgbClr val="7DD2E6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E</a:t>
              </a:r>
            </a:p>
          </p:txBody>
        </p:sp>
        <p:sp>
          <p:nvSpPr>
            <p:cNvPr id="76" name="Rechteck 75"/>
            <p:cNvSpPr/>
            <p:nvPr/>
          </p:nvSpPr>
          <p:spPr bwMode="auto">
            <a:xfrm>
              <a:off x="8541764" y="4734190"/>
              <a:ext cx="359627" cy="2157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wrap="non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r>
                <a:rPr lang="en-US" sz="999" b="1" dirty="0">
                  <a:solidFill>
                    <a:srgbClr val="7DD2E6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E</a:t>
              </a:r>
            </a:p>
          </p:txBody>
        </p:sp>
        <p:sp>
          <p:nvSpPr>
            <p:cNvPr id="86" name="Freeform 673"/>
            <p:cNvSpPr>
              <a:spLocks noEditPoints="1"/>
            </p:cNvSpPr>
            <p:nvPr/>
          </p:nvSpPr>
          <p:spPr bwMode="gray">
            <a:xfrm>
              <a:off x="3531060" y="4727090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87" name="Freeform 673"/>
            <p:cNvSpPr>
              <a:spLocks noEditPoints="1"/>
            </p:cNvSpPr>
            <p:nvPr/>
          </p:nvSpPr>
          <p:spPr bwMode="gray">
            <a:xfrm>
              <a:off x="4250314" y="4727090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88" name="Freeform 673"/>
            <p:cNvSpPr>
              <a:spLocks noEditPoints="1"/>
            </p:cNvSpPr>
            <p:nvPr/>
          </p:nvSpPr>
          <p:spPr bwMode="gray">
            <a:xfrm>
              <a:off x="4969563" y="4727090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89" name="Freeform 673"/>
            <p:cNvSpPr>
              <a:spLocks noEditPoints="1"/>
            </p:cNvSpPr>
            <p:nvPr/>
          </p:nvSpPr>
          <p:spPr bwMode="gray">
            <a:xfrm>
              <a:off x="5688813" y="4727090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90" name="Freeform 673"/>
            <p:cNvSpPr>
              <a:spLocks noEditPoints="1"/>
            </p:cNvSpPr>
            <p:nvPr/>
          </p:nvSpPr>
          <p:spPr bwMode="gray">
            <a:xfrm>
              <a:off x="6671637" y="4855929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91" name="Freeform 673"/>
            <p:cNvSpPr>
              <a:spLocks noEditPoints="1"/>
            </p:cNvSpPr>
            <p:nvPr/>
          </p:nvSpPr>
          <p:spPr bwMode="gray">
            <a:xfrm>
              <a:off x="7390887" y="4855929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92" name="Freeform 673"/>
            <p:cNvSpPr>
              <a:spLocks noEditPoints="1"/>
            </p:cNvSpPr>
            <p:nvPr/>
          </p:nvSpPr>
          <p:spPr bwMode="gray">
            <a:xfrm>
              <a:off x="8110137" y="4855929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sp>
          <p:nvSpPr>
            <p:cNvPr id="93" name="Freeform 673"/>
            <p:cNvSpPr>
              <a:spLocks noEditPoints="1"/>
            </p:cNvSpPr>
            <p:nvPr/>
          </p:nvSpPr>
          <p:spPr bwMode="gray">
            <a:xfrm>
              <a:off x="8829387" y="4855929"/>
              <a:ext cx="167520" cy="214825"/>
            </a:xfrm>
            <a:custGeom>
              <a:avLst/>
              <a:gdLst>
                <a:gd name="T0" fmla="*/ 67 w 422"/>
                <a:gd name="T1" fmla="*/ 221 h 557"/>
                <a:gd name="T2" fmla="*/ 67 w 422"/>
                <a:gd name="T3" fmla="*/ 143 h 557"/>
                <a:gd name="T4" fmla="*/ 210 w 422"/>
                <a:gd name="T5" fmla="*/ 0 h 557"/>
                <a:gd name="T6" fmla="*/ 212 w 422"/>
                <a:gd name="T7" fmla="*/ 0 h 557"/>
                <a:gd name="T8" fmla="*/ 355 w 422"/>
                <a:gd name="T9" fmla="*/ 143 h 557"/>
                <a:gd name="T10" fmla="*/ 355 w 422"/>
                <a:gd name="T11" fmla="*/ 221 h 557"/>
                <a:gd name="T12" fmla="*/ 307 w 422"/>
                <a:gd name="T13" fmla="*/ 221 h 557"/>
                <a:gd name="T14" fmla="*/ 307 w 422"/>
                <a:gd name="T15" fmla="*/ 149 h 557"/>
                <a:gd name="T16" fmla="*/ 212 w 422"/>
                <a:gd name="T17" fmla="*/ 48 h 557"/>
                <a:gd name="T18" fmla="*/ 210 w 422"/>
                <a:gd name="T19" fmla="*/ 48 h 557"/>
                <a:gd name="T20" fmla="*/ 115 w 422"/>
                <a:gd name="T21" fmla="*/ 149 h 557"/>
                <a:gd name="T22" fmla="*/ 115 w 422"/>
                <a:gd name="T23" fmla="*/ 221 h 557"/>
                <a:gd name="T24" fmla="*/ 67 w 422"/>
                <a:gd name="T25" fmla="*/ 221 h 557"/>
                <a:gd name="T26" fmla="*/ 422 w 422"/>
                <a:gd name="T27" fmla="*/ 557 h 557"/>
                <a:gd name="T28" fmla="*/ 0 w 422"/>
                <a:gd name="T29" fmla="*/ 557 h 557"/>
                <a:gd name="T30" fmla="*/ 0 w 422"/>
                <a:gd name="T31" fmla="*/ 231 h 557"/>
                <a:gd name="T32" fmla="*/ 422 w 422"/>
                <a:gd name="T33" fmla="*/ 231 h 557"/>
                <a:gd name="T34" fmla="*/ 422 w 422"/>
                <a:gd name="T35" fmla="*/ 557 h 557"/>
                <a:gd name="T36" fmla="*/ 321 w 422"/>
                <a:gd name="T37" fmla="*/ 394 h 557"/>
                <a:gd name="T38" fmla="*/ 211 w 422"/>
                <a:gd name="T39" fmla="*/ 283 h 557"/>
                <a:gd name="T40" fmla="*/ 101 w 422"/>
                <a:gd name="T41" fmla="*/ 394 h 557"/>
                <a:gd name="T42" fmla="*/ 211 w 422"/>
                <a:gd name="T43" fmla="*/ 504 h 557"/>
                <a:gd name="T44" fmla="*/ 321 w 422"/>
                <a:gd name="T45" fmla="*/ 394 h 557"/>
                <a:gd name="T46" fmla="*/ 312 w 422"/>
                <a:gd name="T47" fmla="*/ 394 h 557"/>
                <a:gd name="T48" fmla="*/ 211 w 422"/>
                <a:gd name="T49" fmla="*/ 495 h 557"/>
                <a:gd name="T50" fmla="*/ 110 w 422"/>
                <a:gd name="T51" fmla="*/ 394 h 557"/>
                <a:gd name="T52" fmla="*/ 211 w 422"/>
                <a:gd name="T53" fmla="*/ 293 h 557"/>
                <a:gd name="T54" fmla="*/ 312 w 422"/>
                <a:gd name="T55" fmla="*/ 394 h 557"/>
                <a:gd name="T56" fmla="*/ 240 w 422"/>
                <a:gd name="T57" fmla="*/ 375 h 557"/>
                <a:gd name="T58" fmla="*/ 211 w 422"/>
                <a:gd name="T59" fmla="*/ 346 h 557"/>
                <a:gd name="T60" fmla="*/ 182 w 422"/>
                <a:gd name="T61" fmla="*/ 375 h 557"/>
                <a:gd name="T62" fmla="*/ 197 w 422"/>
                <a:gd name="T63" fmla="*/ 400 h 557"/>
                <a:gd name="T64" fmla="*/ 197 w 422"/>
                <a:gd name="T65" fmla="*/ 442 h 557"/>
                <a:gd name="T66" fmla="*/ 225 w 422"/>
                <a:gd name="T67" fmla="*/ 442 h 557"/>
                <a:gd name="T68" fmla="*/ 225 w 422"/>
                <a:gd name="T69" fmla="*/ 400 h 557"/>
                <a:gd name="T70" fmla="*/ 240 w 422"/>
                <a:gd name="T71" fmla="*/ 375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2" h="557">
                  <a:moveTo>
                    <a:pt x="67" y="221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64"/>
                    <a:pt x="131" y="0"/>
                    <a:pt x="2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91" y="0"/>
                    <a:pt x="355" y="64"/>
                    <a:pt x="355" y="143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07" y="221"/>
                    <a:pt x="307" y="221"/>
                    <a:pt x="307" y="221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7" y="93"/>
                    <a:pt x="264" y="48"/>
                    <a:pt x="212" y="48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158" y="48"/>
                    <a:pt x="115" y="93"/>
                    <a:pt x="115" y="149"/>
                  </a:cubicBezTo>
                  <a:cubicBezTo>
                    <a:pt x="115" y="221"/>
                    <a:pt x="115" y="221"/>
                    <a:pt x="115" y="221"/>
                  </a:cubicBezTo>
                  <a:lnTo>
                    <a:pt x="67" y="221"/>
                  </a:lnTo>
                  <a:close/>
                  <a:moveTo>
                    <a:pt x="422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422" y="231"/>
                    <a:pt x="422" y="231"/>
                    <a:pt x="422" y="231"/>
                  </a:cubicBezTo>
                  <a:lnTo>
                    <a:pt x="422" y="557"/>
                  </a:lnTo>
                  <a:close/>
                  <a:moveTo>
                    <a:pt x="321" y="394"/>
                  </a:moveTo>
                  <a:cubicBezTo>
                    <a:pt x="321" y="333"/>
                    <a:pt x="272" y="283"/>
                    <a:pt x="211" y="283"/>
                  </a:cubicBezTo>
                  <a:cubicBezTo>
                    <a:pt x="150" y="283"/>
                    <a:pt x="101" y="333"/>
                    <a:pt x="101" y="394"/>
                  </a:cubicBezTo>
                  <a:cubicBezTo>
                    <a:pt x="101" y="455"/>
                    <a:pt x="150" y="504"/>
                    <a:pt x="211" y="504"/>
                  </a:cubicBezTo>
                  <a:cubicBezTo>
                    <a:pt x="272" y="504"/>
                    <a:pt x="321" y="455"/>
                    <a:pt x="321" y="394"/>
                  </a:cubicBezTo>
                  <a:moveTo>
                    <a:pt x="312" y="394"/>
                  </a:moveTo>
                  <a:cubicBezTo>
                    <a:pt x="312" y="450"/>
                    <a:pt x="267" y="495"/>
                    <a:pt x="211" y="495"/>
                  </a:cubicBezTo>
                  <a:cubicBezTo>
                    <a:pt x="155" y="495"/>
                    <a:pt x="110" y="450"/>
                    <a:pt x="110" y="394"/>
                  </a:cubicBezTo>
                  <a:cubicBezTo>
                    <a:pt x="110" y="338"/>
                    <a:pt x="155" y="293"/>
                    <a:pt x="211" y="293"/>
                  </a:cubicBezTo>
                  <a:cubicBezTo>
                    <a:pt x="267" y="293"/>
                    <a:pt x="312" y="338"/>
                    <a:pt x="312" y="394"/>
                  </a:cubicBezTo>
                  <a:moveTo>
                    <a:pt x="240" y="375"/>
                  </a:moveTo>
                  <a:cubicBezTo>
                    <a:pt x="240" y="359"/>
                    <a:pt x="227" y="346"/>
                    <a:pt x="211" y="346"/>
                  </a:cubicBezTo>
                  <a:cubicBezTo>
                    <a:pt x="195" y="346"/>
                    <a:pt x="182" y="359"/>
                    <a:pt x="182" y="375"/>
                  </a:cubicBezTo>
                  <a:cubicBezTo>
                    <a:pt x="182" y="385"/>
                    <a:pt x="188" y="395"/>
                    <a:pt x="197" y="400"/>
                  </a:cubicBezTo>
                  <a:cubicBezTo>
                    <a:pt x="197" y="442"/>
                    <a:pt x="197" y="442"/>
                    <a:pt x="197" y="442"/>
                  </a:cubicBezTo>
                  <a:cubicBezTo>
                    <a:pt x="225" y="442"/>
                    <a:pt x="225" y="442"/>
                    <a:pt x="225" y="442"/>
                  </a:cubicBezTo>
                  <a:cubicBezTo>
                    <a:pt x="225" y="400"/>
                    <a:pt x="225" y="400"/>
                    <a:pt x="225" y="400"/>
                  </a:cubicBezTo>
                  <a:cubicBezTo>
                    <a:pt x="234" y="395"/>
                    <a:pt x="240" y="385"/>
                    <a:pt x="240" y="375"/>
                  </a:cubicBezTo>
                </a:path>
              </a:pathLst>
            </a:custGeom>
            <a:solidFill>
              <a:srgbClr val="2387AA"/>
            </a:solidFill>
            <a:ln>
              <a:noFill/>
            </a:ln>
          </p:spPr>
          <p:txBody>
            <a:bodyPr vert="horz" wrap="square" lIns="91344" tIns="45672" rIns="91344" bIns="45672" numCol="1" anchor="t" anchorCtr="0" compatLnSpc="1">
              <a:prstTxWarp prst="textNoShape">
                <a:avLst/>
              </a:prstTxWarp>
            </a:bodyPr>
            <a:lstStyle/>
            <a:p>
              <a:endParaRPr lang="en-US" sz="1098" dirty="0"/>
            </a:p>
          </p:txBody>
        </p:sp>
        <p:pic>
          <p:nvPicPr>
            <p:cNvPr id="130" name="Picture 5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7172" y="4420364"/>
              <a:ext cx="2393044" cy="374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5" name="Picture 7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1942" y="4420363"/>
              <a:ext cx="2339125" cy="374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5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7172" y="5281004"/>
              <a:ext cx="2393044" cy="10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6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7172" y="4948543"/>
              <a:ext cx="2393044" cy="348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6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36342" y="4948543"/>
              <a:ext cx="2393044" cy="348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5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36342" y="5281234"/>
              <a:ext cx="2393044" cy="105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Rechteck 68"/>
            <p:cNvSpPr>
              <a:spLocks noChangeAspect="1"/>
            </p:cNvSpPr>
            <p:nvPr/>
          </p:nvSpPr>
          <p:spPr bwMode="auto">
            <a:xfrm>
              <a:off x="8433585" y="4590324"/>
              <a:ext cx="215776" cy="215776"/>
            </a:xfrm>
            <a:prstGeom prst="rect">
              <a:avLst/>
            </a:prstGeom>
            <a:solidFill>
              <a:srgbClr val="41AAC8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99" b="1" dirty="0">
                  <a:solidFill>
                    <a:schemeClr val="bg1"/>
                  </a:solidFill>
                </a:rPr>
                <a:t>EA</a:t>
              </a:r>
            </a:p>
          </p:txBody>
        </p:sp>
        <p:sp>
          <p:nvSpPr>
            <p:cNvPr id="70" name="Rechteck 69"/>
            <p:cNvSpPr>
              <a:spLocks noChangeAspect="1"/>
            </p:cNvSpPr>
            <p:nvPr/>
          </p:nvSpPr>
          <p:spPr bwMode="auto">
            <a:xfrm>
              <a:off x="7714334" y="4590324"/>
              <a:ext cx="215776" cy="215776"/>
            </a:xfrm>
            <a:prstGeom prst="rect">
              <a:avLst/>
            </a:prstGeom>
            <a:solidFill>
              <a:srgbClr val="AAB41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99" b="1" dirty="0">
                  <a:solidFill>
                    <a:schemeClr val="bg1"/>
                  </a:solidFill>
                </a:rPr>
                <a:t>EA</a:t>
              </a:r>
            </a:p>
          </p:txBody>
        </p:sp>
        <p:sp>
          <p:nvSpPr>
            <p:cNvPr id="71" name="Rechteck 70"/>
            <p:cNvSpPr>
              <a:spLocks noChangeAspect="1"/>
            </p:cNvSpPr>
            <p:nvPr/>
          </p:nvSpPr>
          <p:spPr bwMode="auto">
            <a:xfrm>
              <a:off x="6995085" y="4590324"/>
              <a:ext cx="215776" cy="215776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99" b="1" dirty="0">
                  <a:solidFill>
                    <a:schemeClr val="bg1"/>
                  </a:solidFill>
                </a:rPr>
                <a:t>EA</a:t>
              </a:r>
            </a:p>
          </p:txBody>
        </p:sp>
        <p:sp>
          <p:nvSpPr>
            <p:cNvPr id="72" name="Rechteck 71"/>
            <p:cNvSpPr>
              <a:spLocks noChangeAspect="1"/>
            </p:cNvSpPr>
            <p:nvPr/>
          </p:nvSpPr>
          <p:spPr bwMode="auto">
            <a:xfrm>
              <a:off x="6275832" y="4582746"/>
              <a:ext cx="215776" cy="215776"/>
            </a:xfrm>
            <a:prstGeom prst="rect">
              <a:avLst/>
            </a:prstGeom>
            <a:solidFill>
              <a:srgbClr val="C85A1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99" b="1" dirty="0">
                  <a:solidFill>
                    <a:schemeClr val="bg1"/>
                  </a:solidFill>
                </a:rPr>
                <a:t>EA</a:t>
              </a:r>
            </a:p>
          </p:txBody>
        </p:sp>
        <p:sp>
          <p:nvSpPr>
            <p:cNvPr id="108" name="Rechteck 107"/>
            <p:cNvSpPr/>
            <p:nvPr/>
          </p:nvSpPr>
          <p:spPr bwMode="auto">
            <a:xfrm>
              <a:off x="9261326" y="4400281"/>
              <a:ext cx="2445452" cy="165427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07888" tIns="71926" rIns="107888" bIns="0" numCol="1" spcCol="720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spcBef>
                  <a:spcPct val="0"/>
                </a:spcBef>
                <a:spcAft>
                  <a:spcPts val="300"/>
                </a:spcAft>
              </a:pPr>
              <a:r>
                <a:rPr lang="en-US" sz="1598" b="1" dirty="0">
                  <a:solidFill>
                    <a:srgbClr val="005F87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Edge Apps</a:t>
              </a:r>
            </a:p>
            <a:p>
              <a:pPr algn="r">
                <a:spcBef>
                  <a:spcPct val="0"/>
                </a:spcBef>
                <a:spcAft>
                  <a:spcPts val="900"/>
                </a:spcAft>
              </a:pPr>
              <a:r>
                <a:rPr lang="en-US" sz="1198" dirty="0">
                  <a:solidFill>
                    <a:srgbClr val="3C464B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Siemens, partner (OEM),</a:t>
              </a:r>
              <a:br>
                <a:rPr lang="en-US" sz="1198" dirty="0">
                  <a:solidFill>
                    <a:srgbClr val="3C464B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198" dirty="0">
                  <a:solidFill>
                    <a:srgbClr val="3C464B"/>
                  </a:solidFill>
                  <a:ea typeface="Arial" panose="020B0604020202020204" pitchFamily="34" charset="-128"/>
                  <a:cs typeface="Arial" panose="020B0604020202020204" pitchFamily="34" charset="-128"/>
                </a:rPr>
                <a:t>and 3rd-party Edge Apps</a:t>
              </a:r>
            </a:p>
            <a:p>
              <a:pPr algn="r">
                <a:spcBef>
                  <a:spcPct val="0"/>
                </a:spcBef>
                <a:spcAft>
                  <a:spcPts val="300"/>
                </a:spcAft>
              </a:pPr>
              <a:r>
                <a:rPr lang="en-US" sz="1598" b="1" dirty="0">
                  <a:solidFill>
                    <a:srgbClr val="005F87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Edge Devices</a:t>
              </a:r>
            </a:p>
            <a:p>
              <a:pPr algn="r">
                <a:spcBef>
                  <a:spcPct val="0"/>
                </a:spcBef>
                <a:spcAft>
                  <a:spcPts val="300"/>
                </a:spcAft>
              </a:pPr>
              <a:r>
                <a:rPr lang="en-US" sz="11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Multiple enabled devices hosting</a:t>
              </a:r>
              <a:br>
                <a:rPr lang="en-US" sz="11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198" dirty="0">
                  <a:solidFill>
                    <a:srgbClr val="3C464B"/>
                  </a:solidFill>
                  <a:latin typeface="+mj-lt"/>
                  <a:ea typeface="Arial" panose="020B0604020202020204" pitchFamily="34" charset="-128"/>
                  <a:cs typeface="Arial" panose="020B0604020202020204" pitchFamily="34" charset="-128"/>
                </a:rPr>
                <a:t>the Industrial Edge platform</a:t>
              </a:r>
            </a:p>
            <a:p>
              <a:pPr algn="r">
                <a:spcBef>
                  <a:spcPct val="0"/>
                </a:spcBef>
                <a:spcAft>
                  <a:spcPts val="300"/>
                </a:spcAft>
              </a:pPr>
              <a:endParaRPr lang="en-US" sz="1598" b="1" dirty="0">
                <a:solidFill>
                  <a:srgbClr val="005F87"/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84" name="Gleichschenkliges Dreieck 83"/>
            <p:cNvSpPr>
              <a:spLocks noChangeAspect="1"/>
            </p:cNvSpPr>
            <p:nvPr/>
          </p:nvSpPr>
          <p:spPr bwMode="auto">
            <a:xfrm rot="16200000">
              <a:off x="9045264" y="4748877"/>
              <a:ext cx="287700" cy="143850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endParaRPr lang="en-US" sz="1798" dirty="0"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E45892-E638-4152-9676-1BF7B207A848}"/>
              </a:ext>
            </a:extLst>
          </p:cNvPr>
          <p:cNvGrpSpPr/>
          <p:nvPr/>
        </p:nvGrpSpPr>
        <p:grpSpPr>
          <a:xfrm>
            <a:off x="632759" y="2746458"/>
            <a:ext cx="11077146" cy="1654632"/>
            <a:chOff x="629584" y="2745664"/>
            <a:chExt cx="11077146" cy="1654632"/>
          </a:xfrm>
        </p:grpSpPr>
        <p:sp>
          <p:nvSpPr>
            <p:cNvPr id="85" name="Rechteck 43"/>
            <p:cNvSpPr/>
            <p:nvPr/>
          </p:nvSpPr>
          <p:spPr bwMode="auto">
            <a:xfrm>
              <a:off x="629585" y="2745664"/>
              <a:ext cx="11077145" cy="1654436"/>
            </a:xfrm>
            <a:prstGeom prst="rect">
              <a:avLst/>
            </a:prstGeom>
            <a:solidFill>
              <a:srgbClr val="005F87"/>
            </a:solidFill>
            <a:ln>
              <a:noFill/>
            </a:ln>
            <a:effectLst/>
          </p:spPr>
          <p:txBody>
            <a:bodyPr wrap="square" lIns="107888" tIns="53944" rIns="107888" bIns="53944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endParaRPr lang="en-US" sz="1798" dirty="0"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97" name="Rechteck 138"/>
            <p:cNvSpPr/>
            <p:nvPr/>
          </p:nvSpPr>
          <p:spPr>
            <a:xfrm flipH="1">
              <a:off x="6671976" y="2745664"/>
              <a:ext cx="5034754" cy="1654436"/>
            </a:xfrm>
            <a:prstGeom prst="rect">
              <a:avLst/>
            </a:prstGeom>
            <a:solidFill>
              <a:srgbClr val="0099AC"/>
            </a:solidFill>
          </p:spPr>
          <p:txBody>
            <a:bodyPr wrap="square" lIns="143850" tIns="71926" rIns="143850" bIns="0">
              <a:noAutofit/>
            </a:bodyPr>
            <a:lstStyle/>
            <a:p>
              <a:pPr algn="r">
                <a:spcAft>
                  <a:spcPts val="300"/>
                </a:spcAft>
              </a:pPr>
              <a:endParaRPr lang="en-US" sz="1198" dirty="0">
                <a:solidFill>
                  <a:schemeClr val="bg1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sp>
          <p:nvSpPr>
            <p:cNvPr id="99" name="Rechteck 137"/>
            <p:cNvSpPr/>
            <p:nvPr/>
          </p:nvSpPr>
          <p:spPr>
            <a:xfrm>
              <a:off x="629584" y="2745664"/>
              <a:ext cx="6222092" cy="1654632"/>
            </a:xfrm>
            <a:prstGeom prst="rect">
              <a:avLst/>
            </a:prstGeom>
            <a:solidFill>
              <a:srgbClr val="0099AC"/>
            </a:solidFill>
          </p:spPr>
          <p:txBody>
            <a:bodyPr wrap="square" lIns="107888" tIns="71926" rIns="107888" bIns="0">
              <a:noAutofit/>
            </a:bodyPr>
            <a:lstStyle/>
            <a:p>
              <a:pPr>
                <a:spcBef>
                  <a:spcPct val="0"/>
                </a:spcBef>
                <a:spcAft>
                  <a:spcPts val="300"/>
                </a:spcAft>
              </a:pPr>
              <a:endParaRPr lang="en-US" sz="1598" dirty="0">
                <a:solidFill>
                  <a:schemeClr val="bg1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endParaRPr>
            </a:p>
            <a:p>
              <a:pPr>
                <a:spcBef>
                  <a:spcPct val="0"/>
                </a:spcBef>
                <a:spcAft>
                  <a:spcPts val="300"/>
                </a:spcAft>
              </a:pPr>
              <a:r>
                <a:rPr lang="en-US" sz="15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Develop robust industrial </a:t>
              </a:r>
              <a:br>
                <a:rPr lang="en-US" sz="15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5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IoT solutions faster </a:t>
              </a:r>
              <a:br>
                <a:rPr lang="en-US" sz="15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5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with global scalability</a:t>
              </a:r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399" b="12079"/>
            <a:stretch/>
          </p:blipFill>
          <p:spPr bwMode="auto">
            <a:xfrm>
              <a:off x="3219001" y="2745664"/>
              <a:ext cx="5754004" cy="165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Textfeld 57"/>
            <p:cNvSpPr txBox="1"/>
            <p:nvPr/>
          </p:nvSpPr>
          <p:spPr bwMode="gray">
            <a:xfrm>
              <a:off x="5106362" y="3357667"/>
              <a:ext cx="2032670" cy="4304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spcBef>
                  <a:spcPct val="0"/>
                </a:spcBef>
                <a:buFont typeface="Arial" charset="0"/>
                <a:buNone/>
              </a:pPr>
              <a:r>
                <a:rPr lang="en-US" sz="2798" b="1" dirty="0">
                  <a:solidFill>
                    <a:schemeClr val="bg1"/>
                  </a:solidFill>
                  <a:latin typeface="Siemens Sans" pitchFamily="2" charset="0"/>
                </a:rPr>
                <a:t>MindSphere</a:t>
              </a:r>
            </a:p>
          </p:txBody>
        </p:sp>
        <p:sp>
          <p:nvSpPr>
            <p:cNvPr id="110" name="Rechteck 109"/>
            <p:cNvSpPr/>
            <p:nvPr/>
          </p:nvSpPr>
          <p:spPr>
            <a:xfrm flipH="1">
              <a:off x="9261324" y="3321100"/>
              <a:ext cx="2445404" cy="1078876"/>
            </a:xfrm>
            <a:prstGeom prst="rect">
              <a:avLst/>
            </a:prstGeom>
            <a:solidFill>
              <a:schemeClr val="bg1">
                <a:lumMod val="75000"/>
                <a:alpha val="50196"/>
              </a:schemeClr>
            </a:solidFill>
          </p:spPr>
          <p:txBody>
            <a:bodyPr wrap="square" lIns="107888" tIns="71926" rIns="107888" bIns="0">
              <a:noAutofit/>
            </a:bodyPr>
            <a:lstStyle/>
            <a:p>
              <a:pPr algn="r">
                <a:spcAft>
                  <a:spcPts val="300"/>
                </a:spcAft>
              </a:pPr>
              <a:r>
                <a:rPr lang="en-US" sz="1598" b="1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Edge Management</a:t>
              </a:r>
            </a:p>
            <a:p>
              <a:pPr algn="r">
                <a:spcAft>
                  <a:spcPts val="300"/>
                </a:spcAft>
              </a:pPr>
              <a:r>
                <a:rPr lang="en-US" sz="11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Edge Device Management, </a:t>
              </a:r>
              <a:br>
                <a:rPr lang="en-US" sz="11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1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Edge App Management,</a:t>
              </a:r>
              <a:br>
                <a:rPr lang="en-US" sz="11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</a:br>
              <a:r>
                <a:rPr lang="en-US" sz="1198" dirty="0">
                  <a:solidFill>
                    <a:schemeClr val="bg1"/>
                  </a:solidFill>
                  <a:latin typeface="Arial"/>
                  <a:ea typeface="Arial" panose="020B0604020202020204" pitchFamily="34" charset="-128"/>
                  <a:cs typeface="Arial" panose="020B0604020202020204" pitchFamily="34" charset="-128"/>
                </a:rPr>
                <a:t>and Edge App Store</a:t>
              </a:r>
            </a:p>
          </p:txBody>
        </p:sp>
        <p:sp>
          <p:nvSpPr>
            <p:cNvPr id="111" name="Gleichschenkliges Dreieck 110"/>
            <p:cNvSpPr>
              <a:spLocks noChangeAspect="1"/>
            </p:cNvSpPr>
            <p:nvPr/>
          </p:nvSpPr>
          <p:spPr bwMode="auto">
            <a:xfrm rot="16200000">
              <a:off x="9045264" y="3788615"/>
              <a:ext cx="287700" cy="143850"/>
            </a:xfrm>
            <a:prstGeom prst="triangle">
              <a:avLst/>
            </a:prstGeom>
            <a:solidFill>
              <a:schemeClr val="bg1">
                <a:lumMod val="75000"/>
                <a:alpha val="50196"/>
              </a:schemeClr>
            </a:solidFill>
          </p:spPr>
          <p:txBody>
            <a:bodyPr wrap="square" lIns="143850" tIns="71926" rIns="143850" bIns="0">
              <a:noAutofit/>
            </a:bodyPr>
            <a:lstStyle/>
            <a:p>
              <a:pPr algn="r">
                <a:spcAft>
                  <a:spcPts val="300"/>
                </a:spcAft>
              </a:pPr>
              <a:endParaRPr lang="en-US" sz="1598" b="1" dirty="0">
                <a:solidFill>
                  <a:schemeClr val="bg1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</p:grpSp>
      <p:sp>
        <p:nvSpPr>
          <p:cNvPr id="96" name="Rechteck 95"/>
          <p:cNvSpPr/>
          <p:nvPr/>
        </p:nvSpPr>
        <p:spPr bwMode="auto">
          <a:xfrm>
            <a:off x="632764" y="1451639"/>
            <a:ext cx="5538231" cy="1294651"/>
          </a:xfrm>
          <a:prstGeom prst="rect">
            <a:avLst/>
          </a:prstGeom>
          <a:solidFill>
            <a:srgbClr val="E5EBEF"/>
          </a:solidFill>
          <a:ln>
            <a:noFill/>
          </a:ln>
          <a:effectLst/>
        </p:spPr>
        <p:txBody>
          <a:bodyPr wrap="square" lIns="107888" tIns="71926" rIns="107888" bIns="0" numCol="1" spcCol="72000" rtlCol="0" anchor="t" anchorCtr="0">
            <a:no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1598" b="1" dirty="0">
                <a:solidFill>
                  <a:schemeClr val="accent5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rPr>
              <a:t>Applications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1598" dirty="0">
                <a:solidFill>
                  <a:srgbClr val="3C464B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rPr>
              <a:t>Powerful industry solutions </a:t>
            </a:r>
            <a:br>
              <a:rPr lang="en-US" sz="1598" dirty="0">
                <a:solidFill>
                  <a:srgbClr val="3C464B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rPr>
            </a:br>
            <a:r>
              <a:rPr lang="en-US" sz="1598" dirty="0">
                <a:solidFill>
                  <a:srgbClr val="3C464B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rPr>
              <a:t>with advanced analytics</a:t>
            </a:r>
          </a:p>
        </p:txBody>
      </p:sp>
      <p:sp>
        <p:nvSpPr>
          <p:cNvPr id="140" name="Rechteck 139"/>
          <p:cNvSpPr/>
          <p:nvPr/>
        </p:nvSpPr>
        <p:spPr bwMode="auto">
          <a:xfrm>
            <a:off x="6171369" y="1451639"/>
            <a:ext cx="5538352" cy="1294651"/>
          </a:xfrm>
          <a:prstGeom prst="rect">
            <a:avLst/>
          </a:prstGeom>
          <a:solidFill>
            <a:srgbClr val="E5EBEF"/>
          </a:solidFill>
          <a:ln>
            <a:noFill/>
          </a:ln>
          <a:effectLst/>
        </p:spPr>
        <p:txBody>
          <a:bodyPr wrap="square" lIns="143850" tIns="0" rIns="107888" bIns="0" numCol="1" spcCol="72000" rtlCol="0" anchor="ctr">
            <a:no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endParaRPr lang="en-US" sz="1198" dirty="0">
              <a:solidFill>
                <a:srgbClr val="3C464B"/>
              </a:solidFill>
              <a:latin typeface="Arial"/>
              <a:ea typeface="Arial" panose="020B0604020202020204" pitchFamily="34" charset="-128"/>
              <a:cs typeface="Arial" panose="020B0604020202020204" pitchFamily="34" charset="-128"/>
            </a:endParaRPr>
          </a:p>
        </p:txBody>
      </p:sp>
      <p:grpSp>
        <p:nvGrpSpPr>
          <p:cNvPr id="6" name="Gruppieren 5"/>
          <p:cNvGrpSpPr>
            <a:grpSpLocks/>
          </p:cNvGrpSpPr>
          <p:nvPr/>
        </p:nvGrpSpPr>
        <p:grpSpPr>
          <a:xfrm>
            <a:off x="4768541" y="1739449"/>
            <a:ext cx="2805588" cy="719250"/>
            <a:chOff x="975235" y="2046760"/>
            <a:chExt cx="2463942" cy="631811"/>
          </a:xfrm>
        </p:grpSpPr>
        <p:sp>
          <p:nvSpPr>
            <p:cNvPr id="7" name="Rechteck 6"/>
            <p:cNvSpPr/>
            <p:nvPr/>
          </p:nvSpPr>
          <p:spPr bwMode="auto">
            <a:xfrm>
              <a:off x="975235" y="2046760"/>
              <a:ext cx="442207" cy="442207"/>
            </a:xfrm>
            <a:prstGeom prst="rect">
              <a:avLst/>
            </a:prstGeom>
            <a:solidFill>
              <a:srgbClr val="AF235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98" b="1" dirty="0"/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2996970" y="2046760"/>
              <a:ext cx="442207" cy="442207"/>
            </a:xfrm>
            <a:prstGeom prst="rect">
              <a:avLst/>
            </a:prstGeom>
            <a:solidFill>
              <a:srgbClr val="2387AA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98" b="1" dirty="0"/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2491521" y="2046760"/>
              <a:ext cx="442207" cy="442207"/>
            </a:xfrm>
            <a:prstGeom prst="rect">
              <a:avLst/>
            </a:prstGeom>
            <a:solidFill>
              <a:srgbClr val="32A0A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98" b="1" dirty="0"/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1986133" y="2046760"/>
              <a:ext cx="442207" cy="442207"/>
            </a:xfrm>
            <a:prstGeom prst="rect">
              <a:avLst/>
            </a:prstGeom>
            <a:solidFill>
              <a:srgbClr val="D2D74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98" b="1" dirty="0"/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1480684" y="2046760"/>
              <a:ext cx="442207" cy="442207"/>
            </a:xfrm>
            <a:prstGeom prst="rect">
              <a:avLst/>
            </a:prstGeom>
            <a:solidFill>
              <a:srgbClr val="EB780A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98" b="1" dirty="0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1101667" y="2173192"/>
              <a:ext cx="505379" cy="505379"/>
              <a:chOff x="7102072" y="1124680"/>
              <a:chExt cx="576000" cy="576000"/>
            </a:xfrm>
          </p:grpSpPr>
          <p:sp>
            <p:nvSpPr>
              <p:cNvPr id="40" name="Rechteck 39"/>
              <p:cNvSpPr/>
              <p:nvPr/>
            </p:nvSpPr>
            <p:spPr bwMode="auto">
              <a:xfrm>
                <a:off x="7102072" y="1124680"/>
                <a:ext cx="576000" cy="576000"/>
              </a:xfrm>
              <a:prstGeom prst="rect">
                <a:avLst/>
              </a:prstGeom>
              <a:solidFill>
                <a:srgbClr val="C85A1E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98" b="1" dirty="0"/>
              </a:p>
            </p:txBody>
          </p:sp>
          <p:sp>
            <p:nvSpPr>
              <p:cNvPr id="41" name="Freeform 622"/>
              <p:cNvSpPr>
                <a:spLocks noEditPoints="1"/>
              </p:cNvSpPr>
              <p:nvPr/>
            </p:nvSpPr>
            <p:spPr bwMode="gray">
              <a:xfrm>
                <a:off x="7230202" y="1252404"/>
                <a:ext cx="319740" cy="320552"/>
              </a:xfrm>
              <a:custGeom>
                <a:avLst/>
                <a:gdLst>
                  <a:gd name="T0" fmla="*/ 827 w 2400"/>
                  <a:gd name="T1" fmla="*/ 1640 h 2400"/>
                  <a:gd name="T2" fmla="*/ 1573 w 2400"/>
                  <a:gd name="T3" fmla="*/ 1520 h 2400"/>
                  <a:gd name="T4" fmla="*/ 2013 w 2400"/>
                  <a:gd name="T5" fmla="*/ 640 h 2400"/>
                  <a:gd name="T6" fmla="*/ 1680 w 2400"/>
                  <a:gd name="T7" fmla="*/ 760 h 2400"/>
                  <a:gd name="T8" fmla="*/ 2013 w 2400"/>
                  <a:gd name="T9" fmla="*/ 200 h 2400"/>
                  <a:gd name="T10" fmla="*/ 1680 w 2400"/>
                  <a:gd name="T11" fmla="*/ 320 h 2400"/>
                  <a:gd name="T12" fmla="*/ 1640 w 2400"/>
                  <a:gd name="T13" fmla="*/ 0 h 2400"/>
                  <a:gd name="T14" fmla="*/ 1480 w 2400"/>
                  <a:gd name="T15" fmla="*/ 880 h 2400"/>
                  <a:gd name="T16" fmla="*/ 880 w 2400"/>
                  <a:gd name="T17" fmla="*/ 640 h 2400"/>
                  <a:gd name="T18" fmla="*/ 0 w 2400"/>
                  <a:gd name="T19" fmla="*/ 560 h 2400"/>
                  <a:gd name="T20" fmla="*/ 800 w 2400"/>
                  <a:gd name="T21" fmla="*/ 320 h 2400"/>
                  <a:gd name="T22" fmla="*/ 1028 w 2400"/>
                  <a:gd name="T23" fmla="*/ 80 h 2400"/>
                  <a:gd name="T24" fmla="*/ 0 w 2400"/>
                  <a:gd name="T25" fmla="*/ 1040 h 2400"/>
                  <a:gd name="T26" fmla="*/ 373 w 2400"/>
                  <a:gd name="T27" fmla="*/ 1200 h 2400"/>
                  <a:gd name="T28" fmla="*/ 373 w 2400"/>
                  <a:gd name="T29" fmla="*/ 2400 h 2400"/>
                  <a:gd name="T30" fmla="*/ 373 w 2400"/>
                  <a:gd name="T31" fmla="*/ 2280 h 2400"/>
                  <a:gd name="T32" fmla="*/ 747 w 2400"/>
                  <a:gd name="T33" fmla="*/ 2040 h 2400"/>
                  <a:gd name="T34" fmla="*/ 0 w 2400"/>
                  <a:gd name="T35" fmla="*/ 1920 h 2400"/>
                  <a:gd name="T36" fmla="*/ 747 w 2400"/>
                  <a:gd name="T37" fmla="*/ 2040 h 2400"/>
                  <a:gd name="T38" fmla="*/ 0 w 2400"/>
                  <a:gd name="T39" fmla="*/ 1840 h 2400"/>
                  <a:gd name="T40" fmla="*/ 747 w 2400"/>
                  <a:gd name="T41" fmla="*/ 1720 h 2400"/>
                  <a:gd name="T42" fmla="*/ 373 w 2400"/>
                  <a:gd name="T43" fmla="*/ 1800 h 2400"/>
                  <a:gd name="T44" fmla="*/ 373 w 2400"/>
                  <a:gd name="T45" fmla="*/ 1680 h 2400"/>
                  <a:gd name="T46" fmla="*/ 747 w 2400"/>
                  <a:gd name="T47" fmla="*/ 1440 h 2400"/>
                  <a:gd name="T48" fmla="*/ 0 w 2400"/>
                  <a:gd name="T49" fmla="*/ 1320 h 2400"/>
                  <a:gd name="T50" fmla="*/ 747 w 2400"/>
                  <a:gd name="T51" fmla="*/ 1440 h 2400"/>
                  <a:gd name="T52" fmla="*/ 0 w 2400"/>
                  <a:gd name="T53" fmla="*/ 1240 h 2400"/>
                  <a:gd name="T54" fmla="*/ 747 w 2400"/>
                  <a:gd name="T55" fmla="*/ 1120 h 2400"/>
                  <a:gd name="T56" fmla="*/ 2027 w 2400"/>
                  <a:gd name="T57" fmla="*/ 1680 h 2400"/>
                  <a:gd name="T58" fmla="*/ 1653 w 2400"/>
                  <a:gd name="T59" fmla="*/ 1840 h 2400"/>
                  <a:gd name="T60" fmla="*/ 1653 w 2400"/>
                  <a:gd name="T61" fmla="*/ 2240 h 2400"/>
                  <a:gd name="T62" fmla="*/ 2400 w 2400"/>
                  <a:gd name="T63" fmla="*/ 2120 h 2400"/>
                  <a:gd name="T64" fmla="*/ 2027 w 2400"/>
                  <a:gd name="T65" fmla="*/ 2200 h 2400"/>
                  <a:gd name="T66" fmla="*/ 2027 w 2400"/>
                  <a:gd name="T67" fmla="*/ 2080 h 2400"/>
                  <a:gd name="T68" fmla="*/ 827 w 2400"/>
                  <a:gd name="T69" fmla="*/ 1440 h 2400"/>
                  <a:gd name="T70" fmla="*/ 1200 w 2400"/>
                  <a:gd name="T71" fmla="*/ 1600 h 2400"/>
                  <a:gd name="T72" fmla="*/ 1200 w 2400"/>
                  <a:gd name="T73" fmla="*/ 2400 h 2400"/>
                  <a:gd name="T74" fmla="*/ 1200 w 2400"/>
                  <a:gd name="T75" fmla="*/ 2280 h 2400"/>
                  <a:gd name="T76" fmla="*/ 1573 w 2400"/>
                  <a:gd name="T77" fmla="*/ 2040 h 2400"/>
                  <a:gd name="T78" fmla="*/ 827 w 2400"/>
                  <a:gd name="T79" fmla="*/ 1920 h 2400"/>
                  <a:gd name="T80" fmla="*/ 1573 w 2400"/>
                  <a:gd name="T81" fmla="*/ 2040 h 2400"/>
                  <a:gd name="T82" fmla="*/ 827 w 2400"/>
                  <a:gd name="T83" fmla="*/ 1840 h 2400"/>
                  <a:gd name="T84" fmla="*/ 1573 w 2400"/>
                  <a:gd name="T85" fmla="*/ 1720 h 2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00" h="2400">
                    <a:moveTo>
                      <a:pt x="1573" y="1640"/>
                    </a:moveTo>
                    <a:cubicBezTo>
                      <a:pt x="1573" y="1728"/>
                      <a:pt x="1406" y="1800"/>
                      <a:pt x="1200" y="1800"/>
                    </a:cubicBezTo>
                    <a:cubicBezTo>
                      <a:pt x="994" y="1800"/>
                      <a:pt x="827" y="1728"/>
                      <a:pt x="827" y="1640"/>
                    </a:cubicBezTo>
                    <a:cubicBezTo>
                      <a:pt x="827" y="1520"/>
                      <a:pt x="827" y="1520"/>
                      <a:pt x="827" y="1520"/>
                    </a:cubicBezTo>
                    <a:cubicBezTo>
                      <a:pt x="827" y="1608"/>
                      <a:pt x="994" y="1680"/>
                      <a:pt x="1200" y="1680"/>
                    </a:cubicBezTo>
                    <a:cubicBezTo>
                      <a:pt x="1406" y="1680"/>
                      <a:pt x="1573" y="1608"/>
                      <a:pt x="1573" y="1520"/>
                    </a:cubicBezTo>
                    <a:lnTo>
                      <a:pt x="1573" y="1640"/>
                    </a:lnTo>
                    <a:close/>
                    <a:moveTo>
                      <a:pt x="1680" y="640"/>
                    </a:moveTo>
                    <a:cubicBezTo>
                      <a:pt x="2013" y="640"/>
                      <a:pt x="2013" y="640"/>
                      <a:pt x="2013" y="640"/>
                    </a:cubicBezTo>
                    <a:cubicBezTo>
                      <a:pt x="2050" y="640"/>
                      <a:pt x="2080" y="667"/>
                      <a:pt x="2080" y="700"/>
                    </a:cubicBezTo>
                    <a:cubicBezTo>
                      <a:pt x="2080" y="733"/>
                      <a:pt x="2050" y="760"/>
                      <a:pt x="2013" y="760"/>
                    </a:cubicBezTo>
                    <a:cubicBezTo>
                      <a:pt x="1680" y="760"/>
                      <a:pt x="1680" y="760"/>
                      <a:pt x="1680" y="760"/>
                    </a:cubicBezTo>
                    <a:lnTo>
                      <a:pt x="1680" y="640"/>
                    </a:lnTo>
                    <a:close/>
                    <a:moveTo>
                      <a:pt x="1680" y="200"/>
                    </a:moveTo>
                    <a:cubicBezTo>
                      <a:pt x="2013" y="200"/>
                      <a:pt x="2013" y="200"/>
                      <a:pt x="2013" y="200"/>
                    </a:cubicBezTo>
                    <a:cubicBezTo>
                      <a:pt x="2050" y="200"/>
                      <a:pt x="2080" y="227"/>
                      <a:pt x="2080" y="260"/>
                    </a:cubicBezTo>
                    <a:cubicBezTo>
                      <a:pt x="2080" y="293"/>
                      <a:pt x="2050" y="320"/>
                      <a:pt x="2013" y="320"/>
                    </a:cubicBezTo>
                    <a:cubicBezTo>
                      <a:pt x="1680" y="320"/>
                      <a:pt x="1680" y="320"/>
                      <a:pt x="1680" y="320"/>
                    </a:cubicBezTo>
                    <a:lnTo>
                      <a:pt x="1680" y="200"/>
                    </a:lnTo>
                    <a:close/>
                    <a:moveTo>
                      <a:pt x="1480" y="0"/>
                    </a:moveTo>
                    <a:cubicBezTo>
                      <a:pt x="1640" y="0"/>
                      <a:pt x="1640" y="0"/>
                      <a:pt x="1640" y="0"/>
                    </a:cubicBezTo>
                    <a:cubicBezTo>
                      <a:pt x="1640" y="960"/>
                      <a:pt x="1640" y="960"/>
                      <a:pt x="1640" y="960"/>
                    </a:cubicBezTo>
                    <a:cubicBezTo>
                      <a:pt x="1480" y="960"/>
                      <a:pt x="1480" y="960"/>
                      <a:pt x="1480" y="960"/>
                    </a:cubicBezTo>
                    <a:cubicBezTo>
                      <a:pt x="1480" y="880"/>
                      <a:pt x="1480" y="880"/>
                      <a:pt x="1480" y="880"/>
                    </a:cubicBezTo>
                    <a:cubicBezTo>
                      <a:pt x="1028" y="880"/>
                      <a:pt x="1028" y="880"/>
                      <a:pt x="1028" y="880"/>
                    </a:cubicBezTo>
                    <a:cubicBezTo>
                      <a:pt x="946" y="880"/>
                      <a:pt x="880" y="813"/>
                      <a:pt x="880" y="730"/>
                    </a:cubicBezTo>
                    <a:cubicBezTo>
                      <a:pt x="880" y="640"/>
                      <a:pt x="880" y="640"/>
                      <a:pt x="880" y="640"/>
                    </a:cubicBezTo>
                    <a:cubicBezTo>
                      <a:pt x="800" y="640"/>
                      <a:pt x="800" y="640"/>
                      <a:pt x="800" y="640"/>
                    </a:cubicBezTo>
                    <a:cubicBezTo>
                      <a:pt x="800" y="560"/>
                      <a:pt x="800" y="560"/>
                      <a:pt x="800" y="560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800" y="400"/>
                      <a:pt x="800" y="400"/>
                      <a:pt x="800" y="400"/>
                    </a:cubicBezTo>
                    <a:cubicBezTo>
                      <a:pt x="800" y="320"/>
                      <a:pt x="800" y="320"/>
                      <a:pt x="800" y="320"/>
                    </a:cubicBezTo>
                    <a:cubicBezTo>
                      <a:pt x="880" y="320"/>
                      <a:pt x="880" y="320"/>
                      <a:pt x="880" y="320"/>
                    </a:cubicBezTo>
                    <a:cubicBezTo>
                      <a:pt x="880" y="230"/>
                      <a:pt x="880" y="230"/>
                      <a:pt x="880" y="230"/>
                    </a:cubicBezTo>
                    <a:cubicBezTo>
                      <a:pt x="880" y="147"/>
                      <a:pt x="946" y="80"/>
                      <a:pt x="1028" y="80"/>
                    </a:cubicBezTo>
                    <a:cubicBezTo>
                      <a:pt x="1480" y="80"/>
                      <a:pt x="1480" y="80"/>
                      <a:pt x="1480" y="80"/>
                    </a:cubicBezTo>
                    <a:lnTo>
                      <a:pt x="1480" y="0"/>
                    </a:lnTo>
                    <a:close/>
                    <a:moveTo>
                      <a:pt x="0" y="1040"/>
                    </a:moveTo>
                    <a:cubicBezTo>
                      <a:pt x="0" y="952"/>
                      <a:pt x="167" y="880"/>
                      <a:pt x="373" y="880"/>
                    </a:cubicBezTo>
                    <a:cubicBezTo>
                      <a:pt x="580" y="880"/>
                      <a:pt x="747" y="952"/>
                      <a:pt x="747" y="1040"/>
                    </a:cubicBezTo>
                    <a:cubicBezTo>
                      <a:pt x="747" y="1128"/>
                      <a:pt x="580" y="1200"/>
                      <a:pt x="373" y="1200"/>
                    </a:cubicBezTo>
                    <a:cubicBezTo>
                      <a:pt x="167" y="1200"/>
                      <a:pt x="0" y="1128"/>
                      <a:pt x="0" y="1040"/>
                    </a:cubicBezTo>
                    <a:close/>
                    <a:moveTo>
                      <a:pt x="747" y="2240"/>
                    </a:moveTo>
                    <a:cubicBezTo>
                      <a:pt x="747" y="2328"/>
                      <a:pt x="580" y="2400"/>
                      <a:pt x="373" y="2400"/>
                    </a:cubicBezTo>
                    <a:cubicBezTo>
                      <a:pt x="167" y="2400"/>
                      <a:pt x="0" y="2328"/>
                      <a:pt x="0" y="2240"/>
                    </a:cubicBezTo>
                    <a:cubicBezTo>
                      <a:pt x="0" y="2120"/>
                      <a:pt x="0" y="2120"/>
                      <a:pt x="0" y="2120"/>
                    </a:cubicBezTo>
                    <a:cubicBezTo>
                      <a:pt x="0" y="2208"/>
                      <a:pt x="167" y="2280"/>
                      <a:pt x="373" y="2280"/>
                    </a:cubicBezTo>
                    <a:cubicBezTo>
                      <a:pt x="580" y="2280"/>
                      <a:pt x="747" y="2208"/>
                      <a:pt x="747" y="2120"/>
                    </a:cubicBezTo>
                    <a:lnTo>
                      <a:pt x="747" y="2240"/>
                    </a:lnTo>
                    <a:close/>
                    <a:moveTo>
                      <a:pt x="747" y="2040"/>
                    </a:moveTo>
                    <a:cubicBezTo>
                      <a:pt x="747" y="2128"/>
                      <a:pt x="580" y="2200"/>
                      <a:pt x="373" y="2200"/>
                    </a:cubicBezTo>
                    <a:cubicBezTo>
                      <a:pt x="167" y="2200"/>
                      <a:pt x="0" y="2128"/>
                      <a:pt x="0" y="2040"/>
                    </a:cubicBezTo>
                    <a:cubicBezTo>
                      <a:pt x="0" y="1920"/>
                      <a:pt x="0" y="1920"/>
                      <a:pt x="0" y="1920"/>
                    </a:cubicBezTo>
                    <a:cubicBezTo>
                      <a:pt x="0" y="2008"/>
                      <a:pt x="167" y="2080"/>
                      <a:pt x="373" y="2080"/>
                    </a:cubicBezTo>
                    <a:cubicBezTo>
                      <a:pt x="580" y="2080"/>
                      <a:pt x="747" y="2008"/>
                      <a:pt x="747" y="1920"/>
                    </a:cubicBezTo>
                    <a:lnTo>
                      <a:pt x="747" y="2040"/>
                    </a:lnTo>
                    <a:close/>
                    <a:moveTo>
                      <a:pt x="747" y="1840"/>
                    </a:moveTo>
                    <a:cubicBezTo>
                      <a:pt x="747" y="1928"/>
                      <a:pt x="580" y="2000"/>
                      <a:pt x="373" y="2000"/>
                    </a:cubicBezTo>
                    <a:cubicBezTo>
                      <a:pt x="167" y="2000"/>
                      <a:pt x="0" y="1928"/>
                      <a:pt x="0" y="1840"/>
                    </a:cubicBezTo>
                    <a:cubicBezTo>
                      <a:pt x="0" y="1720"/>
                      <a:pt x="0" y="1720"/>
                      <a:pt x="0" y="1720"/>
                    </a:cubicBezTo>
                    <a:cubicBezTo>
                      <a:pt x="0" y="1808"/>
                      <a:pt x="167" y="1880"/>
                      <a:pt x="373" y="1880"/>
                    </a:cubicBezTo>
                    <a:cubicBezTo>
                      <a:pt x="580" y="1880"/>
                      <a:pt x="747" y="1808"/>
                      <a:pt x="747" y="1720"/>
                    </a:cubicBezTo>
                    <a:lnTo>
                      <a:pt x="747" y="1840"/>
                    </a:lnTo>
                    <a:close/>
                    <a:moveTo>
                      <a:pt x="747" y="1640"/>
                    </a:moveTo>
                    <a:cubicBezTo>
                      <a:pt x="747" y="1728"/>
                      <a:pt x="580" y="1800"/>
                      <a:pt x="373" y="1800"/>
                    </a:cubicBezTo>
                    <a:cubicBezTo>
                      <a:pt x="167" y="1800"/>
                      <a:pt x="0" y="1728"/>
                      <a:pt x="0" y="1640"/>
                    </a:cubicBezTo>
                    <a:cubicBezTo>
                      <a:pt x="0" y="1520"/>
                      <a:pt x="0" y="1520"/>
                      <a:pt x="0" y="1520"/>
                    </a:cubicBezTo>
                    <a:cubicBezTo>
                      <a:pt x="0" y="1608"/>
                      <a:pt x="167" y="1680"/>
                      <a:pt x="373" y="1680"/>
                    </a:cubicBezTo>
                    <a:cubicBezTo>
                      <a:pt x="580" y="1680"/>
                      <a:pt x="747" y="1608"/>
                      <a:pt x="747" y="1520"/>
                    </a:cubicBezTo>
                    <a:lnTo>
                      <a:pt x="747" y="1640"/>
                    </a:lnTo>
                    <a:close/>
                    <a:moveTo>
                      <a:pt x="747" y="1440"/>
                    </a:moveTo>
                    <a:cubicBezTo>
                      <a:pt x="747" y="1528"/>
                      <a:pt x="580" y="1600"/>
                      <a:pt x="373" y="1600"/>
                    </a:cubicBezTo>
                    <a:cubicBezTo>
                      <a:pt x="167" y="1600"/>
                      <a:pt x="0" y="1528"/>
                      <a:pt x="0" y="1440"/>
                    </a:cubicBezTo>
                    <a:cubicBezTo>
                      <a:pt x="0" y="1320"/>
                      <a:pt x="0" y="1320"/>
                      <a:pt x="0" y="1320"/>
                    </a:cubicBezTo>
                    <a:cubicBezTo>
                      <a:pt x="0" y="1408"/>
                      <a:pt x="167" y="1480"/>
                      <a:pt x="373" y="1480"/>
                    </a:cubicBezTo>
                    <a:cubicBezTo>
                      <a:pt x="580" y="1480"/>
                      <a:pt x="747" y="1408"/>
                      <a:pt x="747" y="1320"/>
                    </a:cubicBezTo>
                    <a:lnTo>
                      <a:pt x="747" y="1440"/>
                    </a:lnTo>
                    <a:close/>
                    <a:moveTo>
                      <a:pt x="747" y="1240"/>
                    </a:moveTo>
                    <a:cubicBezTo>
                      <a:pt x="747" y="1328"/>
                      <a:pt x="580" y="1400"/>
                      <a:pt x="373" y="1400"/>
                    </a:cubicBezTo>
                    <a:cubicBezTo>
                      <a:pt x="167" y="1400"/>
                      <a:pt x="0" y="1328"/>
                      <a:pt x="0" y="1240"/>
                    </a:cubicBezTo>
                    <a:cubicBezTo>
                      <a:pt x="0" y="1120"/>
                      <a:pt x="0" y="1120"/>
                      <a:pt x="0" y="1120"/>
                    </a:cubicBezTo>
                    <a:cubicBezTo>
                      <a:pt x="0" y="1208"/>
                      <a:pt x="167" y="1280"/>
                      <a:pt x="373" y="1280"/>
                    </a:cubicBezTo>
                    <a:cubicBezTo>
                      <a:pt x="580" y="1280"/>
                      <a:pt x="747" y="1208"/>
                      <a:pt x="747" y="1120"/>
                    </a:cubicBezTo>
                    <a:lnTo>
                      <a:pt x="747" y="1240"/>
                    </a:lnTo>
                    <a:close/>
                    <a:moveTo>
                      <a:pt x="1653" y="1840"/>
                    </a:moveTo>
                    <a:cubicBezTo>
                      <a:pt x="1653" y="1752"/>
                      <a:pt x="1820" y="1680"/>
                      <a:pt x="2027" y="1680"/>
                    </a:cubicBezTo>
                    <a:cubicBezTo>
                      <a:pt x="2233" y="1680"/>
                      <a:pt x="2400" y="1752"/>
                      <a:pt x="2400" y="1840"/>
                    </a:cubicBezTo>
                    <a:cubicBezTo>
                      <a:pt x="2400" y="1928"/>
                      <a:pt x="2233" y="2000"/>
                      <a:pt x="2027" y="2000"/>
                    </a:cubicBezTo>
                    <a:cubicBezTo>
                      <a:pt x="1820" y="2000"/>
                      <a:pt x="1653" y="1928"/>
                      <a:pt x="1653" y="1840"/>
                    </a:cubicBezTo>
                    <a:close/>
                    <a:moveTo>
                      <a:pt x="2400" y="2240"/>
                    </a:moveTo>
                    <a:cubicBezTo>
                      <a:pt x="2400" y="2328"/>
                      <a:pt x="2233" y="2400"/>
                      <a:pt x="2027" y="2400"/>
                    </a:cubicBezTo>
                    <a:cubicBezTo>
                      <a:pt x="1820" y="2400"/>
                      <a:pt x="1653" y="2328"/>
                      <a:pt x="1653" y="2240"/>
                    </a:cubicBezTo>
                    <a:cubicBezTo>
                      <a:pt x="1653" y="2120"/>
                      <a:pt x="1653" y="2120"/>
                      <a:pt x="1653" y="2120"/>
                    </a:cubicBezTo>
                    <a:cubicBezTo>
                      <a:pt x="1653" y="2208"/>
                      <a:pt x="1820" y="2280"/>
                      <a:pt x="2027" y="2280"/>
                    </a:cubicBezTo>
                    <a:cubicBezTo>
                      <a:pt x="2233" y="2280"/>
                      <a:pt x="2400" y="2208"/>
                      <a:pt x="2400" y="2120"/>
                    </a:cubicBezTo>
                    <a:lnTo>
                      <a:pt x="2400" y="2240"/>
                    </a:lnTo>
                    <a:close/>
                    <a:moveTo>
                      <a:pt x="2400" y="2040"/>
                    </a:moveTo>
                    <a:cubicBezTo>
                      <a:pt x="2400" y="2128"/>
                      <a:pt x="2233" y="2200"/>
                      <a:pt x="2027" y="2200"/>
                    </a:cubicBezTo>
                    <a:cubicBezTo>
                      <a:pt x="1820" y="2200"/>
                      <a:pt x="1653" y="2128"/>
                      <a:pt x="1653" y="2040"/>
                    </a:cubicBezTo>
                    <a:cubicBezTo>
                      <a:pt x="1653" y="1920"/>
                      <a:pt x="1653" y="1920"/>
                      <a:pt x="1653" y="1920"/>
                    </a:cubicBezTo>
                    <a:cubicBezTo>
                      <a:pt x="1653" y="2008"/>
                      <a:pt x="1820" y="2080"/>
                      <a:pt x="2027" y="2080"/>
                    </a:cubicBezTo>
                    <a:cubicBezTo>
                      <a:pt x="2233" y="2080"/>
                      <a:pt x="2400" y="2008"/>
                      <a:pt x="2400" y="1920"/>
                    </a:cubicBezTo>
                    <a:lnTo>
                      <a:pt x="2400" y="2040"/>
                    </a:lnTo>
                    <a:close/>
                    <a:moveTo>
                      <a:pt x="827" y="1440"/>
                    </a:moveTo>
                    <a:cubicBezTo>
                      <a:pt x="827" y="1352"/>
                      <a:pt x="994" y="1280"/>
                      <a:pt x="1200" y="1280"/>
                    </a:cubicBezTo>
                    <a:cubicBezTo>
                      <a:pt x="1406" y="1280"/>
                      <a:pt x="1573" y="1352"/>
                      <a:pt x="1573" y="1440"/>
                    </a:cubicBezTo>
                    <a:cubicBezTo>
                      <a:pt x="1573" y="1528"/>
                      <a:pt x="1406" y="1600"/>
                      <a:pt x="1200" y="1600"/>
                    </a:cubicBezTo>
                    <a:cubicBezTo>
                      <a:pt x="994" y="1600"/>
                      <a:pt x="827" y="1528"/>
                      <a:pt x="827" y="1440"/>
                    </a:cubicBezTo>
                    <a:close/>
                    <a:moveTo>
                      <a:pt x="1573" y="2240"/>
                    </a:moveTo>
                    <a:cubicBezTo>
                      <a:pt x="1573" y="2328"/>
                      <a:pt x="1406" y="2400"/>
                      <a:pt x="1200" y="2400"/>
                    </a:cubicBezTo>
                    <a:cubicBezTo>
                      <a:pt x="994" y="2400"/>
                      <a:pt x="827" y="2328"/>
                      <a:pt x="827" y="2240"/>
                    </a:cubicBezTo>
                    <a:cubicBezTo>
                      <a:pt x="827" y="2120"/>
                      <a:pt x="827" y="2120"/>
                      <a:pt x="827" y="2120"/>
                    </a:cubicBezTo>
                    <a:cubicBezTo>
                      <a:pt x="827" y="2208"/>
                      <a:pt x="994" y="2280"/>
                      <a:pt x="1200" y="2280"/>
                    </a:cubicBezTo>
                    <a:cubicBezTo>
                      <a:pt x="1406" y="2280"/>
                      <a:pt x="1573" y="2208"/>
                      <a:pt x="1573" y="2120"/>
                    </a:cubicBezTo>
                    <a:lnTo>
                      <a:pt x="1573" y="2240"/>
                    </a:lnTo>
                    <a:close/>
                    <a:moveTo>
                      <a:pt x="1573" y="2040"/>
                    </a:moveTo>
                    <a:cubicBezTo>
                      <a:pt x="1573" y="2128"/>
                      <a:pt x="1406" y="2200"/>
                      <a:pt x="1200" y="2200"/>
                    </a:cubicBezTo>
                    <a:cubicBezTo>
                      <a:pt x="994" y="2200"/>
                      <a:pt x="827" y="2128"/>
                      <a:pt x="827" y="2040"/>
                    </a:cubicBezTo>
                    <a:cubicBezTo>
                      <a:pt x="827" y="1920"/>
                      <a:pt x="827" y="1920"/>
                      <a:pt x="827" y="1920"/>
                    </a:cubicBezTo>
                    <a:cubicBezTo>
                      <a:pt x="827" y="2008"/>
                      <a:pt x="994" y="2080"/>
                      <a:pt x="1200" y="2080"/>
                    </a:cubicBezTo>
                    <a:cubicBezTo>
                      <a:pt x="1406" y="2080"/>
                      <a:pt x="1573" y="2008"/>
                      <a:pt x="1573" y="1920"/>
                    </a:cubicBezTo>
                    <a:lnTo>
                      <a:pt x="1573" y="2040"/>
                    </a:lnTo>
                    <a:close/>
                    <a:moveTo>
                      <a:pt x="1573" y="1840"/>
                    </a:moveTo>
                    <a:cubicBezTo>
                      <a:pt x="1573" y="1928"/>
                      <a:pt x="1406" y="2000"/>
                      <a:pt x="1200" y="2000"/>
                    </a:cubicBezTo>
                    <a:cubicBezTo>
                      <a:pt x="994" y="2000"/>
                      <a:pt x="827" y="1928"/>
                      <a:pt x="827" y="1840"/>
                    </a:cubicBezTo>
                    <a:cubicBezTo>
                      <a:pt x="827" y="1720"/>
                      <a:pt x="827" y="1720"/>
                      <a:pt x="827" y="1720"/>
                    </a:cubicBezTo>
                    <a:cubicBezTo>
                      <a:pt x="827" y="1808"/>
                      <a:pt x="994" y="1880"/>
                      <a:pt x="1200" y="1880"/>
                    </a:cubicBezTo>
                    <a:cubicBezTo>
                      <a:pt x="1406" y="1880"/>
                      <a:pt x="1573" y="1808"/>
                      <a:pt x="1573" y="1720"/>
                    </a:cubicBezTo>
                    <a:lnTo>
                      <a:pt x="1573" y="18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5469" tIns="42735" rIns="85469" bIns="427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98" dirty="0"/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1670227" y="2173122"/>
              <a:ext cx="505379" cy="505379"/>
              <a:chOff x="7432044" y="1492369"/>
              <a:chExt cx="576000" cy="576000"/>
            </a:xfrm>
          </p:grpSpPr>
          <p:sp>
            <p:nvSpPr>
              <p:cNvPr id="38" name="Rechteck 37"/>
              <p:cNvSpPr/>
              <p:nvPr/>
            </p:nvSpPr>
            <p:spPr bwMode="auto">
              <a:xfrm>
                <a:off x="7432044" y="1492369"/>
                <a:ext cx="576000" cy="5760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98" b="1" dirty="0"/>
              </a:p>
            </p:txBody>
          </p:sp>
          <p:sp>
            <p:nvSpPr>
              <p:cNvPr id="39" name="Freeform 626"/>
              <p:cNvSpPr>
                <a:spLocks noEditPoints="1"/>
              </p:cNvSpPr>
              <p:nvPr/>
            </p:nvSpPr>
            <p:spPr bwMode="gray">
              <a:xfrm>
                <a:off x="7568882" y="1629491"/>
                <a:ext cx="302324" cy="301756"/>
              </a:xfrm>
              <a:custGeom>
                <a:avLst/>
                <a:gdLst>
                  <a:gd name="T0" fmla="*/ 2396 w 2396"/>
                  <a:gd name="T1" fmla="*/ 1198 h 2396"/>
                  <a:gd name="T2" fmla="*/ 1187 w 2396"/>
                  <a:gd name="T3" fmla="*/ 0 h 2396"/>
                  <a:gd name="T4" fmla="*/ 1161 w 2396"/>
                  <a:gd name="T5" fmla="*/ 1 h 2396"/>
                  <a:gd name="T6" fmla="*/ 1161 w 2396"/>
                  <a:gd name="T7" fmla="*/ 2395 h 2396"/>
                  <a:gd name="T8" fmla="*/ 1187 w 2396"/>
                  <a:gd name="T9" fmla="*/ 2396 h 2396"/>
                  <a:gd name="T10" fmla="*/ 2217 w 2396"/>
                  <a:gd name="T11" fmla="*/ 1827 h 2396"/>
                  <a:gd name="T12" fmla="*/ 2221 w 2396"/>
                  <a:gd name="T13" fmla="*/ 1822 h 2396"/>
                  <a:gd name="T14" fmla="*/ 548 w 2396"/>
                  <a:gd name="T15" fmla="*/ 1240 h 2396"/>
                  <a:gd name="T16" fmla="*/ 227 w 2396"/>
                  <a:gd name="T17" fmla="*/ 1744 h 2396"/>
                  <a:gd name="T18" fmla="*/ 2312 w 2396"/>
                  <a:gd name="T19" fmla="*/ 1156 h 2396"/>
                  <a:gd name="T20" fmla="*/ 1749 w 2396"/>
                  <a:gd name="T21" fmla="*/ 658 h 2396"/>
                  <a:gd name="T22" fmla="*/ 2312 w 2396"/>
                  <a:gd name="T23" fmla="*/ 1156 h 2396"/>
                  <a:gd name="T24" fmla="*/ 1240 w 2396"/>
                  <a:gd name="T25" fmla="*/ 1156 h 2396"/>
                  <a:gd name="T26" fmla="*/ 1662 w 2396"/>
                  <a:gd name="T27" fmla="*/ 658 h 2396"/>
                  <a:gd name="T28" fmla="*/ 1240 w 2396"/>
                  <a:gd name="T29" fmla="*/ 574 h 2396"/>
                  <a:gd name="T30" fmla="*/ 1563 w 2396"/>
                  <a:gd name="T31" fmla="*/ 400 h 2396"/>
                  <a:gd name="T32" fmla="*/ 1240 w 2396"/>
                  <a:gd name="T33" fmla="*/ 574 h 2396"/>
                  <a:gd name="T34" fmla="*/ 1156 w 2396"/>
                  <a:gd name="T35" fmla="*/ 574 h 2396"/>
                  <a:gd name="T36" fmla="*/ 800 w 2396"/>
                  <a:gd name="T37" fmla="*/ 400 h 2396"/>
                  <a:gd name="T38" fmla="*/ 1156 w 2396"/>
                  <a:gd name="T39" fmla="*/ 658 h 2396"/>
                  <a:gd name="T40" fmla="*/ 631 w 2396"/>
                  <a:gd name="T41" fmla="*/ 1156 h 2396"/>
                  <a:gd name="T42" fmla="*/ 1156 w 2396"/>
                  <a:gd name="T43" fmla="*/ 658 h 2396"/>
                  <a:gd name="T44" fmla="*/ 85 w 2396"/>
                  <a:gd name="T45" fmla="*/ 1156 h 2396"/>
                  <a:gd name="T46" fmla="*/ 613 w 2396"/>
                  <a:gd name="T47" fmla="*/ 658 h 2396"/>
                  <a:gd name="T48" fmla="*/ 631 w 2396"/>
                  <a:gd name="T49" fmla="*/ 1240 h 2396"/>
                  <a:gd name="T50" fmla="*/ 1156 w 2396"/>
                  <a:gd name="T51" fmla="*/ 1744 h 2396"/>
                  <a:gd name="T52" fmla="*/ 631 w 2396"/>
                  <a:gd name="T53" fmla="*/ 1240 h 2396"/>
                  <a:gd name="T54" fmla="*/ 1156 w 2396"/>
                  <a:gd name="T55" fmla="*/ 2311 h 2396"/>
                  <a:gd name="T56" fmla="*/ 728 w 2396"/>
                  <a:gd name="T57" fmla="*/ 1827 h 2396"/>
                  <a:gd name="T58" fmla="*/ 1240 w 2396"/>
                  <a:gd name="T59" fmla="*/ 2306 h 2396"/>
                  <a:gd name="T60" fmla="*/ 1634 w 2396"/>
                  <a:gd name="T61" fmla="*/ 1827 h 2396"/>
                  <a:gd name="T62" fmla="*/ 1240 w 2396"/>
                  <a:gd name="T63" fmla="*/ 2306 h 2396"/>
                  <a:gd name="T64" fmla="*/ 1240 w 2396"/>
                  <a:gd name="T65" fmla="*/ 1240 h 2396"/>
                  <a:gd name="T66" fmla="*/ 1660 w 2396"/>
                  <a:gd name="T67" fmla="*/ 1744 h 2396"/>
                  <a:gd name="T68" fmla="*/ 1815 w 2396"/>
                  <a:gd name="T69" fmla="*/ 1240 h 2396"/>
                  <a:gd name="T70" fmla="*/ 2169 w 2396"/>
                  <a:gd name="T71" fmla="*/ 1744 h 2396"/>
                  <a:gd name="T72" fmla="*/ 1815 w 2396"/>
                  <a:gd name="T73" fmla="*/ 1240 h 2396"/>
                  <a:gd name="T74" fmla="*/ 1725 w 2396"/>
                  <a:gd name="T75" fmla="*/ 574 h 2396"/>
                  <a:gd name="T76" fmla="*/ 2121 w 2396"/>
                  <a:gd name="T77" fmla="*/ 574 h 2396"/>
                  <a:gd name="T78" fmla="*/ 637 w 2396"/>
                  <a:gd name="T79" fmla="*/ 574 h 2396"/>
                  <a:gd name="T80" fmla="*/ 894 w 2396"/>
                  <a:gd name="T81" fmla="*/ 126 h 2396"/>
                  <a:gd name="T82" fmla="*/ 639 w 2396"/>
                  <a:gd name="T83" fmla="*/ 1827 h 2396"/>
                  <a:gd name="T84" fmla="*/ 279 w 2396"/>
                  <a:gd name="T85" fmla="*/ 1827 h 2396"/>
                  <a:gd name="T86" fmla="*/ 1724 w 2396"/>
                  <a:gd name="T87" fmla="*/ 1827 h 2396"/>
                  <a:gd name="T88" fmla="*/ 1456 w 2396"/>
                  <a:gd name="T89" fmla="*/ 2282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96" h="2396">
                    <a:moveTo>
                      <a:pt x="2221" y="1822"/>
                    </a:moveTo>
                    <a:cubicBezTo>
                      <a:pt x="2332" y="1640"/>
                      <a:pt x="2396" y="1426"/>
                      <a:pt x="2396" y="1198"/>
                    </a:cubicBezTo>
                    <a:cubicBezTo>
                      <a:pt x="2396" y="537"/>
                      <a:pt x="1859" y="0"/>
                      <a:pt x="1198" y="0"/>
                    </a:cubicBezTo>
                    <a:cubicBezTo>
                      <a:pt x="1194" y="0"/>
                      <a:pt x="1191" y="0"/>
                      <a:pt x="1187" y="0"/>
                    </a:cubicBezTo>
                    <a:cubicBezTo>
                      <a:pt x="1185" y="0"/>
                      <a:pt x="1183" y="0"/>
                      <a:pt x="1181" y="0"/>
                    </a:cubicBezTo>
                    <a:cubicBezTo>
                      <a:pt x="1175" y="0"/>
                      <a:pt x="1168" y="1"/>
                      <a:pt x="1161" y="1"/>
                    </a:cubicBezTo>
                    <a:cubicBezTo>
                      <a:pt x="518" y="21"/>
                      <a:pt x="0" y="550"/>
                      <a:pt x="0" y="1198"/>
                    </a:cubicBezTo>
                    <a:cubicBezTo>
                      <a:pt x="0" y="1846"/>
                      <a:pt x="518" y="2376"/>
                      <a:pt x="1161" y="2395"/>
                    </a:cubicBezTo>
                    <a:cubicBezTo>
                      <a:pt x="1168" y="2396"/>
                      <a:pt x="1175" y="2396"/>
                      <a:pt x="1181" y="2396"/>
                    </a:cubicBezTo>
                    <a:cubicBezTo>
                      <a:pt x="1183" y="2396"/>
                      <a:pt x="1185" y="2396"/>
                      <a:pt x="1187" y="2396"/>
                    </a:cubicBezTo>
                    <a:cubicBezTo>
                      <a:pt x="1191" y="2396"/>
                      <a:pt x="1194" y="2396"/>
                      <a:pt x="1198" y="2396"/>
                    </a:cubicBezTo>
                    <a:cubicBezTo>
                      <a:pt x="1628" y="2396"/>
                      <a:pt x="2006" y="2168"/>
                      <a:pt x="2217" y="1827"/>
                    </a:cubicBezTo>
                    <a:cubicBezTo>
                      <a:pt x="2221" y="1827"/>
                      <a:pt x="2221" y="1827"/>
                      <a:pt x="2221" y="1827"/>
                    </a:cubicBezTo>
                    <a:lnTo>
                      <a:pt x="2221" y="1822"/>
                    </a:lnTo>
                    <a:close/>
                    <a:moveTo>
                      <a:pt x="85" y="1240"/>
                    </a:moveTo>
                    <a:cubicBezTo>
                      <a:pt x="548" y="1240"/>
                      <a:pt x="548" y="1240"/>
                      <a:pt x="548" y="1240"/>
                    </a:cubicBezTo>
                    <a:cubicBezTo>
                      <a:pt x="551" y="1422"/>
                      <a:pt x="575" y="1592"/>
                      <a:pt x="615" y="1744"/>
                    </a:cubicBezTo>
                    <a:cubicBezTo>
                      <a:pt x="227" y="1744"/>
                      <a:pt x="227" y="1744"/>
                      <a:pt x="227" y="1744"/>
                    </a:cubicBezTo>
                    <a:cubicBezTo>
                      <a:pt x="142" y="1594"/>
                      <a:pt x="91" y="1422"/>
                      <a:pt x="85" y="1240"/>
                    </a:cubicBezTo>
                    <a:close/>
                    <a:moveTo>
                      <a:pt x="2312" y="1156"/>
                    </a:moveTo>
                    <a:cubicBezTo>
                      <a:pt x="1815" y="1156"/>
                      <a:pt x="1815" y="1156"/>
                      <a:pt x="1815" y="1156"/>
                    </a:cubicBezTo>
                    <a:cubicBezTo>
                      <a:pt x="1812" y="976"/>
                      <a:pt x="1789" y="808"/>
                      <a:pt x="1749" y="658"/>
                    </a:cubicBezTo>
                    <a:cubicBezTo>
                      <a:pt x="2172" y="658"/>
                      <a:pt x="2172" y="658"/>
                      <a:pt x="2172" y="658"/>
                    </a:cubicBezTo>
                    <a:cubicBezTo>
                      <a:pt x="2255" y="806"/>
                      <a:pt x="2305" y="976"/>
                      <a:pt x="2312" y="1156"/>
                    </a:cubicBezTo>
                    <a:close/>
                    <a:moveTo>
                      <a:pt x="1731" y="1156"/>
                    </a:moveTo>
                    <a:cubicBezTo>
                      <a:pt x="1240" y="1156"/>
                      <a:pt x="1240" y="1156"/>
                      <a:pt x="1240" y="1156"/>
                    </a:cubicBezTo>
                    <a:cubicBezTo>
                      <a:pt x="1240" y="658"/>
                      <a:pt x="1240" y="658"/>
                      <a:pt x="1240" y="658"/>
                    </a:cubicBezTo>
                    <a:cubicBezTo>
                      <a:pt x="1662" y="658"/>
                      <a:pt x="1662" y="658"/>
                      <a:pt x="1662" y="658"/>
                    </a:cubicBezTo>
                    <a:cubicBezTo>
                      <a:pt x="1704" y="809"/>
                      <a:pt x="1728" y="979"/>
                      <a:pt x="1731" y="1156"/>
                    </a:cubicBezTo>
                    <a:close/>
                    <a:moveTo>
                      <a:pt x="1240" y="574"/>
                    </a:moveTo>
                    <a:cubicBezTo>
                      <a:pt x="1240" y="90"/>
                      <a:pt x="1240" y="90"/>
                      <a:pt x="1240" y="90"/>
                    </a:cubicBezTo>
                    <a:cubicBezTo>
                      <a:pt x="1360" y="117"/>
                      <a:pt x="1473" y="224"/>
                      <a:pt x="1563" y="400"/>
                    </a:cubicBezTo>
                    <a:cubicBezTo>
                      <a:pt x="1591" y="453"/>
                      <a:pt x="1615" y="512"/>
                      <a:pt x="1636" y="574"/>
                    </a:cubicBezTo>
                    <a:lnTo>
                      <a:pt x="1240" y="574"/>
                    </a:lnTo>
                    <a:close/>
                    <a:moveTo>
                      <a:pt x="1156" y="85"/>
                    </a:moveTo>
                    <a:cubicBezTo>
                      <a:pt x="1156" y="574"/>
                      <a:pt x="1156" y="574"/>
                      <a:pt x="1156" y="574"/>
                    </a:cubicBezTo>
                    <a:cubicBezTo>
                      <a:pt x="727" y="574"/>
                      <a:pt x="727" y="574"/>
                      <a:pt x="727" y="574"/>
                    </a:cubicBezTo>
                    <a:cubicBezTo>
                      <a:pt x="748" y="512"/>
                      <a:pt x="772" y="453"/>
                      <a:pt x="800" y="400"/>
                    </a:cubicBezTo>
                    <a:cubicBezTo>
                      <a:pt x="898" y="208"/>
                      <a:pt x="1024" y="97"/>
                      <a:pt x="1156" y="85"/>
                    </a:cubicBezTo>
                    <a:close/>
                    <a:moveTo>
                      <a:pt x="1156" y="658"/>
                    </a:moveTo>
                    <a:cubicBezTo>
                      <a:pt x="1156" y="1156"/>
                      <a:pt x="1156" y="1156"/>
                      <a:pt x="1156" y="1156"/>
                    </a:cubicBezTo>
                    <a:cubicBezTo>
                      <a:pt x="631" y="1156"/>
                      <a:pt x="631" y="1156"/>
                      <a:pt x="631" y="1156"/>
                    </a:cubicBezTo>
                    <a:cubicBezTo>
                      <a:pt x="635" y="979"/>
                      <a:pt x="659" y="809"/>
                      <a:pt x="701" y="658"/>
                    </a:cubicBezTo>
                    <a:lnTo>
                      <a:pt x="1156" y="658"/>
                    </a:lnTo>
                    <a:close/>
                    <a:moveTo>
                      <a:pt x="548" y="1156"/>
                    </a:moveTo>
                    <a:cubicBezTo>
                      <a:pt x="85" y="1156"/>
                      <a:pt x="85" y="1156"/>
                      <a:pt x="85" y="1156"/>
                    </a:cubicBezTo>
                    <a:cubicBezTo>
                      <a:pt x="91" y="976"/>
                      <a:pt x="141" y="806"/>
                      <a:pt x="224" y="658"/>
                    </a:cubicBezTo>
                    <a:cubicBezTo>
                      <a:pt x="613" y="658"/>
                      <a:pt x="613" y="658"/>
                      <a:pt x="613" y="658"/>
                    </a:cubicBezTo>
                    <a:cubicBezTo>
                      <a:pt x="574" y="808"/>
                      <a:pt x="551" y="976"/>
                      <a:pt x="548" y="1156"/>
                    </a:cubicBezTo>
                    <a:close/>
                    <a:moveTo>
                      <a:pt x="631" y="1240"/>
                    </a:moveTo>
                    <a:cubicBezTo>
                      <a:pt x="1156" y="1240"/>
                      <a:pt x="1156" y="1240"/>
                      <a:pt x="1156" y="1240"/>
                    </a:cubicBezTo>
                    <a:cubicBezTo>
                      <a:pt x="1156" y="1744"/>
                      <a:pt x="1156" y="1744"/>
                      <a:pt x="1156" y="1744"/>
                    </a:cubicBezTo>
                    <a:cubicBezTo>
                      <a:pt x="702" y="1744"/>
                      <a:pt x="702" y="1744"/>
                      <a:pt x="702" y="1744"/>
                    </a:cubicBezTo>
                    <a:cubicBezTo>
                      <a:pt x="659" y="1591"/>
                      <a:pt x="635" y="1419"/>
                      <a:pt x="631" y="1240"/>
                    </a:cubicBezTo>
                    <a:close/>
                    <a:moveTo>
                      <a:pt x="1156" y="1827"/>
                    </a:moveTo>
                    <a:cubicBezTo>
                      <a:pt x="1156" y="2311"/>
                      <a:pt x="1156" y="2311"/>
                      <a:pt x="1156" y="2311"/>
                    </a:cubicBezTo>
                    <a:cubicBezTo>
                      <a:pt x="1024" y="2299"/>
                      <a:pt x="898" y="2188"/>
                      <a:pt x="800" y="1997"/>
                    </a:cubicBezTo>
                    <a:cubicBezTo>
                      <a:pt x="773" y="1944"/>
                      <a:pt x="749" y="1887"/>
                      <a:pt x="728" y="1827"/>
                    </a:cubicBezTo>
                    <a:lnTo>
                      <a:pt x="1156" y="1827"/>
                    </a:lnTo>
                    <a:close/>
                    <a:moveTo>
                      <a:pt x="1240" y="2306"/>
                    </a:moveTo>
                    <a:cubicBezTo>
                      <a:pt x="1240" y="1827"/>
                      <a:pt x="1240" y="1827"/>
                      <a:pt x="1240" y="1827"/>
                    </a:cubicBezTo>
                    <a:cubicBezTo>
                      <a:pt x="1634" y="1827"/>
                      <a:pt x="1634" y="1827"/>
                      <a:pt x="1634" y="1827"/>
                    </a:cubicBezTo>
                    <a:cubicBezTo>
                      <a:pt x="1614" y="1887"/>
                      <a:pt x="1590" y="1944"/>
                      <a:pt x="1563" y="1997"/>
                    </a:cubicBezTo>
                    <a:cubicBezTo>
                      <a:pt x="1473" y="2172"/>
                      <a:pt x="1360" y="2280"/>
                      <a:pt x="1240" y="2306"/>
                    </a:cubicBezTo>
                    <a:close/>
                    <a:moveTo>
                      <a:pt x="1240" y="1744"/>
                    </a:moveTo>
                    <a:cubicBezTo>
                      <a:pt x="1240" y="1240"/>
                      <a:pt x="1240" y="1240"/>
                      <a:pt x="1240" y="1240"/>
                    </a:cubicBezTo>
                    <a:cubicBezTo>
                      <a:pt x="1731" y="1240"/>
                      <a:pt x="1731" y="1240"/>
                      <a:pt x="1731" y="1240"/>
                    </a:cubicBezTo>
                    <a:cubicBezTo>
                      <a:pt x="1728" y="1419"/>
                      <a:pt x="1704" y="1591"/>
                      <a:pt x="1660" y="1744"/>
                    </a:cubicBezTo>
                    <a:lnTo>
                      <a:pt x="1240" y="1744"/>
                    </a:lnTo>
                    <a:close/>
                    <a:moveTo>
                      <a:pt x="1815" y="1240"/>
                    </a:moveTo>
                    <a:cubicBezTo>
                      <a:pt x="2312" y="1240"/>
                      <a:pt x="2312" y="1240"/>
                      <a:pt x="2312" y="1240"/>
                    </a:cubicBezTo>
                    <a:cubicBezTo>
                      <a:pt x="2305" y="1422"/>
                      <a:pt x="2254" y="1594"/>
                      <a:pt x="2169" y="1744"/>
                    </a:cubicBezTo>
                    <a:cubicBezTo>
                      <a:pt x="1748" y="1744"/>
                      <a:pt x="1748" y="1744"/>
                      <a:pt x="1748" y="1744"/>
                    </a:cubicBezTo>
                    <a:cubicBezTo>
                      <a:pt x="1788" y="1592"/>
                      <a:pt x="1812" y="1422"/>
                      <a:pt x="1815" y="1240"/>
                    </a:cubicBezTo>
                    <a:close/>
                    <a:moveTo>
                      <a:pt x="2121" y="574"/>
                    </a:moveTo>
                    <a:cubicBezTo>
                      <a:pt x="1725" y="574"/>
                      <a:pt x="1725" y="574"/>
                      <a:pt x="1725" y="574"/>
                    </a:cubicBezTo>
                    <a:cubicBezTo>
                      <a:pt x="1662" y="374"/>
                      <a:pt x="1568" y="214"/>
                      <a:pt x="1456" y="114"/>
                    </a:cubicBezTo>
                    <a:cubicBezTo>
                      <a:pt x="1731" y="179"/>
                      <a:pt x="1967" y="347"/>
                      <a:pt x="2121" y="574"/>
                    </a:cubicBezTo>
                    <a:close/>
                    <a:moveTo>
                      <a:pt x="894" y="126"/>
                    </a:moveTo>
                    <a:cubicBezTo>
                      <a:pt x="787" y="227"/>
                      <a:pt x="698" y="382"/>
                      <a:pt x="637" y="574"/>
                    </a:cubicBezTo>
                    <a:cubicBezTo>
                      <a:pt x="275" y="574"/>
                      <a:pt x="275" y="574"/>
                      <a:pt x="275" y="574"/>
                    </a:cubicBezTo>
                    <a:cubicBezTo>
                      <a:pt x="421" y="360"/>
                      <a:pt x="639" y="199"/>
                      <a:pt x="894" y="126"/>
                    </a:cubicBezTo>
                    <a:close/>
                    <a:moveTo>
                      <a:pt x="279" y="1827"/>
                    </a:moveTo>
                    <a:cubicBezTo>
                      <a:pt x="639" y="1827"/>
                      <a:pt x="639" y="1827"/>
                      <a:pt x="639" y="1827"/>
                    </a:cubicBezTo>
                    <a:cubicBezTo>
                      <a:pt x="700" y="2017"/>
                      <a:pt x="788" y="2171"/>
                      <a:pt x="894" y="2270"/>
                    </a:cubicBezTo>
                    <a:cubicBezTo>
                      <a:pt x="641" y="2198"/>
                      <a:pt x="424" y="2039"/>
                      <a:pt x="279" y="1827"/>
                    </a:cubicBezTo>
                    <a:close/>
                    <a:moveTo>
                      <a:pt x="1456" y="2282"/>
                    </a:moveTo>
                    <a:cubicBezTo>
                      <a:pt x="1567" y="2183"/>
                      <a:pt x="1660" y="2025"/>
                      <a:pt x="1724" y="1827"/>
                    </a:cubicBezTo>
                    <a:cubicBezTo>
                      <a:pt x="2117" y="1827"/>
                      <a:pt x="2117" y="1827"/>
                      <a:pt x="2117" y="1827"/>
                    </a:cubicBezTo>
                    <a:cubicBezTo>
                      <a:pt x="1963" y="2052"/>
                      <a:pt x="1729" y="2217"/>
                      <a:pt x="1456" y="22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5469" tIns="42735" rIns="85469" bIns="427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98" dirty="0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2238858" y="2173192"/>
              <a:ext cx="505379" cy="505379"/>
              <a:chOff x="8837203" y="1320830"/>
              <a:chExt cx="576000" cy="576000"/>
            </a:xfrm>
          </p:grpSpPr>
          <p:sp>
            <p:nvSpPr>
              <p:cNvPr id="20" name="Rechteck 19"/>
              <p:cNvSpPr/>
              <p:nvPr/>
            </p:nvSpPr>
            <p:spPr bwMode="auto">
              <a:xfrm>
                <a:off x="8837203" y="1320830"/>
                <a:ext cx="576000" cy="576000"/>
              </a:xfrm>
              <a:prstGeom prst="rect">
                <a:avLst/>
              </a:prstGeom>
              <a:solidFill>
                <a:srgbClr val="AAB414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98" b="1" dirty="0"/>
              </a:p>
            </p:txBody>
          </p:sp>
          <p:grpSp>
            <p:nvGrpSpPr>
              <p:cNvPr id="21" name="Gruppieren 571"/>
              <p:cNvGrpSpPr/>
              <p:nvPr>
                <p:custDataLst>
                  <p:tags r:id="rId4"/>
                </p:custDataLst>
              </p:nvPr>
            </p:nvGrpSpPr>
            <p:grpSpPr bwMode="gray">
              <a:xfrm>
                <a:off x="8976361" y="1449716"/>
                <a:ext cx="297685" cy="318228"/>
                <a:chOff x="1199584" y="112092"/>
                <a:chExt cx="698501" cy="746458"/>
              </a:xfrm>
              <a:solidFill>
                <a:schemeClr val="bg1"/>
              </a:solidFill>
            </p:grpSpPr>
            <p:sp>
              <p:nvSpPr>
                <p:cNvPr id="22" name="Freeform 5"/>
                <p:cNvSpPr>
                  <a:spLocks/>
                </p:cNvSpPr>
                <p:nvPr/>
              </p:nvSpPr>
              <p:spPr bwMode="gray">
                <a:xfrm>
                  <a:off x="1440411" y="602085"/>
                  <a:ext cx="217891" cy="82361"/>
                </a:xfrm>
                <a:custGeom>
                  <a:avLst/>
                  <a:gdLst>
                    <a:gd name="T0" fmla="*/ 210 w 210"/>
                    <a:gd name="T1" fmla="*/ 34 h 79"/>
                    <a:gd name="T2" fmla="*/ 105 w 210"/>
                    <a:gd name="T3" fmla="*/ 79 h 79"/>
                    <a:gd name="T4" fmla="*/ 0 w 210"/>
                    <a:gd name="T5" fmla="*/ 34 h 79"/>
                    <a:gd name="T6" fmla="*/ 0 w 210"/>
                    <a:gd name="T7" fmla="*/ 0 h 79"/>
                    <a:gd name="T8" fmla="*/ 105 w 210"/>
                    <a:gd name="T9" fmla="*/ 45 h 79"/>
                    <a:gd name="T10" fmla="*/ 210 w 210"/>
                    <a:gd name="T11" fmla="*/ 0 h 79"/>
                    <a:gd name="T12" fmla="*/ 210 w 210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79">
                      <a:moveTo>
                        <a:pt x="210" y="34"/>
                      </a:moveTo>
                      <a:cubicBezTo>
                        <a:pt x="210" y="59"/>
                        <a:pt x="163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3" y="45"/>
                        <a:pt x="210" y="25"/>
                        <a:pt x="210" y="0"/>
                      </a:cubicBezTo>
                      <a:lnTo>
                        <a:pt x="21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gray">
                <a:xfrm>
                  <a:off x="1199584" y="415471"/>
                  <a:ext cx="217891" cy="9382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4" name="Freeform 7"/>
                <p:cNvSpPr>
                  <a:spLocks/>
                </p:cNvSpPr>
                <p:nvPr/>
              </p:nvSpPr>
              <p:spPr bwMode="gray">
                <a:xfrm>
                  <a:off x="1199584" y="776189"/>
                  <a:ext cx="217891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5" name="Freeform 8"/>
                <p:cNvSpPr>
                  <a:spLocks/>
                </p:cNvSpPr>
                <p:nvPr/>
              </p:nvSpPr>
              <p:spPr bwMode="gray">
                <a:xfrm>
                  <a:off x="1199584" y="717807"/>
                  <a:ext cx="217891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6" name="Freeform 9"/>
                <p:cNvSpPr>
                  <a:spLocks/>
                </p:cNvSpPr>
                <p:nvPr/>
              </p:nvSpPr>
              <p:spPr bwMode="gray">
                <a:xfrm>
                  <a:off x="1199584" y="660467"/>
                  <a:ext cx="217891" cy="81318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7" name="Freeform 10"/>
                <p:cNvSpPr>
                  <a:spLocks/>
                </p:cNvSpPr>
                <p:nvPr/>
              </p:nvSpPr>
              <p:spPr bwMode="gray">
                <a:xfrm>
                  <a:off x="1199584" y="602085"/>
                  <a:ext cx="217891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8" name="Freeform 11"/>
                <p:cNvSpPr>
                  <a:spLocks/>
                </p:cNvSpPr>
                <p:nvPr/>
              </p:nvSpPr>
              <p:spPr bwMode="gray">
                <a:xfrm>
                  <a:off x="1199584" y="543703"/>
                  <a:ext cx="217891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9" name="Freeform 12"/>
                <p:cNvSpPr>
                  <a:spLocks/>
                </p:cNvSpPr>
                <p:nvPr/>
              </p:nvSpPr>
              <p:spPr bwMode="gray">
                <a:xfrm>
                  <a:off x="1199584" y="485321"/>
                  <a:ext cx="217891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4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4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4" y="79"/>
                      </a:cubicBezTo>
                      <a:cubicBezTo>
                        <a:pt x="46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6" y="45"/>
                        <a:pt x="104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0" name="Oval 13"/>
                <p:cNvSpPr>
                  <a:spLocks noChangeArrowheads="1"/>
                </p:cNvSpPr>
                <p:nvPr/>
              </p:nvSpPr>
              <p:spPr bwMode="gray">
                <a:xfrm>
                  <a:off x="1681237" y="648999"/>
                  <a:ext cx="216848" cy="9278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gray">
                <a:xfrm>
                  <a:off x="1681237" y="776189"/>
                  <a:ext cx="216848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5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5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gray">
                <a:xfrm>
                  <a:off x="1681237" y="717807"/>
                  <a:ext cx="216848" cy="82361"/>
                </a:xfrm>
                <a:custGeom>
                  <a:avLst/>
                  <a:gdLst>
                    <a:gd name="T0" fmla="*/ 209 w 209"/>
                    <a:gd name="T1" fmla="*/ 34 h 79"/>
                    <a:gd name="T2" fmla="*/ 105 w 209"/>
                    <a:gd name="T3" fmla="*/ 79 h 79"/>
                    <a:gd name="T4" fmla="*/ 0 w 209"/>
                    <a:gd name="T5" fmla="*/ 34 h 79"/>
                    <a:gd name="T6" fmla="*/ 0 w 209"/>
                    <a:gd name="T7" fmla="*/ 0 h 79"/>
                    <a:gd name="T8" fmla="*/ 105 w 209"/>
                    <a:gd name="T9" fmla="*/ 45 h 79"/>
                    <a:gd name="T10" fmla="*/ 209 w 209"/>
                    <a:gd name="T11" fmla="*/ 0 h 79"/>
                    <a:gd name="T12" fmla="*/ 209 w 209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9" h="79">
                      <a:moveTo>
                        <a:pt x="209" y="34"/>
                      </a:moveTo>
                      <a:cubicBezTo>
                        <a:pt x="209" y="59"/>
                        <a:pt x="162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2" y="45"/>
                        <a:pt x="209" y="25"/>
                        <a:pt x="209" y="0"/>
                      </a:cubicBezTo>
                      <a:lnTo>
                        <a:pt x="209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3" name="Oval 16"/>
                <p:cNvSpPr>
                  <a:spLocks noChangeArrowheads="1"/>
                </p:cNvSpPr>
                <p:nvPr/>
              </p:nvSpPr>
              <p:spPr bwMode="gray">
                <a:xfrm>
                  <a:off x="1440411" y="532235"/>
                  <a:ext cx="217891" cy="9382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4" name="Freeform 17"/>
                <p:cNvSpPr>
                  <a:spLocks/>
                </p:cNvSpPr>
                <p:nvPr/>
              </p:nvSpPr>
              <p:spPr bwMode="gray">
                <a:xfrm>
                  <a:off x="1440411" y="776189"/>
                  <a:ext cx="217891" cy="82361"/>
                </a:xfrm>
                <a:custGeom>
                  <a:avLst/>
                  <a:gdLst>
                    <a:gd name="T0" fmla="*/ 210 w 210"/>
                    <a:gd name="T1" fmla="*/ 34 h 79"/>
                    <a:gd name="T2" fmla="*/ 105 w 210"/>
                    <a:gd name="T3" fmla="*/ 79 h 79"/>
                    <a:gd name="T4" fmla="*/ 0 w 210"/>
                    <a:gd name="T5" fmla="*/ 34 h 79"/>
                    <a:gd name="T6" fmla="*/ 0 w 210"/>
                    <a:gd name="T7" fmla="*/ 0 h 79"/>
                    <a:gd name="T8" fmla="*/ 105 w 210"/>
                    <a:gd name="T9" fmla="*/ 45 h 79"/>
                    <a:gd name="T10" fmla="*/ 210 w 210"/>
                    <a:gd name="T11" fmla="*/ 0 h 79"/>
                    <a:gd name="T12" fmla="*/ 210 w 210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79">
                      <a:moveTo>
                        <a:pt x="210" y="34"/>
                      </a:moveTo>
                      <a:cubicBezTo>
                        <a:pt x="210" y="59"/>
                        <a:pt x="163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3" y="45"/>
                        <a:pt x="210" y="25"/>
                        <a:pt x="210" y="0"/>
                      </a:cubicBezTo>
                      <a:lnTo>
                        <a:pt x="21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5" name="Freeform 18"/>
                <p:cNvSpPr>
                  <a:spLocks/>
                </p:cNvSpPr>
                <p:nvPr/>
              </p:nvSpPr>
              <p:spPr bwMode="gray">
                <a:xfrm>
                  <a:off x="1440411" y="717807"/>
                  <a:ext cx="217891" cy="82361"/>
                </a:xfrm>
                <a:custGeom>
                  <a:avLst/>
                  <a:gdLst>
                    <a:gd name="T0" fmla="*/ 210 w 210"/>
                    <a:gd name="T1" fmla="*/ 34 h 79"/>
                    <a:gd name="T2" fmla="*/ 105 w 210"/>
                    <a:gd name="T3" fmla="*/ 79 h 79"/>
                    <a:gd name="T4" fmla="*/ 0 w 210"/>
                    <a:gd name="T5" fmla="*/ 34 h 79"/>
                    <a:gd name="T6" fmla="*/ 0 w 210"/>
                    <a:gd name="T7" fmla="*/ 0 h 79"/>
                    <a:gd name="T8" fmla="*/ 105 w 210"/>
                    <a:gd name="T9" fmla="*/ 45 h 79"/>
                    <a:gd name="T10" fmla="*/ 210 w 210"/>
                    <a:gd name="T11" fmla="*/ 0 h 79"/>
                    <a:gd name="T12" fmla="*/ 210 w 210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79">
                      <a:moveTo>
                        <a:pt x="210" y="34"/>
                      </a:moveTo>
                      <a:cubicBezTo>
                        <a:pt x="210" y="59"/>
                        <a:pt x="163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3" y="45"/>
                        <a:pt x="210" y="25"/>
                        <a:pt x="210" y="0"/>
                      </a:cubicBezTo>
                      <a:lnTo>
                        <a:pt x="21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6" name="Freeform 19"/>
                <p:cNvSpPr>
                  <a:spLocks/>
                </p:cNvSpPr>
                <p:nvPr/>
              </p:nvSpPr>
              <p:spPr bwMode="gray">
                <a:xfrm>
                  <a:off x="1440411" y="660467"/>
                  <a:ext cx="217891" cy="81318"/>
                </a:xfrm>
                <a:custGeom>
                  <a:avLst/>
                  <a:gdLst>
                    <a:gd name="T0" fmla="*/ 210 w 210"/>
                    <a:gd name="T1" fmla="*/ 34 h 79"/>
                    <a:gd name="T2" fmla="*/ 105 w 210"/>
                    <a:gd name="T3" fmla="*/ 79 h 79"/>
                    <a:gd name="T4" fmla="*/ 0 w 210"/>
                    <a:gd name="T5" fmla="*/ 34 h 79"/>
                    <a:gd name="T6" fmla="*/ 0 w 210"/>
                    <a:gd name="T7" fmla="*/ 0 h 79"/>
                    <a:gd name="T8" fmla="*/ 105 w 210"/>
                    <a:gd name="T9" fmla="*/ 45 h 79"/>
                    <a:gd name="T10" fmla="*/ 210 w 210"/>
                    <a:gd name="T11" fmla="*/ 0 h 79"/>
                    <a:gd name="T12" fmla="*/ 210 w 210"/>
                    <a:gd name="T13" fmla="*/ 3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0" h="79">
                      <a:moveTo>
                        <a:pt x="210" y="34"/>
                      </a:moveTo>
                      <a:cubicBezTo>
                        <a:pt x="210" y="59"/>
                        <a:pt x="163" y="79"/>
                        <a:pt x="105" y="79"/>
                      </a:cubicBezTo>
                      <a:cubicBezTo>
                        <a:pt x="47" y="79"/>
                        <a:pt x="0" y="59"/>
                        <a:pt x="0" y="34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47" y="45"/>
                        <a:pt x="105" y="45"/>
                      </a:cubicBezTo>
                      <a:cubicBezTo>
                        <a:pt x="163" y="45"/>
                        <a:pt x="210" y="25"/>
                        <a:pt x="210" y="0"/>
                      </a:cubicBezTo>
                      <a:lnTo>
                        <a:pt x="21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7" name="Freeform 20"/>
                <p:cNvSpPr>
                  <a:spLocks noEditPoints="1"/>
                </p:cNvSpPr>
                <p:nvPr/>
              </p:nvSpPr>
              <p:spPr bwMode="gray">
                <a:xfrm>
                  <a:off x="1203754" y="112092"/>
                  <a:ext cx="694331" cy="310676"/>
                </a:xfrm>
                <a:custGeom>
                  <a:avLst/>
                  <a:gdLst>
                    <a:gd name="T0" fmla="*/ 651 w 668"/>
                    <a:gd name="T1" fmla="*/ 53 h 299"/>
                    <a:gd name="T2" fmla="*/ 459 w 668"/>
                    <a:gd name="T3" fmla="*/ 53 h 299"/>
                    <a:gd name="T4" fmla="*/ 430 w 668"/>
                    <a:gd name="T5" fmla="*/ 95 h 299"/>
                    <a:gd name="T6" fmla="*/ 54 w 668"/>
                    <a:gd name="T7" fmla="*/ 95 h 299"/>
                    <a:gd name="T8" fmla="*/ 0 w 668"/>
                    <a:gd name="T9" fmla="*/ 149 h 299"/>
                    <a:gd name="T10" fmla="*/ 54 w 668"/>
                    <a:gd name="T11" fmla="*/ 204 h 299"/>
                    <a:gd name="T12" fmla="*/ 430 w 668"/>
                    <a:gd name="T13" fmla="*/ 204 h 299"/>
                    <a:gd name="T14" fmla="*/ 458 w 668"/>
                    <a:gd name="T15" fmla="*/ 246 h 299"/>
                    <a:gd name="T16" fmla="*/ 651 w 668"/>
                    <a:gd name="T17" fmla="*/ 246 h 299"/>
                    <a:gd name="T18" fmla="*/ 668 w 668"/>
                    <a:gd name="T19" fmla="*/ 225 h 299"/>
                    <a:gd name="T20" fmla="*/ 541 w 668"/>
                    <a:gd name="T21" fmla="*/ 225 h 299"/>
                    <a:gd name="T22" fmla="*/ 498 w 668"/>
                    <a:gd name="T23" fmla="*/ 150 h 299"/>
                    <a:gd name="T24" fmla="*/ 542 w 668"/>
                    <a:gd name="T25" fmla="*/ 74 h 299"/>
                    <a:gd name="T26" fmla="*/ 668 w 668"/>
                    <a:gd name="T27" fmla="*/ 74 h 299"/>
                    <a:gd name="T28" fmla="*/ 651 w 668"/>
                    <a:gd name="T29" fmla="*/ 53 h 299"/>
                    <a:gd name="T30" fmla="*/ 82 w 668"/>
                    <a:gd name="T31" fmla="*/ 149 h 299"/>
                    <a:gd name="T32" fmla="*/ 54 w 668"/>
                    <a:gd name="T33" fmla="*/ 176 h 299"/>
                    <a:gd name="T34" fmla="*/ 27 w 668"/>
                    <a:gd name="T35" fmla="*/ 149 h 299"/>
                    <a:gd name="T36" fmla="*/ 54 w 668"/>
                    <a:gd name="T37" fmla="*/ 122 h 299"/>
                    <a:gd name="T38" fmla="*/ 82 w 668"/>
                    <a:gd name="T39" fmla="*/ 149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68" h="299">
                      <a:moveTo>
                        <a:pt x="651" y="53"/>
                      </a:moveTo>
                      <a:cubicBezTo>
                        <a:pt x="598" y="0"/>
                        <a:pt x="512" y="0"/>
                        <a:pt x="459" y="53"/>
                      </a:cubicBezTo>
                      <a:cubicBezTo>
                        <a:pt x="446" y="66"/>
                        <a:pt x="437" y="80"/>
                        <a:pt x="430" y="95"/>
                      </a:cubicBezTo>
                      <a:cubicBezTo>
                        <a:pt x="54" y="95"/>
                        <a:pt x="54" y="95"/>
                        <a:pt x="54" y="95"/>
                      </a:cubicBezTo>
                      <a:cubicBezTo>
                        <a:pt x="24" y="95"/>
                        <a:pt x="0" y="119"/>
                        <a:pt x="0" y="149"/>
                      </a:cubicBezTo>
                      <a:cubicBezTo>
                        <a:pt x="0" y="179"/>
                        <a:pt x="24" y="204"/>
                        <a:pt x="54" y="204"/>
                      </a:cubicBezTo>
                      <a:cubicBezTo>
                        <a:pt x="430" y="204"/>
                        <a:pt x="430" y="204"/>
                        <a:pt x="430" y="204"/>
                      </a:cubicBezTo>
                      <a:cubicBezTo>
                        <a:pt x="437" y="219"/>
                        <a:pt x="446" y="233"/>
                        <a:pt x="458" y="246"/>
                      </a:cubicBezTo>
                      <a:cubicBezTo>
                        <a:pt x="512" y="299"/>
                        <a:pt x="598" y="299"/>
                        <a:pt x="651" y="246"/>
                      </a:cubicBezTo>
                      <a:cubicBezTo>
                        <a:pt x="657" y="239"/>
                        <a:pt x="663" y="233"/>
                        <a:pt x="668" y="225"/>
                      </a:cubicBezTo>
                      <a:cubicBezTo>
                        <a:pt x="541" y="225"/>
                        <a:pt x="541" y="225"/>
                        <a:pt x="541" y="225"/>
                      </a:cubicBezTo>
                      <a:cubicBezTo>
                        <a:pt x="498" y="150"/>
                        <a:pt x="498" y="150"/>
                        <a:pt x="498" y="150"/>
                      </a:cubicBezTo>
                      <a:cubicBezTo>
                        <a:pt x="542" y="74"/>
                        <a:pt x="542" y="74"/>
                        <a:pt x="542" y="74"/>
                      </a:cubicBezTo>
                      <a:cubicBezTo>
                        <a:pt x="668" y="74"/>
                        <a:pt x="668" y="74"/>
                        <a:pt x="668" y="74"/>
                      </a:cubicBezTo>
                      <a:cubicBezTo>
                        <a:pt x="663" y="67"/>
                        <a:pt x="658" y="60"/>
                        <a:pt x="651" y="53"/>
                      </a:cubicBezTo>
                      <a:moveTo>
                        <a:pt x="82" y="149"/>
                      </a:moveTo>
                      <a:cubicBezTo>
                        <a:pt x="82" y="164"/>
                        <a:pt x="69" y="176"/>
                        <a:pt x="54" y="176"/>
                      </a:cubicBezTo>
                      <a:cubicBezTo>
                        <a:pt x="39" y="176"/>
                        <a:pt x="27" y="164"/>
                        <a:pt x="27" y="149"/>
                      </a:cubicBezTo>
                      <a:cubicBezTo>
                        <a:pt x="27" y="134"/>
                        <a:pt x="39" y="122"/>
                        <a:pt x="54" y="122"/>
                      </a:cubicBezTo>
                      <a:cubicBezTo>
                        <a:pt x="69" y="122"/>
                        <a:pt x="82" y="134"/>
                        <a:pt x="82" y="14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</p:grpSp>
        </p:grpSp>
        <p:grpSp>
          <p:nvGrpSpPr>
            <p:cNvPr id="15" name="Gruppieren 14"/>
            <p:cNvGrpSpPr/>
            <p:nvPr/>
          </p:nvGrpSpPr>
          <p:grpSpPr>
            <a:xfrm>
              <a:off x="2807488" y="2173122"/>
              <a:ext cx="505379" cy="505379"/>
              <a:chOff x="9887785" y="1526582"/>
              <a:chExt cx="576000" cy="576000"/>
            </a:xfrm>
          </p:grpSpPr>
          <p:sp>
            <p:nvSpPr>
              <p:cNvPr id="16" name="Rechteck 15"/>
              <p:cNvSpPr/>
              <p:nvPr/>
            </p:nvSpPr>
            <p:spPr bwMode="auto">
              <a:xfrm>
                <a:off x="9887785" y="1526582"/>
                <a:ext cx="576000" cy="576000"/>
              </a:xfrm>
              <a:prstGeom prst="rect">
                <a:avLst/>
              </a:prstGeom>
              <a:solidFill>
                <a:srgbClr val="41AAC8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85469" tIns="42735" rIns="85469" bIns="4273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98" b="1" dirty="0"/>
              </a:p>
            </p:txBody>
          </p:sp>
          <p:grpSp>
            <p:nvGrpSpPr>
              <p:cNvPr id="17" name="Gruppieren 588"/>
              <p:cNvGrpSpPr/>
              <p:nvPr>
                <p:custDataLst>
                  <p:tags r:id="rId3"/>
                </p:custDataLst>
              </p:nvPr>
            </p:nvGrpSpPr>
            <p:grpSpPr bwMode="gray">
              <a:xfrm>
                <a:off x="9974206" y="1663704"/>
                <a:ext cx="403158" cy="301756"/>
                <a:chOff x="13442563" y="12700"/>
                <a:chExt cx="820141" cy="613656"/>
              </a:xfrm>
              <a:solidFill>
                <a:schemeClr val="bg1"/>
              </a:solidFill>
            </p:grpSpPr>
            <p:sp>
              <p:nvSpPr>
                <p:cNvPr id="18" name="Freeform 21"/>
                <p:cNvSpPr>
                  <a:spLocks noEditPoints="1"/>
                </p:cNvSpPr>
                <p:nvPr/>
              </p:nvSpPr>
              <p:spPr bwMode="gray">
                <a:xfrm>
                  <a:off x="13442563" y="12700"/>
                  <a:ext cx="820141" cy="613656"/>
                </a:xfrm>
                <a:custGeom>
                  <a:avLst/>
                  <a:gdLst>
                    <a:gd name="T0" fmla="*/ 0 w 709"/>
                    <a:gd name="T1" fmla="*/ 508 h 531"/>
                    <a:gd name="T2" fmla="*/ 709 w 709"/>
                    <a:gd name="T3" fmla="*/ 508 h 531"/>
                    <a:gd name="T4" fmla="*/ 685 w 709"/>
                    <a:gd name="T5" fmla="*/ 531 h 531"/>
                    <a:gd name="T6" fmla="*/ 24 w 709"/>
                    <a:gd name="T7" fmla="*/ 531 h 531"/>
                    <a:gd name="T8" fmla="*/ 0 w 709"/>
                    <a:gd name="T9" fmla="*/ 508 h 531"/>
                    <a:gd name="T10" fmla="*/ 284 w 709"/>
                    <a:gd name="T11" fmla="*/ 366 h 531"/>
                    <a:gd name="T12" fmla="*/ 425 w 709"/>
                    <a:gd name="T13" fmla="*/ 366 h 531"/>
                    <a:gd name="T14" fmla="*/ 425 w 709"/>
                    <a:gd name="T15" fmla="*/ 407 h 531"/>
                    <a:gd name="T16" fmla="*/ 284 w 709"/>
                    <a:gd name="T17" fmla="*/ 407 h 531"/>
                    <a:gd name="T18" fmla="*/ 284 w 709"/>
                    <a:gd name="T19" fmla="*/ 366 h 531"/>
                    <a:gd name="T20" fmla="*/ 80 w 709"/>
                    <a:gd name="T21" fmla="*/ 419 h 531"/>
                    <a:gd name="T22" fmla="*/ 629 w 709"/>
                    <a:gd name="T23" fmla="*/ 419 h 531"/>
                    <a:gd name="T24" fmla="*/ 709 w 709"/>
                    <a:gd name="T25" fmla="*/ 496 h 531"/>
                    <a:gd name="T26" fmla="*/ 0 w 709"/>
                    <a:gd name="T27" fmla="*/ 496 h 531"/>
                    <a:gd name="T28" fmla="*/ 80 w 709"/>
                    <a:gd name="T29" fmla="*/ 419 h 531"/>
                    <a:gd name="T30" fmla="*/ 71 w 709"/>
                    <a:gd name="T31" fmla="*/ 23 h 531"/>
                    <a:gd name="T32" fmla="*/ 638 w 709"/>
                    <a:gd name="T33" fmla="*/ 23 h 531"/>
                    <a:gd name="T34" fmla="*/ 638 w 709"/>
                    <a:gd name="T35" fmla="*/ 330 h 531"/>
                    <a:gd name="T36" fmla="*/ 71 w 709"/>
                    <a:gd name="T37" fmla="*/ 330 h 531"/>
                    <a:gd name="T38" fmla="*/ 71 w 709"/>
                    <a:gd name="T39" fmla="*/ 23 h 531"/>
                    <a:gd name="T40" fmla="*/ 48 w 709"/>
                    <a:gd name="T41" fmla="*/ 18 h 531"/>
                    <a:gd name="T42" fmla="*/ 65 w 709"/>
                    <a:gd name="T43" fmla="*/ 0 h 531"/>
                    <a:gd name="T44" fmla="*/ 644 w 709"/>
                    <a:gd name="T45" fmla="*/ 0 h 531"/>
                    <a:gd name="T46" fmla="*/ 662 w 709"/>
                    <a:gd name="T47" fmla="*/ 18 h 531"/>
                    <a:gd name="T48" fmla="*/ 662 w 709"/>
                    <a:gd name="T49" fmla="*/ 336 h 531"/>
                    <a:gd name="T50" fmla="*/ 644 w 709"/>
                    <a:gd name="T51" fmla="*/ 354 h 531"/>
                    <a:gd name="T52" fmla="*/ 65 w 709"/>
                    <a:gd name="T53" fmla="*/ 354 h 531"/>
                    <a:gd name="T54" fmla="*/ 48 w 709"/>
                    <a:gd name="T55" fmla="*/ 336 h 531"/>
                    <a:gd name="T56" fmla="*/ 48 w 709"/>
                    <a:gd name="T57" fmla="*/ 18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9" h="531">
                      <a:moveTo>
                        <a:pt x="0" y="508"/>
                      </a:moveTo>
                      <a:cubicBezTo>
                        <a:pt x="709" y="508"/>
                        <a:pt x="709" y="508"/>
                        <a:pt x="709" y="508"/>
                      </a:cubicBezTo>
                      <a:cubicBezTo>
                        <a:pt x="709" y="521"/>
                        <a:pt x="698" y="531"/>
                        <a:pt x="685" y="531"/>
                      </a:cubicBezTo>
                      <a:cubicBezTo>
                        <a:pt x="24" y="531"/>
                        <a:pt x="24" y="531"/>
                        <a:pt x="24" y="531"/>
                      </a:cubicBezTo>
                      <a:cubicBezTo>
                        <a:pt x="11" y="531"/>
                        <a:pt x="0" y="521"/>
                        <a:pt x="0" y="508"/>
                      </a:cubicBezTo>
                      <a:moveTo>
                        <a:pt x="284" y="366"/>
                      </a:moveTo>
                      <a:cubicBezTo>
                        <a:pt x="425" y="366"/>
                        <a:pt x="425" y="366"/>
                        <a:pt x="425" y="366"/>
                      </a:cubicBezTo>
                      <a:cubicBezTo>
                        <a:pt x="425" y="407"/>
                        <a:pt x="425" y="407"/>
                        <a:pt x="425" y="407"/>
                      </a:cubicBezTo>
                      <a:cubicBezTo>
                        <a:pt x="284" y="407"/>
                        <a:pt x="284" y="407"/>
                        <a:pt x="284" y="407"/>
                      </a:cubicBezTo>
                      <a:lnTo>
                        <a:pt x="284" y="366"/>
                      </a:lnTo>
                      <a:close/>
                      <a:moveTo>
                        <a:pt x="80" y="419"/>
                      </a:moveTo>
                      <a:cubicBezTo>
                        <a:pt x="629" y="419"/>
                        <a:pt x="629" y="419"/>
                        <a:pt x="629" y="419"/>
                      </a:cubicBezTo>
                      <a:cubicBezTo>
                        <a:pt x="709" y="496"/>
                        <a:pt x="709" y="496"/>
                        <a:pt x="709" y="496"/>
                      </a:cubicBezTo>
                      <a:cubicBezTo>
                        <a:pt x="0" y="496"/>
                        <a:pt x="0" y="496"/>
                        <a:pt x="0" y="496"/>
                      </a:cubicBezTo>
                      <a:lnTo>
                        <a:pt x="80" y="419"/>
                      </a:lnTo>
                      <a:close/>
                      <a:moveTo>
                        <a:pt x="71" y="23"/>
                      </a:moveTo>
                      <a:cubicBezTo>
                        <a:pt x="638" y="23"/>
                        <a:pt x="638" y="23"/>
                        <a:pt x="638" y="23"/>
                      </a:cubicBezTo>
                      <a:cubicBezTo>
                        <a:pt x="638" y="330"/>
                        <a:pt x="638" y="330"/>
                        <a:pt x="638" y="330"/>
                      </a:cubicBezTo>
                      <a:cubicBezTo>
                        <a:pt x="71" y="330"/>
                        <a:pt x="71" y="330"/>
                        <a:pt x="71" y="330"/>
                      </a:cubicBezTo>
                      <a:lnTo>
                        <a:pt x="71" y="23"/>
                      </a:lnTo>
                      <a:close/>
                      <a:moveTo>
                        <a:pt x="48" y="18"/>
                      </a:moveTo>
                      <a:cubicBezTo>
                        <a:pt x="48" y="8"/>
                        <a:pt x="56" y="0"/>
                        <a:pt x="65" y="0"/>
                      </a:cubicBezTo>
                      <a:cubicBezTo>
                        <a:pt x="644" y="0"/>
                        <a:pt x="644" y="0"/>
                        <a:pt x="644" y="0"/>
                      </a:cubicBezTo>
                      <a:cubicBezTo>
                        <a:pt x="654" y="0"/>
                        <a:pt x="662" y="8"/>
                        <a:pt x="662" y="18"/>
                      </a:cubicBezTo>
                      <a:cubicBezTo>
                        <a:pt x="662" y="336"/>
                        <a:pt x="662" y="336"/>
                        <a:pt x="662" y="336"/>
                      </a:cubicBezTo>
                      <a:cubicBezTo>
                        <a:pt x="662" y="346"/>
                        <a:pt x="654" y="354"/>
                        <a:pt x="644" y="354"/>
                      </a:cubicBezTo>
                      <a:cubicBezTo>
                        <a:pt x="65" y="354"/>
                        <a:pt x="65" y="354"/>
                        <a:pt x="65" y="354"/>
                      </a:cubicBezTo>
                      <a:cubicBezTo>
                        <a:pt x="56" y="354"/>
                        <a:pt x="48" y="346"/>
                        <a:pt x="48" y="336"/>
                      </a:cubicBezTo>
                      <a:lnTo>
                        <a:pt x="48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9" name="Freeform 22"/>
                <p:cNvSpPr>
                  <a:spLocks/>
                </p:cNvSpPr>
                <p:nvPr/>
              </p:nvSpPr>
              <p:spPr bwMode="gray">
                <a:xfrm>
                  <a:off x="13593367" y="107822"/>
                  <a:ext cx="518534" cy="205326"/>
                </a:xfrm>
                <a:custGeom>
                  <a:avLst/>
                  <a:gdLst>
                    <a:gd name="T0" fmla="*/ 414 w 449"/>
                    <a:gd name="T1" fmla="*/ 17 h 177"/>
                    <a:gd name="T2" fmla="*/ 431 w 449"/>
                    <a:gd name="T3" fmla="*/ 0 h 177"/>
                    <a:gd name="T4" fmla="*/ 449 w 449"/>
                    <a:gd name="T5" fmla="*/ 17 h 177"/>
                    <a:gd name="T6" fmla="*/ 431 w 449"/>
                    <a:gd name="T7" fmla="*/ 35 h 177"/>
                    <a:gd name="T8" fmla="*/ 425 w 449"/>
                    <a:gd name="T9" fmla="*/ 34 h 177"/>
                    <a:gd name="T10" fmla="*/ 364 w 449"/>
                    <a:gd name="T11" fmla="*/ 103 h 177"/>
                    <a:gd name="T12" fmla="*/ 366 w 449"/>
                    <a:gd name="T13" fmla="*/ 112 h 177"/>
                    <a:gd name="T14" fmla="*/ 349 w 449"/>
                    <a:gd name="T15" fmla="*/ 129 h 177"/>
                    <a:gd name="T16" fmla="*/ 331 w 449"/>
                    <a:gd name="T17" fmla="*/ 112 h 177"/>
                    <a:gd name="T18" fmla="*/ 332 w 449"/>
                    <a:gd name="T19" fmla="*/ 105 h 177"/>
                    <a:gd name="T20" fmla="*/ 275 w 449"/>
                    <a:gd name="T21" fmla="*/ 56 h 177"/>
                    <a:gd name="T22" fmla="*/ 266 w 449"/>
                    <a:gd name="T23" fmla="*/ 59 h 177"/>
                    <a:gd name="T24" fmla="*/ 259 w 449"/>
                    <a:gd name="T25" fmla="*/ 57 h 177"/>
                    <a:gd name="T26" fmla="*/ 199 w 449"/>
                    <a:gd name="T27" fmla="*/ 127 h 177"/>
                    <a:gd name="T28" fmla="*/ 201 w 449"/>
                    <a:gd name="T29" fmla="*/ 135 h 177"/>
                    <a:gd name="T30" fmla="*/ 183 w 449"/>
                    <a:gd name="T31" fmla="*/ 153 h 177"/>
                    <a:gd name="T32" fmla="*/ 166 w 449"/>
                    <a:gd name="T33" fmla="*/ 135 h 177"/>
                    <a:gd name="T34" fmla="*/ 166 w 449"/>
                    <a:gd name="T35" fmla="*/ 134 h 177"/>
                    <a:gd name="T36" fmla="*/ 114 w 449"/>
                    <a:gd name="T37" fmla="*/ 112 h 177"/>
                    <a:gd name="T38" fmla="*/ 101 w 449"/>
                    <a:gd name="T39" fmla="*/ 118 h 177"/>
                    <a:gd name="T40" fmla="*/ 91 w 449"/>
                    <a:gd name="T41" fmla="*/ 114 h 177"/>
                    <a:gd name="T42" fmla="*/ 35 w 449"/>
                    <a:gd name="T43" fmla="*/ 154 h 177"/>
                    <a:gd name="T44" fmla="*/ 36 w 449"/>
                    <a:gd name="T45" fmla="*/ 159 h 177"/>
                    <a:gd name="T46" fmla="*/ 18 w 449"/>
                    <a:gd name="T47" fmla="*/ 177 h 177"/>
                    <a:gd name="T48" fmla="*/ 0 w 449"/>
                    <a:gd name="T49" fmla="*/ 159 h 177"/>
                    <a:gd name="T50" fmla="*/ 18 w 449"/>
                    <a:gd name="T51" fmla="*/ 141 h 177"/>
                    <a:gd name="T52" fmla="*/ 28 w 449"/>
                    <a:gd name="T53" fmla="*/ 144 h 177"/>
                    <a:gd name="T54" fmla="*/ 84 w 449"/>
                    <a:gd name="T55" fmla="*/ 105 h 177"/>
                    <a:gd name="T56" fmla="*/ 83 w 449"/>
                    <a:gd name="T57" fmla="*/ 100 h 177"/>
                    <a:gd name="T58" fmla="*/ 101 w 449"/>
                    <a:gd name="T59" fmla="*/ 82 h 177"/>
                    <a:gd name="T60" fmla="*/ 118 w 449"/>
                    <a:gd name="T61" fmla="*/ 100 h 177"/>
                    <a:gd name="T62" fmla="*/ 118 w 449"/>
                    <a:gd name="T63" fmla="*/ 101 h 177"/>
                    <a:gd name="T64" fmla="*/ 170 w 449"/>
                    <a:gd name="T65" fmla="*/ 123 h 177"/>
                    <a:gd name="T66" fmla="*/ 183 w 449"/>
                    <a:gd name="T67" fmla="*/ 118 h 177"/>
                    <a:gd name="T68" fmla="*/ 190 w 449"/>
                    <a:gd name="T69" fmla="*/ 119 h 177"/>
                    <a:gd name="T70" fmla="*/ 251 w 449"/>
                    <a:gd name="T71" fmla="*/ 50 h 177"/>
                    <a:gd name="T72" fmla="*/ 248 w 449"/>
                    <a:gd name="T73" fmla="*/ 41 h 177"/>
                    <a:gd name="T74" fmla="*/ 266 w 449"/>
                    <a:gd name="T75" fmla="*/ 23 h 177"/>
                    <a:gd name="T76" fmla="*/ 284 w 449"/>
                    <a:gd name="T77" fmla="*/ 41 h 177"/>
                    <a:gd name="T78" fmla="*/ 283 w 449"/>
                    <a:gd name="T79" fmla="*/ 47 h 177"/>
                    <a:gd name="T80" fmla="*/ 340 w 449"/>
                    <a:gd name="T81" fmla="*/ 96 h 177"/>
                    <a:gd name="T82" fmla="*/ 349 w 449"/>
                    <a:gd name="T83" fmla="*/ 94 h 177"/>
                    <a:gd name="T84" fmla="*/ 355 w 449"/>
                    <a:gd name="T85" fmla="*/ 95 h 177"/>
                    <a:gd name="T86" fmla="*/ 416 w 449"/>
                    <a:gd name="T87" fmla="*/ 26 h 177"/>
                    <a:gd name="T88" fmla="*/ 414 w 449"/>
                    <a:gd name="T89" fmla="*/ 17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49" h="177">
                      <a:moveTo>
                        <a:pt x="414" y="17"/>
                      </a:moveTo>
                      <a:cubicBezTo>
                        <a:pt x="414" y="7"/>
                        <a:pt x="421" y="0"/>
                        <a:pt x="431" y="0"/>
                      </a:cubicBezTo>
                      <a:cubicBezTo>
                        <a:pt x="441" y="0"/>
                        <a:pt x="449" y="7"/>
                        <a:pt x="449" y="17"/>
                      </a:cubicBezTo>
                      <a:cubicBezTo>
                        <a:pt x="449" y="27"/>
                        <a:pt x="441" y="35"/>
                        <a:pt x="431" y="35"/>
                      </a:cubicBezTo>
                      <a:cubicBezTo>
                        <a:pt x="429" y="35"/>
                        <a:pt x="427" y="34"/>
                        <a:pt x="425" y="34"/>
                      </a:cubicBezTo>
                      <a:cubicBezTo>
                        <a:pt x="364" y="103"/>
                        <a:pt x="364" y="103"/>
                        <a:pt x="364" y="103"/>
                      </a:cubicBezTo>
                      <a:cubicBezTo>
                        <a:pt x="366" y="106"/>
                        <a:pt x="366" y="109"/>
                        <a:pt x="366" y="112"/>
                      </a:cubicBezTo>
                      <a:cubicBezTo>
                        <a:pt x="366" y="121"/>
                        <a:pt x="358" y="129"/>
                        <a:pt x="349" y="129"/>
                      </a:cubicBezTo>
                      <a:cubicBezTo>
                        <a:pt x="339" y="129"/>
                        <a:pt x="331" y="121"/>
                        <a:pt x="331" y="112"/>
                      </a:cubicBezTo>
                      <a:cubicBezTo>
                        <a:pt x="331" y="109"/>
                        <a:pt x="331" y="107"/>
                        <a:pt x="332" y="105"/>
                      </a:cubicBezTo>
                      <a:cubicBezTo>
                        <a:pt x="275" y="56"/>
                        <a:pt x="275" y="56"/>
                        <a:pt x="275" y="56"/>
                      </a:cubicBezTo>
                      <a:cubicBezTo>
                        <a:pt x="272" y="58"/>
                        <a:pt x="269" y="59"/>
                        <a:pt x="266" y="59"/>
                      </a:cubicBezTo>
                      <a:cubicBezTo>
                        <a:pt x="264" y="59"/>
                        <a:pt x="261" y="58"/>
                        <a:pt x="259" y="57"/>
                      </a:cubicBezTo>
                      <a:cubicBezTo>
                        <a:pt x="199" y="127"/>
                        <a:pt x="199" y="127"/>
                        <a:pt x="199" y="127"/>
                      </a:cubicBezTo>
                      <a:cubicBezTo>
                        <a:pt x="200" y="129"/>
                        <a:pt x="201" y="132"/>
                        <a:pt x="201" y="135"/>
                      </a:cubicBezTo>
                      <a:cubicBezTo>
                        <a:pt x="201" y="145"/>
                        <a:pt x="193" y="153"/>
                        <a:pt x="183" y="153"/>
                      </a:cubicBezTo>
                      <a:cubicBezTo>
                        <a:pt x="174" y="153"/>
                        <a:pt x="166" y="145"/>
                        <a:pt x="166" y="135"/>
                      </a:cubicBezTo>
                      <a:cubicBezTo>
                        <a:pt x="166" y="135"/>
                        <a:pt x="166" y="135"/>
                        <a:pt x="166" y="134"/>
                      </a:cubicBezTo>
                      <a:cubicBezTo>
                        <a:pt x="114" y="112"/>
                        <a:pt x="114" y="112"/>
                        <a:pt x="114" y="112"/>
                      </a:cubicBezTo>
                      <a:cubicBezTo>
                        <a:pt x="110" y="115"/>
                        <a:pt x="106" y="118"/>
                        <a:pt x="101" y="118"/>
                      </a:cubicBezTo>
                      <a:cubicBezTo>
                        <a:pt x="97" y="118"/>
                        <a:pt x="93" y="116"/>
                        <a:pt x="91" y="114"/>
                      </a:cubicBezTo>
                      <a:cubicBezTo>
                        <a:pt x="35" y="154"/>
                        <a:pt x="35" y="154"/>
                        <a:pt x="35" y="154"/>
                      </a:cubicBezTo>
                      <a:cubicBezTo>
                        <a:pt x="35" y="156"/>
                        <a:pt x="36" y="157"/>
                        <a:pt x="36" y="159"/>
                      </a:cubicBezTo>
                      <a:cubicBezTo>
                        <a:pt x="36" y="169"/>
                        <a:pt x="28" y="177"/>
                        <a:pt x="18" y="177"/>
                      </a:cubicBezTo>
                      <a:cubicBezTo>
                        <a:pt x="8" y="177"/>
                        <a:pt x="0" y="169"/>
                        <a:pt x="0" y="159"/>
                      </a:cubicBezTo>
                      <a:cubicBezTo>
                        <a:pt x="0" y="149"/>
                        <a:pt x="8" y="141"/>
                        <a:pt x="18" y="141"/>
                      </a:cubicBezTo>
                      <a:cubicBezTo>
                        <a:pt x="22" y="141"/>
                        <a:pt x="25" y="142"/>
                        <a:pt x="28" y="144"/>
                      </a:cubicBezTo>
                      <a:cubicBezTo>
                        <a:pt x="84" y="105"/>
                        <a:pt x="84" y="105"/>
                        <a:pt x="84" y="105"/>
                      </a:cubicBezTo>
                      <a:cubicBezTo>
                        <a:pt x="83" y="103"/>
                        <a:pt x="83" y="102"/>
                        <a:pt x="83" y="100"/>
                      </a:cubicBezTo>
                      <a:cubicBezTo>
                        <a:pt x="83" y="90"/>
                        <a:pt x="91" y="82"/>
                        <a:pt x="101" y="82"/>
                      </a:cubicBezTo>
                      <a:cubicBezTo>
                        <a:pt x="110" y="82"/>
                        <a:pt x="118" y="90"/>
                        <a:pt x="118" y="100"/>
                      </a:cubicBezTo>
                      <a:cubicBezTo>
                        <a:pt x="118" y="100"/>
                        <a:pt x="118" y="101"/>
                        <a:pt x="118" y="101"/>
                      </a:cubicBezTo>
                      <a:cubicBezTo>
                        <a:pt x="170" y="123"/>
                        <a:pt x="170" y="123"/>
                        <a:pt x="170" y="123"/>
                      </a:cubicBezTo>
                      <a:cubicBezTo>
                        <a:pt x="174" y="120"/>
                        <a:pt x="178" y="118"/>
                        <a:pt x="183" y="118"/>
                      </a:cubicBezTo>
                      <a:cubicBezTo>
                        <a:pt x="186" y="118"/>
                        <a:pt x="188" y="118"/>
                        <a:pt x="190" y="119"/>
                      </a:cubicBezTo>
                      <a:cubicBezTo>
                        <a:pt x="251" y="50"/>
                        <a:pt x="251" y="50"/>
                        <a:pt x="251" y="50"/>
                      </a:cubicBezTo>
                      <a:cubicBezTo>
                        <a:pt x="249" y="47"/>
                        <a:pt x="248" y="44"/>
                        <a:pt x="248" y="41"/>
                      </a:cubicBezTo>
                      <a:cubicBezTo>
                        <a:pt x="248" y="31"/>
                        <a:pt x="256" y="23"/>
                        <a:pt x="266" y="23"/>
                      </a:cubicBezTo>
                      <a:cubicBezTo>
                        <a:pt x="276" y="23"/>
                        <a:pt x="284" y="31"/>
                        <a:pt x="284" y="41"/>
                      </a:cubicBezTo>
                      <a:cubicBezTo>
                        <a:pt x="284" y="43"/>
                        <a:pt x="283" y="45"/>
                        <a:pt x="283" y="47"/>
                      </a:cubicBezTo>
                      <a:cubicBezTo>
                        <a:pt x="340" y="96"/>
                        <a:pt x="340" y="96"/>
                        <a:pt x="340" y="96"/>
                      </a:cubicBezTo>
                      <a:cubicBezTo>
                        <a:pt x="342" y="95"/>
                        <a:pt x="345" y="94"/>
                        <a:pt x="349" y="94"/>
                      </a:cubicBezTo>
                      <a:cubicBezTo>
                        <a:pt x="351" y="94"/>
                        <a:pt x="353" y="94"/>
                        <a:pt x="355" y="95"/>
                      </a:cubicBezTo>
                      <a:cubicBezTo>
                        <a:pt x="416" y="26"/>
                        <a:pt x="416" y="26"/>
                        <a:pt x="416" y="26"/>
                      </a:cubicBezTo>
                      <a:cubicBezTo>
                        <a:pt x="414" y="23"/>
                        <a:pt x="414" y="20"/>
                        <a:pt x="414" y="1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5469" tIns="42735" rIns="85469" bIns="4273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98" dirty="0">
                    <a:solidFill>
                      <a:schemeClr val="accent6"/>
                    </a:solidFill>
                  </a:endParaRPr>
                </a:p>
              </p:txBody>
            </p:sp>
          </p:grpSp>
        </p:grpSp>
      </p:grpSp>
      <p:grpSp>
        <p:nvGrpSpPr>
          <p:cNvPr id="94" name="Gruppieren 84"/>
          <p:cNvGrpSpPr>
            <a:grpSpLocks noChangeAspect="1"/>
          </p:cNvGrpSpPr>
          <p:nvPr/>
        </p:nvGrpSpPr>
        <p:grpSpPr>
          <a:xfrm>
            <a:off x="9301865" y="1594532"/>
            <a:ext cx="2270755" cy="1007475"/>
            <a:chOff x="627063" y="3105308"/>
            <a:chExt cx="3168352" cy="1440000"/>
          </a:xfrm>
        </p:grpSpPr>
        <p:sp>
          <p:nvSpPr>
            <p:cNvPr id="105" name="Rechteck 96"/>
            <p:cNvSpPr/>
            <p:nvPr/>
          </p:nvSpPr>
          <p:spPr bwMode="auto">
            <a:xfrm>
              <a:off x="627063" y="3105308"/>
              <a:ext cx="3168352" cy="14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Arial" charset="0"/>
                <a:buNone/>
              </a:pPr>
              <a:endParaRPr lang="en-US" sz="1799" dirty="0">
                <a:solidFill>
                  <a:srgbClr val="000000"/>
                </a:solidFill>
                <a:latin typeface="Arial"/>
                <a:ea typeface="Arial" panose="020B0604020202020204" pitchFamily="34" charset="-128"/>
                <a:cs typeface="Arial" panose="020B0604020202020204" pitchFamily="34" charset="-128"/>
              </a:endParaRPr>
            </a:p>
          </p:txBody>
        </p:sp>
        <p:pic>
          <p:nvPicPr>
            <p:cNvPr id="107" name="Picture 8" descr="C:\Users\fbuser\AppData\Local\Temp\vmware-fbuser\VMwareDnD\e1b26ef6\mendix-logo_app_platform.pn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99" y="3402243"/>
              <a:ext cx="2520000" cy="84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9" name="Picture 10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E5438CB-4CC8-468F-8E9D-667D4B3409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749" r="18992"/>
          <a:stretch/>
        </p:blipFill>
        <p:spPr>
          <a:xfrm>
            <a:off x="602274" y="516553"/>
            <a:ext cx="620635" cy="5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" val="SMC Design 2013"/>
  <p:tag name="ISPRING_RESOURCE_PATHS_HASH_PRESENTER" val="42af85c528a171341b9e2a5dda80ca965af1a"/>
  <p:tag name="SECONDSLIDEISINFO" val="True"/>
  <p:tag name="LASTSLIDEISINFO" val="True"/>
  <p:tag name="EE4P_STYLE_ID" val="3b5abad0-d7bc-4eb6-8b4f-78d1c7daaf4a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8:0-0-406,5005-720"/>
  <p:tag name="CDT_MASTERSHAPE2" val="57350:289,5268-19,75-116,9738-700,25"/>
  <p:tag name="CDT_MASTERSHAPE3" val="57351:406,5005-19,75-30,95134-700,25"/>
  <p:tag name="CDT_MASTERSHAPE4" val="12:0-575,5-63,37504-113,375"/>
  <p:tag name="CDT_MASTERSHAPE5" val="9:0-360-0,1250394-0,125039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3:111,25-371,3751-374,25-348,625"/>
  <p:tag name="CDT_MASTERSHAPE2" val="2:0-0-99,87504-720"/>
  <p:tag name="CDT_MASTERSHAPE3" val="11:111,25-0-374,25-360"/>
  <p:tag name="CDT_MASTERSHAPE4" val="13:111,25-371,3751-374,25-348,62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13:111,25-42,5-374,25-317,5"/>
  <p:tag name="CDT_MASTERSHAPE3" val="5:111,25-371,3751-374,25-348,62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0008-374,25-646,375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53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317,5"/>
  <p:tag name="CDT_MASTERSHAPE3" val="4:111,25-371,375-374,25-317,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R3ezqVSz2A.841uW9ws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Qv3d_sQ16xsKeCwMAaE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8NqO8zTTpaffApBYlLoK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646,3751"/>
  <p:tag name="CDT_MASTERSHAPE3" val="13:304-42,5-181,5-646,375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j8V.XlZRJJwGIwNG1l61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cakSyK8EugDGCZnHo3.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K9DI73CrLhSbjUzR7g4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LdKltcALbc4QE5kLm6z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204,0945"/>
  <p:tag name="CDT_MASTERSHAPE3" val="13:111,25-257,9528-374,25-215,4222"/>
  <p:tag name="CDT_MASTERSHAPE4" val="12:111,25-484,75-374,25-204,12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66771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25039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4"/>
  <p:tag name="CDT_PROT" val="3"/>
  <p:tag name="CDT_PROT_TOP" val="440,6257"/>
  <p:tag name="CDT_PROT_LEFT" val="366,5"/>
  <p:tag name="CDT_PROT_WIDTH" val="594"/>
  <p:tag name="CDT_PROT_HEIGHT" val="44,8743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66771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DELETE_ONEVENT_NEWPRES" val="False"/>
  <p:tag name="CDT_EXTCOL" val="True"/>
  <p:tag name="CDT_COLTX_NEW" val="25"/>
  <p:tag name="CDT_TARGETSHAPE_NEW" val="10"/>
  <p:tag name="CDT_PROT" val="3"/>
  <p:tag name="CDT_PROT_TOP" val="485,5"/>
  <p:tag name="CDT_PROT_LEFT" val="960,5"/>
  <p:tag name="CDT_PROT_WIDTH" val="0,1250394"/>
  <p:tag name="CDT_PROT_HEIGHT" val="0,125039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DELETE_ONEVENT_NEWPRES" val="False"/>
  <p:tag name="CDT_TARGETSHAPE_NEW" val="12"/>
  <p:tag name="CDT_PROT" val="3"/>
  <p:tag name="CDT_PROT_TOP" val="111,25"/>
  <p:tag name="CDT_PROT_LEFT" val="366,8501"/>
  <p:tag name="CDT_PROT_WIDTH" val="593,6499"/>
  <p:tag name="CDT_PROT_HEIGHT" val="374,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317,5"/>
  <p:tag name="CDT_MASTERSHAPE3" val="4:111,25-371,375-181,375-317,5"/>
  <p:tag name="CDT_MASTERSHAPE4" val="5:303,9999-42,5-181,5-317,5"/>
  <p:tag name="CDT_MASTERSHAPE5" val="6:304-371,375-181,5-317,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4:111,25-586,8279-374,25-102,04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533"/>
  <p:tag name="CDT_MASTERSHAPE3" val="5:111,25-586,8279-374,25-102,04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260,6249"/>
  <p:tag name="CDT_MASTERSHAPE3" val="13:111,25-314,4999-374,25-261,0001"/>
  <p:tag name="CDT_MASTERSHAPE4" val="7:111,25-586,8279-374,25-102,04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533"/>
  <p:tag name="CDT_MASTERSHAPE3" val="13:304-42,5-181,5-533"/>
  <p:tag name="CDT_MASTERSHAPE4" val="7:111,25-586,8279-374,25-102,04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260,6249"/>
  <p:tag name="CDT_MASTERSHAPE3" val="13:111,2501-314,4998-181,375-261,0002"/>
  <p:tag name="CDT_MASTERSHAPE4" val="12:304-42,5-181,5-260,6249"/>
  <p:tag name="CDT_MASTERSHAPE5" val="15:304-314,4999-181,5-261,0001"/>
  <p:tag name="CDT_MASTERSHAPE6" val="9:111,25-586,8279-374,25-102,04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7:0-0-99,87504-720"/>
  <p:tag name="CDT_MASTERSHAPE2" val="13:519,5906-0-20,40945-200,7495"/>
  <p:tag name="CDT_MASTERSHAPE3" val="9:485,5-0-34-720"/>
  <p:tag name="CDT_MASTERSHAPE4" val="3079:111,25-42,50008-374,25-646,3751"/>
  <p:tag name="CDT_MASTERSHAPE5" val="12:519,5906-0-20,40945-98,37409"/>
  <p:tag name="CDT_MASTERSHAPE6" val="14:519,5906-212,1243-20,40945-507,8756"/>
  <p:tag name="CDT_MASTERSHAPE7" val="11:0-575,5001-63,50016-113,375"/>
  <p:tag name="CDT_MASTERSHAPE8" val="3078:0-0-99,87504-720"/>
  <p:tag name="CDT_MASTERSHAPE9" val="31:0-360-0,1250394-0,1250394"/>
  <p:tag name="CDT_MASTERSHAPE10" val="29:0-0-0-0"/>
  <p:tag name="CDT_MASTERSHAPE11" val="30:0-0-0-0"/>
  <p:tag name="CDT_MASTERSHAPE12" val="3072:0-0-0-0"/>
  <p:tag name="CDT_MASTERSHAPE13" val="3073:0-0-0-0"/>
  <p:tag name="CDT_MASTERSHAPE14" val="3074:0-0-0-0"/>
  <p:tag name="CDT_MASTERSHAPE15" val="3075:0-0-0-0"/>
  <p:tag name="CDT_MASTERSHAPE16" val="3076:0-0-0-0"/>
  <p:tag name="CDT_MASTERSHAPE17" val="3077:0-0-0-0"/>
  <p:tag name="CDT_MASTERSHAPE18" val="3080:0-0-0-0"/>
  <p:tag name="CDT_MASTERSHAPE19" val="3081:0-0-0-0"/>
  <p:tag name="CDT_MASTERSHAPE20" val="3082:0-0-0-0"/>
  <p:tag name="CDT_MASTERSHAPE21" val="3083:0-0-0-0"/>
  <p:tag name="CDT_MASTERSHAPE22" val="3084:0-0-0-0"/>
  <p:tag name="CDT_MASTERSHAPE23" val="3085:0-0-0-0"/>
  <p:tag name="CDT_MASTERSHAPE24" val="3086:0-0-0-0"/>
  <p:tag name="CDT_MASTERSHAPE25" val="3087:0-0-0-0"/>
  <p:tag name="CDT_MASTERSHAPE26" val="3088:0-0-0-0"/>
  <p:tag name="CDT_MASTERSHAPE27" val="3089:0-0-0-0"/>
  <p:tag name="CDT_MASTERSHAPE28" val="3090:0-0-0-0"/>
  <p:tag name="CDT_MASTERSHAPE29" val="3091:0-0-0-0"/>
  <p:tag name="CDT_MASTERSHAPE30" val="3092:0-0-0-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_REGEX" val="(\d{4})¶{yyyy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_REGEX" val="(\d{4})¶{yyyy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.gPr8cLyoKL5nB3dUFl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4u1jRXSv5QA0qoyWQp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Wwc3kzgWHSD6VscNnd.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2"/>
  <p:tag name="CDT_PROT_TOP" val="0"/>
  <p:tag name="CDT_PROT_LEFT" val="0"/>
  <p:tag name="CDT_PROT_WIDTH" val="720"/>
  <p:tag name="CDT_PROT_HEIGHT" val="99,875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8:0-0-326,7-720"/>
  <p:tag name="CDT_MASTERSHAPE2" val="14:0-0-326,7-720"/>
  <p:tag name="CDT_MASTERSHAPE3" val="57350:326,7-19,75-116,9738-700,25"/>
  <p:tag name="CDT_MASTERSHAPE4" val="57351:295,7487-19,75-30,95134-700,25"/>
  <p:tag name="CDT_MASTERSHAPE5" val="11:0-42,5-76,20732-136,063"/>
  <p:tag name="CDT_MASTERSHAPE6" val="10:485,5-0-34-720"/>
  <p:tag name="CDT_MASTERSHAPE7" val="2:485,5-484,75-34-235,25"/>
  <p:tag name="CDT_MASTERSHAPE8" val="15:0-360-0,1250394-0,125039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406,08-720"/>
  <p:tag name="CDT_MASTERSHAPE2" val="12:0-0-406,08-720"/>
  <p:tag name="CDT_MASTERSHAPE3" val="57350:289,1062-19,75-116,9738-700,25"/>
  <p:tag name="CDT_MASTERSHAPE4" val="57351:406,08-19,75-30,95134-700,25"/>
  <p:tag name="CDT_MASTERSHAPE5" val="11:0-42,5-76,20732-136,063"/>
  <p:tag name="CDT_MASTERSHAPE6" val="16:0-360-0,1250394-0,1250394"/>
  <p:tag name="CDT_MASTERSHAPE7" val="10:485,5-0-34-720"/>
  <p:tag name="CDT_MASTERSHAPE8" val="15:485,5-484,75-34-235,2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540-720"/>
  <p:tag name="CDT_MASTERSHAPE2" val="12:0-0-540-720"/>
  <p:tag name="CDT_MASTERSHAPE3" val="57350:190,6199-19,75-148,1732-700,25"/>
  <p:tag name="CDT_MASTERSHAPE4" val="11:0-42,5-76,20732-136,063"/>
  <p:tag name="CDT_MASTERSHAPE5" val="16:0-360-0,1250394-0,1250394"/>
  <p:tag name="CDT_MASTERSHAPE6" val="10:485,5-0-34-720"/>
  <p:tag name="CDT_MASTERSHAPE7" val="14:485,5-484,75-34-235,25"/>
  <p:tag name="CDT_MASTERSHAPE8" val="57351:190,62-19,75-30,95134-700,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4u1jRXSv5QA0qoyWQpn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540-720"/>
  <p:tag name="CDT_MASTERSHAPE2" val="12:0-0-540-720"/>
  <p:tag name="CDT_MASTERSHAPE3" val="57350:186,798-19,75-148,1732-700,25"/>
  <p:tag name="CDT_MASTERSHAPE4" val="11:0-42,5-76,20732-136,063"/>
  <p:tag name="CDT_MASTERSHAPE5" val="16:0-360-0,1250394-0,1250394"/>
  <p:tag name="CDT_MASTERSHAPE6" val="14:485,5-0-34-720"/>
  <p:tag name="CDT_MASTERSHAPE7" val="15:485,5-484,75-34-235,25"/>
  <p:tag name="CDT_MASTERSHAPE8" val="57351:304-19,75-30,95134-700,2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aT2sxZJeHWdwNIr1U9x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57359:0-0-326,75-720"/>
  <p:tag name="CDT_MASTERSHAPE2" val="57350:326,7501-19,75-116,9738-700,25"/>
  <p:tag name="CDT_MASTERSHAPE3" val="57351:295,7987-19,75-30,95134-700,25"/>
  <p:tag name="CDT_MASTERSHAPE4" val="8:0-575,5-63,37504-113,375"/>
  <p:tag name="CDT_MASTERSHAPE5" val="9:0-360-0,1250394-0,125039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heme/theme1.xml><?xml version="1.0" encoding="utf-8"?>
<a:theme xmlns:a="http://schemas.openxmlformats.org/drawingml/2006/main" name="1_CD C 16:9">
  <a:themeElements>
    <a:clrScheme name="CD C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005F87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>
          <a:solidFill>
            <a:srgbClr val="879BAA"/>
          </a:solidFill>
          <a:miter lim="800000"/>
        </a:ln>
        <a:effectLst/>
      </a:spPr>
      <a:bodyPr wrap="square" lIns="108000" tIns="108000" rIns="108000" bIns="108000" numCol="1" spcCol="72000" rtlCol="0" anchor="t" anchorCtr="0">
        <a:no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spDef>
    <a:lnDef>
      <a:spPr bwMode="auto">
        <a:solidFill>
          <a:srgbClr val="000000"/>
        </a:solidFill>
        <a:ln w="9525" cap="flat" cmpd="sng" algn="ctr">
          <a:solidFill>
            <a:srgbClr val="879BAA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  <a:extLst>
    <a:ext uri="{05A4C25C-085E-4340-85A3-A5531E510DB2}">
      <thm15:themeFamily xmlns:thm15="http://schemas.microsoft.com/office/thememl/2012/main" name="Presentation1" id="{42F96778-8EFD-4936-8AF2-42D283BE948A}" vid="{FEAE6BCA-717B-490A-96EB-428446478791}"/>
    </a:ext>
  </a:extLst>
</a:theme>
</file>

<file path=ppt/theme/theme2.xml><?xml version="1.0" encoding="utf-8"?>
<a:theme xmlns:a="http://schemas.openxmlformats.org/drawingml/2006/main" name="Siemens 2017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</a:theme>
</file>

<file path=ppt/theme/theme3.xml><?xml version="1.0" encoding="utf-8"?>
<a:theme xmlns:a="http://schemas.openxmlformats.org/drawingml/2006/main" name="Siemens 201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108000" tIns="54000" rIns="108000" bIns="54000" rtlCol="0">
        <a:spAutoFit/>
      </a:bodyPr>
      <a:lstStyle>
        <a:defPPr algn="l">
          <a:lnSpc>
            <a:spcPct val="110000"/>
          </a:lnSpc>
          <a:spcBef>
            <a:spcPts val="0"/>
          </a:spcBef>
          <a:defRPr sz="14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  <a:extLst>
    <a:ext uri="{05A4C25C-085E-4340-85A3-A5531E510DB2}">
      <thm15:themeFamily xmlns:thm15="http://schemas.microsoft.com/office/thememl/2012/main" name="sie-ppt-O365-16x9-standard-eng-v2-3.pptx" id="{3522008E-0D73-45D2-9E18-1F07B1F922D9}" vid="{FEE10E9F-E639-4564-B07C-E103F0614B24}"/>
    </a:ext>
  </a:extLst>
</a:theme>
</file>

<file path=ppt/theme/theme4.xml><?xml version="1.0" encoding="utf-8"?>
<a:theme xmlns:a="http://schemas.openxmlformats.org/drawingml/2006/main" name="Office-Design">
  <a:themeElements>
    <a:clrScheme name="CD C">
      <a:dk1>
        <a:srgbClr val="000000"/>
      </a:dk1>
      <a:lt1>
        <a:srgbClr val="FFFFFF"/>
      </a:lt1>
      <a:dk2>
        <a:srgbClr val="000000"/>
      </a:dk2>
      <a:lt2>
        <a:srgbClr val="879BAA"/>
      </a:lt2>
      <a:accent1>
        <a:srgbClr val="BECDD7"/>
      </a:accent1>
      <a:accent2>
        <a:srgbClr val="005F87"/>
      </a:accent2>
      <a:accent3>
        <a:srgbClr val="FFFFFF"/>
      </a:accent3>
      <a:accent4>
        <a:srgbClr val="000000"/>
      </a:accent4>
      <a:accent5>
        <a:srgbClr val="BECDD7"/>
      </a:accent5>
      <a:accent6>
        <a:srgbClr val="50BED7"/>
      </a:accent6>
      <a:hlink>
        <a:srgbClr val="005F87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>
          <a:solidFill>
            <a:srgbClr val="879BAA"/>
          </a:solidFill>
          <a:miter lim="800000"/>
        </a:ln>
        <a:effectLst/>
      </a:spPr>
      <a:bodyPr wrap="square" lIns="108000" tIns="108000" rIns="108000" bIns="108000" numCol="1" spcCol="72000" rtlCol="0" anchor="t" anchorCtr="0">
        <a:no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spDef>
    <a:lnDef>
      <a:spPr bwMode="auto">
        <a:solidFill>
          <a:srgbClr val="000000"/>
        </a:solidFill>
        <a:ln w="9525" cap="flat" cmpd="sng" algn="ctr">
          <a:solidFill>
            <a:srgbClr val="879BAA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CD C">
      <a:dk1>
        <a:srgbClr val="000000"/>
      </a:dk1>
      <a:lt1>
        <a:srgbClr val="FFFFFF"/>
      </a:lt1>
      <a:dk2>
        <a:srgbClr val="000000"/>
      </a:dk2>
      <a:lt2>
        <a:srgbClr val="879BAA"/>
      </a:lt2>
      <a:accent1>
        <a:srgbClr val="BECDD7"/>
      </a:accent1>
      <a:accent2>
        <a:srgbClr val="005F87"/>
      </a:accent2>
      <a:accent3>
        <a:srgbClr val="FFFFFF"/>
      </a:accent3>
      <a:accent4>
        <a:srgbClr val="000000"/>
      </a:accent4>
      <a:accent5>
        <a:srgbClr val="BECDD7"/>
      </a:accent5>
      <a:accent6>
        <a:srgbClr val="50BED7"/>
      </a:accent6>
      <a:hlink>
        <a:srgbClr val="005F87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>
          <a:solidFill>
            <a:srgbClr val="879BAA"/>
          </a:solidFill>
          <a:miter lim="800000"/>
        </a:ln>
        <a:effectLst/>
      </a:spPr>
      <a:bodyPr wrap="square" lIns="108000" tIns="108000" rIns="108000" bIns="108000" numCol="1" spcCol="72000" rtlCol="0" anchor="t" anchorCtr="0">
        <a:no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spDef>
    <a:lnDef>
      <a:spPr bwMode="auto">
        <a:solidFill>
          <a:srgbClr val="000000"/>
        </a:solidFill>
        <a:ln w="9525" cap="flat" cmpd="sng" algn="ctr">
          <a:solidFill>
            <a:srgbClr val="879BAA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879BAA"/>
          </a:buClr>
          <a:buSzTx/>
          <a:buFontTx/>
          <a:buNone/>
          <a:tabLst/>
          <a:defRPr kumimoji="0" sz="14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columns</Name>
  <PpLayout>29</PpLayout>
  <Index>12</Index>
</p4ppTags>
</file>

<file path=customXml/item10.xml><?xml version="1.0" encoding="utf-8"?>
<p4ppTags>
  <Name>One object (large)</Name>
  <PpLayout>16</PpLayout>
  <Index>10</Index>
</p4ppTags>
</file>

<file path=customXml/item11.xml><?xml version="1.0" encoding="utf-8"?>
<p4ppTags>
  <Name>One object (large)</Name>
  <PpLayout>16</PpLayout>
  <Index>10</Index>
</p4ppTags>
</file>

<file path=customXml/item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BFF0914C113D41A24565BC06D4E5B3" ma:contentTypeVersion="6" ma:contentTypeDescription="Create a new document." ma:contentTypeScope="" ma:versionID="49b433b3a3055e4e9ef48cf304467bac">
  <xsd:schema xmlns:xsd="http://www.w3.org/2001/XMLSchema" xmlns:xs="http://www.w3.org/2001/XMLSchema" xmlns:p="http://schemas.microsoft.com/office/2006/metadata/properties" xmlns:ns2="70615162-b8d1-4677-9b16-86f87fcf5178" targetNamespace="http://schemas.microsoft.com/office/2006/metadata/properties" ma:root="true" ma:fieldsID="266643be4ea968dd5ba0830537383ecb" ns2:_="">
    <xsd:import namespace="70615162-b8d1-4677-9b16-86f87fcf5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15162-b8d1-4677-9b16-86f87fcf5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.xml><?xml version="1.0" encoding="utf-8"?>
<p4ppTags>
  <Name>Free Content</Name>
  <PpLayout>11</PpLayout>
  <Index>9</Index>
</p4ppTags>
</file>

<file path=customXml/item14.xml><?xml version="1.0" encoding="utf-8"?>
<p4ppTags>
  <Name>Four objects</Name>
  <PpLayout>24</PpLayout>
  <Index>15</Index>
</p4ppTags>
</file>

<file path=customXml/item15.xml><?xml version="1.0" encoding="utf-8"?>
<p4ppTags>
  <Name>Two rows + Navigation</Name>
  <PpLayout>32</PpLayout>
  <Index>19</Index>
</p4ppTags>
</file>

<file path=customXml/item16.xml><?xml version="1.0" encoding="utf-8"?>
<p4ppTags>
  <Name>Text + Index</Name>
  <PpLayout>32</PpLayout>
  <Index>8</Index>
</p4ppTags>
</file>

<file path=customXml/item17.xml><?xml version="1.0" encoding="utf-8"?>
<p4ppTags>
  <Name>Two rows</Name>
  <PpLayout>32</PpLayout>
  <Index>13</Index>
</p4ppTags>
</file>

<file path=customXml/item18.xml><?xml version="1.0" encoding="utf-8"?>
<p4ppTags>
  <Name>Two columns + Navigation</Name>
  <PpLayout>32</PpLayout>
  <Index>18</Index>
</p4ppTags>
</file>

<file path=customXml/item19.xml><?xml version="1.0" encoding="utf-8"?>
<p4ppTags>
  <Name>Free Content</Name>
  <PpLayout>11</PpLayout>
  <Index>9</Index>
</p4ppTags>
</file>

<file path=customXml/item2.xml><?xml version="1.0" encoding="utf-8"?>
<p4ppTags>
  <Name>Free Content</Name>
  <PpLayout>11</PpLayout>
  <Index>9</Index>
</p4ppTags>
</file>

<file path=customXml/item20.xml><?xml version="1.0" encoding="utf-8"?>
<p4ppTags>
  <Name>Three columns</Name>
  <PpLayout>32</PpLayout>
  <Index>14</Index>
</p4ppTags>
</file>

<file path=customXml/item21.xml><?xml version="1.0" encoding="utf-8"?>
<p4ppTags>
  <Name>One object (small)</Name>
  <PpLayout>16</PpLayout>
  <Index>11</Index>
</p4ppTags>
</file>

<file path=customXml/item22.xml><?xml version="1.0" encoding="utf-8"?>
<p4ppTags>
  <Name>Free Content</Name>
  <PpLayout>11</PpLayout>
  <Index>9</Index>
</p4ppTags>
</file>

<file path=customXml/item23.xml><?xml version="1.0" encoding="utf-8"?>
<p4ppTags>
  <Name>Free Content</Name>
  <PpLayout>11</PpLayout>
  <Index>9</Index>
</p4ppTags>
</file>

<file path=customXml/item24.xml><?xml version="1.0" encoding="utf-8"?>
<p4ppTags>
  <Name>Four objects + Navigation</Name>
  <PpLayout>32</PpLayout>
  <Index>22</Index>
</p4ppTags>
</file>

<file path=customXml/item25.xml><?xml version="1.0" encoding="utf-8"?>
<p4ppTags>
  <Name>Free Content + Navigation</Name>
  <PpLayout>32</PpLayout>
  <Index>16</Index>
</p4ppTags>
</file>

<file path=customXml/item26.xml><?xml version="1.0" encoding="utf-8"?>
<p4ppTags>
  <Name>Three columns</Name>
  <PpLayout>32</PpLayout>
  <Index>14</Index>
</p4ppTags>
</file>

<file path=customXml/item27.xml><?xml version="1.0" encoding="utf-8"?>
<p4ppTags>
  <Name>Two columns</Name>
  <PpLayout>29</PpLayout>
  <Index>12</Index>
</p4ppTags>
</file>

<file path=customXml/item28.xml><?xml version="1.0" encoding="utf-8"?>
<p4ppTags>
  <Name>Text + Index</Name>
  <PpLayout>32</PpLayout>
  <Index>8</Index>
</p4ppTags>
</file>

<file path=customXml/item29.xml><?xml version="1.0" encoding="utf-8"?>
<p4ppTags>
  <Name>Four objects</Name>
  <PpLayout>24</PpLayout>
  <Index>15</Index>
</p4ppTags>
</file>

<file path=customXml/item3.xml><?xml version="1.0" encoding="utf-8"?>
<p4ppTags>
  <Name>One object (large)</Name>
  <PpLayout>16</PpLayout>
  <Index>10</Index>
</p4ppTags>
</file>

<file path=customXml/item30.xml><?xml version="1.0" encoding="utf-8"?>
<p4ppTags>
  <Name>One object (large) + Navigation</Name>
  <PpLayout>32</PpLayout>
  <Index>17</Index>
</p4ppTags>
</file>

<file path=customXml/item31.xml><?xml version="1.0" encoding="utf-8"?>
<p4ppTags>
  <Name>One object (small)</Name>
  <PpLayout>16</PpLayout>
  <Index>11</Index>
</p4ppTags>
</file>

<file path=customXml/item32.xml><?xml version="1.0" encoding="utf-8"?>
<p4ppTags>
  <Name>Free Content</Name>
  <PpLayout>11</PpLayout>
  <Index>9</Index>
</p4ppTags>
</file>

<file path=customXml/item33.xml><?xml version="1.0" encoding="utf-8"?>
<p4ppTags>
  <Name>Three columns + Navigation</Name>
  <PpLayout>32</PpLayout>
  <Index>20</Index>
</p4ppTags>
</file>

<file path=customXml/item34.xml><?xml version="1.0" encoding="utf-8"?>
<p4ppTags>
  <Name>Two columns + Navigation</Name>
  <PpLayout>32</PpLayout>
  <Index>19</Index>
</p4ppTags>
</file>

<file path=customXml/item35.xml><?xml version="1.0" encoding="utf-8"?>
<p4ppTags>
  <Name>Two rows</Name>
  <PpLayout>32</PpLayout>
  <Index>13</Index>
</p4ppTags>
</file>

<file path=customXml/item36.xml><?xml version="1.0" encoding="utf-8"?>
<p4ppTags>
  <Name>Free Content</Name>
  <PpLayout>11</PpLayout>
  <Index>9</Index>
</p4ppTags>
</file>

<file path=customXml/item37.xml><?xml version="1.0" encoding="utf-8"?>
<p4ppTags/>
</file>

<file path=customXml/item38.xml><?xml version="1.0" encoding="utf-8"?>
<p4ppTags>
  <Name>Two rows + Navigation</Name>
  <PpLayout>32</PpLayout>
  <Index>21</Index>
</p4ppTags>
</file>

<file path=customXml/item4.xml><?xml version="1.0" encoding="utf-8"?>
<p4ppTags>
  <Name>Four objects + Navigation</Name>
  <PpLayout>32</PpLayout>
  <Index>20</Index>
</p4ppTag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p4ppTags>
  <Name>Four objects</Name>
  <PpLayout>24</PpLayout>
  <Index>15</Index>
</p4ppTags>
</file>

<file path=customXml/item7.xml><?xml version="1.0" encoding="utf-8"?>
<p4ppTags>
  <Name>One object (small) + Navigation</Name>
  <PpLayout>32</PpLayout>
  <Index>17</Index>
</p4ppTags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p4ppTags>
  <Name>Free Content + Navigation</Name>
  <PpLayout>32</PpLayout>
  <Index>16</Index>
</p4ppTags>
</file>

<file path=customXml/itemProps1.xml><?xml version="1.0" encoding="utf-8"?>
<ds:datastoreItem xmlns:ds="http://schemas.openxmlformats.org/officeDocument/2006/customXml" ds:itemID="{2AF03AAE-1F65-48B1-B03E-703C5C0BA667}">
  <ds:schemaRefs/>
</ds:datastoreItem>
</file>

<file path=customXml/itemProps10.xml><?xml version="1.0" encoding="utf-8"?>
<ds:datastoreItem xmlns:ds="http://schemas.openxmlformats.org/officeDocument/2006/customXml" ds:itemID="{0DCA787E-FD27-4607-A496-D9D38AA62952}">
  <ds:schemaRefs/>
</ds:datastoreItem>
</file>

<file path=customXml/itemProps11.xml><?xml version="1.0" encoding="utf-8"?>
<ds:datastoreItem xmlns:ds="http://schemas.openxmlformats.org/officeDocument/2006/customXml" ds:itemID="{C9BA7EE3-8C2B-4461-980D-BA5A6E409406}">
  <ds:schemaRefs/>
</ds:datastoreItem>
</file>

<file path=customXml/itemProps12.xml><?xml version="1.0" encoding="utf-8"?>
<ds:datastoreItem xmlns:ds="http://schemas.openxmlformats.org/officeDocument/2006/customXml" ds:itemID="{CB2B5970-9E35-465F-B786-1B79F8CC0E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15162-b8d1-4677-9b16-86f87fcf5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3.xml><?xml version="1.0" encoding="utf-8"?>
<ds:datastoreItem xmlns:ds="http://schemas.openxmlformats.org/officeDocument/2006/customXml" ds:itemID="{306AABBF-633D-4238-A617-C8ED2717D867}">
  <ds:schemaRefs/>
</ds:datastoreItem>
</file>

<file path=customXml/itemProps14.xml><?xml version="1.0" encoding="utf-8"?>
<ds:datastoreItem xmlns:ds="http://schemas.openxmlformats.org/officeDocument/2006/customXml" ds:itemID="{1581BFFB-B4CE-47A8-BE77-DC1339B1E5A7}">
  <ds:schemaRefs/>
</ds:datastoreItem>
</file>

<file path=customXml/itemProps15.xml><?xml version="1.0" encoding="utf-8"?>
<ds:datastoreItem xmlns:ds="http://schemas.openxmlformats.org/officeDocument/2006/customXml" ds:itemID="{4FA06D21-9759-4ACA-ACEC-D477632F35FB}">
  <ds:schemaRefs/>
</ds:datastoreItem>
</file>

<file path=customXml/itemProps16.xml><?xml version="1.0" encoding="utf-8"?>
<ds:datastoreItem xmlns:ds="http://schemas.openxmlformats.org/officeDocument/2006/customXml" ds:itemID="{A7C8F7E6-AA15-4608-A8BA-A2603FEED219}">
  <ds:schemaRefs/>
</ds:datastoreItem>
</file>

<file path=customXml/itemProps17.xml><?xml version="1.0" encoding="utf-8"?>
<ds:datastoreItem xmlns:ds="http://schemas.openxmlformats.org/officeDocument/2006/customXml" ds:itemID="{C10426C4-1F5C-4F23-89E1-4A926F437FBE}">
  <ds:schemaRefs/>
</ds:datastoreItem>
</file>

<file path=customXml/itemProps18.xml><?xml version="1.0" encoding="utf-8"?>
<ds:datastoreItem xmlns:ds="http://schemas.openxmlformats.org/officeDocument/2006/customXml" ds:itemID="{26CB8645-C4CE-4D65-B0AD-27E613A0C7D7}">
  <ds:schemaRefs/>
</ds:datastoreItem>
</file>

<file path=customXml/itemProps19.xml><?xml version="1.0" encoding="utf-8"?>
<ds:datastoreItem xmlns:ds="http://schemas.openxmlformats.org/officeDocument/2006/customXml" ds:itemID="{839C5A8E-845D-44FD-B317-483B2679F215}">
  <ds:schemaRefs/>
</ds:datastoreItem>
</file>

<file path=customXml/itemProps2.xml><?xml version="1.0" encoding="utf-8"?>
<ds:datastoreItem xmlns:ds="http://schemas.openxmlformats.org/officeDocument/2006/customXml" ds:itemID="{69C45DD7-3011-42F3-A8B2-6B011B3CC8A7}">
  <ds:schemaRefs/>
</ds:datastoreItem>
</file>

<file path=customXml/itemProps20.xml><?xml version="1.0" encoding="utf-8"?>
<ds:datastoreItem xmlns:ds="http://schemas.openxmlformats.org/officeDocument/2006/customXml" ds:itemID="{2E5EA0C4-F5B3-41BF-8A47-4140B9774C63}">
  <ds:schemaRefs/>
</ds:datastoreItem>
</file>

<file path=customXml/itemProps21.xml><?xml version="1.0" encoding="utf-8"?>
<ds:datastoreItem xmlns:ds="http://schemas.openxmlformats.org/officeDocument/2006/customXml" ds:itemID="{0DA35EFD-5271-47EA-957E-4271949FAD7B}">
  <ds:schemaRefs/>
</ds:datastoreItem>
</file>

<file path=customXml/itemProps22.xml><?xml version="1.0" encoding="utf-8"?>
<ds:datastoreItem xmlns:ds="http://schemas.openxmlformats.org/officeDocument/2006/customXml" ds:itemID="{B6850534-BCDB-400B-8D53-01CA966517D4}">
  <ds:schemaRefs/>
</ds:datastoreItem>
</file>

<file path=customXml/itemProps23.xml><?xml version="1.0" encoding="utf-8"?>
<ds:datastoreItem xmlns:ds="http://schemas.openxmlformats.org/officeDocument/2006/customXml" ds:itemID="{FC852201-42C7-42F4-95E9-511895BC6F30}">
  <ds:schemaRefs/>
</ds:datastoreItem>
</file>

<file path=customXml/itemProps24.xml><?xml version="1.0" encoding="utf-8"?>
<ds:datastoreItem xmlns:ds="http://schemas.openxmlformats.org/officeDocument/2006/customXml" ds:itemID="{EAB520BC-C6EC-457E-8AB5-55DB67C86858}">
  <ds:schemaRefs/>
</ds:datastoreItem>
</file>

<file path=customXml/itemProps25.xml><?xml version="1.0" encoding="utf-8"?>
<ds:datastoreItem xmlns:ds="http://schemas.openxmlformats.org/officeDocument/2006/customXml" ds:itemID="{96D3B84D-EBE1-4118-B9DC-62D80927FD4A}">
  <ds:schemaRefs/>
</ds:datastoreItem>
</file>

<file path=customXml/itemProps26.xml><?xml version="1.0" encoding="utf-8"?>
<ds:datastoreItem xmlns:ds="http://schemas.openxmlformats.org/officeDocument/2006/customXml" ds:itemID="{15CF3461-70D1-4B54-AFAB-DAFDA0A238CD}">
  <ds:schemaRefs/>
</ds:datastoreItem>
</file>

<file path=customXml/itemProps27.xml><?xml version="1.0" encoding="utf-8"?>
<ds:datastoreItem xmlns:ds="http://schemas.openxmlformats.org/officeDocument/2006/customXml" ds:itemID="{1666F4C2-68F5-4840-A44A-1A646C0925A1}">
  <ds:schemaRefs/>
</ds:datastoreItem>
</file>

<file path=customXml/itemProps28.xml><?xml version="1.0" encoding="utf-8"?>
<ds:datastoreItem xmlns:ds="http://schemas.openxmlformats.org/officeDocument/2006/customXml" ds:itemID="{7E35FEDB-1F0E-4D67-A313-4AC59C26FF29}">
  <ds:schemaRefs/>
</ds:datastoreItem>
</file>

<file path=customXml/itemProps29.xml><?xml version="1.0" encoding="utf-8"?>
<ds:datastoreItem xmlns:ds="http://schemas.openxmlformats.org/officeDocument/2006/customXml" ds:itemID="{C4C0021F-E97F-4B22-99E2-A9B0F4A8E96B}">
  <ds:schemaRefs/>
</ds:datastoreItem>
</file>

<file path=customXml/itemProps3.xml><?xml version="1.0" encoding="utf-8"?>
<ds:datastoreItem xmlns:ds="http://schemas.openxmlformats.org/officeDocument/2006/customXml" ds:itemID="{516B09EC-1707-44DD-8238-75F512958A3F}">
  <ds:schemaRefs/>
</ds:datastoreItem>
</file>

<file path=customXml/itemProps30.xml><?xml version="1.0" encoding="utf-8"?>
<ds:datastoreItem xmlns:ds="http://schemas.openxmlformats.org/officeDocument/2006/customXml" ds:itemID="{B27F640E-84DF-4F97-BC70-D045F1E6594F}">
  <ds:schemaRefs/>
</ds:datastoreItem>
</file>

<file path=customXml/itemProps31.xml><?xml version="1.0" encoding="utf-8"?>
<ds:datastoreItem xmlns:ds="http://schemas.openxmlformats.org/officeDocument/2006/customXml" ds:itemID="{1618AA06-B22E-4D19-9680-0D7830426729}">
  <ds:schemaRefs/>
</ds:datastoreItem>
</file>

<file path=customXml/itemProps32.xml><?xml version="1.0" encoding="utf-8"?>
<ds:datastoreItem xmlns:ds="http://schemas.openxmlformats.org/officeDocument/2006/customXml" ds:itemID="{D8097D0C-BE3E-4AEC-9593-65CFCCB19297}">
  <ds:schemaRefs/>
</ds:datastoreItem>
</file>

<file path=customXml/itemProps33.xml><?xml version="1.0" encoding="utf-8"?>
<ds:datastoreItem xmlns:ds="http://schemas.openxmlformats.org/officeDocument/2006/customXml" ds:itemID="{85D77EE6-52B7-48BE-9EDB-748F1EBB53DE}">
  <ds:schemaRefs/>
</ds:datastoreItem>
</file>

<file path=customXml/itemProps34.xml><?xml version="1.0" encoding="utf-8"?>
<ds:datastoreItem xmlns:ds="http://schemas.openxmlformats.org/officeDocument/2006/customXml" ds:itemID="{D7BABA95-BFFE-422B-8591-3271669EEA88}">
  <ds:schemaRefs/>
</ds:datastoreItem>
</file>

<file path=customXml/itemProps35.xml><?xml version="1.0" encoding="utf-8"?>
<ds:datastoreItem xmlns:ds="http://schemas.openxmlformats.org/officeDocument/2006/customXml" ds:itemID="{38AB8DE4-FD9B-4166-BEC3-3F1753596133}">
  <ds:schemaRefs/>
</ds:datastoreItem>
</file>

<file path=customXml/itemProps36.xml><?xml version="1.0" encoding="utf-8"?>
<ds:datastoreItem xmlns:ds="http://schemas.openxmlformats.org/officeDocument/2006/customXml" ds:itemID="{CDF95423-9C8E-4AC3-8BA6-4C53E4AE4BB0}">
  <ds:schemaRefs/>
</ds:datastoreItem>
</file>

<file path=customXml/itemProps37.xml><?xml version="1.0" encoding="utf-8"?>
<ds:datastoreItem xmlns:ds="http://schemas.openxmlformats.org/officeDocument/2006/customXml" ds:itemID="{572FBA73-6DBF-45DA-8282-9342320CFAB0}">
  <ds:schemaRefs/>
</ds:datastoreItem>
</file>

<file path=customXml/itemProps38.xml><?xml version="1.0" encoding="utf-8"?>
<ds:datastoreItem xmlns:ds="http://schemas.openxmlformats.org/officeDocument/2006/customXml" ds:itemID="{6C79E4F8-DCFB-483C-880A-AEEC6AAFC838}">
  <ds:schemaRefs/>
</ds:datastoreItem>
</file>

<file path=customXml/itemProps4.xml><?xml version="1.0" encoding="utf-8"?>
<ds:datastoreItem xmlns:ds="http://schemas.openxmlformats.org/officeDocument/2006/customXml" ds:itemID="{BCF96255-BBA2-4607-A41F-95146A207135}">
  <ds:schemaRefs/>
</ds:datastoreItem>
</file>

<file path=customXml/itemProps5.xml><?xml version="1.0" encoding="utf-8"?>
<ds:datastoreItem xmlns:ds="http://schemas.openxmlformats.org/officeDocument/2006/customXml" ds:itemID="{50C407B9-8D00-48A2-A642-68F5899E65E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1290F6C3-3F7D-46EF-B51A-889A582C6C59}">
  <ds:schemaRefs/>
</ds:datastoreItem>
</file>

<file path=customXml/itemProps7.xml><?xml version="1.0" encoding="utf-8"?>
<ds:datastoreItem xmlns:ds="http://schemas.openxmlformats.org/officeDocument/2006/customXml" ds:itemID="{0C818C97-2D83-45DE-ACC5-B9EEAAA76AA2}">
  <ds:schemaRefs/>
</ds:datastoreItem>
</file>

<file path=customXml/itemProps8.xml><?xml version="1.0" encoding="utf-8"?>
<ds:datastoreItem xmlns:ds="http://schemas.openxmlformats.org/officeDocument/2006/customXml" ds:itemID="{8C97F709-4CAA-4DF7-A42B-BF5852331A6D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F71D20A7-90DC-4CFF-A212-5879B90A480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2495</Words>
  <Application>Microsoft Office PowerPoint</Application>
  <PresentationFormat>Benutzerdefiniert</PresentationFormat>
  <Paragraphs>358</Paragraphs>
  <Slides>25</Slides>
  <Notes>10</Notes>
  <HiddenSlides>10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Siemens Sans</vt:lpstr>
      <vt:lpstr>Symbol</vt:lpstr>
      <vt:lpstr>Wingdings</vt:lpstr>
      <vt:lpstr>1_CD C 16:9</vt:lpstr>
      <vt:lpstr>Siemens 2017 – 16:9</vt:lpstr>
      <vt:lpstr>Siemens 2019</vt:lpstr>
      <vt:lpstr>think-cell Folie</vt:lpstr>
      <vt:lpstr>Introduction to  SIWA Pump Guardian </vt:lpstr>
      <vt:lpstr>PowerPoint-Präsentation</vt:lpstr>
      <vt:lpstr>Full version</vt:lpstr>
      <vt:lpstr>      </vt:lpstr>
      <vt:lpstr>Blockages are a major challenge for all Waste Water companies A driver of CAPEX, OPEX and risk in network operations</vt:lpstr>
      <vt:lpstr>Automated deragging combined with bespoke SPS analytics Designed for operational and optimization user groups</vt:lpstr>
      <vt:lpstr>Deragging: Automated at the edge Anglian Water deployed ~400 SIMOCODE with &lt;8mnth ROI</vt:lpstr>
      <vt:lpstr>Connectivity: Secure one-way 256bit encryption Direct connection to MindSphere from site</vt:lpstr>
      <vt:lpstr>MindSphere: Industrial IoT Operating System Open standards, secure, rich ecosystem for Applications</vt:lpstr>
      <vt:lpstr>Pump Guardian: SPS specific analytics &amp; visualisation Data transparency and SPS specific analytics &amp; notifications</vt:lpstr>
      <vt:lpstr>SIWA Pump Guardian: Fleet overview Selectable hierarchy for the relevant team &amp; Notifications</vt:lpstr>
      <vt:lpstr>Fleet overview:  Prioritisation of operational activities Notification of issue (X), status of Stations and Pumps</vt:lpstr>
      <vt:lpstr>Pump Station overview Station operational state, connectivity and health</vt:lpstr>
      <vt:lpstr>Site Example: Asset health and reversal in action One pump with an issue (2), blockage identified and removed (3)</vt:lpstr>
      <vt:lpstr>Site Example:  Trending and overlaying data for insights Immediate visualisation of utilisation of pumps on site (1, 2)</vt:lpstr>
      <vt:lpstr>Pump overview Comparison of operational parameters for detailed fault diagnosis</vt:lpstr>
      <vt:lpstr>Pump analysis case study: Known problem site Insights from raw data on the impact of automated reversal (i)</vt:lpstr>
      <vt:lpstr>Pump analysis case study: Known problem site  Insights from raw data on the impact of automated reversal (ii)</vt:lpstr>
      <vt:lpstr>Pump analysis case study: Known problem site Insights from raw data on the impact of automated reversal (iii)</vt:lpstr>
      <vt:lpstr>Next Steps</vt:lpstr>
      <vt:lpstr>NEXT STEP: A pilot project as a 5 months Discovery Phase  Enable technical/operational evaluation and test commercial model</vt:lpstr>
      <vt:lpstr>Commercial options for Discovery Phase Potential to test novel business model for at-scale deployment</vt:lpstr>
      <vt:lpstr>SIWA Pump Guardian Value Proposition Realising strategic and operational value </vt:lpstr>
      <vt:lpstr>PowerPoint-Präsentation</vt:lpstr>
      <vt:lpstr>SIWA Pump Guardian team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get started?</dc:title>
  <dc:creator/>
  <cp:keywords>C_Unrestricted</cp:keywords>
  <cp:lastModifiedBy/>
  <cp:revision>17</cp:revision>
  <dcterms:created xsi:type="dcterms:W3CDTF">2019-10-09T09:27:25Z</dcterms:created>
  <dcterms:modified xsi:type="dcterms:W3CDTF">2022-01-10T14:14:20Z</dcterms:modified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0x010100DCBFF0914C113D41A24565BC06D4E5B3</vt:lpwstr>
  </property>
  <property fmtid="{D5CDD505-2E9C-101B-9397-08002B2CF9AE}" pid="4" name="Document Confidentiality">
    <vt:lpwstr>Unrestricted</vt:lpwstr>
  </property>
  <property fmtid="{D5CDD505-2E9C-101B-9397-08002B2CF9AE}" pid="5" name="sodocoClasLang">
    <vt:lpwstr>Unrestricted</vt:lpwstr>
  </property>
  <property fmtid="{D5CDD505-2E9C-101B-9397-08002B2CF9AE}" pid="6" name="sodocoClasLangId">
    <vt:i4>0</vt:i4>
  </property>
  <property fmtid="{D5CDD505-2E9C-101B-9397-08002B2CF9AE}" pid="7" name="sodocoClasId">
    <vt:i4>0</vt:i4>
  </property>
  <property fmtid="{D5CDD505-2E9C-101B-9397-08002B2CF9AE}" pid="8" name="MSIP_Label_6f75f480-7803-4ee9-bb54-84d0635fdbe7_Enabled">
    <vt:lpwstr>true</vt:lpwstr>
  </property>
  <property fmtid="{D5CDD505-2E9C-101B-9397-08002B2CF9AE}" pid="9" name="MSIP_Label_6f75f480-7803-4ee9-bb54-84d0635fdbe7_SetDate">
    <vt:lpwstr>2021-10-25T12:53:56Z</vt:lpwstr>
  </property>
  <property fmtid="{D5CDD505-2E9C-101B-9397-08002B2CF9AE}" pid="10" name="MSIP_Label_6f75f480-7803-4ee9-bb54-84d0635fdbe7_Method">
    <vt:lpwstr>Standard</vt:lpwstr>
  </property>
  <property fmtid="{D5CDD505-2E9C-101B-9397-08002B2CF9AE}" pid="11" name="MSIP_Label_6f75f480-7803-4ee9-bb54-84d0635fdbe7_Name">
    <vt:lpwstr>unrestricted</vt:lpwstr>
  </property>
  <property fmtid="{D5CDD505-2E9C-101B-9397-08002B2CF9AE}" pid="12" name="MSIP_Label_6f75f480-7803-4ee9-bb54-84d0635fdbe7_SiteId">
    <vt:lpwstr>38ae3bcd-9579-4fd4-adda-b42e1495d55a</vt:lpwstr>
  </property>
  <property fmtid="{D5CDD505-2E9C-101B-9397-08002B2CF9AE}" pid="13" name="MSIP_Label_6f75f480-7803-4ee9-bb54-84d0635fdbe7_ActionId">
    <vt:lpwstr>9f426f8b-11f0-4519-a65d-cf4b7ea0cf22</vt:lpwstr>
  </property>
  <property fmtid="{D5CDD505-2E9C-101B-9397-08002B2CF9AE}" pid="14" name="MSIP_Label_6f75f480-7803-4ee9-bb54-84d0635fdbe7_ContentBits">
    <vt:lpwstr>0</vt:lpwstr>
  </property>
  <property fmtid="{D5CDD505-2E9C-101B-9397-08002B2CF9AE}" pid="15" name="Document_Confidentiality">
    <vt:lpwstr>Unrestricted</vt:lpwstr>
  </property>
</Properties>
</file>