
<file path=[Content_Types].xml><?xml version="1.0" encoding="utf-8"?>
<Types xmlns="http://schemas.openxmlformats.org/package/2006/content-types">
  <Default Extension="rels" ContentType="application/vnd.openxmlformats-package.relationships+xml"/>
  <Default Extension="jpg" ContentType="image/jpeg"/>
  <Default Extension="xml" ContentType="application/xml"/>
  <Default Extension="jpeg" ContentType="image/jpeg"/>
  <Default Extension="emf" ContentType="image/x-emf"/>
  <Default Extension="png" ContentType="image/png"/>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57" r:id="rId2"/>
    <p:sldId id="359" r:id="rId3"/>
    <p:sldId id="360" r:id="rId4"/>
    <p:sldId id="361" r:id="rId5"/>
    <p:sldId id="362" r:id="rId6"/>
    <p:sldId id="363" r:id="rId7"/>
    <p:sldId id="364" r:id="rId8"/>
    <p:sldId id="365" r:id="rId9"/>
    <p:sldId id="366" r:id="rId10"/>
    <p:sldId id="330" r:id="rId11"/>
    <p:sldId id="367" r:id="rId12"/>
    <p:sldId id="335" r:id="rId13"/>
    <p:sldId id="369" r:id="rId14"/>
    <p:sldId id="358" r:id="rId15"/>
  </p:sldIdLst>
  <p:sldSz cx="9144000" cy="6858000" type="screen4x3"/>
  <p:notesSz cx="6794500" cy="10007600"/>
  <p:defaultTex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235F"/>
    <a:srgbClr val="55A0B9"/>
    <a:srgbClr val="D2D741"/>
    <a:srgbClr val="BEC328"/>
    <a:srgbClr val="96A51E"/>
    <a:srgbClr val="669A00"/>
    <a:srgbClr val="D0D3DA"/>
    <a:srgbClr val="333333"/>
    <a:srgbClr val="003399"/>
    <a:srgbClr val="00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592" autoAdjust="0"/>
    <p:restoredTop sz="91521" autoAdjust="0"/>
  </p:normalViewPr>
  <p:slideViewPr>
    <p:cSldViewPr>
      <p:cViewPr>
        <p:scale>
          <a:sx n="70" d="100"/>
          <a:sy n="70" d="100"/>
        </p:scale>
        <p:origin x="-1568" y="-384"/>
      </p:cViewPr>
      <p:guideLst>
        <p:guide orient="horz" pos="1162"/>
        <p:guide orient="horz" pos="163"/>
        <p:guide orient="horz" pos="3952"/>
        <p:guide orient="horz" pos="4103"/>
        <p:guide orient="horz" pos="2431"/>
        <p:guide orient="horz" pos="2520"/>
        <p:guide orient="horz" pos="1008"/>
        <p:guide orient="horz" pos="787"/>
        <p:guide pos="2880"/>
        <p:guide pos="180"/>
        <p:guide pos="2971"/>
        <p:guide pos="5509"/>
        <p:guide pos="340"/>
      </p:guideLst>
    </p:cSldViewPr>
  </p:slideViewPr>
  <p:outlineViewPr>
    <p:cViewPr>
      <p:scale>
        <a:sx n="33" d="100"/>
        <a:sy n="33" d="100"/>
      </p:scale>
      <p:origin x="0" y="4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4336" y="-96"/>
      </p:cViewPr>
      <p:guideLst>
        <p:guide orient="horz" pos="3152"/>
        <p:guide pos="2140"/>
      </p:guideLst>
    </p:cSldViewPr>
  </p:notesViewPr>
  <p:gridSpacing cx="72008" cy="72008"/>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viewProps" Target="viewProps.xml"/><Relationship Id="rId4" Type="http://schemas.openxmlformats.org/officeDocument/2006/relationships/slide" Target="slides/slide3.xml"/><Relationship Id="rId21" Type="http://schemas.openxmlformats.org/officeDocument/2006/relationships/theme" Target="theme/theme1.xml"/><Relationship Id="rId22"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handoutMaster" Target="handoutMasters/handoutMaster1.xml"/><Relationship Id="rId19" Type="http://schemas.openxmlformats.org/officeDocument/2006/relationships/presProps" Target="pres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448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spcBef>
                <a:spcPct val="0"/>
              </a:spcBef>
              <a:defRPr sz="1200">
                <a:latin typeface="Siemens Sans" charset="0"/>
              </a:defRPr>
            </a:lvl1pPr>
          </a:lstStyle>
          <a:p>
            <a:endParaRPr lang="de-DE"/>
          </a:p>
        </p:txBody>
      </p:sp>
      <p:sp>
        <p:nvSpPr>
          <p:cNvPr id="173059" name="Rectangle 3"/>
          <p:cNvSpPr>
            <a:spLocks noGrp="1" noChangeArrowheads="1"/>
          </p:cNvSpPr>
          <p:nvPr>
            <p:ph type="dt" sz="quarter" idx="1"/>
          </p:nvPr>
        </p:nvSpPr>
        <p:spPr bwMode="auto">
          <a:xfrm>
            <a:off x="3849688" y="0"/>
            <a:ext cx="2944812"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spcBef>
                <a:spcPct val="0"/>
              </a:spcBef>
              <a:defRPr sz="1200">
                <a:latin typeface="Siemens Sans" charset="0"/>
              </a:defRPr>
            </a:lvl1pPr>
          </a:lstStyle>
          <a:p>
            <a:endParaRPr lang="de-DE"/>
          </a:p>
        </p:txBody>
      </p:sp>
      <p:sp>
        <p:nvSpPr>
          <p:cNvPr id="173060" name="Rectangle 4"/>
          <p:cNvSpPr>
            <a:spLocks noGrp="1" noChangeArrowheads="1"/>
          </p:cNvSpPr>
          <p:nvPr>
            <p:ph type="ftr" sz="quarter" idx="2"/>
          </p:nvPr>
        </p:nvSpPr>
        <p:spPr bwMode="auto">
          <a:xfrm>
            <a:off x="0" y="9507538"/>
            <a:ext cx="2944813"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spcBef>
                <a:spcPct val="0"/>
              </a:spcBef>
              <a:defRPr sz="1200">
                <a:latin typeface="Siemens Sans" charset="0"/>
              </a:defRPr>
            </a:lvl1pPr>
          </a:lstStyle>
          <a:p>
            <a:endParaRPr lang="de-DE"/>
          </a:p>
        </p:txBody>
      </p:sp>
      <p:sp>
        <p:nvSpPr>
          <p:cNvPr id="173061" name="Rectangle 5"/>
          <p:cNvSpPr>
            <a:spLocks noGrp="1" noChangeArrowheads="1"/>
          </p:cNvSpPr>
          <p:nvPr>
            <p:ph type="sldNum" sz="quarter" idx="3"/>
          </p:nvPr>
        </p:nvSpPr>
        <p:spPr bwMode="auto">
          <a:xfrm>
            <a:off x="3849688" y="9507538"/>
            <a:ext cx="2944812"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r">
              <a:spcBef>
                <a:spcPct val="0"/>
              </a:spcBef>
              <a:defRPr sz="1200">
                <a:latin typeface="Siemens Sans" charset="0"/>
              </a:defRPr>
            </a:lvl1pPr>
          </a:lstStyle>
          <a:p>
            <a:fld id="{25F2FD24-84D8-B54C-8C6D-F7C5A01A286D}" type="slidenum">
              <a:rPr lang="de-DE"/>
              <a:pPr/>
              <a:t>‹#›</a:t>
            </a:fld>
            <a:endParaRPr lang="de-DE"/>
          </a:p>
        </p:txBody>
      </p:sp>
    </p:spTree>
    <p:extLst>
      <p:ext uri="{BB962C8B-B14F-4D97-AF65-F5344CB8AC3E}">
        <p14:creationId xmlns:p14="http://schemas.microsoft.com/office/powerpoint/2010/main" val="2533784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448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0"/>
              </a:spcBef>
              <a:defRPr sz="1200">
                <a:latin typeface="Siemens Sans" charset="0"/>
              </a:defRPr>
            </a:lvl1pPr>
          </a:lstStyle>
          <a:p>
            <a:endParaRPr lang="de-DE"/>
          </a:p>
        </p:txBody>
      </p:sp>
      <p:sp>
        <p:nvSpPr>
          <p:cNvPr id="77827" name="Rectangle 3"/>
          <p:cNvSpPr>
            <a:spLocks noGrp="1" noChangeArrowheads="1"/>
          </p:cNvSpPr>
          <p:nvPr>
            <p:ph type="dt" idx="1"/>
          </p:nvPr>
        </p:nvSpPr>
        <p:spPr bwMode="auto">
          <a:xfrm>
            <a:off x="3848100" y="0"/>
            <a:ext cx="29448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0"/>
              </a:spcBef>
              <a:defRPr sz="1200">
                <a:latin typeface="Siemens Sans" charset="0"/>
              </a:defRPr>
            </a:lvl1pPr>
          </a:lstStyle>
          <a:p>
            <a:endParaRPr lang="de-DE"/>
          </a:p>
        </p:txBody>
      </p:sp>
      <p:sp>
        <p:nvSpPr>
          <p:cNvPr id="77828" name="Rectangle 4"/>
          <p:cNvSpPr>
            <a:spLocks noGrp="1" noRot="1" noChangeAspect="1" noChangeArrowheads="1" noTextEdit="1"/>
          </p:cNvSpPr>
          <p:nvPr>
            <p:ph type="sldImg" idx="2"/>
          </p:nvPr>
        </p:nvSpPr>
        <p:spPr bwMode="auto">
          <a:xfrm>
            <a:off x="895350" y="750888"/>
            <a:ext cx="5003800" cy="37528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679450" y="4752975"/>
            <a:ext cx="5435600" cy="450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7830" name="Rectangle 6"/>
          <p:cNvSpPr>
            <a:spLocks noGrp="1" noChangeArrowheads="1"/>
          </p:cNvSpPr>
          <p:nvPr>
            <p:ph type="ftr" sz="quarter" idx="4"/>
          </p:nvPr>
        </p:nvSpPr>
        <p:spPr bwMode="auto">
          <a:xfrm>
            <a:off x="0" y="9505950"/>
            <a:ext cx="29448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spcBef>
                <a:spcPct val="0"/>
              </a:spcBef>
              <a:defRPr sz="1200">
                <a:latin typeface="Siemens Sans" charset="0"/>
              </a:defRPr>
            </a:lvl1pPr>
          </a:lstStyle>
          <a:p>
            <a:endParaRPr lang="de-DE"/>
          </a:p>
        </p:txBody>
      </p:sp>
      <p:sp>
        <p:nvSpPr>
          <p:cNvPr id="77831" name="Rectangle 7"/>
          <p:cNvSpPr>
            <a:spLocks noGrp="1" noChangeArrowheads="1"/>
          </p:cNvSpPr>
          <p:nvPr>
            <p:ph type="sldNum" sz="quarter" idx="5"/>
          </p:nvPr>
        </p:nvSpPr>
        <p:spPr bwMode="auto">
          <a:xfrm>
            <a:off x="3848100" y="9505950"/>
            <a:ext cx="29448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spcBef>
                <a:spcPct val="0"/>
              </a:spcBef>
              <a:defRPr sz="1200">
                <a:latin typeface="Siemens Sans" charset="0"/>
              </a:defRPr>
            </a:lvl1pPr>
          </a:lstStyle>
          <a:p>
            <a:fld id="{8C459197-2F9C-1E49-ABBF-26CF38F0E880}" type="slidenum">
              <a:rPr lang="de-DE"/>
              <a:pPr/>
              <a:t>‹#›</a:t>
            </a:fld>
            <a:endParaRPr lang="de-DE"/>
          </a:p>
        </p:txBody>
      </p:sp>
    </p:spTree>
    <p:extLst>
      <p:ext uri="{BB962C8B-B14F-4D97-AF65-F5344CB8AC3E}">
        <p14:creationId xmlns:p14="http://schemas.microsoft.com/office/powerpoint/2010/main" val="39438000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Siemens Sans" charset="0"/>
        <a:ea typeface="Geneva" charset="0"/>
        <a:cs typeface="+mn-cs"/>
      </a:defRPr>
    </a:lvl1pPr>
    <a:lvl2pPr marL="457200" algn="l" rtl="0" fontAlgn="base">
      <a:spcBef>
        <a:spcPct val="30000"/>
      </a:spcBef>
      <a:spcAft>
        <a:spcPct val="0"/>
      </a:spcAft>
      <a:defRPr sz="1200" kern="1200">
        <a:solidFill>
          <a:schemeClr val="tx1"/>
        </a:solidFill>
        <a:latin typeface="Siemens Sans" charset="0"/>
        <a:ea typeface="Geneva" charset="0"/>
        <a:cs typeface="+mn-cs"/>
      </a:defRPr>
    </a:lvl2pPr>
    <a:lvl3pPr marL="914400" algn="l" rtl="0" fontAlgn="base">
      <a:spcBef>
        <a:spcPct val="30000"/>
      </a:spcBef>
      <a:spcAft>
        <a:spcPct val="0"/>
      </a:spcAft>
      <a:defRPr sz="1200" kern="1200">
        <a:solidFill>
          <a:schemeClr val="tx1"/>
        </a:solidFill>
        <a:latin typeface="Siemens Sans" charset="0"/>
        <a:ea typeface="Geneva" charset="0"/>
        <a:cs typeface="+mn-cs"/>
      </a:defRPr>
    </a:lvl3pPr>
    <a:lvl4pPr marL="1371600" algn="l" rtl="0" fontAlgn="base">
      <a:spcBef>
        <a:spcPct val="30000"/>
      </a:spcBef>
      <a:spcAft>
        <a:spcPct val="0"/>
      </a:spcAft>
      <a:defRPr sz="1200" kern="1200">
        <a:solidFill>
          <a:schemeClr val="tx1"/>
        </a:solidFill>
        <a:latin typeface="Siemens Sans" charset="0"/>
        <a:ea typeface="Geneva" charset="0"/>
        <a:cs typeface="+mn-cs"/>
      </a:defRPr>
    </a:lvl4pPr>
    <a:lvl5pPr marL="1828800" algn="l" rtl="0" fontAlgn="base">
      <a:spcBef>
        <a:spcPct val="30000"/>
      </a:spcBef>
      <a:spcAft>
        <a:spcPct val="0"/>
      </a:spcAft>
      <a:defRPr sz="1200" kern="1200">
        <a:solidFill>
          <a:schemeClr val="tx1"/>
        </a:solidFill>
        <a:latin typeface="Siemens Sans" charset="0"/>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8D436-EBD3-7345-A5A0-EA8721F3B44A}" type="slidenum">
              <a:rPr lang="de-DE"/>
              <a:pPr/>
              <a:t>1</a:t>
            </a:fld>
            <a:endParaRPr lang="de-DE"/>
          </a:p>
        </p:txBody>
      </p:sp>
      <p:sp>
        <p:nvSpPr>
          <p:cNvPr id="501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63" name="Rectangle 3"/>
          <p:cNvSpPr>
            <a:spLocks noGrp="1" noChangeArrowheads="1"/>
          </p:cNvSpPr>
          <p:nvPr>
            <p:ph type="body" idx="1"/>
          </p:nvPr>
        </p:nvSpPr>
        <p:spPr/>
        <p:txBody>
          <a:bodyPr/>
          <a:lstStyle/>
          <a:p>
            <a:endParaRPr lang="en-GB" sz="1200" kern="1200" dirty="0" smtClean="0">
              <a:solidFill>
                <a:schemeClr val="tx1"/>
              </a:solidFill>
              <a:effectLst/>
              <a:latin typeface="Siemens Sans" charset="0"/>
              <a:ea typeface="Geneva"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10</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779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Issue students with the </a:t>
            </a:r>
            <a:r>
              <a:rPr lang="en-GB" sz="1200" kern="1200" dirty="0" err="1" smtClean="0">
                <a:solidFill>
                  <a:schemeClr val="tx1"/>
                </a:solidFill>
                <a:effectLst/>
                <a:latin typeface="Siemens Sans" charset="0"/>
                <a:ea typeface="Geneva" charset="0"/>
                <a:cs typeface="+mn-cs"/>
              </a:rPr>
              <a:t>SkyHydrant</a:t>
            </a:r>
            <a:r>
              <a:rPr lang="en-GB" sz="1200" kern="1200" dirty="0" smtClean="0">
                <a:solidFill>
                  <a:schemeClr val="tx1"/>
                </a:solidFill>
                <a:effectLst/>
                <a:latin typeface="Siemens Sans" charset="0"/>
                <a:ea typeface="Geneva" charset="0"/>
                <a:cs typeface="+mn-cs"/>
              </a:rPr>
              <a:t> specification sheet,</a:t>
            </a:r>
            <a:r>
              <a:rPr lang="en-GB" sz="1200" kern="1200" baseline="0" dirty="0" smtClean="0">
                <a:solidFill>
                  <a:schemeClr val="tx1"/>
                </a:solidFill>
                <a:effectLst/>
                <a:latin typeface="Siemens Sans" charset="0"/>
                <a:ea typeface="Geneva" charset="0"/>
                <a:cs typeface="+mn-cs"/>
              </a:rPr>
              <a:t> student support sheet 3B </a:t>
            </a:r>
            <a:r>
              <a:rPr lang="en-GB" sz="1200" kern="1200" dirty="0" smtClean="0">
                <a:solidFill>
                  <a:schemeClr val="tx1"/>
                </a:solidFill>
                <a:effectLst/>
                <a:latin typeface="Siemens Sans" charset="0"/>
                <a:ea typeface="Geneva" charset="0"/>
                <a:cs typeface="+mn-cs"/>
              </a:rPr>
              <a:t>and the </a:t>
            </a:r>
            <a:r>
              <a:rPr lang="en-GB" sz="1200" kern="1200" dirty="0" err="1" smtClean="0">
                <a:solidFill>
                  <a:schemeClr val="tx1"/>
                </a:solidFill>
                <a:effectLst/>
                <a:latin typeface="Siemens Sans" charset="0"/>
                <a:ea typeface="Geneva" charset="0"/>
                <a:cs typeface="+mn-cs"/>
              </a:rPr>
              <a:t>SkyHydrant</a:t>
            </a:r>
            <a:r>
              <a:rPr lang="en-GB" sz="1200" kern="1200" dirty="0" smtClean="0">
                <a:solidFill>
                  <a:schemeClr val="tx1"/>
                </a:solidFill>
                <a:effectLst/>
                <a:latin typeface="Siemens Sans" charset="0"/>
                <a:ea typeface="Geneva" charset="0"/>
                <a:cs typeface="+mn-cs"/>
              </a:rPr>
              <a:t> fact sheet, </a:t>
            </a:r>
            <a:r>
              <a:rPr lang="en-GB" sz="1200" kern="1200" baseline="0" dirty="0" smtClean="0">
                <a:solidFill>
                  <a:schemeClr val="tx1"/>
                </a:solidFill>
                <a:effectLst/>
                <a:latin typeface="Siemens Sans" charset="0"/>
                <a:ea typeface="Geneva" charset="0"/>
                <a:cs typeface="+mn-cs"/>
              </a:rPr>
              <a:t>student support sheet 3C </a:t>
            </a:r>
            <a:r>
              <a:rPr lang="en-GB" sz="1200" kern="1200" dirty="0" smtClean="0">
                <a:solidFill>
                  <a:schemeClr val="tx1"/>
                </a:solidFill>
                <a:effectLst/>
                <a:latin typeface="Siemens Sans" charset="0"/>
                <a:ea typeface="Geneva" charset="0"/>
                <a:cs typeface="+mn-cs"/>
              </a:rPr>
              <a:t>.  Explain that they</a:t>
            </a:r>
            <a:r>
              <a:rPr lang="en-GB" sz="1200" kern="1200" baseline="0" dirty="0" smtClean="0">
                <a:solidFill>
                  <a:schemeClr val="tx1"/>
                </a:solidFill>
                <a:effectLst/>
                <a:latin typeface="Siemens Sans" charset="0"/>
                <a:ea typeface="Geneva" charset="0"/>
                <a:cs typeface="+mn-cs"/>
              </a:rPr>
              <a:t> include a number of points </a:t>
            </a:r>
            <a:r>
              <a:rPr lang="en-GB" sz="1200" kern="1200" dirty="0" smtClean="0">
                <a:solidFill>
                  <a:schemeClr val="tx1"/>
                </a:solidFill>
                <a:effectLst/>
                <a:latin typeface="Siemens Sans" charset="0"/>
                <a:ea typeface="Geneva" charset="0"/>
                <a:cs typeface="+mn-cs"/>
              </a:rPr>
              <a:t>that these will help them to answer</a:t>
            </a:r>
            <a:r>
              <a:rPr lang="en-GB" sz="1200" kern="1200" baseline="0" dirty="0" smtClean="0">
                <a:solidFill>
                  <a:schemeClr val="tx1"/>
                </a:solidFill>
                <a:effectLst/>
                <a:latin typeface="Siemens Sans" charset="0"/>
                <a:ea typeface="Geneva" charset="0"/>
                <a:cs typeface="+mn-cs"/>
              </a:rPr>
              <a:t> the above questions.</a:t>
            </a:r>
            <a:endParaRPr lang="en-GB" sz="1200" kern="1200" dirty="0" smtClean="0">
              <a:solidFill>
                <a:schemeClr val="tx1"/>
              </a:solidFill>
              <a:effectLst/>
              <a:latin typeface="Siemens Sans" charset="0"/>
              <a:ea typeface="Geneva" charset="0"/>
              <a:cs typeface="+mn-cs"/>
            </a:endParaRP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11</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779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Issue students with the </a:t>
            </a:r>
            <a:r>
              <a:rPr lang="en-GB" sz="1200" kern="1200" dirty="0" err="1" smtClean="0">
                <a:solidFill>
                  <a:schemeClr val="tx1"/>
                </a:solidFill>
                <a:effectLst/>
                <a:latin typeface="Siemens Sans" charset="0"/>
                <a:ea typeface="Geneva" charset="0"/>
                <a:cs typeface="+mn-cs"/>
              </a:rPr>
              <a:t>SkyHydrant</a:t>
            </a:r>
            <a:r>
              <a:rPr lang="en-GB" sz="1200" kern="1200" dirty="0" smtClean="0">
                <a:solidFill>
                  <a:schemeClr val="tx1"/>
                </a:solidFill>
                <a:effectLst/>
                <a:latin typeface="Siemens Sans" charset="0"/>
                <a:ea typeface="Geneva" charset="0"/>
                <a:cs typeface="+mn-cs"/>
              </a:rPr>
              <a:t> specification sheet,</a:t>
            </a:r>
            <a:r>
              <a:rPr lang="en-GB" sz="1200" kern="1200" baseline="0" dirty="0" smtClean="0">
                <a:solidFill>
                  <a:schemeClr val="tx1"/>
                </a:solidFill>
                <a:effectLst/>
                <a:latin typeface="Siemens Sans" charset="0"/>
                <a:ea typeface="Geneva" charset="0"/>
                <a:cs typeface="+mn-cs"/>
              </a:rPr>
              <a:t> student support sheet 3B </a:t>
            </a:r>
            <a:r>
              <a:rPr lang="en-GB" sz="1200" kern="1200" dirty="0" smtClean="0">
                <a:solidFill>
                  <a:schemeClr val="tx1"/>
                </a:solidFill>
                <a:effectLst/>
                <a:latin typeface="Siemens Sans" charset="0"/>
                <a:ea typeface="Geneva" charset="0"/>
                <a:cs typeface="+mn-cs"/>
              </a:rPr>
              <a:t>and the </a:t>
            </a:r>
            <a:r>
              <a:rPr lang="en-GB" sz="1200" kern="1200" dirty="0" err="1" smtClean="0">
                <a:solidFill>
                  <a:schemeClr val="tx1"/>
                </a:solidFill>
                <a:effectLst/>
                <a:latin typeface="Siemens Sans" charset="0"/>
                <a:ea typeface="Geneva" charset="0"/>
                <a:cs typeface="+mn-cs"/>
              </a:rPr>
              <a:t>SkyHydrant</a:t>
            </a:r>
            <a:r>
              <a:rPr lang="en-GB" sz="1200" kern="1200" dirty="0" smtClean="0">
                <a:solidFill>
                  <a:schemeClr val="tx1"/>
                </a:solidFill>
                <a:effectLst/>
                <a:latin typeface="Siemens Sans" charset="0"/>
                <a:ea typeface="Geneva" charset="0"/>
                <a:cs typeface="+mn-cs"/>
              </a:rPr>
              <a:t> fact sheet, </a:t>
            </a:r>
            <a:r>
              <a:rPr lang="en-GB" sz="1200" kern="1200" baseline="0" dirty="0" smtClean="0">
                <a:solidFill>
                  <a:schemeClr val="tx1"/>
                </a:solidFill>
                <a:effectLst/>
                <a:latin typeface="Siemens Sans" charset="0"/>
                <a:ea typeface="Geneva" charset="0"/>
                <a:cs typeface="+mn-cs"/>
              </a:rPr>
              <a:t>student support sheet 3C </a:t>
            </a:r>
            <a:r>
              <a:rPr lang="en-GB" sz="1200" kern="1200" dirty="0" smtClean="0">
                <a:solidFill>
                  <a:schemeClr val="tx1"/>
                </a:solidFill>
                <a:effectLst/>
                <a:latin typeface="Siemens Sans" charset="0"/>
                <a:ea typeface="Geneva" charset="0"/>
                <a:cs typeface="+mn-cs"/>
              </a:rPr>
              <a:t>.  Explain that there are a number </a:t>
            </a:r>
            <a:r>
              <a:rPr lang="en-GB" sz="1200" kern="1200" baseline="0" dirty="0" smtClean="0">
                <a:solidFill>
                  <a:schemeClr val="tx1"/>
                </a:solidFill>
                <a:effectLst/>
                <a:latin typeface="Siemens Sans" charset="0"/>
                <a:ea typeface="Geneva" charset="0"/>
                <a:cs typeface="+mn-cs"/>
              </a:rPr>
              <a:t>of points </a:t>
            </a:r>
            <a:r>
              <a:rPr lang="en-GB" sz="1200" kern="1200" dirty="0" smtClean="0">
                <a:solidFill>
                  <a:schemeClr val="tx1"/>
                </a:solidFill>
                <a:effectLst/>
                <a:latin typeface="Siemens Sans" charset="0"/>
                <a:ea typeface="Geneva" charset="0"/>
                <a:cs typeface="+mn-cs"/>
              </a:rPr>
              <a:t> that will l help them to answer</a:t>
            </a:r>
            <a:r>
              <a:rPr lang="en-GB" sz="1200" kern="1200" baseline="0" dirty="0" smtClean="0">
                <a:solidFill>
                  <a:schemeClr val="tx1"/>
                </a:solidFill>
                <a:effectLst/>
                <a:latin typeface="Siemens Sans" charset="0"/>
                <a:ea typeface="Geneva" charset="0"/>
                <a:cs typeface="+mn-cs"/>
              </a:rPr>
              <a:t> the above questions.</a:t>
            </a:r>
            <a:endParaRPr lang="en-GB" sz="1200" kern="1200" dirty="0" smtClean="0">
              <a:solidFill>
                <a:schemeClr val="tx1"/>
              </a:solidFill>
              <a:effectLst/>
              <a:latin typeface="Siemens Sans" charset="0"/>
              <a:ea typeface="Geneva" charset="0"/>
              <a:cs typeface="+mn-cs"/>
            </a:endParaRP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12</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8035" name="Rectangle 3"/>
          <p:cNvSpPr>
            <a:spLocks noGrp="1" noChangeArrowheads="1"/>
          </p:cNvSpPr>
          <p:nvPr>
            <p:ph type="body" idx="1"/>
          </p:nvPr>
        </p:nvSpPr>
        <p:spPr/>
        <p:txBody>
          <a:bodyPr/>
          <a:lstStyle/>
          <a:p>
            <a:r>
              <a:rPr lang="en-US" dirty="0" smtClean="0"/>
              <a:t>Show a video clip of,</a:t>
            </a:r>
            <a:r>
              <a:rPr lang="en-US" baseline="0" dirty="0" smtClean="0"/>
              <a:t> ‘Thirsty Strawberries’ </a:t>
            </a:r>
            <a:r>
              <a:rPr lang="en-GB" sz="1200" kern="1200" dirty="0" smtClean="0">
                <a:solidFill>
                  <a:schemeClr val="tx1"/>
                </a:solidFill>
                <a:effectLst/>
                <a:latin typeface="Siemens Sans" charset="0"/>
                <a:ea typeface="Geneva" charset="0"/>
                <a:cs typeface="+mn-cs"/>
              </a:rPr>
              <a:t>the video</a:t>
            </a:r>
            <a:r>
              <a:rPr lang="en-GB" sz="1200" kern="1200" baseline="0" dirty="0" smtClean="0">
                <a:solidFill>
                  <a:schemeClr val="tx1"/>
                </a:solidFill>
                <a:effectLst/>
                <a:latin typeface="Siemens Sans" charset="0"/>
                <a:ea typeface="Geneva" charset="0"/>
                <a:cs typeface="+mn-cs"/>
              </a:rPr>
              <a:t> provides a different context and compares the demand for water in one of the most prosperous areas (Southern California) with that seen previously in Africa.</a:t>
            </a:r>
          </a:p>
          <a:p>
            <a:endParaRPr lang="en-GB" sz="1200" kern="1200" baseline="0" dirty="0" smtClean="0">
              <a:solidFill>
                <a:schemeClr val="tx1"/>
              </a:solidFill>
              <a:effectLst/>
              <a:latin typeface="Siemens Sans" charset="0"/>
              <a:cs typeface="+mn-cs"/>
            </a:endParaRPr>
          </a:p>
          <a:p>
            <a:r>
              <a:rPr lang="en-GB" sz="1200" kern="1200" baseline="0" dirty="0" smtClean="0">
                <a:solidFill>
                  <a:schemeClr val="tx1"/>
                </a:solidFill>
                <a:effectLst/>
                <a:latin typeface="Siemens Sans" charset="0"/>
                <a:cs typeface="+mn-cs"/>
              </a:rPr>
              <a:t>Ask students to think about the differences in situations.</a:t>
            </a:r>
          </a:p>
          <a:p>
            <a:endParaRPr lang="en-GB" sz="1200" kern="1200" baseline="0" dirty="0" smtClean="0">
              <a:solidFill>
                <a:schemeClr val="tx1"/>
              </a:solidFill>
              <a:effectLst/>
              <a:latin typeface="Siemens Sans" charset="0"/>
              <a:cs typeface="+mn-cs"/>
            </a:endParaRPr>
          </a:p>
          <a:p>
            <a:endParaRPr lang="en-GB" sz="1200" kern="1200" baseline="0" dirty="0" smtClean="0">
              <a:solidFill>
                <a:schemeClr val="tx1"/>
              </a:solidFill>
              <a:effectLst/>
              <a:latin typeface="Siemens Sans" charset="0"/>
              <a:cs typeface="+mn-cs"/>
            </a:endParaRPr>
          </a:p>
          <a:p>
            <a:r>
              <a:rPr lang="en-GB" sz="1200" kern="1200" baseline="0" dirty="0" smtClean="0">
                <a:solidFill>
                  <a:schemeClr val="tx1"/>
                </a:solidFill>
                <a:effectLst/>
                <a:latin typeface="Siemens Sans" charset="0"/>
                <a:cs typeface="+mn-cs"/>
              </a:rPr>
              <a:t> </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13</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pPr lvl="0"/>
            <a:r>
              <a:rPr lang="en-GB" sz="1200" kern="1200" dirty="0" smtClean="0">
                <a:solidFill>
                  <a:schemeClr val="tx1"/>
                </a:solidFill>
                <a:effectLst/>
                <a:latin typeface="Siemens Sans" charset="0"/>
                <a:ea typeface="Geneva" charset="0"/>
                <a:cs typeface="+mn-cs"/>
              </a:rPr>
              <a:t>Ask students to work in groups to design a filtration system that will produce as clean water as possible.  They will need to think about what could be used to filter the water (materials may need to have been selected and requested in advance).</a:t>
            </a:r>
          </a:p>
          <a:p>
            <a:r>
              <a:rPr lang="en-GB" sz="1200" kern="1200" dirty="0" smtClean="0">
                <a:solidFill>
                  <a:schemeClr val="tx1"/>
                </a:solidFill>
                <a:effectLst/>
                <a:latin typeface="Siemens Sans" charset="0"/>
                <a:ea typeface="Geneva" charset="0"/>
                <a:cs typeface="+mn-cs"/>
              </a:rPr>
              <a:t> </a:t>
            </a:r>
          </a:p>
          <a:p>
            <a:pPr lvl="0"/>
            <a:r>
              <a:rPr lang="en-GB" sz="1200" kern="1200" dirty="0" smtClean="0">
                <a:solidFill>
                  <a:schemeClr val="tx1"/>
                </a:solidFill>
                <a:effectLst/>
                <a:latin typeface="Siemens Sans" charset="0"/>
                <a:ea typeface="Geneva" charset="0"/>
                <a:cs typeface="+mn-cs"/>
              </a:rPr>
              <a:t>Set the test rigs up and gather water.</a:t>
            </a:r>
          </a:p>
          <a:p>
            <a:r>
              <a:rPr lang="en-GB" sz="1200" kern="1200" dirty="0" smtClean="0">
                <a:solidFill>
                  <a:schemeClr val="tx1"/>
                </a:solidFill>
                <a:effectLst/>
                <a:latin typeface="Siemens Sans" charset="0"/>
                <a:ea typeface="Geneva" charset="0"/>
                <a:cs typeface="+mn-cs"/>
              </a:rPr>
              <a:t> </a:t>
            </a:r>
          </a:p>
          <a:p>
            <a:pPr lvl="0"/>
            <a:r>
              <a:rPr lang="en-GB" sz="1200" kern="1200" dirty="0" smtClean="0">
                <a:solidFill>
                  <a:schemeClr val="tx1"/>
                </a:solidFill>
                <a:effectLst/>
                <a:latin typeface="Siemens Sans" charset="0"/>
                <a:ea typeface="Geneva" charset="0"/>
                <a:cs typeface="+mn-cs"/>
              </a:rPr>
              <a:t>Then ask students to test the water supplies, using the agreed procedures.</a:t>
            </a:r>
          </a:p>
          <a:p>
            <a:pPr lvl="0"/>
            <a:endParaRPr lang="en-GB" sz="1200" kern="1200" dirty="0">
              <a:solidFill>
                <a:schemeClr val="tx1"/>
              </a:solidFill>
              <a:effectLst/>
              <a:latin typeface="Siemens Sans" charset="0"/>
              <a:ea typeface="Geneva"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2</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3</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4</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r>
              <a:rPr lang="en-US" dirty="0" smtClean="0"/>
              <a:t>Show a video clip of,</a:t>
            </a:r>
            <a:r>
              <a:rPr lang="en-US" baseline="0" dirty="0" smtClean="0"/>
              <a:t> ‘Waiting </a:t>
            </a:r>
            <a:r>
              <a:rPr lang="en-US" baseline="0" smtClean="0"/>
              <a:t>for Water</a:t>
            </a:r>
            <a:r>
              <a:rPr lang="en-US" baseline="0" dirty="0" smtClean="0"/>
              <a:t>’</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5</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r>
              <a:rPr lang="en-US" dirty="0" smtClean="0"/>
              <a:t>Take</a:t>
            </a:r>
            <a:r>
              <a:rPr lang="en-US" baseline="0" dirty="0" smtClean="0"/>
              <a:t> feedback and draw out the following points:</a:t>
            </a:r>
          </a:p>
          <a:p>
            <a:endParaRPr lang="en-US" baseline="0" dirty="0" smtClean="0"/>
          </a:p>
          <a:p>
            <a:pPr marL="228600" indent="-228600">
              <a:buFont typeface="+mj-lt"/>
              <a:buAutoNum type="alphaLcParenR"/>
            </a:pPr>
            <a:r>
              <a:rPr lang="en-US" baseline="0" dirty="0" smtClean="0"/>
              <a:t>If there is no clean water, people have to revert to other sources such as river water.</a:t>
            </a:r>
          </a:p>
          <a:p>
            <a:pPr marL="228600" indent="-228600">
              <a:buFont typeface="+mj-lt"/>
              <a:buAutoNum type="alphaLcParenR"/>
            </a:pPr>
            <a:r>
              <a:rPr lang="en-US" baseline="0" dirty="0" smtClean="0"/>
              <a:t>River water incudes a number of pollutants, some of which can cause illnesses</a:t>
            </a:r>
          </a:p>
          <a:p>
            <a:pPr marL="228600" indent="-228600">
              <a:buFont typeface="+mj-lt"/>
              <a:buAutoNum type="alphaLcParenR"/>
            </a:pPr>
            <a:r>
              <a:rPr lang="en-US" baseline="0" dirty="0" smtClean="0"/>
              <a:t>Waterborne diseases include cholera and typhoid, although the presence of contaminated water can give rise to a range of other diseases.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6</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pPr lvl="0"/>
            <a:r>
              <a:rPr lang="en-GB" sz="1200" kern="1200" dirty="0" smtClean="0">
                <a:solidFill>
                  <a:schemeClr val="tx1"/>
                </a:solidFill>
                <a:effectLst/>
                <a:latin typeface="Siemens Sans" charset="0"/>
                <a:ea typeface="Geneva" charset="0"/>
                <a:cs typeface="+mn-cs"/>
              </a:rPr>
              <a:t>Explain</a:t>
            </a:r>
            <a:r>
              <a:rPr lang="en-GB" sz="1200" kern="1200" baseline="0" dirty="0" smtClean="0">
                <a:solidFill>
                  <a:schemeClr val="tx1"/>
                </a:solidFill>
                <a:effectLst/>
                <a:latin typeface="Siemens Sans" charset="0"/>
                <a:ea typeface="Geneva" charset="0"/>
                <a:cs typeface="+mn-cs"/>
              </a:rPr>
              <a:t> that there are several ways in which water may be considered unclean:</a:t>
            </a:r>
          </a:p>
          <a:p>
            <a:pPr marL="171450" lvl="0" indent="-171450">
              <a:buFont typeface="Wingdings" pitchFamily="2" charset="2"/>
              <a:buChar char="§"/>
            </a:pPr>
            <a:r>
              <a:rPr lang="en-GB" sz="1200" kern="1200" baseline="0" dirty="0" smtClean="0">
                <a:solidFill>
                  <a:schemeClr val="tx1"/>
                </a:solidFill>
                <a:effectLst/>
                <a:latin typeface="Siemens Sans" charset="0"/>
                <a:ea typeface="Geneva" charset="0"/>
                <a:cs typeface="+mn-cs"/>
              </a:rPr>
              <a:t>There may be soluble substances in it e.g. chemicals that have dissolved.</a:t>
            </a:r>
          </a:p>
          <a:p>
            <a:pPr marL="171450" lvl="0" indent="-171450">
              <a:buFont typeface="Wingdings" pitchFamily="2" charset="2"/>
              <a:buChar char="§"/>
            </a:pPr>
            <a:r>
              <a:rPr lang="en-GB" sz="1200" kern="1200" baseline="0" dirty="0" smtClean="0">
                <a:solidFill>
                  <a:schemeClr val="tx1"/>
                </a:solidFill>
                <a:effectLst/>
                <a:latin typeface="Siemens Sans" charset="0"/>
                <a:ea typeface="Geneva" charset="0"/>
                <a:cs typeface="+mn-cs"/>
              </a:rPr>
              <a:t>There may be insoluble substances in it e.g. things that won’t dissolve.</a:t>
            </a:r>
          </a:p>
          <a:p>
            <a:pPr lvl="0"/>
            <a:endParaRPr lang="en-GB" sz="1200" kern="1200" baseline="0" dirty="0" smtClean="0">
              <a:solidFill>
                <a:schemeClr val="tx1"/>
              </a:solidFill>
              <a:effectLst/>
              <a:latin typeface="Siemens Sans" charset="0"/>
              <a:ea typeface="Geneva" charset="0"/>
              <a:cs typeface="+mn-cs"/>
            </a:endParaRPr>
          </a:p>
          <a:p>
            <a:pPr lvl="0"/>
            <a:r>
              <a:rPr lang="en-GB" sz="1200" kern="1200" baseline="0" dirty="0" smtClean="0">
                <a:solidFill>
                  <a:schemeClr val="tx1"/>
                </a:solidFill>
                <a:effectLst/>
                <a:latin typeface="Siemens Sans" charset="0"/>
                <a:ea typeface="Geneva" charset="0"/>
                <a:cs typeface="+mn-cs"/>
              </a:rPr>
              <a:t>Ask students to work in groups to suggest ways of removing salt, sand and silt from water.</a:t>
            </a:r>
          </a:p>
          <a:p>
            <a:pPr lvl="0"/>
            <a:endParaRPr lang="en-GB" sz="1200" kern="1200" baseline="0" dirty="0" smtClean="0">
              <a:solidFill>
                <a:schemeClr val="tx1"/>
              </a:solidFill>
              <a:effectLst/>
              <a:latin typeface="Siemens Sans" charset="0"/>
              <a:ea typeface="Geneva" charset="0"/>
              <a:cs typeface="+mn-cs"/>
            </a:endParaRPr>
          </a:p>
          <a:p>
            <a:pPr lvl="0"/>
            <a:r>
              <a:rPr lang="en-GB" sz="1200" kern="1200" baseline="0" dirty="0" smtClean="0">
                <a:solidFill>
                  <a:schemeClr val="tx1"/>
                </a:solidFill>
                <a:effectLst/>
                <a:latin typeface="Siemens Sans" charset="0"/>
                <a:ea typeface="Geneva" charset="0"/>
                <a:cs typeface="+mn-cs"/>
              </a:rPr>
              <a:t>Take feedback and draw out that:</a:t>
            </a:r>
          </a:p>
          <a:p>
            <a:pPr lvl="0"/>
            <a:endParaRPr lang="en-GB" sz="1200" kern="1200" baseline="0" dirty="0" smtClean="0">
              <a:solidFill>
                <a:schemeClr val="tx1"/>
              </a:solidFill>
              <a:effectLst/>
              <a:latin typeface="Siemens Sans" charset="0"/>
              <a:ea typeface="Geneva" charset="0"/>
              <a:cs typeface="+mn-cs"/>
            </a:endParaRPr>
          </a:p>
          <a:p>
            <a:pPr marL="171450" lvl="0" indent="-171450">
              <a:buFont typeface="Wingdings" pitchFamily="2" charset="2"/>
              <a:buChar char="§"/>
            </a:pPr>
            <a:r>
              <a:rPr lang="en-GB" sz="1200" kern="1200" baseline="0" dirty="0" smtClean="0">
                <a:solidFill>
                  <a:schemeClr val="tx1"/>
                </a:solidFill>
                <a:effectLst/>
                <a:latin typeface="Siemens Sans" charset="0"/>
                <a:ea typeface="Geneva" charset="0"/>
                <a:cs typeface="+mn-cs"/>
              </a:rPr>
              <a:t>Insoluble substances can be removed by filtration (as long as the filters are fine enough).</a:t>
            </a:r>
          </a:p>
          <a:p>
            <a:pPr marL="171450" lvl="0" indent="-171450">
              <a:buFont typeface="Wingdings" pitchFamily="2" charset="2"/>
              <a:buChar char="§"/>
            </a:pPr>
            <a:r>
              <a:rPr lang="en-GB" sz="1200" kern="1200" baseline="0" dirty="0" smtClean="0">
                <a:solidFill>
                  <a:schemeClr val="tx1"/>
                </a:solidFill>
                <a:effectLst/>
                <a:latin typeface="Siemens Sans" charset="0"/>
                <a:ea typeface="Geneva" charset="0"/>
                <a:cs typeface="+mn-cs"/>
              </a:rPr>
              <a:t>Soluble substances need another process, such as evaporation and condensing. </a:t>
            </a:r>
          </a:p>
          <a:p>
            <a:pPr lvl="0"/>
            <a:endParaRPr lang="en-GB" sz="1200" kern="1200" dirty="0">
              <a:solidFill>
                <a:schemeClr val="tx1"/>
              </a:solidFill>
              <a:effectLst/>
              <a:latin typeface="Siemens Sans" charset="0"/>
              <a:ea typeface="Geneva"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7</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Explain that as well as chemicals, pond and river water can also contain </a:t>
            </a:r>
            <a:r>
              <a:rPr lang="en-GB" sz="1200" kern="1200" smtClean="0">
                <a:solidFill>
                  <a:schemeClr val="tx1"/>
                </a:solidFill>
                <a:effectLst/>
                <a:latin typeface="Siemens Sans" charset="0"/>
                <a:ea typeface="Geneva" charset="0"/>
                <a:cs typeface="+mn-cs"/>
              </a:rPr>
              <a:t>microorganisms and </a:t>
            </a:r>
            <a:r>
              <a:rPr lang="en-GB" sz="1200" kern="1200" dirty="0" smtClean="0">
                <a:solidFill>
                  <a:schemeClr val="tx1"/>
                </a:solidFill>
                <a:effectLst/>
                <a:latin typeface="Siemens Sans" charset="0"/>
                <a:ea typeface="Geneva" charset="0"/>
                <a:cs typeface="+mn-cs"/>
              </a:rPr>
              <a:t>that in this lesson there are going to be ways used of seeing what these are like. </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8</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Explain that the clean water kiosk in the video was fitted with a </a:t>
            </a:r>
            <a:r>
              <a:rPr lang="en-GB" sz="1200" kern="1200" dirty="0" err="1" smtClean="0">
                <a:solidFill>
                  <a:schemeClr val="tx1"/>
                </a:solidFill>
                <a:effectLst/>
                <a:latin typeface="Siemens Sans" charset="0"/>
                <a:ea typeface="Geneva" charset="0"/>
                <a:cs typeface="+mn-cs"/>
              </a:rPr>
              <a:t>SkyHydrant</a:t>
            </a:r>
            <a:r>
              <a:rPr lang="en-GB" sz="1200" kern="1200" dirty="0" smtClean="0">
                <a:solidFill>
                  <a:schemeClr val="tx1"/>
                </a:solidFill>
                <a:effectLst/>
                <a:latin typeface="Siemens Sans" charset="0"/>
                <a:ea typeface="Geneva" charset="0"/>
                <a:cs typeface="+mn-cs"/>
              </a:rPr>
              <a:t> filtration system. </a:t>
            </a:r>
            <a:r>
              <a:rPr lang="en-GB" sz="1200" kern="1200" baseline="0" dirty="0" smtClean="0">
                <a:solidFill>
                  <a:schemeClr val="tx1"/>
                </a:solidFill>
                <a:effectLst/>
                <a:latin typeface="Siemens Sans" charset="0"/>
                <a:ea typeface="Geneva" charset="0"/>
                <a:cs typeface="+mn-cs"/>
              </a:rPr>
              <a:t> </a:t>
            </a:r>
            <a:r>
              <a:rPr lang="en-GB" sz="1200" kern="1200" dirty="0" smtClean="0">
                <a:solidFill>
                  <a:schemeClr val="tx1"/>
                </a:solidFill>
                <a:effectLst/>
                <a:latin typeface="Siemens Sans" charset="0"/>
                <a:ea typeface="Geneva" charset="0"/>
                <a:cs typeface="+mn-cs"/>
              </a:rPr>
              <a:t>Like all manufactured equipment this comes with information that specifies what it will and won’t do.  Students are going to use this to evaluate the equipment.</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9</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3" Type="http://schemas.openxmlformats.org/officeDocument/2006/relationships/image" Target="../media/image1.png"/><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223" name="Rectangle 127"/>
          <p:cNvSpPr>
            <a:spLocks noGrp="1" noChangeArrowheads="1"/>
          </p:cNvSpPr>
          <p:nvPr>
            <p:ph type="ctrTitle" sz="quarter"/>
          </p:nvPr>
        </p:nvSpPr>
        <p:spPr>
          <a:xfrm>
            <a:off x="539750" y="1420813"/>
            <a:ext cx="8208963" cy="1246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lstStyle>
            <a:lvl1pPr>
              <a:defRPr sz="4000"/>
            </a:lvl1pPr>
          </a:lstStyle>
          <a:p>
            <a:pPr lvl="0"/>
            <a:r>
              <a:rPr lang="en-GB" noProof="0" smtClean="0"/>
              <a:t>Click to edit Master title style</a:t>
            </a:r>
            <a:endParaRPr lang="en-US" noProof="0" smtClean="0"/>
          </a:p>
        </p:txBody>
      </p:sp>
      <p:sp>
        <p:nvSpPr>
          <p:cNvPr id="4225" name="Rectangle 129"/>
          <p:cNvSpPr>
            <a:spLocks noGrp="1" noChangeArrowheads="1"/>
          </p:cNvSpPr>
          <p:nvPr>
            <p:ph type="subTitle" sz="quarter" idx="1"/>
          </p:nvPr>
        </p:nvSpPr>
        <p:spPr>
          <a:xfrm>
            <a:off x="539750" y="2770188"/>
            <a:ext cx="8208963" cy="15113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100000"/>
              </a:lnSpc>
              <a:defRPr sz="2000"/>
            </a:lvl1pPr>
          </a:lstStyle>
          <a:p>
            <a:pPr lvl="0"/>
            <a:r>
              <a:rPr lang="en-GB" noProof="0" smtClean="0"/>
              <a:t>Click to edit Master subtitle style</a:t>
            </a:r>
            <a:endParaRPr lang="en-US" noProof="0" smtClean="0"/>
          </a:p>
        </p:txBody>
      </p:sp>
      <p:sp>
        <p:nvSpPr>
          <p:cNvPr id="4234" name="Rectangle 138"/>
          <p:cNvSpPr>
            <a:spLocks noChangeArrowheads="1"/>
          </p:cNvSpPr>
          <p:nvPr>
            <p:custDataLst>
              <p:tags r:id="rId1"/>
            </p:custDataLst>
          </p:nvPr>
        </p:nvSpPr>
        <p:spPr bwMode="auto">
          <a:xfrm>
            <a:off x="287338" y="261938"/>
            <a:ext cx="8856662" cy="971550"/>
          </a:xfrm>
          <a:prstGeom prst="rect">
            <a:avLst/>
          </a:prstGeom>
          <a:solidFill>
            <a:srgbClr val="FEFF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latin typeface="Siemens Slab" charset="0"/>
            </a:endParaRPr>
          </a:p>
        </p:txBody>
      </p:sp>
      <p:sp>
        <p:nvSpPr>
          <p:cNvPr id="4236" name="Text Box 140"/>
          <p:cNvSpPr txBox="1">
            <a:spLocks noChangeArrowheads="1"/>
          </p:cNvSpPr>
          <p:nvPr/>
        </p:nvSpPr>
        <p:spPr bwMode="auto">
          <a:xfrm>
            <a:off x="555625" y="6272213"/>
            <a:ext cx="819308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lstStyle/>
          <a:p>
            <a:pPr algn="r"/>
            <a:r>
              <a:rPr lang="en-US" sz="1200" b="1">
                <a:solidFill>
                  <a:schemeClr val="bg2"/>
                </a:solidFill>
              </a:rPr>
              <a:t>Protection notice / Copyright notice</a:t>
            </a:r>
          </a:p>
        </p:txBody>
      </p:sp>
      <p:pic>
        <p:nvPicPr>
          <p:cNvPr id="4252" name="Picture 156" descr="sie_logo_petrol_rgb_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200900" y="423863"/>
            <a:ext cx="1600200" cy="32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6C85C549-364F-114A-8190-576025D469D5}" type="slidenum">
              <a:rPr lang="en-US"/>
              <a:pPr/>
              <a:t>‹#›</a:t>
            </a:fld>
            <a:endParaRPr lang="en-US"/>
          </a:p>
        </p:txBody>
      </p:sp>
    </p:spTree>
    <p:extLst>
      <p:ext uri="{BB962C8B-B14F-4D97-AF65-F5344CB8AC3E}">
        <p14:creationId xmlns:p14="http://schemas.microsoft.com/office/powerpoint/2010/main" val="212490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58763"/>
            <a:ext cx="2051050" cy="601345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9750" y="258763"/>
            <a:ext cx="6005513" cy="601345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7F1592B3-2FA6-7B4D-8B15-EAB7E4C7F4F9}" type="slidenum">
              <a:rPr lang="en-US"/>
              <a:pPr/>
              <a:t>‹#›</a:t>
            </a:fld>
            <a:endParaRPr lang="en-US"/>
          </a:p>
        </p:txBody>
      </p:sp>
    </p:spTree>
    <p:extLst>
      <p:ext uri="{BB962C8B-B14F-4D97-AF65-F5344CB8AC3E}">
        <p14:creationId xmlns:p14="http://schemas.microsoft.com/office/powerpoint/2010/main" val="3944913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258763"/>
            <a:ext cx="6140450" cy="809625"/>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539750" y="1590675"/>
            <a:ext cx="4027488" cy="46815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719638" y="1590675"/>
            <a:ext cx="4029075" cy="46815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977D51B0-7D53-ED4B-8D91-B4A615CD1391}" type="slidenum">
              <a:rPr lang="en-US"/>
              <a:pPr/>
              <a:t>‹#›</a:t>
            </a:fld>
            <a:endParaRPr lang="en-US"/>
          </a:p>
        </p:txBody>
      </p:sp>
    </p:spTree>
    <p:extLst>
      <p:ext uri="{BB962C8B-B14F-4D97-AF65-F5344CB8AC3E}">
        <p14:creationId xmlns:p14="http://schemas.microsoft.com/office/powerpoint/2010/main" val="179636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C5C4E259-AF43-1E42-A8D9-A884BFE3184F}" type="slidenum">
              <a:rPr lang="en-US"/>
              <a:pPr/>
              <a:t>‹#›</a:t>
            </a:fld>
            <a:endParaRPr lang="en-US"/>
          </a:p>
        </p:txBody>
      </p:sp>
    </p:spTree>
    <p:extLst>
      <p:ext uri="{BB962C8B-B14F-4D97-AF65-F5344CB8AC3E}">
        <p14:creationId xmlns:p14="http://schemas.microsoft.com/office/powerpoint/2010/main" val="363381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39D0370D-F162-2D46-B498-2CBA26678F49}" type="slidenum">
              <a:rPr lang="en-US"/>
              <a:pPr/>
              <a:t>‹#›</a:t>
            </a:fld>
            <a:endParaRPr lang="en-US"/>
          </a:p>
        </p:txBody>
      </p:sp>
    </p:spTree>
    <p:extLst>
      <p:ext uri="{BB962C8B-B14F-4D97-AF65-F5344CB8AC3E}">
        <p14:creationId xmlns:p14="http://schemas.microsoft.com/office/powerpoint/2010/main" val="154132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9750" y="1590675"/>
            <a:ext cx="4027488"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719638" y="1590675"/>
            <a:ext cx="4029075"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0D09E800-23D3-FC4C-8920-BAFB880C42B9}" type="slidenum">
              <a:rPr lang="en-US"/>
              <a:pPr/>
              <a:t>‹#›</a:t>
            </a:fld>
            <a:endParaRPr lang="en-US"/>
          </a:p>
        </p:txBody>
      </p:sp>
    </p:spTree>
    <p:extLst>
      <p:ext uri="{BB962C8B-B14F-4D97-AF65-F5344CB8AC3E}">
        <p14:creationId xmlns:p14="http://schemas.microsoft.com/office/powerpoint/2010/main" val="138669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8" name="Footer Placeholder 7"/>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9" name="Slide Number Placeholder 8"/>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A6D90753-5D73-FB46-9478-16EC186A29A5}" type="slidenum">
              <a:rPr lang="en-US"/>
              <a:pPr/>
              <a:t>‹#›</a:t>
            </a:fld>
            <a:endParaRPr lang="en-US"/>
          </a:p>
        </p:txBody>
      </p:sp>
    </p:spTree>
    <p:extLst>
      <p:ext uri="{BB962C8B-B14F-4D97-AF65-F5344CB8AC3E}">
        <p14:creationId xmlns:p14="http://schemas.microsoft.com/office/powerpoint/2010/main" val="52725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4" name="Footer Placeholder 3"/>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5" name="Slide Number Placeholder 4"/>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12C61B7B-B179-1547-9674-16B330BB6BBB}" type="slidenum">
              <a:rPr lang="en-US"/>
              <a:pPr/>
              <a:t>‹#›</a:t>
            </a:fld>
            <a:endParaRPr lang="en-US"/>
          </a:p>
        </p:txBody>
      </p:sp>
    </p:spTree>
    <p:extLst>
      <p:ext uri="{BB962C8B-B14F-4D97-AF65-F5344CB8AC3E}">
        <p14:creationId xmlns:p14="http://schemas.microsoft.com/office/powerpoint/2010/main" val="74785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3" name="Footer Placeholder 2"/>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4" name="Slide Number Placeholder 3"/>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E1A4CEB1-FB98-5142-BA8C-73DF28C057B7}" type="slidenum">
              <a:rPr lang="en-US"/>
              <a:pPr/>
              <a:t>‹#›</a:t>
            </a:fld>
            <a:endParaRPr lang="en-US"/>
          </a:p>
        </p:txBody>
      </p:sp>
    </p:spTree>
    <p:extLst>
      <p:ext uri="{BB962C8B-B14F-4D97-AF65-F5344CB8AC3E}">
        <p14:creationId xmlns:p14="http://schemas.microsoft.com/office/powerpoint/2010/main" val="302197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645424AC-F794-F448-AAA5-1910C0F01268}" type="slidenum">
              <a:rPr lang="en-US"/>
              <a:pPr/>
              <a:t>‹#›</a:t>
            </a:fld>
            <a:endParaRPr lang="en-US"/>
          </a:p>
        </p:txBody>
      </p:sp>
    </p:spTree>
    <p:extLst>
      <p:ext uri="{BB962C8B-B14F-4D97-AF65-F5344CB8AC3E}">
        <p14:creationId xmlns:p14="http://schemas.microsoft.com/office/powerpoint/2010/main" val="407651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74D8CA91-F21F-BA47-A466-FA099372EC57}" type="slidenum">
              <a:rPr lang="en-US"/>
              <a:pPr/>
              <a:t>‹#›</a:t>
            </a:fld>
            <a:endParaRPr lang="en-US"/>
          </a:p>
        </p:txBody>
      </p:sp>
    </p:spTree>
    <p:extLst>
      <p:ext uri="{BB962C8B-B14F-4D97-AF65-F5344CB8AC3E}">
        <p14:creationId xmlns:p14="http://schemas.microsoft.com/office/powerpoint/2010/main" val="1134209522"/>
      </p:ext>
    </p:extLst>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ags" Target="../tags/tag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1.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54" name="Rectangle 130"/>
          <p:cNvSpPr>
            <a:spLocks noChangeArrowheads="1"/>
          </p:cNvSpPr>
          <p:nvPr>
            <p:custDataLst>
              <p:tags r:id="rId14"/>
            </p:custDataLst>
          </p:nvPr>
        </p:nvSpPr>
        <p:spPr bwMode="auto">
          <a:xfrm>
            <a:off x="287338" y="261938"/>
            <a:ext cx="8856662" cy="971550"/>
          </a:xfrm>
          <a:prstGeom prst="rect">
            <a:avLst/>
          </a:prstGeom>
          <a:solidFill>
            <a:srgbClr val="FEFF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latin typeface="Siemens Slab" charset="0"/>
            </a:endParaRPr>
          </a:p>
        </p:txBody>
      </p:sp>
      <p:sp>
        <p:nvSpPr>
          <p:cNvPr id="1139" name="Rectangle 115"/>
          <p:cNvSpPr>
            <a:spLocks noGrp="1" noChangeArrowheads="1"/>
          </p:cNvSpPr>
          <p:nvPr>
            <p:ph type="title"/>
          </p:nvPr>
        </p:nvSpPr>
        <p:spPr bwMode="auto">
          <a:xfrm>
            <a:off x="539750" y="258763"/>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t>Mastertitelformat bearbeiten</a:t>
            </a:r>
          </a:p>
        </p:txBody>
      </p:sp>
      <p:sp>
        <p:nvSpPr>
          <p:cNvPr id="1140" name="Rectangle 116"/>
          <p:cNvSpPr>
            <a:spLocks noGrp="1" noChangeArrowheads="1"/>
          </p:cNvSpPr>
          <p:nvPr>
            <p:ph type="body" idx="1"/>
          </p:nvPr>
        </p:nvSpPr>
        <p:spPr bwMode="auto">
          <a:xfrm>
            <a:off x="539750" y="1590675"/>
            <a:ext cx="8208963" cy="468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pic>
        <p:nvPicPr>
          <p:cNvPr id="1189" name="Picture 165" descr="sie_logo_petrol_rgb_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200900" y="423863"/>
            <a:ext cx="1600200" cy="3206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hf hdr="0"/>
  <p:txStyles>
    <p:title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p:titleStyle>
    <p:body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jpg"/><Relationship Id="rId1" Type="http://schemas.openxmlformats.org/officeDocument/2006/relationships/tags" Target="../tags/tag3.xml"/><Relationship Id="rId2" Type="http://schemas.openxmlformats.org/officeDocument/2006/relationships/slideLayout" Target="../slideLayouts/slideLayout1.xml"/><Relationship Id="rId3" Type="http://schemas.openxmlformats.org/officeDocument/2006/relationships/notesSlide" Target="../notesSlides/notesSlide1.xml"/><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image" Target="../media/image3.emf"/><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4" Type="http://schemas.openxmlformats.org/officeDocument/2006/relationships/image" Target="../media/image10.jpg"/><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emf"/></Relationships>
</file>

<file path=ppt/slides/_rels/slide12.xml.rels><?xml version="1.0" encoding="UTF-8" standalone="yes"?>
<Relationships xmlns="http://schemas.openxmlformats.org/package/2006/relationships"><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4" Type="http://schemas.openxmlformats.org/officeDocument/2006/relationships/image" Target="../media/image3.emf"/><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3"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3.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4" Type="http://schemas.openxmlformats.org/officeDocument/2006/relationships/image" Target="../media/image3.emf"/><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3.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4" Type="http://schemas.openxmlformats.org/officeDocument/2006/relationships/image" Target="../media/image3.emf"/><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6" Type="http://schemas.openxmlformats.org/officeDocument/2006/relationships/image" Target="../media/image8.jpg"/><Relationship Id="rId4" Type="http://schemas.openxmlformats.org/officeDocument/2006/relationships/image" Target="../media/image6.jpg"/><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emf"/><Relationship Id="rId5" Type="http://schemas.openxmlformats.org/officeDocument/2006/relationships/image" Target="../media/image7.jpg"/></Relationships>
</file>

<file path=ppt/slides/_rels/slide8.xml.rels><?xml version="1.0" encoding="UTF-8" standalone="yes"?>
<Relationships xmlns="http://schemas.openxmlformats.org/package/2006/relationships"><Relationship Id="rId4" Type="http://schemas.openxmlformats.org/officeDocument/2006/relationships/image" Target="../media/image9.jpg"/><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3.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1220" y="-78659"/>
            <a:ext cx="9265220" cy="6936659"/>
          </a:xfrm>
          <a:prstGeom prst="rect">
            <a:avLst/>
          </a:prstGeom>
        </p:spPr>
      </p:pic>
      <p:grpSp>
        <p:nvGrpSpPr>
          <p:cNvPr id="500738" name="Group 2"/>
          <p:cNvGrpSpPr>
            <a:grpSpLocks/>
          </p:cNvGrpSpPr>
          <p:nvPr/>
        </p:nvGrpSpPr>
        <p:grpSpPr bwMode="auto">
          <a:xfrm>
            <a:off x="287338" y="260350"/>
            <a:ext cx="8856662" cy="973138"/>
            <a:chOff x="181" y="164"/>
            <a:chExt cx="5579" cy="613"/>
          </a:xfrm>
        </p:grpSpPr>
        <p:sp>
          <p:nvSpPr>
            <p:cNvPr id="500739" name="Rectangle 3"/>
            <p:cNvSpPr>
              <a:spLocks noChangeArrowheads="1"/>
            </p:cNvSpPr>
            <p:nvPr>
              <p:custDataLst>
                <p:tags r:id="rId1"/>
              </p:custDataLst>
            </p:nvPr>
          </p:nvSpPr>
          <p:spPr bwMode="auto">
            <a:xfrm>
              <a:off x="181" y="164"/>
              <a:ext cx="5579" cy="613"/>
            </a:xfrm>
            <a:prstGeom prst="rect">
              <a:avLst/>
            </a:prstGeom>
            <a:solidFill>
              <a:srgbClr val="FEFFFF"/>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endParaRPr>
            </a:p>
          </p:txBody>
        </p:sp>
        <p:pic>
          <p:nvPicPr>
            <p:cNvPr id="500740" name="Picture 4" descr="sie_logo_petrol_rgb_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36" y="267"/>
              <a:ext cx="1008" cy="202"/>
            </a:xfrm>
            <a:prstGeom prst="rect">
              <a:avLst/>
            </a:prstGeom>
            <a:noFill/>
            <a:extLst>
              <a:ext uri="{909E8E84-426E-40dd-AFC4-6F175D3DCCD1}">
                <a14:hiddenFill xmlns:a14="http://schemas.microsoft.com/office/drawing/2010/main">
                  <a:solidFill>
                    <a:srgbClr val="FFFFFF"/>
                  </a:solidFill>
                </a14:hiddenFill>
              </a:ext>
            </a:extLst>
          </p:spPr>
        </p:pic>
      </p:grpSp>
      <p:sp>
        <p:nvSpPr>
          <p:cNvPr id="500743" name="Rectangle 7"/>
          <p:cNvSpPr>
            <a:spLocks noGrp="1" noChangeArrowheads="1"/>
          </p:cNvSpPr>
          <p:nvPr>
            <p:ph type="ctrTitle"/>
          </p:nvPr>
        </p:nvSpPr>
        <p:spPr/>
        <p:txBody>
          <a:bodyPr/>
          <a:lstStyle/>
          <a:p>
            <a:r>
              <a:rPr lang="en-GB" dirty="0" smtClean="0">
                <a:solidFill>
                  <a:schemeClr val="bg2"/>
                </a:solidFill>
              </a:rPr>
              <a:t>Topic 3:  </a:t>
            </a:r>
            <a:r>
              <a:rPr lang="en-GB" dirty="0"/>
              <a:t>Water, water, </a:t>
            </a:r>
            <a:r>
              <a:rPr lang="en-GB" dirty="0" smtClean="0"/>
              <a:t>			         everywhere? </a:t>
            </a:r>
            <a:br>
              <a:rPr lang="en-GB" dirty="0" smtClean="0"/>
            </a:br>
            <a:r>
              <a:rPr lang="en-GB" dirty="0"/>
              <a:t>	</a:t>
            </a:r>
            <a:r>
              <a:rPr lang="en-GB" smtClean="0"/>
              <a:t>	</a:t>
            </a:r>
            <a:endParaRPr lang="en-US" dirty="0"/>
          </a:p>
        </p:txBody>
      </p:sp>
      <p:sp>
        <p:nvSpPr>
          <p:cNvPr id="9" name="Rectangle 5"/>
          <p:cNvSpPr>
            <a:spLocks noChangeArrowheads="1"/>
          </p:cNvSpPr>
          <p:nvPr/>
        </p:nvSpPr>
        <p:spPr bwMode="auto">
          <a:xfrm flipV="1">
            <a:off x="-108520" y="6381328"/>
            <a:ext cx="9268958" cy="489372"/>
          </a:xfrm>
          <a:prstGeom prst="rect">
            <a:avLst/>
          </a:prstGeom>
          <a:solidFill>
            <a:srgbClr val="AF235F"/>
          </a:solidFill>
          <a:ln>
            <a:noFill/>
          </a:ln>
          <a:effectLst/>
          <a:extLst/>
        </p:spPr>
        <p:txBody>
          <a:bodyPr wrap="none" anchor="ctr"/>
          <a:lstStyle/>
          <a:p>
            <a:endParaRPr lang="en-US"/>
          </a:p>
        </p:txBody>
      </p:sp>
      <p:sp>
        <p:nvSpPr>
          <p:cNvPr id="10" name="Text Box 6"/>
          <p:cNvSpPr txBox="1">
            <a:spLocks noChangeArrowheads="1"/>
          </p:cNvSpPr>
          <p:nvPr/>
        </p:nvSpPr>
        <p:spPr bwMode="auto">
          <a:xfrm>
            <a:off x="555625" y="6414889"/>
            <a:ext cx="8193088" cy="277812"/>
          </a:xfrm>
          <a:prstGeom prst="rect">
            <a:avLst/>
          </a:prstGeom>
          <a:solidFill>
            <a:schemeClr val="bg1">
              <a:alpha val="0"/>
            </a:schemeClr>
          </a:solidFill>
          <a:ln>
            <a:noFill/>
          </a:ln>
          <a:effectLst/>
        </p:spPr>
        <p:txBody>
          <a:bodyPr lIns="0" tIns="0" rIns="0" bIns="0" anchor="b"/>
          <a:lstStyle/>
          <a:p>
            <a:pPr algn="r"/>
            <a:r>
              <a:rPr lang="en-US" sz="1200" b="1" dirty="0" smtClean="0">
                <a:solidFill>
                  <a:schemeClr val="bg2"/>
                </a:solidFill>
              </a:rPr>
              <a:t>© </a:t>
            </a:r>
            <a:r>
              <a:rPr lang="en-US" sz="1200" b="1" dirty="0">
                <a:solidFill>
                  <a:schemeClr val="bg2"/>
                </a:solidFill>
              </a:rPr>
              <a:t>Siemens AG </a:t>
            </a:r>
            <a:r>
              <a:rPr lang="en-US" sz="1200" b="1" dirty="0" smtClean="0">
                <a:solidFill>
                  <a:schemeClr val="bg2"/>
                </a:solidFill>
              </a:rPr>
              <a:t>2012. </a:t>
            </a:r>
            <a:r>
              <a:rPr lang="en-US" sz="1200" b="1" dirty="0">
                <a:solidFill>
                  <a:schemeClr val="bg2"/>
                </a:solidFill>
              </a:rPr>
              <a:t>All rights reserved.</a:t>
            </a:r>
          </a:p>
        </p:txBody>
      </p:sp>
      <p:sp>
        <p:nvSpPr>
          <p:cNvPr id="11" name="Slide Number Placeholder 5"/>
          <p:cNvSpPr txBox="1">
            <a:spLocks/>
          </p:cNvSpPr>
          <p:nvPr/>
        </p:nvSpPr>
        <p:spPr>
          <a:xfrm>
            <a:off x="539552" y="6464696"/>
            <a:ext cx="2609924"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err="1" smtClean="0">
                <a:solidFill>
                  <a:schemeClr val="bg2"/>
                </a:solidFill>
              </a:rPr>
              <a:t>www.siemens.co.uk</a:t>
            </a:r>
            <a:r>
              <a:rPr lang="en-US" sz="1200" dirty="0" smtClean="0">
                <a:solidFill>
                  <a:schemeClr val="bg2"/>
                </a:solidFill>
              </a:rPr>
              <a:t>/education</a:t>
            </a:r>
            <a:endParaRPr lang="en-US" sz="1200" dirty="0">
              <a:solidFill>
                <a:schemeClr val="bg2"/>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2240" y="1243391"/>
            <a:ext cx="1379539" cy="4485021"/>
          </a:xfrm>
          <a:prstGeom prst="rect">
            <a:avLst/>
          </a:prstGeom>
        </p:spPr>
      </p:pic>
      <p:pic>
        <p:nvPicPr>
          <p:cNvPr id="13" name="Picture 12"/>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Water, water, everywhere?</a:t>
            </a:r>
            <a:endParaRPr lang="en-GB" dirty="0">
              <a:solidFill>
                <a:srgbClr val="AF235F"/>
              </a:solidFill>
            </a:endParaRPr>
          </a:p>
        </p:txBody>
      </p:sp>
      <p:sp>
        <p:nvSpPr>
          <p:cNvPr id="416771" name="Rectangle 3"/>
          <p:cNvSpPr>
            <a:spLocks noGrp="1" noChangeArrowheads="1"/>
          </p:cNvSpPr>
          <p:nvPr>
            <p:ph type="body" sz="half" idx="1"/>
          </p:nvPr>
        </p:nvSpPr>
        <p:spPr>
          <a:xfrm>
            <a:off x="539552" y="1628800"/>
            <a:ext cx="4824536" cy="4681538"/>
          </a:xfrm>
          <a:noFill/>
          <a:ln/>
        </p:spPr>
        <p:txBody>
          <a:bodyPr/>
          <a:lstStyle/>
          <a:p>
            <a:pPr marL="285750" indent="-285750">
              <a:buClr>
                <a:srgbClr val="AF235F"/>
              </a:buClr>
              <a:buFont typeface="Wingdings" pitchFamily="2" charset="2"/>
              <a:buChar char="§"/>
            </a:pPr>
            <a:r>
              <a:rPr lang="en-GB" dirty="0"/>
              <a:t>What does ‘gravity fed’ mean</a:t>
            </a:r>
            <a:r>
              <a:rPr lang="en-GB" dirty="0" smtClean="0"/>
              <a:t>?</a:t>
            </a:r>
          </a:p>
          <a:p>
            <a:pPr marL="285750" indent="-285750">
              <a:buClr>
                <a:srgbClr val="AF235F"/>
              </a:buClr>
              <a:buFont typeface="Wingdings" pitchFamily="2" charset="2"/>
              <a:buChar char="§"/>
            </a:pPr>
            <a:endParaRPr lang="en-GB" dirty="0"/>
          </a:p>
          <a:p>
            <a:pPr marL="285750" indent="-285750">
              <a:buClr>
                <a:srgbClr val="AF235F"/>
              </a:buClr>
              <a:buFont typeface="Wingdings" pitchFamily="2" charset="2"/>
              <a:buChar char="§"/>
            </a:pPr>
            <a:r>
              <a:rPr lang="en-GB" dirty="0"/>
              <a:t>Is this an advantage of disadvantage</a:t>
            </a:r>
            <a:r>
              <a:rPr lang="en-GB" dirty="0" smtClean="0"/>
              <a:t>?</a:t>
            </a:r>
          </a:p>
          <a:p>
            <a:pPr marL="285750" indent="-285750">
              <a:buClr>
                <a:srgbClr val="AF235F"/>
              </a:buClr>
              <a:buFont typeface="Wingdings" pitchFamily="2" charset="2"/>
              <a:buChar char="§"/>
            </a:pPr>
            <a:endParaRPr lang="en-GB" dirty="0"/>
          </a:p>
          <a:p>
            <a:pPr marL="285750" indent="-285750">
              <a:buClr>
                <a:srgbClr val="AF235F"/>
              </a:buClr>
              <a:buFont typeface="Wingdings" pitchFamily="2" charset="2"/>
              <a:buChar char="§"/>
            </a:pPr>
            <a:r>
              <a:rPr lang="en-GB" dirty="0"/>
              <a:t>How much water per hour can one unit filter</a:t>
            </a:r>
            <a:r>
              <a:rPr lang="en-GB" dirty="0" smtClean="0"/>
              <a:t>?</a:t>
            </a:r>
          </a:p>
          <a:p>
            <a:pPr marL="285750" indent="-285750">
              <a:buClr>
                <a:srgbClr val="AF235F"/>
              </a:buClr>
              <a:buFont typeface="Wingdings" pitchFamily="2" charset="2"/>
              <a:buChar char="§"/>
            </a:pPr>
            <a:endParaRPr lang="en-GB" dirty="0"/>
          </a:p>
          <a:p>
            <a:pPr marL="285750" indent="-285750">
              <a:buClr>
                <a:srgbClr val="AF235F"/>
              </a:buClr>
              <a:buFont typeface="Wingdings" pitchFamily="2" charset="2"/>
              <a:buChar char="§"/>
            </a:pPr>
            <a:r>
              <a:rPr lang="en-GB" dirty="0"/>
              <a:t>What will it remove</a:t>
            </a:r>
            <a:r>
              <a:rPr lang="en-GB" dirty="0" smtClean="0"/>
              <a:t>?</a:t>
            </a:r>
          </a:p>
          <a:p>
            <a:pPr marL="285750" indent="-285750">
              <a:buClr>
                <a:srgbClr val="AF235F"/>
              </a:buClr>
              <a:buFont typeface="Wingdings" pitchFamily="2" charset="2"/>
              <a:buChar char="§"/>
            </a:pPr>
            <a:endParaRPr lang="en-GB" dirty="0"/>
          </a:p>
          <a:p>
            <a:pPr marL="285750" indent="-285750">
              <a:buClr>
                <a:srgbClr val="AF235F"/>
              </a:buClr>
              <a:buFont typeface="Wingdings" pitchFamily="2" charset="2"/>
              <a:buChar char="§"/>
            </a:pPr>
            <a:r>
              <a:rPr lang="en-GB" dirty="0"/>
              <a:t>What will it not remove</a:t>
            </a:r>
            <a:r>
              <a:rPr lang="en-GB" dirty="0" smtClean="0"/>
              <a:t>?</a:t>
            </a:r>
          </a:p>
          <a:p>
            <a:pPr marL="285750" indent="-285750">
              <a:buClr>
                <a:srgbClr val="AF235F"/>
              </a:buClr>
              <a:buFont typeface="Wingdings" pitchFamily="2" charset="2"/>
              <a:buChar char="§"/>
            </a:pPr>
            <a:endParaRPr lang="en-GB" dirty="0"/>
          </a:p>
          <a:p>
            <a:pPr marL="285750" indent="-285750">
              <a:buClr>
                <a:srgbClr val="AF235F"/>
              </a:buClr>
              <a:buFont typeface="Wingdings" pitchFamily="2" charset="2"/>
              <a:buChar char="§"/>
            </a:pPr>
            <a:r>
              <a:rPr lang="en-GB" dirty="0"/>
              <a:t>Why are three different figures given for its weight?</a:t>
            </a:r>
          </a:p>
        </p:txBody>
      </p:sp>
      <p:sp>
        <p:nvSpPr>
          <p:cNvPr id="9"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10</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4: Water, water, everywhere?</a:t>
            </a:r>
            <a:endParaRPr lang="en-US" sz="1200" dirty="0">
              <a:solidFill>
                <a:srgbClr val="AF235F"/>
              </a:solidFill>
            </a:endParaRPr>
          </a:p>
        </p:txBody>
      </p:sp>
      <p:sp>
        <p:nvSpPr>
          <p:cNvPr id="15" name="Rectangle 5"/>
          <p:cNvSpPr>
            <a:spLocks noChangeArrowheads="1"/>
          </p:cNvSpPr>
          <p:nvPr/>
        </p:nvSpPr>
        <p:spPr bwMode="auto">
          <a:xfrm flipV="1">
            <a:off x="5364088" y="5733256"/>
            <a:ext cx="3792612" cy="720080"/>
          </a:xfrm>
          <a:prstGeom prst="rect">
            <a:avLst/>
          </a:prstGeom>
          <a:solidFill>
            <a:srgbClr val="AF235F">
              <a:alpha val="73000"/>
            </a:srgbClr>
          </a:solidFill>
          <a:ln>
            <a:noFill/>
          </a:ln>
          <a:effectLst/>
          <a:extLst/>
        </p:spPr>
        <p:txBody>
          <a:bodyPr wrap="none" anchor="ctr"/>
          <a:lstStyle/>
          <a:p>
            <a:endParaRPr lang="en-US"/>
          </a:p>
        </p:txBody>
      </p:sp>
      <p:sp>
        <p:nvSpPr>
          <p:cNvPr id="18" name="Rectangle 3"/>
          <p:cNvSpPr txBox="1">
            <a:spLocks noChangeArrowheads="1"/>
          </p:cNvSpPr>
          <p:nvPr/>
        </p:nvSpPr>
        <p:spPr bwMode="auto">
          <a:xfrm>
            <a:off x="5580112" y="5908613"/>
            <a:ext cx="1830781"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Filtration unit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Water, water, everywhere?</a:t>
            </a:r>
            <a:endParaRPr lang="en-GB" dirty="0">
              <a:solidFill>
                <a:srgbClr val="AF235F"/>
              </a:solidFill>
            </a:endParaRPr>
          </a:p>
        </p:txBody>
      </p:sp>
      <p:sp>
        <p:nvSpPr>
          <p:cNvPr id="416771" name="Rectangle 3"/>
          <p:cNvSpPr>
            <a:spLocks noGrp="1" noChangeArrowheads="1"/>
          </p:cNvSpPr>
          <p:nvPr>
            <p:ph type="body" sz="half" idx="1"/>
          </p:nvPr>
        </p:nvSpPr>
        <p:spPr>
          <a:xfrm>
            <a:off x="539552" y="1628800"/>
            <a:ext cx="4824536" cy="4681538"/>
          </a:xfrm>
          <a:noFill/>
          <a:ln/>
        </p:spPr>
        <p:txBody>
          <a:bodyPr/>
          <a:lstStyle/>
          <a:p>
            <a:pPr marL="285750" indent="-285750">
              <a:lnSpc>
                <a:spcPct val="100000"/>
              </a:lnSpc>
              <a:buClr>
                <a:srgbClr val="AF235F"/>
              </a:buClr>
              <a:buFont typeface="Wingdings" pitchFamily="2" charset="2"/>
              <a:buChar char="§"/>
            </a:pPr>
            <a:r>
              <a:rPr lang="en-GB" dirty="0"/>
              <a:t>Why would it be important to test the water before installing this unit and using it to supply people with drinking water</a:t>
            </a:r>
            <a:r>
              <a:rPr lang="en-GB" dirty="0" smtClean="0"/>
              <a:t>?</a:t>
            </a:r>
          </a:p>
          <a:p>
            <a:pPr marL="285750" indent="-285750">
              <a:buClr>
                <a:srgbClr val="AF235F"/>
              </a:buClr>
              <a:buFont typeface="Wingdings" pitchFamily="2" charset="2"/>
              <a:buChar char="§"/>
            </a:pPr>
            <a:endParaRPr lang="en-GB" dirty="0"/>
          </a:p>
          <a:p>
            <a:pPr marL="285750" indent="-285750">
              <a:buClr>
                <a:srgbClr val="AF235F"/>
              </a:buClr>
              <a:buFont typeface="Wingdings" pitchFamily="2" charset="2"/>
              <a:buChar char="§"/>
            </a:pPr>
            <a:r>
              <a:rPr lang="en-GB" dirty="0"/>
              <a:t>What are </a:t>
            </a:r>
            <a:r>
              <a:rPr lang="en-GB" dirty="0" smtClean="0"/>
              <a:t>WHO (World Health Organisation) standards?</a:t>
            </a:r>
          </a:p>
          <a:p>
            <a:pPr marL="285750" indent="-285750">
              <a:buClr>
                <a:srgbClr val="AF235F"/>
              </a:buClr>
              <a:buFont typeface="Wingdings" pitchFamily="2" charset="2"/>
              <a:buChar char="§"/>
            </a:pPr>
            <a:endParaRPr lang="en-GB" dirty="0"/>
          </a:p>
          <a:p>
            <a:pPr marL="285750" indent="-285750">
              <a:buClr>
                <a:srgbClr val="AF235F"/>
              </a:buClr>
              <a:buFont typeface="Wingdings" pitchFamily="2" charset="2"/>
              <a:buChar char="§"/>
            </a:pPr>
            <a:r>
              <a:rPr lang="en-GB" dirty="0"/>
              <a:t>The filters are cleaned using a process called backwash. How do you imagine this might work? </a:t>
            </a:r>
            <a:endParaRPr lang="en-GB" dirty="0" smtClean="0"/>
          </a:p>
          <a:p>
            <a:pPr marL="285750" indent="-285750">
              <a:buClr>
                <a:srgbClr val="AF235F"/>
              </a:buClr>
              <a:buFont typeface="Wingdings" pitchFamily="2" charset="2"/>
              <a:buChar char="§"/>
            </a:pPr>
            <a:endParaRPr lang="en-GB" dirty="0"/>
          </a:p>
          <a:p>
            <a:pPr marL="285750" indent="-285750">
              <a:buClr>
                <a:srgbClr val="AF235F"/>
              </a:buClr>
              <a:buFont typeface="Wingdings" pitchFamily="2" charset="2"/>
              <a:buChar char="§"/>
            </a:pPr>
            <a:r>
              <a:rPr lang="en-GB" dirty="0" smtClean="0"/>
              <a:t>Madam </a:t>
            </a:r>
            <a:r>
              <a:rPr lang="en-GB" dirty="0"/>
              <a:t>Elizabeth and her fostered children can safely drink the water after it has been through this filtration process. What does this suggest about the water before it goes into the filtration unit?</a:t>
            </a:r>
          </a:p>
          <a:p>
            <a:pPr marL="285750" indent="-285750">
              <a:buClr>
                <a:srgbClr val="AF235F"/>
              </a:buClr>
              <a:buFont typeface="Wingdings" pitchFamily="2" charset="2"/>
              <a:buChar char="§"/>
            </a:pPr>
            <a:endParaRPr lang="en-GB" dirty="0"/>
          </a:p>
        </p:txBody>
      </p:sp>
      <p:sp>
        <p:nvSpPr>
          <p:cNvPr id="9"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11</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4: Water</a:t>
            </a:r>
            <a:r>
              <a:rPr lang="en-US" sz="1200" dirty="0">
                <a:solidFill>
                  <a:srgbClr val="AF235F"/>
                </a:solidFill>
              </a:rPr>
              <a:t>, water, </a:t>
            </a:r>
            <a:r>
              <a:rPr lang="en-US" sz="1200" dirty="0" smtClean="0">
                <a:solidFill>
                  <a:srgbClr val="AF235F"/>
                </a:solidFill>
              </a:rPr>
              <a:t>everywhere?</a:t>
            </a:r>
            <a:endParaRPr lang="en-US" sz="1200" dirty="0">
              <a:solidFill>
                <a:srgbClr val="AF235F"/>
              </a:solidFill>
            </a:endParaRPr>
          </a:p>
        </p:txBody>
      </p:sp>
      <p:sp>
        <p:nvSpPr>
          <p:cNvPr id="15" name="Rectangle 5"/>
          <p:cNvSpPr>
            <a:spLocks noChangeArrowheads="1"/>
          </p:cNvSpPr>
          <p:nvPr/>
        </p:nvSpPr>
        <p:spPr bwMode="auto">
          <a:xfrm flipV="1">
            <a:off x="5364088" y="5733256"/>
            <a:ext cx="3792612" cy="720080"/>
          </a:xfrm>
          <a:prstGeom prst="rect">
            <a:avLst/>
          </a:prstGeom>
          <a:solidFill>
            <a:srgbClr val="AF235F">
              <a:alpha val="73000"/>
            </a:srgbClr>
          </a:solidFill>
          <a:ln>
            <a:noFill/>
          </a:ln>
          <a:effectLst/>
          <a:extLst/>
        </p:spPr>
        <p:txBody>
          <a:bodyPr wrap="none" anchor="ctr"/>
          <a:lstStyle/>
          <a:p>
            <a:endParaRPr lang="en-US"/>
          </a:p>
        </p:txBody>
      </p:sp>
      <p:sp>
        <p:nvSpPr>
          <p:cNvPr id="18" name="Rectangle 3"/>
          <p:cNvSpPr txBox="1">
            <a:spLocks noChangeArrowheads="1"/>
          </p:cNvSpPr>
          <p:nvPr/>
        </p:nvSpPr>
        <p:spPr bwMode="auto">
          <a:xfrm>
            <a:off x="5580112" y="5908613"/>
            <a:ext cx="1830781"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Filtration unit…</a:t>
            </a:r>
          </a:p>
        </p:txBody>
      </p:sp>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2240" y="1243391"/>
            <a:ext cx="1379539" cy="4485021"/>
          </a:xfrm>
          <a:prstGeom prst="rect">
            <a:avLst/>
          </a:prstGeom>
        </p:spPr>
      </p:pic>
    </p:spTree>
    <p:extLst>
      <p:ext uri="{BB962C8B-B14F-4D97-AF65-F5344CB8AC3E}">
        <p14:creationId xmlns:p14="http://schemas.microsoft.com/office/powerpoint/2010/main" val="39027906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0000" y="1620000"/>
            <a:ext cx="8217522" cy="4644182"/>
          </a:xfrm>
          <a:prstGeom prst="rect">
            <a:avLst/>
          </a:prstGeom>
          <a:noFill/>
          <a:ln w="12700" cmpd="sng">
            <a:solidFill>
              <a:schemeClr val="bg1"/>
            </a:solidFill>
          </a:ln>
          <a:effectLst>
            <a:outerShdw dist="35921" dir="2700000" algn="ctr" rotWithShape="0">
              <a:schemeClr val="bg2"/>
            </a:outerShdw>
          </a:effectLst>
          <a:extLst/>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p:txBody>
          <a:bodyPr/>
          <a:lstStyle/>
          <a:p>
            <a:r>
              <a:rPr lang="en-GB" dirty="0" smtClean="0">
                <a:solidFill>
                  <a:srgbClr val="AF235F"/>
                </a:solidFill>
              </a:rPr>
              <a:t>Water, water, everywhere?</a:t>
            </a:r>
            <a:endParaRPr lang="en-GB" dirty="0">
              <a:solidFill>
                <a:srgbClr val="AF235F"/>
              </a:solidFill>
            </a:endParaRPr>
          </a:p>
        </p:txBody>
      </p:sp>
      <p:sp>
        <p:nvSpPr>
          <p:cNvPr id="13" name="Rectangle 5"/>
          <p:cNvSpPr>
            <a:spLocks noChangeArrowheads="1"/>
          </p:cNvSpPr>
          <p:nvPr/>
        </p:nvSpPr>
        <p:spPr bwMode="auto">
          <a:xfrm flipV="1">
            <a:off x="5364088" y="5229200"/>
            <a:ext cx="3792612" cy="720080"/>
          </a:xfrm>
          <a:prstGeom prst="rect">
            <a:avLst/>
          </a:prstGeom>
          <a:solidFill>
            <a:srgbClr val="AF235F">
              <a:alpha val="71000"/>
            </a:srgbClr>
          </a:solidFill>
          <a:ln>
            <a:noFill/>
          </a:ln>
          <a:effectLst/>
          <a:extLst/>
        </p:spPr>
        <p:txBody>
          <a:bodyPr wrap="none" anchor="ctr"/>
          <a:lstStyle/>
          <a:p>
            <a:endParaRPr lang="en-US"/>
          </a:p>
        </p:txBody>
      </p:sp>
      <p:sp>
        <p:nvSpPr>
          <p:cNvPr id="14" name="Rectangle 3"/>
          <p:cNvSpPr txBox="1">
            <a:spLocks noChangeArrowheads="1"/>
          </p:cNvSpPr>
          <p:nvPr/>
        </p:nvSpPr>
        <p:spPr bwMode="auto">
          <a:xfrm>
            <a:off x="5652120" y="5373216"/>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‘Thirsty Strawberries’</a:t>
            </a: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12</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5: Water</a:t>
            </a:r>
            <a:r>
              <a:rPr lang="en-US" sz="1200" dirty="0">
                <a:solidFill>
                  <a:srgbClr val="AF235F"/>
                </a:solidFill>
              </a:rPr>
              <a:t>, water, </a:t>
            </a:r>
            <a:r>
              <a:rPr lang="en-US" sz="1200" dirty="0" smtClean="0">
                <a:solidFill>
                  <a:srgbClr val="AF235F"/>
                </a:solidFill>
              </a:rPr>
              <a:t>everywhere?</a:t>
            </a:r>
            <a:endParaRPr lang="en-US" sz="1200" dirty="0">
              <a:solidFill>
                <a:srgbClr val="AF235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alannah\AppData\Local\Microsoft\Windows\Temporary Internet Files\Content.IE5\5OADFLFE\shutterstock_11603926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0000" y="1620000"/>
            <a:ext cx="8227483" cy="4683574"/>
          </a:xfrm>
          <a:prstGeom prst="rect">
            <a:avLst/>
          </a:prstGeom>
          <a:noFill/>
          <a:ln w="12700" cmpd="sng">
            <a:solidFill>
              <a:schemeClr val="bg1"/>
            </a:solidFill>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314424" y="260648"/>
            <a:ext cx="8839200" cy="977900"/>
          </a:xfrm>
          <a:prstGeom prst="rect">
            <a:avLst/>
          </a:prstGeom>
          <a:ln>
            <a:solidFill>
              <a:srgbClr val="949EAA"/>
            </a:solidFill>
          </a:ln>
        </p:spPr>
      </p:pic>
      <p:sp>
        <p:nvSpPr>
          <p:cNvPr id="408579" name="Rectangle 3"/>
          <p:cNvSpPr>
            <a:spLocks noGrp="1" noChangeArrowheads="1"/>
          </p:cNvSpPr>
          <p:nvPr>
            <p:ph type="body" sz="half" idx="1"/>
          </p:nvPr>
        </p:nvSpPr>
        <p:spPr>
          <a:xfrm>
            <a:off x="539552" y="1612986"/>
            <a:ext cx="7776666" cy="4681538"/>
          </a:xfrm>
        </p:spPr>
        <p:txBody>
          <a:bodyPr/>
          <a:lstStyle/>
          <a:p>
            <a:endParaRPr lang="en-US" sz="1800" b="1" dirty="0" smtClean="0">
              <a:solidFill>
                <a:srgbClr val="AF235F"/>
              </a:solidFill>
            </a:endParaRPr>
          </a:p>
          <a:p>
            <a:pPr marL="285750" indent="-285750">
              <a:buClr>
                <a:srgbClr val="AF235F"/>
              </a:buClr>
              <a:buFont typeface="Wingdings" pitchFamily="2" charset="2"/>
              <a:buChar char="§"/>
            </a:pPr>
            <a:endParaRPr lang="en-GB" sz="1800" dirty="0"/>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7: Water</a:t>
            </a:r>
            <a:r>
              <a:rPr lang="en-US" sz="1200" dirty="0">
                <a:solidFill>
                  <a:srgbClr val="AF235F"/>
                </a:solidFill>
              </a:rPr>
              <a:t>, water, </a:t>
            </a:r>
            <a:r>
              <a:rPr lang="en-US" sz="1200" dirty="0" smtClean="0">
                <a:solidFill>
                  <a:srgbClr val="AF235F"/>
                </a:solidFill>
              </a:rPr>
              <a:t>everywhere?</a:t>
            </a:r>
            <a:endParaRPr lang="en-US" sz="1200" dirty="0">
              <a:solidFill>
                <a:srgbClr val="AF235F"/>
              </a:solidFill>
            </a:endParaRPr>
          </a:p>
        </p:txBody>
      </p:sp>
      <p:sp>
        <p:nvSpPr>
          <p:cNvPr id="11"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Water, water, everywhere?</a:t>
            </a:r>
            <a:endParaRPr lang="en-GB" dirty="0">
              <a:solidFill>
                <a:srgbClr val="AF235F"/>
              </a:solidFill>
            </a:endParaRPr>
          </a:p>
        </p:txBody>
      </p:sp>
      <p:sp>
        <p:nvSpPr>
          <p:cNvPr id="1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13</a:t>
            </a:fld>
            <a:endParaRPr lang="en-US" sz="1200" dirty="0">
              <a:solidFill>
                <a:srgbClr val="AF235F"/>
              </a:solidFill>
            </a:endParaRPr>
          </a:p>
        </p:txBody>
      </p:sp>
      <p:sp>
        <p:nvSpPr>
          <p:cNvPr id="19" name="Rectangle 5"/>
          <p:cNvSpPr>
            <a:spLocks noChangeArrowheads="1"/>
          </p:cNvSpPr>
          <p:nvPr/>
        </p:nvSpPr>
        <p:spPr bwMode="auto">
          <a:xfrm flipV="1">
            <a:off x="5364088" y="5229200"/>
            <a:ext cx="3792612" cy="720080"/>
          </a:xfrm>
          <a:prstGeom prst="rect">
            <a:avLst/>
          </a:prstGeom>
          <a:solidFill>
            <a:srgbClr val="AF235F">
              <a:alpha val="71000"/>
            </a:srgbClr>
          </a:solidFill>
          <a:ln>
            <a:noFill/>
          </a:ln>
          <a:effectLst/>
          <a:extLst/>
        </p:spPr>
        <p:txBody>
          <a:bodyPr wrap="none" anchor="ctr"/>
          <a:lstStyle/>
          <a:p>
            <a:endParaRPr lang="en-US"/>
          </a:p>
        </p:txBody>
      </p:sp>
      <p:sp>
        <p:nvSpPr>
          <p:cNvPr id="20" name="Rectangle 3"/>
          <p:cNvSpPr txBox="1">
            <a:spLocks noChangeArrowheads="1"/>
          </p:cNvSpPr>
          <p:nvPr/>
        </p:nvSpPr>
        <p:spPr bwMode="auto">
          <a:xfrm>
            <a:off x="5660524" y="5445224"/>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Group discussion</a:t>
            </a:r>
          </a:p>
        </p:txBody>
      </p:sp>
    </p:spTree>
    <p:extLst>
      <p:ext uri="{BB962C8B-B14F-4D97-AF65-F5344CB8AC3E}">
        <p14:creationId xmlns:p14="http://schemas.microsoft.com/office/powerpoint/2010/main" val="42591241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70400"/>
            <a:ext cx="9144000" cy="6487600"/>
          </a:xfrm>
          <a:prstGeom prst="rect">
            <a:avLst/>
          </a:prstGeom>
        </p:spPr>
      </p:pic>
      <p:pic>
        <p:nvPicPr>
          <p:cNvPr id="14" name="Picture 13"/>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 name="Rectangle 5"/>
          <p:cNvSpPr>
            <a:spLocks noChangeArrowheads="1"/>
          </p:cNvSpPr>
          <p:nvPr/>
        </p:nvSpPr>
        <p:spPr bwMode="auto">
          <a:xfrm flipV="1">
            <a:off x="539552" y="1628800"/>
            <a:ext cx="8136904" cy="1296144"/>
          </a:xfrm>
          <a:prstGeom prst="rect">
            <a:avLst/>
          </a:prstGeom>
          <a:solidFill>
            <a:srgbClr val="AF235F"/>
          </a:solidFill>
          <a:ln>
            <a:noFill/>
          </a:ln>
          <a:effectLst/>
          <a:extLst/>
        </p:spPr>
        <p:txBody>
          <a:bodyPr wrap="none" anchor="ctr"/>
          <a:lstStyle/>
          <a:p>
            <a:endParaRPr lang="en-US">
              <a:solidFill>
                <a:srgbClr val="AF235F"/>
              </a:solidFill>
            </a:endParaRPr>
          </a:p>
        </p:txBody>
      </p:sp>
      <p:sp>
        <p:nvSpPr>
          <p:cNvPr id="503810" name="Rectangle 2"/>
          <p:cNvSpPr>
            <a:spLocks noGrp="1" noChangeArrowheads="1"/>
          </p:cNvSpPr>
          <p:nvPr>
            <p:ph type="title"/>
          </p:nvPr>
        </p:nvSpPr>
        <p:spPr/>
        <p:txBody>
          <a:bodyPr/>
          <a:lstStyle/>
          <a:p>
            <a:r>
              <a:rPr lang="en-US" dirty="0" smtClean="0">
                <a:solidFill>
                  <a:srgbClr val="AF235F"/>
                </a:solidFill>
              </a:rPr>
              <a:t>Engineering the future. </a:t>
            </a:r>
            <a:r>
              <a:rPr lang="en-US" b="0" dirty="0" smtClean="0">
                <a:solidFill>
                  <a:srgbClr val="AF235F"/>
                </a:solidFill>
              </a:rPr>
              <a:t>Inspire and be inspired.</a:t>
            </a:r>
            <a:endParaRPr lang="en-US" b="0" dirty="0">
              <a:solidFill>
                <a:srgbClr val="AF235F"/>
              </a:solidFill>
            </a:endParaRPr>
          </a:p>
        </p:txBody>
      </p:sp>
      <p:sp>
        <p:nvSpPr>
          <p:cNvPr id="15" name="Text Box 6"/>
          <p:cNvSpPr txBox="1">
            <a:spLocks noChangeArrowheads="1"/>
          </p:cNvSpPr>
          <p:nvPr/>
        </p:nvSpPr>
        <p:spPr bwMode="auto">
          <a:xfrm>
            <a:off x="555625" y="6272213"/>
            <a:ext cx="8193088" cy="277812"/>
          </a:xfrm>
          <a:prstGeom prst="rect">
            <a:avLst/>
          </a:prstGeom>
          <a:solidFill>
            <a:schemeClr val="bg1">
              <a:alpha val="0"/>
            </a:schemeClr>
          </a:solidFill>
          <a:ln>
            <a:noFill/>
          </a:ln>
          <a:effectLst/>
        </p:spPr>
        <p:txBody>
          <a:bodyPr lIns="0" tIns="0" rIns="0" bIns="0" anchor="b"/>
          <a:lstStyle/>
          <a:p>
            <a:pPr algn="r"/>
            <a:r>
              <a:rPr lang="en-US" sz="1200" b="1" dirty="0" smtClean="0">
                <a:solidFill>
                  <a:schemeClr val="bg2"/>
                </a:solidFill>
              </a:rPr>
              <a:t>© </a:t>
            </a:r>
            <a:r>
              <a:rPr lang="en-US" sz="1200" b="1" dirty="0">
                <a:solidFill>
                  <a:schemeClr val="bg2"/>
                </a:solidFill>
              </a:rPr>
              <a:t>Siemens AG </a:t>
            </a:r>
            <a:r>
              <a:rPr lang="en-US" sz="1200" b="1" dirty="0" smtClean="0">
                <a:solidFill>
                  <a:schemeClr val="bg2"/>
                </a:solidFill>
              </a:rPr>
              <a:t>2012. </a:t>
            </a:r>
            <a:r>
              <a:rPr lang="en-US" sz="1200" b="1" dirty="0">
                <a:solidFill>
                  <a:schemeClr val="bg2"/>
                </a:solidFill>
              </a:rPr>
              <a:t>All rights reserved.</a:t>
            </a:r>
          </a:p>
        </p:txBody>
      </p:sp>
      <p:sp>
        <p:nvSpPr>
          <p:cNvPr id="13" name="Rectangle 12"/>
          <p:cNvSpPr/>
          <p:nvPr/>
        </p:nvSpPr>
        <p:spPr>
          <a:xfrm>
            <a:off x="899592" y="1790665"/>
            <a:ext cx="7488832" cy="1015663"/>
          </a:xfrm>
          <a:prstGeom prst="rect">
            <a:avLst/>
          </a:prstGeom>
        </p:spPr>
        <p:txBody>
          <a:bodyPr wrap="square">
            <a:spAutoFit/>
          </a:bodyPr>
          <a:lstStyle/>
          <a:p>
            <a:r>
              <a:rPr lang="en-US" dirty="0"/>
              <a:t>For further information about the Siemens Education website and all </a:t>
            </a:r>
            <a:r>
              <a:rPr lang="en-US"/>
              <a:t>support </a:t>
            </a:r>
            <a:r>
              <a:rPr lang="en-US" smtClean="0"/>
              <a:t>materials </a:t>
            </a:r>
            <a:r>
              <a:rPr lang="en-US" dirty="0"/>
              <a:t>and downloads please visit us at </a:t>
            </a:r>
            <a:br>
              <a:rPr lang="en-US" dirty="0"/>
            </a:br>
            <a:r>
              <a:rPr lang="en-US" dirty="0" err="1">
                <a:solidFill>
                  <a:schemeClr val="bg2"/>
                </a:solidFill>
              </a:rPr>
              <a:t>www.siemens.co.uk</a:t>
            </a:r>
            <a:r>
              <a:rPr lang="en-US" dirty="0">
                <a:solidFill>
                  <a:schemeClr val="bg2"/>
                </a:solidFill>
              </a:rPr>
              <a:t>/education</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408579" name="Rectangle 3"/>
          <p:cNvSpPr>
            <a:spLocks noGrp="1" noChangeArrowheads="1"/>
          </p:cNvSpPr>
          <p:nvPr>
            <p:ph type="body" sz="half" idx="1"/>
          </p:nvPr>
        </p:nvSpPr>
        <p:spPr>
          <a:xfrm>
            <a:off x="539750" y="1590675"/>
            <a:ext cx="7776666" cy="4681538"/>
          </a:xfrm>
        </p:spPr>
        <p:txBody>
          <a:bodyPr/>
          <a:lstStyle/>
          <a:p>
            <a:endParaRPr lang="en-US" sz="1800" b="1" dirty="0" smtClean="0">
              <a:solidFill>
                <a:srgbClr val="AF235F"/>
              </a:solidFill>
            </a:endParaRPr>
          </a:p>
          <a:p>
            <a:r>
              <a:rPr lang="en-US" sz="1800" b="1" dirty="0" smtClean="0">
                <a:solidFill>
                  <a:srgbClr val="AF235F"/>
                </a:solidFill>
              </a:rPr>
              <a:t>Overall learning objectives:</a:t>
            </a:r>
            <a:endParaRPr lang="en-US" sz="1800" b="1" dirty="0">
              <a:solidFill>
                <a:srgbClr val="AF235F"/>
              </a:solidFill>
            </a:endParaRPr>
          </a:p>
          <a:p>
            <a:endParaRPr lang="en-GB" sz="1800" dirty="0" smtClean="0"/>
          </a:p>
          <a:p>
            <a:pPr marL="285750" indent="-285750">
              <a:buClr>
                <a:srgbClr val="AF235F"/>
              </a:buClr>
              <a:buFont typeface="Wingdings" pitchFamily="2" charset="2"/>
              <a:buChar char="§"/>
            </a:pPr>
            <a:r>
              <a:rPr lang="en-GB" sz="1800" dirty="0"/>
              <a:t>Gathering data, manipulating it to support analysis and applying it to justify </a:t>
            </a:r>
            <a:r>
              <a:rPr lang="en-GB" sz="1800" dirty="0" smtClean="0"/>
              <a:t>arguments.</a:t>
            </a:r>
          </a:p>
          <a:p>
            <a:pPr>
              <a:buClr>
                <a:srgbClr val="AF235F"/>
              </a:buClr>
            </a:pPr>
            <a:endParaRPr lang="en-GB" sz="1800" dirty="0"/>
          </a:p>
          <a:p>
            <a:pPr marL="285750" indent="-285750">
              <a:buClr>
                <a:srgbClr val="AF235F"/>
              </a:buClr>
              <a:buFont typeface="Wingdings" pitchFamily="2" charset="2"/>
              <a:buChar char="§"/>
            </a:pPr>
            <a:r>
              <a:rPr lang="en-GB" sz="1800" dirty="0"/>
              <a:t>Understanding and applying concept of solubility and developing understanding of separation techniques and their </a:t>
            </a:r>
            <a:r>
              <a:rPr lang="en-GB" sz="1800" dirty="0" smtClean="0"/>
              <a:t>application.</a:t>
            </a:r>
          </a:p>
          <a:p>
            <a:pPr marL="285750" indent="-285750">
              <a:buClr>
                <a:srgbClr val="AF235F"/>
              </a:buClr>
              <a:buFont typeface="Wingdings" pitchFamily="2" charset="2"/>
              <a:buChar char="§"/>
            </a:pPr>
            <a:endParaRPr lang="en-GB" sz="1800" dirty="0" smtClean="0"/>
          </a:p>
          <a:p>
            <a:pPr marL="285750" indent="-285750">
              <a:buClr>
                <a:srgbClr val="AF235F"/>
              </a:buClr>
              <a:buFont typeface="Wingdings" pitchFamily="2" charset="2"/>
              <a:buChar char="§"/>
            </a:pPr>
            <a:r>
              <a:rPr lang="en-GB" sz="1800" dirty="0"/>
              <a:t>Applying scientific concepts to solve technological </a:t>
            </a:r>
            <a:r>
              <a:rPr lang="en-GB" sz="1800" dirty="0" smtClean="0"/>
              <a:t>problems.</a:t>
            </a:r>
            <a:endParaRPr lang="en-GB" sz="1800" dirty="0"/>
          </a:p>
          <a:p>
            <a:pPr>
              <a:buClr>
                <a:srgbClr val="AF235F"/>
              </a:buClr>
            </a:pPr>
            <a:endParaRPr lang="en-GB" sz="1800" dirty="0"/>
          </a:p>
          <a:p>
            <a:pPr marL="285750" indent="-285750">
              <a:buClr>
                <a:srgbClr val="AF235F"/>
              </a:buClr>
              <a:buFont typeface="Wingdings" pitchFamily="2" charset="2"/>
              <a:buChar char="§"/>
            </a:pPr>
            <a:r>
              <a:rPr lang="en-GB" sz="1800" dirty="0"/>
              <a:t>Devising and improving technical solutions, developing criteria for, and using them to judge product </a:t>
            </a:r>
            <a:r>
              <a:rPr lang="en-GB" sz="1800" dirty="0" smtClean="0"/>
              <a:t>quality.</a:t>
            </a:r>
            <a:endParaRPr lang="en-GB" sz="1800" dirty="0"/>
          </a:p>
          <a:p>
            <a:pPr marL="285750" indent="-285750">
              <a:buClr>
                <a:srgbClr val="AF235F"/>
              </a:buClr>
              <a:buFont typeface="Wingdings" pitchFamily="2" charset="2"/>
              <a:buChar char="§"/>
            </a:pPr>
            <a:endParaRPr lang="en-GB" sz="1800" dirty="0"/>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2</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Introduction: Water, water, everywhere?</a:t>
            </a:r>
            <a:endParaRPr lang="en-US" sz="1200" dirty="0">
              <a:solidFill>
                <a:srgbClr val="AF235F"/>
              </a:solidFill>
            </a:endParaRPr>
          </a:p>
        </p:txBody>
      </p:sp>
      <p:sp>
        <p:nvSpPr>
          <p:cNvPr id="11"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Water, water, everywhere?</a:t>
            </a:r>
            <a:endParaRPr lang="en-GB" dirty="0">
              <a:solidFill>
                <a:srgbClr val="AF235F"/>
              </a:solidFill>
            </a:endParaRPr>
          </a:p>
        </p:txBody>
      </p:sp>
    </p:spTree>
    <p:extLst>
      <p:ext uri="{BB962C8B-B14F-4D97-AF65-F5344CB8AC3E}">
        <p14:creationId xmlns:p14="http://schemas.microsoft.com/office/powerpoint/2010/main" val="16498946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408579" name="Rectangle 3"/>
          <p:cNvSpPr>
            <a:spLocks noGrp="1" noChangeArrowheads="1"/>
          </p:cNvSpPr>
          <p:nvPr>
            <p:ph type="body" sz="half" idx="1"/>
          </p:nvPr>
        </p:nvSpPr>
        <p:spPr>
          <a:xfrm>
            <a:off x="539750" y="1590675"/>
            <a:ext cx="7776666" cy="4681538"/>
          </a:xfrm>
        </p:spPr>
        <p:txBody>
          <a:bodyPr/>
          <a:lstStyle/>
          <a:p>
            <a:endParaRPr lang="en-US" sz="1800" b="1" dirty="0" smtClean="0">
              <a:solidFill>
                <a:srgbClr val="AF235F"/>
              </a:solidFill>
            </a:endParaRPr>
          </a:p>
          <a:p>
            <a:r>
              <a:rPr lang="en-US" sz="1800" b="1" dirty="0" smtClean="0">
                <a:solidFill>
                  <a:srgbClr val="AF235F"/>
                </a:solidFill>
              </a:rPr>
              <a:t>Overall learning outcomes:</a:t>
            </a:r>
            <a:endParaRPr lang="en-US" sz="1800" b="1" dirty="0">
              <a:solidFill>
                <a:srgbClr val="AF235F"/>
              </a:solidFill>
            </a:endParaRPr>
          </a:p>
          <a:p>
            <a:pPr lvl="0"/>
            <a:endParaRPr lang="en-GB" sz="1800" dirty="0" smtClean="0"/>
          </a:p>
          <a:p>
            <a:pPr marL="285750" lvl="0" indent="-285750">
              <a:buClr>
                <a:srgbClr val="AF235F"/>
              </a:buClr>
              <a:buFont typeface="Wingdings" pitchFamily="2" charset="2"/>
              <a:buChar char="§"/>
            </a:pPr>
            <a:r>
              <a:rPr lang="en-GB" sz="1800" dirty="0" smtClean="0"/>
              <a:t>Apply </a:t>
            </a:r>
            <a:r>
              <a:rPr lang="en-GB" sz="1800" dirty="0"/>
              <a:t>ideas, understanding and skills to develop a simple water purification </a:t>
            </a:r>
            <a:r>
              <a:rPr lang="en-GB" sz="1800" dirty="0" smtClean="0"/>
              <a:t>system.</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Test the product of the system against </a:t>
            </a:r>
            <a:r>
              <a:rPr lang="en-GB" sz="1800" dirty="0" smtClean="0"/>
              <a:t>criteria.</a:t>
            </a:r>
          </a:p>
          <a:p>
            <a:pPr marL="285750" lvl="0" indent="-285750">
              <a:buClr>
                <a:srgbClr val="AF235F"/>
              </a:buClr>
              <a:buFont typeface="Wingdings" pitchFamily="2" charset="2"/>
              <a:buChar char="§"/>
            </a:pPr>
            <a:endParaRPr lang="en-GB" sz="1800" dirty="0"/>
          </a:p>
          <a:p>
            <a:pPr marL="285750" lvl="0" indent="-285750">
              <a:buClr>
                <a:srgbClr val="AF235F"/>
              </a:buClr>
              <a:buFont typeface="Wingdings" pitchFamily="2" charset="2"/>
              <a:buChar char="§"/>
            </a:pPr>
            <a:r>
              <a:rPr lang="en-GB" sz="1800" dirty="0"/>
              <a:t>Understand the nature of the challenge in terms of supplying clean water that is fit for </a:t>
            </a:r>
            <a:r>
              <a:rPr lang="en-GB" sz="1800" dirty="0" smtClean="0"/>
              <a:t>drinking.</a:t>
            </a:r>
            <a:endParaRPr lang="en-GB" sz="1800" dirty="0"/>
          </a:p>
          <a:p>
            <a:pPr marL="285750" indent="-285750">
              <a:buClr>
                <a:srgbClr val="AF235F"/>
              </a:buClr>
              <a:buFont typeface="Wingdings" pitchFamily="2" charset="2"/>
              <a:buChar char="§"/>
            </a:pPr>
            <a:endParaRPr lang="en-GB" sz="1800" dirty="0"/>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3</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Introduction: </a:t>
            </a:r>
            <a:r>
              <a:rPr lang="en-US" sz="1200" dirty="0" smtClean="0">
                <a:solidFill>
                  <a:srgbClr val="AF235F"/>
                </a:solidFill>
              </a:rPr>
              <a:t>Water</a:t>
            </a:r>
            <a:r>
              <a:rPr lang="en-US" sz="1200" dirty="0">
                <a:solidFill>
                  <a:srgbClr val="AF235F"/>
                </a:solidFill>
              </a:rPr>
              <a:t>, water, </a:t>
            </a:r>
            <a:r>
              <a:rPr lang="en-US" sz="1200" dirty="0" smtClean="0">
                <a:solidFill>
                  <a:srgbClr val="AF235F"/>
                </a:solidFill>
              </a:rPr>
              <a:t>everywhere?</a:t>
            </a:r>
            <a:endParaRPr lang="en-US" sz="1200" dirty="0">
              <a:solidFill>
                <a:srgbClr val="AF235F"/>
              </a:solidFill>
            </a:endParaRPr>
          </a:p>
        </p:txBody>
      </p:sp>
      <p:sp>
        <p:nvSpPr>
          <p:cNvPr id="11"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Water, water, everywhere?</a:t>
            </a:r>
            <a:endParaRPr lang="en-GB" dirty="0">
              <a:solidFill>
                <a:srgbClr val="AF235F"/>
              </a:solidFill>
            </a:endParaRPr>
          </a:p>
        </p:txBody>
      </p:sp>
    </p:spTree>
    <p:extLst>
      <p:ext uri="{BB962C8B-B14F-4D97-AF65-F5344CB8AC3E}">
        <p14:creationId xmlns:p14="http://schemas.microsoft.com/office/powerpoint/2010/main" val="27890577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Grp="1" noChangeAspect="1" noChangeArrowheads="1"/>
          </p:cNvPicPr>
          <p:nvPr>
            <p:ph sz="quarter" idx="12"/>
          </p:nvPr>
        </p:nvPicPr>
        <p:blipFill rotWithShape="1">
          <a:blip r:embed="rId3" cstate="screen">
            <a:extLst>
              <a:ext uri="{28A0092B-C50C-407E-A947-70E740481C1C}">
                <a14:useLocalDpi xmlns:a14="http://schemas.microsoft.com/office/drawing/2010/main"/>
              </a:ext>
            </a:extLst>
          </a:blip>
          <a:srcRect/>
          <a:stretch/>
        </p:blipFill>
        <p:spPr bwMode="auto">
          <a:xfrm>
            <a:off x="539552" y="1620000"/>
            <a:ext cx="8191493" cy="4670322"/>
          </a:xfrm>
          <a:prstGeom prst="rect">
            <a:avLst/>
          </a:prstGeom>
          <a:noFill/>
          <a:ln w="12700" cmpd="sng">
            <a:solidFill>
              <a:schemeClr val="bg1"/>
            </a:solidFill>
          </a:ln>
          <a:effectLst>
            <a:outerShdw dist="35921" dir="2700000" algn="ctr" rotWithShape="0">
              <a:schemeClr val="bg2"/>
            </a:outerShdw>
          </a:effectLst>
          <a:extLst/>
        </p:spPr>
      </p:pic>
      <p:pic>
        <p:nvPicPr>
          <p:cNvPr id="12" name="Picture 11"/>
          <p:cNvPicPr>
            <a:picLocks noChangeAspect="1"/>
          </p:cNvPicPr>
          <p:nvPr/>
        </p:nvPicPr>
        <p:blipFill>
          <a:blip r:embed="rId4"/>
          <a:stretch>
            <a:fillRect/>
          </a:stretch>
        </p:blipFill>
        <p:spPr>
          <a:xfrm>
            <a:off x="314424" y="260648"/>
            <a:ext cx="8839200" cy="977900"/>
          </a:xfrm>
          <a:prstGeom prst="rect">
            <a:avLst/>
          </a:prstGeom>
          <a:ln>
            <a:solidFill>
              <a:srgbClr val="949EAA"/>
            </a:solidFill>
          </a:ln>
        </p:spPr>
      </p:pic>
      <p:sp>
        <p:nvSpPr>
          <p:cNvPr id="408579" name="Rectangle 3"/>
          <p:cNvSpPr>
            <a:spLocks noGrp="1" noChangeArrowheads="1"/>
          </p:cNvSpPr>
          <p:nvPr>
            <p:ph type="body" sz="half" idx="1"/>
          </p:nvPr>
        </p:nvSpPr>
        <p:spPr>
          <a:xfrm>
            <a:off x="539750" y="1590675"/>
            <a:ext cx="7776666" cy="4681538"/>
          </a:xfrm>
        </p:spPr>
        <p:txBody>
          <a:bodyPr/>
          <a:lstStyle/>
          <a:p>
            <a:endParaRPr lang="en-US" sz="1800" b="1" dirty="0" smtClean="0">
              <a:solidFill>
                <a:srgbClr val="AF235F"/>
              </a:solidFill>
            </a:endParaRPr>
          </a:p>
          <a:p>
            <a:pPr marL="285750" indent="-285750">
              <a:buClr>
                <a:srgbClr val="AF235F"/>
              </a:buClr>
              <a:buFont typeface="Wingdings" pitchFamily="2" charset="2"/>
              <a:buChar char="§"/>
            </a:pPr>
            <a:endParaRPr lang="en-GB" sz="1800" dirty="0"/>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4</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1: Water</a:t>
            </a:r>
            <a:r>
              <a:rPr lang="en-US" sz="1200" dirty="0">
                <a:solidFill>
                  <a:srgbClr val="AF235F"/>
                </a:solidFill>
              </a:rPr>
              <a:t>, water, </a:t>
            </a:r>
            <a:r>
              <a:rPr lang="en-US" sz="1200" dirty="0" smtClean="0">
                <a:solidFill>
                  <a:srgbClr val="AF235F"/>
                </a:solidFill>
              </a:rPr>
              <a:t>everywhere?</a:t>
            </a:r>
            <a:endParaRPr lang="en-US" sz="1200" dirty="0">
              <a:solidFill>
                <a:srgbClr val="AF235F"/>
              </a:solidFill>
            </a:endParaRPr>
          </a:p>
        </p:txBody>
      </p:sp>
      <p:sp>
        <p:nvSpPr>
          <p:cNvPr id="11"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Water, water, everywhere?</a:t>
            </a:r>
            <a:endParaRPr lang="en-GB" dirty="0">
              <a:solidFill>
                <a:srgbClr val="AF235F"/>
              </a:solidFill>
            </a:endParaRPr>
          </a:p>
        </p:txBody>
      </p:sp>
      <p:sp>
        <p:nvSpPr>
          <p:cNvPr id="13" name="Rectangle 5"/>
          <p:cNvSpPr>
            <a:spLocks noChangeArrowheads="1"/>
          </p:cNvSpPr>
          <p:nvPr/>
        </p:nvSpPr>
        <p:spPr bwMode="auto">
          <a:xfrm flipV="1">
            <a:off x="5364088" y="5229200"/>
            <a:ext cx="3792612" cy="720080"/>
          </a:xfrm>
          <a:prstGeom prst="rect">
            <a:avLst/>
          </a:prstGeom>
          <a:solidFill>
            <a:srgbClr val="AF235F">
              <a:alpha val="71000"/>
            </a:srgbClr>
          </a:solidFill>
          <a:ln>
            <a:noFill/>
          </a:ln>
          <a:effectLst/>
          <a:extLst/>
        </p:spPr>
        <p:txBody>
          <a:bodyPr wrap="none" anchor="ctr"/>
          <a:lstStyle/>
          <a:p>
            <a:endParaRPr lang="en-US"/>
          </a:p>
        </p:txBody>
      </p:sp>
      <p:sp>
        <p:nvSpPr>
          <p:cNvPr id="14" name="Rectangle 3"/>
          <p:cNvSpPr txBox="1">
            <a:spLocks noChangeArrowheads="1"/>
          </p:cNvSpPr>
          <p:nvPr/>
        </p:nvSpPr>
        <p:spPr bwMode="auto">
          <a:xfrm>
            <a:off x="5660524" y="5445224"/>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 ‘Waiting for Water’</a:t>
            </a:r>
          </a:p>
        </p:txBody>
      </p:sp>
    </p:spTree>
    <p:extLst>
      <p:ext uri="{BB962C8B-B14F-4D97-AF65-F5344CB8AC3E}">
        <p14:creationId xmlns:p14="http://schemas.microsoft.com/office/powerpoint/2010/main" val="1873259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408579" name="Rectangle 3"/>
          <p:cNvSpPr>
            <a:spLocks noGrp="1" noChangeArrowheads="1"/>
          </p:cNvSpPr>
          <p:nvPr>
            <p:ph type="body" sz="half" idx="1"/>
          </p:nvPr>
        </p:nvSpPr>
        <p:spPr>
          <a:xfrm>
            <a:off x="539750" y="1590675"/>
            <a:ext cx="7776666" cy="4681538"/>
          </a:xfrm>
        </p:spPr>
        <p:txBody>
          <a:bodyPr/>
          <a:lstStyle/>
          <a:p>
            <a:pPr lvl="0"/>
            <a:endParaRPr lang="en-GB" sz="1800" dirty="0" smtClean="0"/>
          </a:p>
          <a:p>
            <a:pPr marL="285750" indent="-285750">
              <a:buClr>
                <a:srgbClr val="AF235F"/>
              </a:buClr>
              <a:buFont typeface="Wingdings" pitchFamily="2" charset="2"/>
              <a:buChar char="§"/>
            </a:pPr>
            <a:r>
              <a:rPr lang="en-GB" sz="1800" dirty="0"/>
              <a:t>Why was it a problem for the orphanage when the pump in the water kiosk failed</a:t>
            </a:r>
            <a:r>
              <a:rPr lang="en-GB" sz="1800" dirty="0" smtClean="0"/>
              <a:t>?</a:t>
            </a:r>
          </a:p>
          <a:p>
            <a:pPr marL="285750" indent="-285750">
              <a:buClr>
                <a:srgbClr val="AF235F"/>
              </a:buClr>
              <a:buFont typeface="Wingdings" pitchFamily="2" charset="2"/>
              <a:buChar char="§"/>
            </a:pPr>
            <a:endParaRPr lang="en-GB" sz="1800" dirty="0"/>
          </a:p>
          <a:p>
            <a:pPr marL="285750" indent="-285750">
              <a:buClr>
                <a:srgbClr val="AF235F"/>
              </a:buClr>
              <a:buFont typeface="Wingdings" pitchFamily="2" charset="2"/>
              <a:buChar char="§"/>
            </a:pPr>
            <a:r>
              <a:rPr lang="en-GB" sz="1800" dirty="0"/>
              <a:t>What kind of problems might arise from using river water</a:t>
            </a:r>
            <a:r>
              <a:rPr lang="en-GB" sz="1800" dirty="0" smtClean="0"/>
              <a:t>?</a:t>
            </a:r>
          </a:p>
          <a:p>
            <a:pPr marL="285750" indent="-285750">
              <a:buClr>
                <a:srgbClr val="AF235F"/>
              </a:buClr>
              <a:buFont typeface="Wingdings" pitchFamily="2" charset="2"/>
              <a:buChar char="§"/>
            </a:pPr>
            <a:endParaRPr lang="en-GB" sz="1800" dirty="0"/>
          </a:p>
          <a:p>
            <a:pPr marL="285750" indent="-285750">
              <a:buClr>
                <a:srgbClr val="AF235F"/>
              </a:buClr>
              <a:buFont typeface="Wingdings" pitchFamily="2" charset="2"/>
              <a:buChar char="§"/>
            </a:pPr>
            <a:r>
              <a:rPr lang="en-GB" sz="1800" dirty="0"/>
              <a:t>What do you think might be included in ‘waterborne diseases’?</a:t>
            </a:r>
          </a:p>
          <a:p>
            <a:pPr>
              <a:buClr>
                <a:srgbClr val="AF235F"/>
              </a:buClr>
            </a:pPr>
            <a:endParaRPr lang="en-GB" sz="1800" dirty="0"/>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5</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a:t>
            </a:r>
            <a:r>
              <a:rPr lang="en-US" sz="1200" dirty="0">
                <a:solidFill>
                  <a:srgbClr val="AF235F"/>
                </a:solidFill>
              </a:rPr>
              <a:t>1</a:t>
            </a:r>
            <a:r>
              <a:rPr lang="en-US" sz="1200" dirty="0" smtClean="0">
                <a:solidFill>
                  <a:srgbClr val="AF235F"/>
                </a:solidFill>
              </a:rPr>
              <a:t>: Water</a:t>
            </a:r>
            <a:r>
              <a:rPr lang="en-US" sz="1200" dirty="0">
                <a:solidFill>
                  <a:srgbClr val="AF235F"/>
                </a:solidFill>
              </a:rPr>
              <a:t>, water, </a:t>
            </a:r>
            <a:r>
              <a:rPr lang="en-US" sz="1200" dirty="0" smtClean="0">
                <a:solidFill>
                  <a:srgbClr val="AF235F"/>
                </a:solidFill>
              </a:rPr>
              <a:t>everywhere?</a:t>
            </a:r>
            <a:endParaRPr lang="en-US" sz="1200" dirty="0">
              <a:solidFill>
                <a:srgbClr val="AF235F"/>
              </a:solidFill>
            </a:endParaRPr>
          </a:p>
        </p:txBody>
      </p:sp>
      <p:sp>
        <p:nvSpPr>
          <p:cNvPr id="11"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Water, water, everywhere?</a:t>
            </a:r>
            <a:endParaRPr lang="en-GB" dirty="0">
              <a:solidFill>
                <a:srgbClr val="AF235F"/>
              </a:solidFill>
            </a:endParaRPr>
          </a:p>
        </p:txBody>
      </p:sp>
    </p:spTree>
    <p:extLst>
      <p:ext uri="{BB962C8B-B14F-4D97-AF65-F5344CB8AC3E}">
        <p14:creationId xmlns:p14="http://schemas.microsoft.com/office/powerpoint/2010/main" val="42641352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3"/>
          <p:cNvPicPr>
            <a:picLocks noGrp="1" noChangeAspect="1"/>
          </p:cNvPicPr>
          <p:nvPr>
            <p:ph sz="quarter" idx="12"/>
          </p:nvPr>
        </p:nvPicPr>
        <p:blipFill>
          <a:blip r:embed="rId3">
            <a:extLst>
              <a:ext uri="{28A0092B-C50C-407E-A947-70E740481C1C}">
                <a14:useLocalDpi xmlns:a14="http://schemas.microsoft.com/office/drawing/2010/main"/>
              </a:ext>
            </a:extLst>
          </a:blip>
          <a:stretch>
            <a:fillRect/>
          </a:stretch>
        </p:blipFill>
        <p:spPr>
          <a:xfrm>
            <a:off x="540774" y="1620000"/>
            <a:ext cx="8216094" cy="4689690"/>
          </a:xfrm>
          <a:noFill/>
          <a:ln w="12700" cmpd="sng">
            <a:solidFill>
              <a:schemeClr val="bg1"/>
            </a:solidFill>
          </a:ln>
        </p:spPr>
      </p:pic>
      <p:sp>
        <p:nvSpPr>
          <p:cNvPr id="13" name="Rectangle 5"/>
          <p:cNvSpPr>
            <a:spLocks noChangeArrowheads="1"/>
          </p:cNvSpPr>
          <p:nvPr/>
        </p:nvSpPr>
        <p:spPr bwMode="auto">
          <a:xfrm flipV="1">
            <a:off x="5364088" y="5229200"/>
            <a:ext cx="3792612" cy="720080"/>
          </a:xfrm>
          <a:prstGeom prst="rect">
            <a:avLst/>
          </a:prstGeom>
          <a:solidFill>
            <a:srgbClr val="AF235F">
              <a:alpha val="71000"/>
            </a:srgbClr>
          </a:solidFill>
          <a:ln>
            <a:noFill/>
          </a:ln>
          <a:effectLst/>
          <a:extLst/>
        </p:spPr>
        <p:txBody>
          <a:bodyPr wrap="none" anchor="ctr"/>
          <a:lstStyle/>
          <a:p>
            <a:endParaRPr lang="en-US"/>
          </a:p>
        </p:txBody>
      </p:sp>
      <p:sp>
        <p:nvSpPr>
          <p:cNvPr id="17" name="Rectangle 3"/>
          <p:cNvSpPr txBox="1">
            <a:spLocks noChangeArrowheads="1"/>
          </p:cNvSpPr>
          <p:nvPr/>
        </p:nvSpPr>
        <p:spPr bwMode="auto">
          <a:xfrm>
            <a:off x="5712222" y="5445224"/>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 What’s in the water?</a:t>
            </a:r>
          </a:p>
        </p:txBody>
      </p:sp>
      <p:pic>
        <p:nvPicPr>
          <p:cNvPr id="12" name="Picture 11"/>
          <p:cNvPicPr>
            <a:picLocks noChangeAspect="1"/>
          </p:cNvPicPr>
          <p:nvPr/>
        </p:nvPicPr>
        <p:blipFill>
          <a:blip r:embed="rId4"/>
          <a:stretch>
            <a:fillRect/>
          </a:stretch>
        </p:blipFill>
        <p:spPr>
          <a:xfrm>
            <a:off x="314424" y="260648"/>
            <a:ext cx="8839200" cy="977900"/>
          </a:xfrm>
          <a:prstGeom prst="rect">
            <a:avLst/>
          </a:prstGeom>
          <a:ln>
            <a:solidFill>
              <a:srgbClr val="949EAA"/>
            </a:solidFill>
          </a:ln>
        </p:spPr>
      </p:pic>
      <p:sp>
        <p:nvSpPr>
          <p:cNvPr id="408579" name="Rectangle 3"/>
          <p:cNvSpPr>
            <a:spLocks noGrp="1" noChangeArrowheads="1"/>
          </p:cNvSpPr>
          <p:nvPr>
            <p:ph type="body" sz="half" idx="1"/>
          </p:nvPr>
        </p:nvSpPr>
        <p:spPr>
          <a:xfrm>
            <a:off x="539750" y="1590675"/>
            <a:ext cx="7776666" cy="4681538"/>
          </a:xfrm>
        </p:spPr>
        <p:txBody>
          <a:bodyPr/>
          <a:lstStyle/>
          <a:p>
            <a:endParaRPr lang="en-US" sz="1800" b="1" dirty="0" smtClean="0">
              <a:solidFill>
                <a:srgbClr val="AF235F"/>
              </a:solidFill>
            </a:endParaRPr>
          </a:p>
          <a:p>
            <a:pPr marL="285750" indent="-285750">
              <a:buClr>
                <a:srgbClr val="AF235F"/>
              </a:buClr>
              <a:buFont typeface="Wingdings" pitchFamily="2" charset="2"/>
              <a:buChar char="§"/>
            </a:pPr>
            <a:endParaRPr lang="en-GB" sz="1800" dirty="0"/>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2: Water, water, everywhere?</a:t>
            </a:r>
            <a:endParaRPr lang="en-US" sz="1200" dirty="0">
              <a:solidFill>
                <a:srgbClr val="AF235F"/>
              </a:solidFill>
            </a:endParaRPr>
          </a:p>
        </p:txBody>
      </p:sp>
      <p:sp>
        <p:nvSpPr>
          <p:cNvPr id="11"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Water, water, everywhere?</a:t>
            </a:r>
            <a:endParaRPr lang="en-GB" dirty="0">
              <a:solidFill>
                <a:srgbClr val="AF235F"/>
              </a:solidFill>
            </a:endParaRPr>
          </a:p>
        </p:txBody>
      </p:sp>
      <p:sp>
        <p:nvSpPr>
          <p:cNvPr id="14" name="Slide Number Placeholder 5"/>
          <p:cNvSpPr txBox="1">
            <a:spLocks/>
          </p:cNvSpPr>
          <p:nvPr/>
        </p:nvSpPr>
        <p:spPr>
          <a:xfrm>
            <a:off x="454844" y="6488113"/>
            <a:ext cx="877888" cy="273050"/>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smtClean="0">
                <a:solidFill>
                  <a:srgbClr val="AF235F"/>
                </a:solidFill>
              </a:rPr>
              <a:t>Page </a:t>
            </a:r>
            <a:fld id="{BB3272F9-C649-F34A-82EE-982F85F04578}" type="slidenum">
              <a:rPr lang="en-US" sz="1200" smtClean="0">
                <a:solidFill>
                  <a:srgbClr val="AF235F"/>
                </a:solidFill>
              </a:rPr>
              <a:pPr/>
              <a:t>6</a:t>
            </a:fld>
            <a:endParaRPr lang="en-US" sz="1200" dirty="0">
              <a:solidFill>
                <a:srgbClr val="AF235F"/>
              </a:solidFill>
            </a:endParaRPr>
          </a:p>
        </p:txBody>
      </p:sp>
    </p:spTree>
    <p:extLst>
      <p:ext uri="{BB962C8B-B14F-4D97-AF65-F5344CB8AC3E}">
        <p14:creationId xmlns:p14="http://schemas.microsoft.com/office/powerpoint/2010/main" val="4084699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408579" name="Rectangle 3"/>
          <p:cNvSpPr>
            <a:spLocks noGrp="1" noChangeArrowheads="1"/>
          </p:cNvSpPr>
          <p:nvPr>
            <p:ph type="body" sz="half" idx="1"/>
          </p:nvPr>
        </p:nvSpPr>
        <p:spPr>
          <a:xfrm>
            <a:off x="539552" y="1556792"/>
            <a:ext cx="7776666" cy="4681538"/>
          </a:xfrm>
        </p:spPr>
        <p:txBody>
          <a:bodyPr/>
          <a:lstStyle/>
          <a:p>
            <a:endParaRPr lang="en-US" sz="1800" b="1" dirty="0" smtClean="0">
              <a:solidFill>
                <a:srgbClr val="AF235F"/>
              </a:solidFill>
            </a:endParaRPr>
          </a:p>
          <a:p>
            <a:pPr marL="285750" indent="-285750">
              <a:buClr>
                <a:srgbClr val="AF235F"/>
              </a:buClr>
              <a:buFont typeface="Wingdings" pitchFamily="2" charset="2"/>
              <a:buChar char="§"/>
            </a:pPr>
            <a:endParaRPr lang="en-GB" sz="1800" dirty="0"/>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7</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3: Water</a:t>
            </a:r>
            <a:r>
              <a:rPr lang="en-US" sz="1200" dirty="0">
                <a:solidFill>
                  <a:srgbClr val="AF235F"/>
                </a:solidFill>
              </a:rPr>
              <a:t>, water, </a:t>
            </a:r>
            <a:r>
              <a:rPr lang="en-US" sz="1200" dirty="0" smtClean="0">
                <a:solidFill>
                  <a:srgbClr val="AF235F"/>
                </a:solidFill>
              </a:rPr>
              <a:t>everywhere?</a:t>
            </a:r>
            <a:endParaRPr lang="en-US" sz="1200" dirty="0">
              <a:solidFill>
                <a:srgbClr val="AF235F"/>
              </a:solidFill>
            </a:endParaRPr>
          </a:p>
        </p:txBody>
      </p:sp>
      <p:sp>
        <p:nvSpPr>
          <p:cNvPr id="11"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Water, water, everywhere?</a:t>
            </a:r>
            <a:endParaRPr lang="en-GB" dirty="0">
              <a:solidFill>
                <a:srgbClr val="AF235F"/>
              </a:solidFill>
            </a:endParaRPr>
          </a:p>
        </p:txBody>
      </p:sp>
      <p:sp>
        <p:nvSpPr>
          <p:cNvPr id="14" name="Rectangle 3"/>
          <p:cNvSpPr txBox="1">
            <a:spLocks noChangeArrowheads="1"/>
          </p:cNvSpPr>
          <p:nvPr/>
        </p:nvSpPr>
        <p:spPr bwMode="auto">
          <a:xfrm>
            <a:off x="5660524" y="5445224"/>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 ‘Waiting for water’</a:t>
            </a:r>
          </a:p>
        </p:txBody>
      </p:sp>
      <p:sp>
        <p:nvSpPr>
          <p:cNvPr id="13" name="Rectangle 5"/>
          <p:cNvSpPr>
            <a:spLocks noChangeArrowheads="1"/>
          </p:cNvSpPr>
          <p:nvPr/>
        </p:nvSpPr>
        <p:spPr bwMode="auto">
          <a:xfrm flipV="1">
            <a:off x="5364088" y="5229200"/>
            <a:ext cx="3792612" cy="720080"/>
          </a:xfrm>
          <a:prstGeom prst="rect">
            <a:avLst/>
          </a:prstGeom>
          <a:solidFill>
            <a:srgbClr val="AF235F">
              <a:alpha val="71000"/>
            </a:srgbClr>
          </a:solidFill>
          <a:ln>
            <a:noFill/>
          </a:ln>
          <a:effectLst/>
          <a:extLst/>
        </p:spPr>
        <p:txBody>
          <a:bodyPr wrap="none" anchor="ctr"/>
          <a:lstStyle/>
          <a:p>
            <a:endParaRPr lang="en-US"/>
          </a:p>
        </p:txBody>
      </p:sp>
      <p:sp>
        <p:nvSpPr>
          <p:cNvPr id="17" name="Rectangle 3"/>
          <p:cNvSpPr txBox="1">
            <a:spLocks noChangeArrowheads="1"/>
          </p:cNvSpPr>
          <p:nvPr/>
        </p:nvSpPr>
        <p:spPr bwMode="auto">
          <a:xfrm>
            <a:off x="5712222" y="5445224"/>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Microorganisms in water</a:t>
            </a:r>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9491" y="2286106"/>
            <a:ext cx="2504357" cy="251043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347864" y="2308090"/>
            <a:ext cx="2511821" cy="2499657"/>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78074" y="2298094"/>
            <a:ext cx="2502095" cy="2496021"/>
          </a:xfrm>
          <a:prstGeom prst="rect">
            <a:avLst/>
          </a:prstGeom>
        </p:spPr>
      </p:pic>
    </p:spTree>
    <p:extLst>
      <p:ext uri="{BB962C8B-B14F-4D97-AF65-F5344CB8AC3E}">
        <p14:creationId xmlns:p14="http://schemas.microsoft.com/office/powerpoint/2010/main" val="12087474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408579" name="Rectangle 3"/>
          <p:cNvSpPr>
            <a:spLocks noGrp="1" noChangeArrowheads="1"/>
          </p:cNvSpPr>
          <p:nvPr>
            <p:ph type="body" sz="half" idx="1"/>
          </p:nvPr>
        </p:nvSpPr>
        <p:spPr>
          <a:xfrm>
            <a:off x="539750" y="1590675"/>
            <a:ext cx="7776666" cy="4681538"/>
          </a:xfrm>
        </p:spPr>
        <p:txBody>
          <a:bodyPr/>
          <a:lstStyle/>
          <a:p>
            <a:endParaRPr lang="en-US" sz="1800" b="1" dirty="0" smtClean="0">
              <a:solidFill>
                <a:srgbClr val="AF235F"/>
              </a:solidFill>
            </a:endParaRPr>
          </a:p>
          <a:p>
            <a:pPr marL="285750" indent="-285750">
              <a:buClr>
                <a:srgbClr val="AF235F"/>
              </a:buClr>
              <a:buFont typeface="Wingdings" pitchFamily="2" charset="2"/>
              <a:buChar char="§"/>
            </a:pPr>
            <a:endParaRPr lang="en-GB" sz="1800" dirty="0"/>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4: Water, water, everywhere?</a:t>
            </a:r>
            <a:endParaRPr lang="en-US" sz="1200" dirty="0">
              <a:solidFill>
                <a:srgbClr val="AF235F"/>
              </a:solidFill>
            </a:endParaRPr>
          </a:p>
        </p:txBody>
      </p:sp>
      <p:sp>
        <p:nvSpPr>
          <p:cNvPr id="11"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Water, water, everywhere?</a:t>
            </a:r>
            <a:endParaRPr lang="en-GB" dirty="0">
              <a:solidFill>
                <a:srgbClr val="AF235F"/>
              </a:solidFill>
            </a:endParaRPr>
          </a:p>
        </p:txBody>
      </p:sp>
      <p:sp>
        <p:nvSpPr>
          <p:cNvPr id="14" name="Rectangle 3"/>
          <p:cNvSpPr txBox="1">
            <a:spLocks noChangeArrowheads="1"/>
          </p:cNvSpPr>
          <p:nvPr/>
        </p:nvSpPr>
        <p:spPr bwMode="auto">
          <a:xfrm>
            <a:off x="5660524" y="5445224"/>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 ‘Waiting for water’</a:t>
            </a:r>
          </a:p>
        </p:txBody>
      </p:sp>
      <p:pic>
        <p:nvPicPr>
          <p:cNvPr id="15" name="Picture 2"/>
          <p:cNvPicPr>
            <a:picLocks noGrp="1" noChangeAspect="1" noChangeArrowheads="1"/>
          </p:cNvPicPr>
          <p:nvPr>
            <p:ph sz="quarter" idx="12"/>
          </p:nvPr>
        </p:nvPicPr>
        <p:blipFill>
          <a:blip r:embed="rId4">
            <a:extLst>
              <a:ext uri="{28A0092B-C50C-407E-A947-70E740481C1C}">
                <a14:useLocalDpi xmlns:a14="http://schemas.microsoft.com/office/drawing/2010/main"/>
              </a:ext>
            </a:extLst>
          </a:blip>
          <a:stretch>
            <a:fillRect/>
          </a:stretch>
        </p:blipFill>
        <p:spPr bwMode="auto">
          <a:xfrm>
            <a:off x="544531" y="1552729"/>
            <a:ext cx="8207358" cy="3905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5"/>
          <p:cNvSpPr>
            <a:spLocks noChangeArrowheads="1"/>
          </p:cNvSpPr>
          <p:nvPr/>
        </p:nvSpPr>
        <p:spPr bwMode="auto">
          <a:xfrm flipV="1">
            <a:off x="5364088" y="5517232"/>
            <a:ext cx="3792612" cy="720080"/>
          </a:xfrm>
          <a:prstGeom prst="rect">
            <a:avLst/>
          </a:prstGeom>
          <a:solidFill>
            <a:srgbClr val="AF235F">
              <a:alpha val="71000"/>
            </a:srgbClr>
          </a:solidFill>
          <a:ln>
            <a:noFill/>
          </a:ln>
          <a:effectLst/>
          <a:extLst/>
        </p:spPr>
        <p:txBody>
          <a:bodyPr wrap="none" anchor="ctr"/>
          <a:lstStyle/>
          <a:p>
            <a:endParaRPr lang="en-US"/>
          </a:p>
        </p:txBody>
      </p:sp>
      <p:sp>
        <p:nvSpPr>
          <p:cNvPr id="18" name="Rectangle 3"/>
          <p:cNvSpPr txBox="1">
            <a:spLocks noChangeArrowheads="1"/>
          </p:cNvSpPr>
          <p:nvPr/>
        </p:nvSpPr>
        <p:spPr bwMode="auto">
          <a:xfrm>
            <a:off x="5712222" y="5732747"/>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 Water purification plant</a:t>
            </a:r>
          </a:p>
          <a:p>
            <a:r>
              <a:rPr lang="en-US" sz="1000" b="1" dirty="0" smtClean="0">
                <a:solidFill>
                  <a:schemeClr val="bg2"/>
                </a:solidFill>
              </a:rPr>
              <a:t>   Image courtesy of </a:t>
            </a:r>
            <a:r>
              <a:rPr lang="en-US" sz="1000" b="1" i="1" dirty="0" err="1" smtClean="0">
                <a:solidFill>
                  <a:schemeClr val="bg2"/>
                </a:solidFill>
              </a:rPr>
              <a:t>Skyjuice</a:t>
            </a:r>
            <a:r>
              <a:rPr lang="en-US" sz="1000" b="1" i="1" dirty="0" smtClean="0">
                <a:solidFill>
                  <a:schemeClr val="bg2"/>
                </a:solidFill>
              </a:rPr>
              <a:t> Foundation Inc.</a:t>
            </a:r>
          </a:p>
        </p:txBody>
      </p:sp>
      <p:sp>
        <p:nvSpPr>
          <p:cNvPr id="16" name="Slide Number Placeholder 5"/>
          <p:cNvSpPr txBox="1">
            <a:spLocks/>
          </p:cNvSpPr>
          <p:nvPr/>
        </p:nvSpPr>
        <p:spPr>
          <a:xfrm>
            <a:off x="454844" y="6488113"/>
            <a:ext cx="877888" cy="273050"/>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smtClean="0">
                <a:solidFill>
                  <a:srgbClr val="AF235F"/>
                </a:solidFill>
              </a:rPr>
              <a:t>Page </a:t>
            </a:r>
            <a:fld id="{BB3272F9-C649-F34A-82EE-982F85F04578}" type="slidenum">
              <a:rPr lang="en-US" sz="1200" smtClean="0">
                <a:solidFill>
                  <a:srgbClr val="AF235F"/>
                </a:solidFill>
              </a:rPr>
              <a:pPr/>
              <a:t>8</a:t>
            </a:fld>
            <a:endParaRPr lang="en-US" sz="1200" dirty="0">
              <a:solidFill>
                <a:srgbClr val="AF235F"/>
              </a:solidFill>
            </a:endParaRPr>
          </a:p>
        </p:txBody>
      </p:sp>
    </p:spTree>
    <p:extLst>
      <p:ext uri="{BB962C8B-B14F-4D97-AF65-F5344CB8AC3E}">
        <p14:creationId xmlns:p14="http://schemas.microsoft.com/office/powerpoint/2010/main" val="3434445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408579" name="Rectangle 3"/>
          <p:cNvSpPr>
            <a:spLocks noGrp="1" noChangeArrowheads="1"/>
          </p:cNvSpPr>
          <p:nvPr>
            <p:ph type="body" sz="half" idx="1"/>
          </p:nvPr>
        </p:nvSpPr>
        <p:spPr>
          <a:xfrm>
            <a:off x="539750" y="1590675"/>
            <a:ext cx="7776666" cy="4681538"/>
          </a:xfrm>
        </p:spPr>
        <p:txBody>
          <a:bodyPr/>
          <a:lstStyle/>
          <a:p>
            <a:pPr lvl="0"/>
            <a:r>
              <a:rPr lang="en-GB" sz="1800" b="1" dirty="0" smtClean="0">
                <a:solidFill>
                  <a:srgbClr val="AF235F"/>
                </a:solidFill>
              </a:rPr>
              <a:t>Water purification plant</a:t>
            </a:r>
          </a:p>
          <a:p>
            <a:pPr lvl="0"/>
            <a:endParaRPr lang="en-GB" sz="1800" dirty="0" smtClean="0"/>
          </a:p>
          <a:p>
            <a:pPr marL="285750" indent="-285750">
              <a:buClr>
                <a:srgbClr val="AF235F"/>
              </a:buClr>
              <a:buFont typeface="Wingdings" pitchFamily="2" charset="2"/>
              <a:buChar char="§"/>
            </a:pPr>
            <a:r>
              <a:rPr lang="en-GB" sz="1800" dirty="0"/>
              <a:t>Why is a pump needed</a:t>
            </a:r>
            <a:r>
              <a:rPr lang="en-GB" sz="1800" dirty="0" smtClean="0"/>
              <a:t>?</a:t>
            </a:r>
          </a:p>
          <a:p>
            <a:pPr marL="285750" indent="-285750">
              <a:buClr>
                <a:srgbClr val="AF235F"/>
              </a:buClr>
              <a:buFont typeface="Wingdings" pitchFamily="2" charset="2"/>
              <a:buChar char="§"/>
            </a:pPr>
            <a:endParaRPr lang="en-GB" sz="1800" dirty="0"/>
          </a:p>
          <a:p>
            <a:pPr marL="285750" indent="-285750">
              <a:buClr>
                <a:srgbClr val="AF235F"/>
              </a:buClr>
              <a:buFont typeface="Wingdings" pitchFamily="2" charset="2"/>
              <a:buChar char="§"/>
            </a:pPr>
            <a:r>
              <a:rPr lang="en-GB" sz="1800" dirty="0"/>
              <a:t>Why is the raw water tank on a tank stand</a:t>
            </a:r>
            <a:r>
              <a:rPr lang="en-GB" sz="1800" dirty="0" smtClean="0"/>
              <a:t>?</a:t>
            </a:r>
          </a:p>
          <a:p>
            <a:pPr marL="285750" indent="-285750">
              <a:buClr>
                <a:srgbClr val="AF235F"/>
              </a:buClr>
              <a:buFont typeface="Wingdings" pitchFamily="2" charset="2"/>
              <a:buChar char="§"/>
            </a:pPr>
            <a:endParaRPr lang="en-GB" sz="1800" dirty="0"/>
          </a:p>
          <a:p>
            <a:pPr marL="285750" indent="-285750">
              <a:buClr>
                <a:srgbClr val="AF235F"/>
              </a:buClr>
              <a:buFont typeface="Wingdings" pitchFamily="2" charset="2"/>
              <a:buChar char="§"/>
            </a:pPr>
            <a:r>
              <a:rPr lang="en-GB" sz="1800" dirty="0"/>
              <a:t>Why does the water not need pumping from the purification unit to the drinking water tank</a:t>
            </a:r>
            <a:r>
              <a:rPr lang="en-GB" sz="1800" dirty="0" smtClean="0"/>
              <a:t>?</a:t>
            </a:r>
          </a:p>
          <a:p>
            <a:pPr marL="285750" indent="-285750">
              <a:buClr>
                <a:srgbClr val="AF235F"/>
              </a:buClr>
              <a:buFont typeface="Wingdings" pitchFamily="2" charset="2"/>
              <a:buChar char="§"/>
            </a:pPr>
            <a:endParaRPr lang="en-GB" sz="1800" dirty="0"/>
          </a:p>
          <a:p>
            <a:pPr marL="285750" indent="-285750">
              <a:buClr>
                <a:srgbClr val="AF235F"/>
              </a:buClr>
              <a:buFont typeface="Wingdings" pitchFamily="2" charset="2"/>
              <a:buChar char="§"/>
            </a:pPr>
            <a:r>
              <a:rPr lang="en-GB" sz="1800" dirty="0"/>
              <a:t>Why store the drinking water in a tank rather than have people take it straight from the purification unit?</a:t>
            </a:r>
          </a:p>
          <a:p>
            <a:pPr marL="285750" indent="-285750">
              <a:buClr>
                <a:srgbClr val="AF235F"/>
              </a:buClr>
              <a:buFont typeface="Wingdings" pitchFamily="2" charset="2"/>
              <a:buChar char="§"/>
            </a:pPr>
            <a:endParaRPr lang="en-GB" sz="1800" dirty="0"/>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9</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4: Water</a:t>
            </a:r>
            <a:r>
              <a:rPr lang="en-US" sz="1200" dirty="0">
                <a:solidFill>
                  <a:srgbClr val="AF235F"/>
                </a:solidFill>
              </a:rPr>
              <a:t>, water, </a:t>
            </a:r>
            <a:r>
              <a:rPr lang="en-US" sz="1200" dirty="0" smtClean="0">
                <a:solidFill>
                  <a:srgbClr val="AF235F"/>
                </a:solidFill>
              </a:rPr>
              <a:t>everywhere?</a:t>
            </a:r>
            <a:endParaRPr lang="en-US" sz="1200" dirty="0">
              <a:solidFill>
                <a:srgbClr val="AF235F"/>
              </a:solidFill>
            </a:endParaRPr>
          </a:p>
        </p:txBody>
      </p:sp>
      <p:sp>
        <p:nvSpPr>
          <p:cNvPr id="11" name="Rectangle 2"/>
          <p:cNvSpPr>
            <a:spLocks noGrp="1" noChangeArrowheads="1"/>
          </p:cNvSpPr>
          <p:nvPr>
            <p:ph type="title"/>
          </p:nvPr>
        </p:nvSpPr>
        <p:spPr>
          <a:xfrm>
            <a:off x="539750" y="243111"/>
            <a:ext cx="6140450" cy="809625"/>
          </a:xfrm>
        </p:spPr>
        <p:txBody>
          <a:bodyPr/>
          <a:lstStyle/>
          <a:p>
            <a:r>
              <a:rPr lang="en-GB" dirty="0" smtClean="0">
                <a:solidFill>
                  <a:srgbClr val="AF235F"/>
                </a:solidFill>
              </a:rPr>
              <a:t>Water, water, everywhere?</a:t>
            </a:r>
            <a:endParaRPr lang="en-GB" dirty="0">
              <a:solidFill>
                <a:srgbClr val="AF235F"/>
              </a:solidFill>
            </a:endParaRPr>
          </a:p>
        </p:txBody>
      </p:sp>
    </p:spTree>
    <p:extLst>
      <p:ext uri="{BB962C8B-B14F-4D97-AF65-F5344CB8AC3E}">
        <p14:creationId xmlns:p14="http://schemas.microsoft.com/office/powerpoint/2010/main" val="413066947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ie_ppt_basic_gray_EN">
  <a:themeElements>
    <a:clrScheme name="sie_ppt_exp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fontScheme name="sie_ppt_exp_gray_DE">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Geneva"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Geneva" charset="0"/>
          </a:defRPr>
        </a:defPPr>
      </a:lstStyle>
    </a:lnDef>
  </a:objectDefaults>
  <a:extraClrSchemeLst>
    <a:extraClrScheme>
      <a:clrScheme name="sie_ppt_exp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sie_ppt_basic_gray_EN.pot</Template>
  <TotalTime>909</TotalTime>
  <Words>1102</Words>
  <Application>Microsoft Macintosh PowerPoint</Application>
  <PresentationFormat>On-screen Show (4:3)</PresentationFormat>
  <Paragraphs>148</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sie_ppt_basic_gray_EN</vt:lpstr>
      <vt:lpstr>Topic 3:  Water, water,             everywhere?    </vt:lpstr>
      <vt:lpstr>Water, water, everywhere?</vt:lpstr>
      <vt:lpstr>Water, water, everywhere?</vt:lpstr>
      <vt:lpstr>Water, water, everywhere?</vt:lpstr>
      <vt:lpstr>Water, water, everywhere?</vt:lpstr>
      <vt:lpstr>Water, water, everywhere?</vt:lpstr>
      <vt:lpstr>Water, water, everywhere?</vt:lpstr>
      <vt:lpstr>Water, water, everywhere?</vt:lpstr>
      <vt:lpstr>Water, water, everywhere?</vt:lpstr>
      <vt:lpstr>Water, water, everywhere?</vt:lpstr>
      <vt:lpstr>Water, water, everywhere?</vt:lpstr>
      <vt:lpstr>Water, water, everywhere?</vt:lpstr>
      <vt:lpstr>Water, water, everywhere?</vt:lpstr>
      <vt:lpstr>Engineering the future. Inspire and be inspired.</vt:lpstr>
    </vt:vector>
  </TitlesOfParts>
  <Company>MetaDesign AG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Design PowerPoint-Templates</dc:title>
  <dc:creator>virtuell</dc:creator>
  <cp:lastModifiedBy>Paul Brown</cp:lastModifiedBy>
  <cp:revision>219</cp:revision>
  <cp:lastPrinted>2008-04-17T14:25:07Z</cp:lastPrinted>
  <dcterms:created xsi:type="dcterms:W3CDTF">2006-04-07T10:01:45Z</dcterms:created>
  <dcterms:modified xsi:type="dcterms:W3CDTF">2012-11-20T19:24:44Z</dcterms:modified>
</cp:coreProperties>
</file>