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61" r:id="rId5"/>
    <p:sldId id="262" r:id="rId6"/>
    <p:sldId id="267" r:id="rId7"/>
    <p:sldId id="259" r:id="rId8"/>
    <p:sldId id="258" r:id="rId9"/>
    <p:sldId id="270" r:id="rId10"/>
    <p:sldId id="264" r:id="rId11"/>
    <p:sldId id="260" r:id="rId12"/>
    <p:sldId id="265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66FFFF"/>
    <a:srgbClr val="00737D"/>
    <a:srgbClr val="0099A6"/>
    <a:srgbClr val="40B6B6"/>
    <a:srgbClr val="74CBCB"/>
    <a:srgbClr val="3C464B"/>
    <a:srgbClr val="A5E1E1"/>
    <a:srgbClr val="0059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7C40B-7DBD-44C8-9826-C35514802C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5CA344-AF70-42E3-9044-17CDD93CB1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1D1FB-04C3-41AD-ACDD-05DEF4381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83989-7631-4304-82EE-8C996E0C730A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8D810-9C03-4745-88A1-9AEA073A3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4D4CF4-455A-48EF-9224-46B356A30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14EB6-FDAD-4DC9-9CD1-AE9539309B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9786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6FB12-EFEC-484C-9605-8027F754F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BD6301-5415-4C2D-A120-21F56FFAC5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D1AD6-F21E-4914-9177-13668B88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83989-7631-4304-82EE-8C996E0C730A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1FA92F-5FAF-4272-93D2-0D9AB17C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31C30-FB43-4E91-9CDB-1924BEA84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14EB6-FDAD-4DC9-9CD1-AE9539309B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7178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FC84A6-FB43-42D0-94B8-0868E36536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52DD93-8F02-40CA-8D86-75BB4C1EEF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85327-551A-4246-BA55-FF156C65A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83989-7631-4304-82EE-8C996E0C730A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CC6471-1375-47F2-A069-1407C0062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409E0-4719-45B6-9750-519756EC3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14EB6-FDAD-4DC9-9CD1-AE9539309B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732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165DA-6799-4E57-99DE-79EFFAC01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0E4FF-A5EF-4270-B82C-50D11F0CEB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5D3213-7C54-4DCA-B8F2-C6FEABDA8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83989-7631-4304-82EE-8C996E0C730A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6F877-3277-4959-9E72-769CC6C37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8BB67-31E8-4CDC-9EA9-43EB310D2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14EB6-FDAD-4DC9-9CD1-AE9539309B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273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81DAF-B755-4315-AF87-F74DF41A4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2A8F72-9ACA-4522-96B3-7BBF0BF2E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EABAB-3CB6-42B2-A496-BCBE99DC9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83989-7631-4304-82EE-8C996E0C730A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4610CD-F98B-403E-A2F3-8807654A2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532CD8-0A7A-490C-94B9-592A8D6AF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14EB6-FDAD-4DC9-9CD1-AE9539309B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552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3FB59-FFF3-46B5-A732-A3341B123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7D60D-4997-4A3D-B38F-1B1E12E703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23025-3F74-4308-9D7E-44A7E0090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6891A0-9458-41BA-9E11-083A8284E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83989-7631-4304-82EE-8C996E0C730A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3CC2A2-D606-47B9-AC27-7458A5A19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809FC-8337-4111-B86B-3EF11F816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14EB6-FDAD-4DC9-9CD1-AE9539309B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1818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3E149-BD82-4819-BA31-C43CB3960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AFBA73-672C-4D61-A08B-4207FE992E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79C3F2-C004-4899-A802-3BEFF41C8C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2CA4EE-85D0-4285-9B08-FC450B6E8F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A9A941-3ACC-4275-8C52-96048E46C0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54D7BF-CC00-469F-8D1D-6BE31AE1E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83989-7631-4304-82EE-8C996E0C730A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C4724A-C7E9-43D1-8617-92599EF41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582AEB-81CB-4E03-88BB-C073245CE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14EB6-FDAD-4DC9-9CD1-AE9539309B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620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56CAF-4F08-4CFE-9A00-A8FF73EB6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C07B86-EA89-4AE4-859B-A50D8CFFB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83989-7631-4304-82EE-8C996E0C730A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021DBB-13E3-4571-AD91-1B1A227EB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D0D7EF-8C9E-4576-83D2-7EE2617A5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14EB6-FDAD-4DC9-9CD1-AE9539309B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405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626FF5-933A-46B6-870E-56CD72E08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83989-7631-4304-82EE-8C996E0C730A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6E697F-34CC-4657-AE34-BACB9CBC6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06C8E8-5BEE-4805-8305-883C89A96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14EB6-FDAD-4DC9-9CD1-AE9539309B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789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ADA3F-E5E7-42F9-A179-700D9627C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D52A2-145C-4879-8698-511458B3D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1772F3-086C-435D-9188-8B4BB1E68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86A3C-0F56-498B-90BE-BE578BB6A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83989-7631-4304-82EE-8C996E0C730A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3BC9DF-19F7-4F84-9D04-F83164276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87C317-A77D-4D68-B0C6-80CC34166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14EB6-FDAD-4DC9-9CD1-AE9539309B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348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E89C7-3701-4480-AB02-E72F360CB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A4038B-94AE-43CD-BFE4-C31CABD6A9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90C7AD-4968-41E0-9C5B-56AF1C6676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DCEDDE-00EB-4903-9F64-9BC0DA0EE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83989-7631-4304-82EE-8C996E0C730A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D140EC-7589-437C-819B-4D4999F4F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6FF43-0A2C-4156-AC2D-9B80804BD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14EB6-FDAD-4DC9-9CD1-AE9539309B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3817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99A6">
                <a:lumMod val="97000"/>
              </a:srgbClr>
            </a:gs>
            <a:gs pos="100000">
              <a:srgbClr val="40B6B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737F73-51A8-419B-B757-61F0E04F0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BF6365-E497-4372-891A-8617F7F03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60EF4-AFA0-4602-ADF4-F262938D31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83989-7631-4304-82EE-8C996E0C730A}" type="datetimeFigureOut">
              <a:rPr lang="en-GB" smtClean="0"/>
              <a:t>25/01/2021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B3745B-D6A9-4003-9B20-7AA0EB5300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DACECD-4777-40C2-9F9F-B9A2310A43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14EB6-FDAD-4DC9-9CD1-AE9539309B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613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siemens.zincmediadev.com/energy/island/index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hub.skillsbuilder.org/start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youtube.com/watch?v=fxJWin195kU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703441F-4CED-4090-83E5-A3C1458EF3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7" t="2681" r="19214" b="268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6CE39F-F241-4EC9-9228-8BF617E91615}"/>
              </a:ext>
            </a:extLst>
          </p:cNvPr>
          <p:cNvSpPr txBox="1"/>
          <p:nvPr/>
        </p:nvSpPr>
        <p:spPr>
          <a:xfrm>
            <a:off x="667859" y="451944"/>
            <a:ext cx="100412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0" i="0" dirty="0">
                <a:solidFill>
                  <a:schemeClr val="bg1"/>
                </a:solidFill>
                <a:effectLst/>
                <a:latin typeface="Siemens Slab" pitchFamily="2" charset="0"/>
              </a:rPr>
              <a:t>Module 2 </a:t>
            </a:r>
          </a:p>
          <a:p>
            <a:r>
              <a:rPr lang="en-GB" sz="8000" dirty="0">
                <a:solidFill>
                  <a:schemeClr val="bg1"/>
                </a:solidFill>
                <a:latin typeface="Siemens Slab" pitchFamily="2" charset="0"/>
              </a:rPr>
              <a:t>Engineering</a:t>
            </a:r>
          </a:p>
        </p:txBody>
      </p:sp>
    </p:spTree>
    <p:extLst>
      <p:ext uri="{BB962C8B-B14F-4D97-AF65-F5344CB8AC3E}">
        <p14:creationId xmlns:p14="http://schemas.microsoft.com/office/powerpoint/2010/main" val="3680048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3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D6AB2E-DD4C-46C1-B51E-695C4436E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81" y="863885"/>
            <a:ext cx="6760396" cy="67603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75468F-DCEB-4266-AD3B-6DF18DFAB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516" y="139094"/>
            <a:ext cx="10950967" cy="2429446"/>
          </a:xfrm>
        </p:spPr>
        <p:txBody>
          <a:bodyPr>
            <a:normAutofit/>
          </a:bodyPr>
          <a:lstStyle/>
          <a:p>
            <a:r>
              <a:rPr lang="en-GB" sz="6000" dirty="0">
                <a:solidFill>
                  <a:schemeClr val="bg1"/>
                </a:solidFill>
                <a:latin typeface="Siemens Slab Black" pitchFamily="2" charset="0"/>
              </a:rPr>
              <a:t>Project Task 2: </a:t>
            </a:r>
            <a:br>
              <a:rPr lang="en-GB" sz="6000" dirty="0">
                <a:solidFill>
                  <a:schemeClr val="bg1"/>
                </a:solidFill>
                <a:latin typeface="Siemens Slab Black" pitchFamily="2" charset="0"/>
              </a:rPr>
            </a:br>
            <a:r>
              <a:rPr lang="en-GB" sz="6000" dirty="0">
                <a:solidFill>
                  <a:schemeClr val="bg1"/>
                </a:solidFill>
                <a:latin typeface="Siemens Slab Black" pitchFamily="2" charset="0"/>
              </a:rPr>
              <a:t>Siemens Energy Island</a:t>
            </a:r>
          </a:p>
        </p:txBody>
      </p:sp>
    </p:spTree>
    <p:extLst>
      <p:ext uri="{BB962C8B-B14F-4D97-AF65-F5344CB8AC3E}">
        <p14:creationId xmlns:p14="http://schemas.microsoft.com/office/powerpoint/2010/main" val="718033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963E6-DD08-478C-8FB4-9C9374312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169" y="283520"/>
            <a:ext cx="8161961" cy="62909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dirty="0">
                <a:solidFill>
                  <a:schemeClr val="bg1"/>
                </a:solidFill>
                <a:latin typeface="Siemens Sans" pitchFamily="2" charset="0"/>
              </a:rPr>
              <a:t>"Fantastic! </a:t>
            </a:r>
          </a:p>
          <a:p>
            <a:pPr marL="0" indent="0">
              <a:buNone/>
            </a:pPr>
            <a:endParaRPr lang="en-GB" sz="1600" dirty="0">
              <a:solidFill>
                <a:schemeClr val="bg1"/>
              </a:solidFill>
              <a:latin typeface="Siemens Sans" pitchFamily="2" charset="0"/>
            </a:endParaRPr>
          </a:p>
          <a:p>
            <a:pPr marL="0" indent="0">
              <a:buNone/>
            </a:pPr>
            <a:r>
              <a:rPr lang="en-GB" sz="1600" dirty="0">
                <a:solidFill>
                  <a:schemeClr val="bg1"/>
                </a:solidFill>
                <a:latin typeface="Siemens Sans" pitchFamily="2" charset="0"/>
              </a:rPr>
              <a:t>Now that you're familiar with the engineering design process I'd like you to apply it to a project we are working on. </a:t>
            </a:r>
          </a:p>
          <a:p>
            <a:pPr marL="0" indent="0">
              <a:buNone/>
            </a:pPr>
            <a:endParaRPr lang="en-GB" sz="1600" dirty="0">
              <a:solidFill>
                <a:schemeClr val="bg1"/>
              </a:solidFill>
              <a:latin typeface="Siemens Sans" pitchFamily="2" charset="0"/>
            </a:endParaRPr>
          </a:p>
          <a:p>
            <a:pPr marL="0" indent="0">
              <a:buNone/>
            </a:pPr>
            <a:r>
              <a:rPr lang="en-GB" sz="1600" dirty="0">
                <a:solidFill>
                  <a:schemeClr val="bg1"/>
                </a:solidFill>
                <a:latin typeface="Siemens Sans" pitchFamily="2" charset="0"/>
              </a:rPr>
              <a:t>We are looking into providing an energy supply solution to Siemens Energy Island but we haven't quite worked out the best way of doing it yet. </a:t>
            </a:r>
          </a:p>
          <a:p>
            <a:pPr marL="0" indent="0">
              <a:buNone/>
            </a:pPr>
            <a:endParaRPr lang="en-GB" sz="1600" dirty="0">
              <a:solidFill>
                <a:schemeClr val="bg1"/>
              </a:solidFill>
              <a:latin typeface="Siemens Sans" pitchFamily="2" charset="0"/>
            </a:endParaRPr>
          </a:p>
          <a:p>
            <a:pPr marL="0" indent="0">
              <a:buNone/>
            </a:pPr>
            <a:r>
              <a:rPr lang="en-GB" sz="1600" dirty="0">
                <a:solidFill>
                  <a:schemeClr val="bg1"/>
                </a:solidFill>
                <a:latin typeface="Siemens Sans" pitchFamily="2" charset="0"/>
              </a:rPr>
              <a:t>There are lots of different ways we can supply power to the island over a 24-hour period but we can't run out of money or damage the environment. </a:t>
            </a:r>
          </a:p>
          <a:p>
            <a:pPr marL="0" indent="0">
              <a:buNone/>
            </a:pPr>
            <a:endParaRPr lang="en-GB" sz="1600" dirty="0">
              <a:solidFill>
                <a:schemeClr val="bg1"/>
              </a:solidFill>
              <a:latin typeface="Siemens Sans" pitchFamily="2" charset="0"/>
            </a:endParaRPr>
          </a:p>
          <a:p>
            <a:pPr marL="0" indent="0">
              <a:buNone/>
            </a:pPr>
            <a:r>
              <a:rPr lang="en-GB" sz="1600" dirty="0">
                <a:solidFill>
                  <a:schemeClr val="bg1"/>
                </a:solidFill>
                <a:latin typeface="Siemens Sans" pitchFamily="2" charset="0"/>
              </a:rPr>
              <a:t>I would like you to use the engineering design process to develop some possible solutions for powering Siemens Energy Island. </a:t>
            </a:r>
          </a:p>
          <a:p>
            <a:pPr marL="0" indent="0">
              <a:buNone/>
            </a:pPr>
            <a:endParaRPr lang="en-GB" sz="1600" dirty="0">
              <a:solidFill>
                <a:schemeClr val="bg1"/>
              </a:solidFill>
              <a:latin typeface="Siemens Sans" pitchFamily="2" charset="0"/>
            </a:endParaRPr>
          </a:p>
          <a:p>
            <a:pPr marL="0" indent="0">
              <a:buNone/>
            </a:pPr>
            <a:r>
              <a:rPr lang="en-GB" sz="1600" dirty="0">
                <a:solidFill>
                  <a:schemeClr val="bg1"/>
                </a:solidFill>
                <a:latin typeface="Siemens Sans" pitchFamily="2" charset="0"/>
              </a:rPr>
              <a:t>Explore the island and test out a possible solution. For your second attempt, use the experience of the engineering design process to develop a more successful solution. Explain how you are applying each step of the engineering design process during this task by filling out the table under Project Task 2 in your Portfolio."</a:t>
            </a:r>
          </a:p>
          <a:p>
            <a:pPr marL="0" indent="0">
              <a:buNone/>
            </a:pPr>
            <a:endParaRPr lang="en-GB" sz="1600" dirty="0">
              <a:solidFill>
                <a:schemeClr val="bg1"/>
              </a:solidFill>
              <a:latin typeface="Siemens Sans" pitchFamily="2" charset="0"/>
            </a:endParaRPr>
          </a:p>
          <a:p>
            <a:pPr marL="0" indent="0">
              <a:buNone/>
            </a:pPr>
            <a:r>
              <a:rPr lang="en-GB" sz="1600" b="1" dirty="0">
                <a:solidFill>
                  <a:schemeClr val="bg1"/>
                </a:solidFill>
                <a:latin typeface="Siemens Sans" pitchFamily="2" charset="0"/>
              </a:rPr>
              <a:t>Explore the problem and create a solution by clicking on this link: </a:t>
            </a:r>
            <a:r>
              <a:rPr lang="en-GB" sz="1600" b="1" dirty="0">
                <a:solidFill>
                  <a:srgbClr val="FFFFFF"/>
                </a:solidFill>
                <a:latin typeface="Siemens Sans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http://siemens.zincmediadev.com/energy/island/index.html </a:t>
            </a:r>
            <a:endParaRPr lang="en-GB" sz="1600" b="1" dirty="0">
              <a:solidFill>
                <a:srgbClr val="FFFFFF"/>
              </a:solidFill>
              <a:latin typeface="Siemens Sans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97601B-9403-4074-81DC-2034232036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868" y="924674"/>
            <a:ext cx="2555217" cy="2339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C3C85C-D204-48DD-ADBA-8BB2C5D6F9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330" y="3750067"/>
            <a:ext cx="3106292" cy="229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50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41C780-B186-4B88-AD8A-9EFDC32C28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3F8543-27BE-4AA8-8421-82D84B8A3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1575"/>
            <a:ext cx="10515600" cy="1325563"/>
          </a:xfrm>
        </p:spPr>
        <p:txBody>
          <a:bodyPr>
            <a:noAutofit/>
          </a:bodyPr>
          <a:lstStyle/>
          <a:p>
            <a:r>
              <a:rPr lang="en-GB" sz="7200" b="0" i="0" dirty="0">
                <a:solidFill>
                  <a:schemeClr val="bg1"/>
                </a:solidFill>
                <a:effectLst/>
                <a:latin typeface="Siemens Slab Black" pitchFamily="2" charset="0"/>
              </a:rPr>
              <a:t>Quiz and Reflection </a:t>
            </a:r>
            <a:endParaRPr lang="en-GB" sz="7200" dirty="0">
              <a:solidFill>
                <a:schemeClr val="bg1"/>
              </a:solidFill>
              <a:latin typeface="Siemens Slab Black" pitchFamily="2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7F22421-BCC3-4651-A705-53843A5B0AC7}"/>
              </a:ext>
            </a:extLst>
          </p:cNvPr>
          <p:cNvSpPr txBox="1">
            <a:spLocks/>
          </p:cNvSpPr>
          <p:nvPr/>
        </p:nvSpPr>
        <p:spPr>
          <a:xfrm>
            <a:off x="838200" y="2882882"/>
            <a:ext cx="5788632" cy="2859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dirty="0">
                <a:solidFill>
                  <a:srgbClr val="FFFFFF"/>
                </a:solidFill>
                <a:latin typeface="Siemens Sans" pitchFamily="2" charset="0"/>
              </a:rPr>
              <a:t>Put your knowledge to the test and complete the ‘Welcome to Siemens’ quiz in your Student Portfolio!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>
              <a:solidFill>
                <a:srgbClr val="FFFFFF"/>
              </a:solidFill>
              <a:latin typeface="Siemens Sans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>
                <a:solidFill>
                  <a:srgbClr val="FFFFFF"/>
                </a:solidFill>
                <a:latin typeface="Siemens Sans" pitchFamily="2" charset="0"/>
              </a:rPr>
              <a:t>The correct answers can be found in the back of your Portfolio but no peaking…  </a:t>
            </a:r>
          </a:p>
        </p:txBody>
      </p:sp>
    </p:spTree>
    <p:extLst>
      <p:ext uri="{BB962C8B-B14F-4D97-AF65-F5344CB8AC3E}">
        <p14:creationId xmlns:p14="http://schemas.microsoft.com/office/powerpoint/2010/main" val="2977790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D502947-9DF6-4EF4-A06B-420E3E148D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212" y="539393"/>
            <a:ext cx="3901385" cy="57792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79DB14-C736-4726-AA88-FC181E677F48}"/>
              </a:ext>
            </a:extLst>
          </p:cNvPr>
          <p:cNvSpPr txBox="1"/>
          <p:nvPr/>
        </p:nvSpPr>
        <p:spPr>
          <a:xfrm>
            <a:off x="1047964" y="843677"/>
            <a:ext cx="779808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GB" sz="2600" b="1" i="0" dirty="0">
                <a:solidFill>
                  <a:srgbClr val="FFFFFF"/>
                </a:solidFill>
                <a:effectLst/>
                <a:latin typeface="Siemens Sans" pitchFamily="2" charset="0"/>
              </a:rPr>
              <a:t>Time to reflect...</a:t>
            </a:r>
            <a:endParaRPr lang="en-GB" sz="2600" b="0" i="0" dirty="0">
              <a:solidFill>
                <a:srgbClr val="FFFFFF"/>
              </a:solidFill>
              <a:effectLst/>
              <a:latin typeface="Siemens Sans" pitchFamily="2" charset="0"/>
            </a:endParaRPr>
          </a:p>
          <a:p>
            <a:pPr algn="l" rtl="0"/>
            <a:endParaRPr lang="en-GB" sz="2600" b="0" i="0" dirty="0">
              <a:solidFill>
                <a:srgbClr val="FFFFFF"/>
              </a:solidFill>
              <a:effectLst/>
              <a:latin typeface="Siemens Sans" pitchFamily="2" charset="0"/>
            </a:endParaRPr>
          </a:p>
          <a:p>
            <a:pPr algn="l" rtl="0"/>
            <a:r>
              <a:rPr lang="en-GB" sz="2600" b="0" i="0" dirty="0">
                <a:solidFill>
                  <a:srgbClr val="FFFFFF"/>
                </a:solidFill>
                <a:effectLst/>
                <a:latin typeface="Siemens Sans" pitchFamily="2" charset="0"/>
              </a:rPr>
              <a:t>Go to your Skills Builder Passport at the back of your Portfolio and look at the steps for Problem Solving. </a:t>
            </a:r>
            <a:br>
              <a:rPr lang="en-GB" sz="2600" b="0" i="0" dirty="0">
                <a:solidFill>
                  <a:srgbClr val="FFFFFF"/>
                </a:solidFill>
                <a:effectLst/>
                <a:latin typeface="Siemens Sans" pitchFamily="2" charset="0"/>
              </a:rPr>
            </a:br>
            <a:br>
              <a:rPr lang="en-GB" sz="2600" b="0" i="0" dirty="0">
                <a:solidFill>
                  <a:srgbClr val="FFFFFF"/>
                </a:solidFill>
                <a:effectLst/>
                <a:latin typeface="Siemens Sans" pitchFamily="2" charset="0"/>
              </a:rPr>
            </a:br>
            <a:endParaRPr lang="en-GB" sz="2600" b="0" i="0" dirty="0">
              <a:solidFill>
                <a:srgbClr val="FFFFFF"/>
              </a:solidFill>
              <a:effectLst/>
              <a:latin typeface="Siemens Sans" pitchFamily="2" charset="0"/>
            </a:endParaRPr>
          </a:p>
          <a:p>
            <a:pPr algn="l" rtl="0"/>
            <a:r>
              <a:rPr lang="en-GB" sz="2600" b="0" i="0" dirty="0">
                <a:solidFill>
                  <a:srgbClr val="FFFFFF"/>
                </a:solidFill>
                <a:effectLst/>
                <a:latin typeface="Siemens Sans" pitchFamily="2" charset="0"/>
              </a:rPr>
              <a:t>Pick one or more steps that you think you have developed during this module. </a:t>
            </a:r>
            <a:br>
              <a:rPr lang="en-GB" sz="2600" b="0" i="0" dirty="0">
                <a:solidFill>
                  <a:srgbClr val="FFFFFF"/>
                </a:solidFill>
                <a:effectLst/>
                <a:latin typeface="Siemens Sans" pitchFamily="2" charset="0"/>
              </a:rPr>
            </a:br>
            <a:endParaRPr lang="en-GB" sz="2600" b="0" i="0" dirty="0">
              <a:solidFill>
                <a:srgbClr val="FFFFFF"/>
              </a:solidFill>
              <a:effectLst/>
              <a:latin typeface="Siemens Sans" pitchFamily="2" charset="0"/>
            </a:endParaRPr>
          </a:p>
          <a:p>
            <a:pPr algn="l" rtl="0"/>
            <a:r>
              <a:rPr lang="en-GB" sz="2600" b="0" i="0" dirty="0">
                <a:solidFill>
                  <a:srgbClr val="FFFFFF"/>
                </a:solidFill>
                <a:effectLst/>
                <a:latin typeface="Siemens Sans" pitchFamily="2" charset="0"/>
              </a:rPr>
              <a:t>For each of your chosen steps, write an example of where you have demonstrated this skill while working through this module. 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0613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3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FE1406-DEC1-426B-9639-18F035E14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32" y="3236360"/>
            <a:ext cx="4013772" cy="40137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5FB285-3EBA-4D56-A728-C56EAD90C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353" y="-488022"/>
            <a:ext cx="7417941" cy="74179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75468F-DCEB-4266-AD3B-6DF18DFAB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500" y="390418"/>
            <a:ext cx="10639961" cy="3305710"/>
          </a:xfrm>
        </p:spPr>
        <p:txBody>
          <a:bodyPr>
            <a:normAutofit fontScale="90000"/>
          </a:bodyPr>
          <a:lstStyle/>
          <a:p>
            <a:r>
              <a:rPr lang="en-GB" sz="6000" dirty="0">
                <a:solidFill>
                  <a:schemeClr val="bg1"/>
                </a:solidFill>
                <a:latin typeface="Siemens Slab Black" pitchFamily="2" charset="0"/>
              </a:rPr>
              <a:t>Congratulations!</a:t>
            </a:r>
            <a:br>
              <a:rPr lang="en-GB" sz="6000" dirty="0">
                <a:solidFill>
                  <a:schemeClr val="bg1"/>
                </a:solidFill>
                <a:latin typeface="Siemens Slab Black" pitchFamily="2" charset="0"/>
              </a:rPr>
            </a:br>
            <a:r>
              <a:rPr lang="en-GB" sz="6000" dirty="0">
                <a:solidFill>
                  <a:schemeClr val="bg1"/>
                </a:solidFill>
                <a:latin typeface="Siemens Slab Black" pitchFamily="2" charset="0"/>
              </a:rPr>
              <a:t>                                                                       You have completed Module 2 - Engineering!</a:t>
            </a:r>
          </a:p>
        </p:txBody>
      </p:sp>
    </p:spTree>
    <p:extLst>
      <p:ext uri="{BB962C8B-B14F-4D97-AF65-F5344CB8AC3E}">
        <p14:creationId xmlns:p14="http://schemas.microsoft.com/office/powerpoint/2010/main" val="3562604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2FF2B-938E-4949-B7CE-7AB164996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539" y="664645"/>
            <a:ext cx="4781764" cy="5530671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GB" sz="2000" b="1" dirty="0">
                <a:solidFill>
                  <a:schemeClr val="bg1"/>
                </a:solidFill>
                <a:latin typeface="Siemens Sans" pitchFamily="2" charset="0"/>
              </a:rPr>
              <a:t>Module Summary </a:t>
            </a:r>
          </a:p>
          <a:p>
            <a:pPr marL="0" indent="0">
              <a:buNone/>
            </a:pPr>
            <a:endParaRPr lang="en-GB" sz="2000" b="1" dirty="0">
              <a:solidFill>
                <a:schemeClr val="bg1"/>
              </a:solidFill>
              <a:latin typeface="Siemens Sans" pitchFamily="2" charset="0"/>
            </a:endParaRPr>
          </a:p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  <a:latin typeface="Siemens Sans" pitchFamily="2" charset="0"/>
              </a:rPr>
              <a:t>In this module, you will be learning all about the 'Engineering Design Process', a series of steps that engineers use to solve problems. </a:t>
            </a:r>
          </a:p>
          <a:p>
            <a:pPr marL="0" indent="0">
              <a:buNone/>
            </a:pPr>
            <a:endParaRPr lang="en-GB" sz="2000" dirty="0">
              <a:solidFill>
                <a:schemeClr val="bg1"/>
              </a:solidFill>
              <a:latin typeface="Siemens Sans" pitchFamily="2" charset="0"/>
            </a:endParaRPr>
          </a:p>
          <a:p>
            <a:pPr marL="0" indent="0" algn="l" rtl="0">
              <a:buNone/>
            </a:pPr>
            <a:r>
              <a:rPr lang="en-GB" sz="2000" b="1" i="0" dirty="0">
                <a:solidFill>
                  <a:schemeClr val="bg1"/>
                </a:solidFill>
                <a:effectLst/>
                <a:latin typeface="Siemens Sans" pitchFamily="2" charset="0"/>
              </a:rPr>
              <a:t>Learning Objectives </a:t>
            </a:r>
          </a:p>
          <a:p>
            <a:pPr marL="0" indent="0" algn="l" rtl="0">
              <a:buNone/>
            </a:pPr>
            <a:endParaRPr lang="en-GB" sz="2000" b="1" i="0" dirty="0">
              <a:solidFill>
                <a:schemeClr val="bg1"/>
              </a:solidFill>
              <a:effectLst/>
              <a:latin typeface="Siemens Sans" pitchFamily="2" charset="0"/>
            </a:endParaRPr>
          </a:p>
          <a:p>
            <a:r>
              <a:rPr lang="en-GB" sz="2000" i="0" dirty="0">
                <a:solidFill>
                  <a:schemeClr val="bg1"/>
                </a:solidFill>
                <a:effectLst/>
                <a:latin typeface="Siemens Sans" pitchFamily="2" charset="0"/>
              </a:rPr>
              <a:t>Learn about and practice applying the engineering design process.</a:t>
            </a:r>
          </a:p>
          <a:p>
            <a:r>
              <a:rPr lang="en-GB" sz="2000" i="0" dirty="0">
                <a:solidFill>
                  <a:schemeClr val="bg1"/>
                </a:solidFill>
                <a:effectLst/>
                <a:latin typeface="Siemens Sans" pitchFamily="2" charset="0"/>
              </a:rPr>
              <a:t>Develop the essential skill of Problem Solving. </a:t>
            </a:r>
          </a:p>
          <a:p>
            <a:pPr marL="0" indent="0" algn="l" rtl="0">
              <a:buNone/>
            </a:pPr>
            <a:endParaRPr lang="en-GB" sz="2000" b="1" i="0" dirty="0">
              <a:solidFill>
                <a:schemeClr val="bg1"/>
              </a:solidFill>
              <a:effectLst/>
              <a:latin typeface="Siemens Sans" pitchFamily="2" charset="0"/>
            </a:endParaRPr>
          </a:p>
          <a:p>
            <a:pPr marL="0" indent="0" algn="l" rtl="0">
              <a:buNone/>
            </a:pPr>
            <a:endParaRPr lang="en-GB" sz="2000" b="1" dirty="0">
              <a:solidFill>
                <a:schemeClr val="bg1"/>
              </a:solidFill>
              <a:latin typeface="Siemens Sans" pitchFamily="2" charset="0"/>
            </a:endParaRPr>
          </a:p>
          <a:p>
            <a:pPr marL="0" indent="0" algn="l" rtl="0">
              <a:buNone/>
            </a:pPr>
            <a:endParaRPr lang="en-GB" sz="2000" b="1" i="0" dirty="0">
              <a:solidFill>
                <a:schemeClr val="bg1"/>
              </a:solidFill>
              <a:effectLst/>
              <a:latin typeface="Siemens Sans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173958-37B5-43A3-9F9C-A69EF640C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122" y="2706900"/>
            <a:ext cx="3713466" cy="3713466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58282A1-D952-45EA-90E6-8E309F83AF99}"/>
              </a:ext>
            </a:extLst>
          </p:cNvPr>
          <p:cNvSpPr txBox="1">
            <a:spLocks/>
          </p:cNvSpPr>
          <p:nvPr/>
        </p:nvSpPr>
        <p:spPr>
          <a:xfrm>
            <a:off x="6096000" y="1414659"/>
            <a:ext cx="4781764" cy="37134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>
                <a:solidFill>
                  <a:schemeClr val="bg1"/>
                </a:solidFill>
                <a:latin typeface="Siemens Sans" pitchFamily="2" charset="0"/>
              </a:rPr>
              <a:t>Session Length: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dirty="0">
                <a:solidFill>
                  <a:schemeClr val="bg1"/>
                </a:solidFill>
                <a:latin typeface="Siemens Sans" pitchFamily="2" charset="0"/>
              </a:rPr>
              <a:t>1  hour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000" b="1" dirty="0">
              <a:solidFill>
                <a:schemeClr val="bg1"/>
              </a:solidFill>
              <a:latin typeface="Siemens Sans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2000" b="1" dirty="0">
              <a:solidFill>
                <a:schemeClr val="bg1"/>
              </a:solidFill>
              <a:latin typeface="Siemens Sans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b="1" dirty="0">
                <a:solidFill>
                  <a:schemeClr val="bg1"/>
                </a:solidFill>
                <a:latin typeface="Siemens Sans" pitchFamily="2" charset="0"/>
              </a:rPr>
              <a:t>Resources: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000" b="1" dirty="0">
              <a:solidFill>
                <a:schemeClr val="bg1"/>
              </a:solidFill>
              <a:latin typeface="Siemens Sans" pitchFamily="2" charset="0"/>
            </a:endParaRPr>
          </a:p>
          <a:p>
            <a:r>
              <a:rPr lang="en-GB" sz="2000" dirty="0">
                <a:solidFill>
                  <a:schemeClr val="bg1"/>
                </a:solidFill>
                <a:latin typeface="Siemens Sans" pitchFamily="2" charset="0"/>
              </a:rPr>
              <a:t>SIP Portfolio </a:t>
            </a:r>
          </a:p>
          <a:p>
            <a:r>
              <a:rPr lang="en-GB" sz="2000" dirty="0">
                <a:solidFill>
                  <a:schemeClr val="bg1"/>
                </a:solidFill>
                <a:latin typeface="Siemens Sans" pitchFamily="2" charset="0"/>
              </a:rPr>
              <a:t>Pens/Pencils </a:t>
            </a:r>
          </a:p>
          <a:p>
            <a:r>
              <a:rPr lang="en-GB" sz="2000" dirty="0">
                <a:solidFill>
                  <a:schemeClr val="bg1"/>
                </a:solidFill>
                <a:latin typeface="Siemens Sans" pitchFamily="2" charset="0"/>
              </a:rPr>
              <a:t>Access to the internet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000" b="1" dirty="0">
              <a:solidFill>
                <a:schemeClr val="bg1"/>
              </a:solidFill>
              <a:latin typeface="Siemens Sans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2000" b="1" dirty="0">
              <a:solidFill>
                <a:schemeClr val="bg1"/>
              </a:solidFill>
              <a:latin typeface="Siemens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849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BA603-2A93-472A-8E55-61BB213BB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168" y="382654"/>
            <a:ext cx="7422223" cy="60926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</a:rPr>
              <a:t>"Hi there! </a:t>
            </a:r>
          </a:p>
          <a:p>
            <a:pPr marL="0" indent="0">
              <a:buNone/>
            </a:pPr>
            <a:endParaRPr lang="en-GB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</a:rPr>
              <a:t>My name is Sarah. I am a Solutions Energy Engineer in the Smart Infrastructure team at Siemens.</a:t>
            </a:r>
          </a:p>
          <a:p>
            <a:pPr marL="0" indent="0">
              <a:buNone/>
            </a:pPr>
            <a:endParaRPr lang="en-GB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</a:rPr>
              <a:t>David tells me that we are going to be working through the engineering design process today. </a:t>
            </a:r>
          </a:p>
          <a:p>
            <a:pPr marL="0" indent="0">
              <a:buNone/>
            </a:pPr>
            <a:endParaRPr lang="en-GB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</a:rPr>
              <a:t>The engineering design process is a tool that engineers use to approach and solve all problems, but you learn more about it later.</a:t>
            </a:r>
          </a:p>
          <a:p>
            <a:pPr marL="0" indent="0">
              <a:buNone/>
            </a:pPr>
            <a:endParaRPr lang="en-GB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</a:rPr>
              <a:t>I've also got a really fun exercise where you can apply the engineering process but we'll get to that. </a:t>
            </a:r>
          </a:p>
          <a:p>
            <a:pPr marL="0" indent="0">
              <a:buNone/>
            </a:pPr>
            <a:endParaRPr lang="en-GB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</a:rPr>
              <a:t>In the meantime, have fun learning and get flexing those problem-solving skills!"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34D068-B4EC-4EB4-84C7-BC8D0B90A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391" y="1672385"/>
            <a:ext cx="3836891" cy="351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2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3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8EE48D-89AC-4D8A-926B-169CCE0635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72073"/>
            <a:ext cx="10515600" cy="55832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F5A63BF-3B69-4FC6-B320-01E4994BF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572" y="231561"/>
            <a:ext cx="10668856" cy="1997931"/>
          </a:xfrm>
        </p:spPr>
        <p:txBody>
          <a:bodyPr>
            <a:normAutofit/>
          </a:bodyPr>
          <a:lstStyle/>
          <a:p>
            <a:r>
              <a:rPr lang="en-GB" sz="6000" dirty="0">
                <a:solidFill>
                  <a:schemeClr val="bg1"/>
                </a:solidFill>
                <a:latin typeface="Siemens Slab Black" pitchFamily="2" charset="0"/>
              </a:rPr>
              <a:t>Skills Builder Partnership</a:t>
            </a:r>
          </a:p>
        </p:txBody>
      </p:sp>
    </p:spTree>
    <p:extLst>
      <p:ext uri="{BB962C8B-B14F-4D97-AF65-F5344CB8AC3E}">
        <p14:creationId xmlns:p14="http://schemas.microsoft.com/office/powerpoint/2010/main" val="3441430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90A14-B2ED-4562-8E2C-C30531059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596" y="284501"/>
            <a:ext cx="8578921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dirty="0">
                <a:solidFill>
                  <a:schemeClr val="bg1"/>
                </a:solidFill>
                <a:latin typeface="Siemens Sans" pitchFamily="2" charset="0"/>
              </a:rPr>
              <a:t>In this module we will be focusing on building the essential skill - </a:t>
            </a:r>
            <a:r>
              <a:rPr lang="en-GB" sz="1800" b="1" dirty="0">
                <a:solidFill>
                  <a:schemeClr val="bg1"/>
                </a:solidFill>
                <a:latin typeface="Siemens Sans" pitchFamily="2" charset="0"/>
              </a:rPr>
              <a:t>Problem Solving</a:t>
            </a:r>
            <a:r>
              <a:rPr lang="en-GB" sz="1800" dirty="0">
                <a:solidFill>
                  <a:schemeClr val="bg1"/>
                </a:solidFill>
                <a:latin typeface="Siemens Sans" pitchFamily="2" charset="0"/>
              </a:rPr>
              <a:t>.</a:t>
            </a:r>
          </a:p>
          <a:p>
            <a:pPr marL="0" indent="0">
              <a:buNone/>
            </a:pPr>
            <a:endParaRPr lang="en-GB" sz="1800" dirty="0">
              <a:solidFill>
                <a:schemeClr val="bg1"/>
              </a:solidFill>
              <a:latin typeface="Siemens Sans" pitchFamily="2" charset="0"/>
            </a:endParaRPr>
          </a:p>
          <a:p>
            <a:pPr marL="0" indent="0">
              <a:buNone/>
            </a:pPr>
            <a:r>
              <a:rPr lang="en-GB" sz="1800" dirty="0">
                <a:solidFill>
                  <a:schemeClr val="bg1"/>
                </a:solidFill>
                <a:latin typeface="Siemens Sans" pitchFamily="2" charset="0"/>
              </a:rPr>
              <a:t>The Skills Builder Universal Framework defines Problem Solving as: The ability to find a solution to a situation or challenge.</a:t>
            </a:r>
          </a:p>
          <a:p>
            <a:pPr marL="0" indent="0">
              <a:buNone/>
            </a:pPr>
            <a:endParaRPr lang="en-GB" sz="1800" dirty="0">
              <a:solidFill>
                <a:schemeClr val="bg1"/>
              </a:solidFill>
              <a:latin typeface="Siemens Sans" pitchFamily="2" charset="0"/>
            </a:endParaRPr>
          </a:p>
          <a:p>
            <a:pPr marL="0" indent="0">
              <a:buNone/>
            </a:pPr>
            <a:r>
              <a:rPr lang="en-GB" sz="1800" dirty="0">
                <a:solidFill>
                  <a:schemeClr val="bg1"/>
                </a:solidFill>
                <a:latin typeface="Siemens Sans" pitchFamily="2" charset="0"/>
              </a:rPr>
              <a:t>This skill includes... </a:t>
            </a:r>
          </a:p>
          <a:p>
            <a:pPr marL="0" indent="0">
              <a:buNone/>
            </a:pPr>
            <a:endParaRPr lang="en-GB" sz="1800" dirty="0">
              <a:solidFill>
                <a:schemeClr val="bg1"/>
              </a:solidFill>
              <a:latin typeface="Siemens Sans" pitchFamily="2" charset="0"/>
            </a:endParaRPr>
          </a:p>
          <a:p>
            <a:r>
              <a:rPr lang="en-GB" sz="1800" dirty="0">
                <a:solidFill>
                  <a:schemeClr val="bg1"/>
                </a:solidFill>
                <a:latin typeface="Siemens Sans" pitchFamily="2" charset="0"/>
              </a:rPr>
              <a:t>Finding extra information or advice if you need it </a:t>
            </a:r>
          </a:p>
          <a:p>
            <a:r>
              <a:rPr lang="en-GB" sz="1800" dirty="0">
                <a:solidFill>
                  <a:schemeClr val="bg1"/>
                </a:solidFill>
                <a:latin typeface="Siemens Sans" pitchFamily="2" charset="0"/>
              </a:rPr>
              <a:t>Being able to explore a problem in more detail </a:t>
            </a:r>
          </a:p>
          <a:p>
            <a:r>
              <a:rPr lang="en-GB" sz="1800" dirty="0">
                <a:solidFill>
                  <a:schemeClr val="bg1"/>
                </a:solidFill>
                <a:latin typeface="Siemens Sans" pitchFamily="2" charset="0"/>
              </a:rPr>
              <a:t>Create and evaluate a range of solutions to a problem </a:t>
            </a:r>
          </a:p>
          <a:p>
            <a:pPr marL="0" indent="0">
              <a:buNone/>
            </a:pPr>
            <a:endParaRPr lang="en-GB" sz="1800" dirty="0">
              <a:solidFill>
                <a:schemeClr val="bg1"/>
              </a:solidFill>
              <a:latin typeface="Siemens Sans" pitchFamily="2" charset="0"/>
            </a:endParaRPr>
          </a:p>
          <a:p>
            <a:pPr marL="0" indent="0">
              <a:buNone/>
            </a:pPr>
            <a:r>
              <a:rPr lang="en-GB" sz="1800" dirty="0">
                <a:solidFill>
                  <a:schemeClr val="bg1"/>
                </a:solidFill>
                <a:latin typeface="Siemens Sans" pitchFamily="2" charset="0"/>
              </a:rPr>
              <a:t>Take a look at the Skills Builder Passport in the back of your Portfolio and review the 10 steps to build your problem-solving skills.</a:t>
            </a:r>
          </a:p>
          <a:p>
            <a:pPr marL="0" indent="0">
              <a:buNone/>
            </a:pPr>
            <a:endParaRPr lang="en-GB" sz="1800" dirty="0">
              <a:solidFill>
                <a:schemeClr val="bg1"/>
              </a:solidFill>
              <a:latin typeface="Siemens Sans" pitchFamily="2" charset="0"/>
            </a:endParaRPr>
          </a:p>
          <a:p>
            <a:pPr marL="0" indent="0">
              <a:buNone/>
            </a:pPr>
            <a:r>
              <a:rPr lang="en-GB" sz="1800" dirty="0">
                <a:solidFill>
                  <a:schemeClr val="bg1"/>
                </a:solidFill>
                <a:latin typeface="Siemens Sans" pitchFamily="2" charset="0"/>
              </a:rPr>
              <a:t>When have you used this skill before? </a:t>
            </a:r>
          </a:p>
          <a:p>
            <a:pPr marL="0" indent="0">
              <a:buNone/>
            </a:pPr>
            <a:endParaRPr lang="en-GB" sz="1800" dirty="0">
              <a:solidFill>
                <a:schemeClr val="bg1"/>
              </a:solidFill>
              <a:latin typeface="Siemens Sans" pitchFamily="2" charset="0"/>
            </a:endParaRPr>
          </a:p>
          <a:p>
            <a:pPr marL="0" indent="0">
              <a:buNone/>
            </a:pPr>
            <a:r>
              <a:rPr lang="en-GB" sz="1800" dirty="0">
                <a:solidFill>
                  <a:schemeClr val="bg1"/>
                </a:solidFill>
                <a:latin typeface="Siemens Sans" pitchFamily="2" charset="0"/>
              </a:rPr>
              <a:t>Want to build this skill? Have a look at the </a:t>
            </a:r>
            <a:r>
              <a:rPr lang="en-GB" sz="1800" dirty="0">
                <a:solidFill>
                  <a:schemeClr val="bg1"/>
                </a:solidFill>
                <a:latin typeface="Siemens Sans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Skills Builder Universal framework</a:t>
            </a:r>
            <a:r>
              <a:rPr lang="en-GB" sz="1800" dirty="0">
                <a:solidFill>
                  <a:schemeClr val="bg1"/>
                </a:solidFill>
                <a:latin typeface="Siemens Sans" pitchFamily="2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C51E5D-8DED-433A-B395-2AD335424B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422" y="1370343"/>
            <a:ext cx="4117313" cy="411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23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D3979C-3F95-43B8-978A-53009D7243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394" y="3113070"/>
            <a:ext cx="2974502" cy="36010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A58452-FB14-4F2B-981F-D7C33BD02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Siemens Sans" pitchFamily="2" charset="0"/>
              </a:rPr>
              <a:t>Warm Up Task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4BC39-E619-46E4-99D3-B082129B3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4817"/>
            <a:ext cx="8367445" cy="5301465"/>
          </a:xfrm>
        </p:spPr>
        <p:txBody>
          <a:bodyPr>
            <a:normAutofit/>
          </a:bodyPr>
          <a:lstStyle/>
          <a:p>
            <a:pPr marL="0" indent="0" algn="l" rtl="0">
              <a:lnSpc>
                <a:spcPct val="120000"/>
              </a:lnSpc>
              <a:buNone/>
            </a:pPr>
            <a:endParaRPr lang="en-GB" sz="1600" b="0" dirty="0">
              <a:solidFill>
                <a:srgbClr val="FFFFFF"/>
              </a:solidFill>
              <a:effectLst/>
              <a:latin typeface="Siemens Sans" pitchFamily="2" charset="0"/>
            </a:endParaRPr>
          </a:p>
          <a:p>
            <a:pPr marL="0" indent="0" algn="l" rtl="0">
              <a:lnSpc>
                <a:spcPct val="120000"/>
              </a:lnSpc>
              <a:buNone/>
            </a:pPr>
            <a:r>
              <a:rPr lang="en-GB" sz="1600" b="0" dirty="0">
                <a:solidFill>
                  <a:srgbClr val="FFFFFF"/>
                </a:solidFill>
                <a:effectLst/>
                <a:latin typeface="Siemens Sans" pitchFamily="2" charset="0"/>
              </a:rPr>
              <a:t>Imagine that your colleague Ben has sent you the following message... </a:t>
            </a:r>
          </a:p>
          <a:p>
            <a:pPr marL="0" indent="0" algn="l" rtl="0">
              <a:lnSpc>
                <a:spcPct val="120000"/>
              </a:lnSpc>
              <a:buNone/>
            </a:pPr>
            <a:endParaRPr lang="en-GB" sz="1600" b="0" i="1" dirty="0">
              <a:solidFill>
                <a:srgbClr val="66FFFF"/>
              </a:solidFill>
              <a:effectLst/>
              <a:latin typeface="Siemens Sans" pitchFamily="2" charset="0"/>
            </a:endParaRPr>
          </a:p>
          <a:p>
            <a:pPr marL="0" indent="0" algn="l" rtl="0">
              <a:lnSpc>
                <a:spcPct val="120000"/>
              </a:lnSpc>
              <a:buNone/>
            </a:pPr>
            <a:r>
              <a:rPr lang="en-GB" sz="1600" b="0" i="1" dirty="0">
                <a:solidFill>
                  <a:srgbClr val="66FFFF"/>
                </a:solidFill>
                <a:effectLst/>
                <a:latin typeface="Siemens Sans" pitchFamily="2" charset="0"/>
              </a:rPr>
              <a:t>Hi! I am really worried about this end of month report. It is due on Monday morning and I don't think I'm going to finish in time - I'm only half way through! It's Thursday morning now and I have some meetings this afternoon and tomorrow that will take up some time. What should I do?</a:t>
            </a:r>
          </a:p>
          <a:p>
            <a:pPr marL="0" indent="0" algn="l" rtl="0">
              <a:lnSpc>
                <a:spcPct val="120000"/>
              </a:lnSpc>
              <a:buNone/>
            </a:pPr>
            <a:endParaRPr lang="en-GB" sz="1600" b="0" dirty="0">
              <a:solidFill>
                <a:srgbClr val="FFFFFF"/>
              </a:solidFill>
              <a:effectLst/>
              <a:latin typeface="Siemens Sans" pitchFamily="2" charset="0"/>
            </a:endParaRPr>
          </a:p>
          <a:p>
            <a:pPr marL="0" indent="0" algn="l" rtl="0">
              <a:lnSpc>
                <a:spcPct val="120000"/>
              </a:lnSpc>
              <a:buNone/>
            </a:pPr>
            <a:r>
              <a:rPr lang="en-GB" sz="1600" b="0" dirty="0">
                <a:solidFill>
                  <a:srgbClr val="FFFFFF"/>
                </a:solidFill>
                <a:effectLst/>
                <a:latin typeface="Siemens Sans" pitchFamily="2" charset="0"/>
              </a:rPr>
              <a:t>Use the space in your Portfolio to answer the following questions: </a:t>
            </a:r>
          </a:p>
          <a:p>
            <a:pPr marL="0" indent="0" algn="l" rtl="0">
              <a:lnSpc>
                <a:spcPct val="120000"/>
              </a:lnSpc>
              <a:buNone/>
            </a:pPr>
            <a:endParaRPr lang="en-GB" sz="1600" b="0" dirty="0">
              <a:solidFill>
                <a:srgbClr val="FFFFFF"/>
              </a:solidFill>
              <a:effectLst/>
              <a:latin typeface="Siemens Sans" pitchFamily="2" charset="0"/>
            </a:endParaRPr>
          </a:p>
          <a:p>
            <a:pPr algn="l" rtl="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GB" sz="1600" b="0" dirty="0">
                <a:solidFill>
                  <a:srgbClr val="FFFFFF"/>
                </a:solidFill>
                <a:effectLst/>
                <a:latin typeface="Siemens Sans" pitchFamily="2" charset="0"/>
              </a:rPr>
              <a:t>What further details or information do you need to help Ben with his problem? </a:t>
            </a:r>
          </a:p>
          <a:p>
            <a:pPr algn="l" rtl="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GB" sz="1600" b="0" dirty="0">
                <a:solidFill>
                  <a:srgbClr val="FFFFFF"/>
                </a:solidFill>
                <a:effectLst/>
                <a:latin typeface="Siemens Sans" pitchFamily="2" charset="0"/>
              </a:rPr>
              <a:t>What is a possible solution to Ben's problem? </a:t>
            </a:r>
          </a:p>
          <a:p>
            <a:pPr algn="l" rtl="0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GB" sz="1600" b="0" dirty="0">
                <a:solidFill>
                  <a:srgbClr val="FFFFFF"/>
                </a:solidFill>
                <a:effectLst/>
                <a:latin typeface="Siemens Sans" pitchFamily="2" charset="0"/>
              </a:rPr>
              <a:t>What are the pros and cons of this solution?</a:t>
            </a:r>
            <a:endParaRPr lang="en-GB" sz="1100" b="0" dirty="0">
              <a:solidFill>
                <a:srgbClr val="FFFFFF"/>
              </a:solidFill>
              <a:effectLst/>
              <a:latin typeface="Siemens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682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3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D6AB2E-DD4C-46C1-B51E-695C4436E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081" y="863885"/>
            <a:ext cx="6760396" cy="67603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75468F-DCEB-4266-AD3B-6DF18DFAB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572" y="149368"/>
            <a:ext cx="10668856" cy="2429446"/>
          </a:xfrm>
        </p:spPr>
        <p:txBody>
          <a:bodyPr>
            <a:normAutofit/>
          </a:bodyPr>
          <a:lstStyle/>
          <a:p>
            <a:r>
              <a:rPr lang="en-GB" sz="6000" dirty="0">
                <a:solidFill>
                  <a:schemeClr val="bg1"/>
                </a:solidFill>
                <a:latin typeface="Siemens Slab Black" pitchFamily="2" charset="0"/>
              </a:rPr>
              <a:t>Project Task 1: </a:t>
            </a:r>
            <a:br>
              <a:rPr lang="en-GB" sz="6000" dirty="0">
                <a:solidFill>
                  <a:schemeClr val="bg1"/>
                </a:solidFill>
                <a:latin typeface="Siemens Slab Black" pitchFamily="2" charset="0"/>
              </a:rPr>
            </a:br>
            <a:r>
              <a:rPr lang="en-GB" sz="4800" dirty="0">
                <a:solidFill>
                  <a:schemeClr val="bg1"/>
                </a:solidFill>
                <a:latin typeface="Siemens Slab Black" pitchFamily="2" charset="0"/>
              </a:rPr>
              <a:t>The Engineering Design Process</a:t>
            </a:r>
            <a:endParaRPr lang="en-GB" sz="6000" dirty="0">
              <a:solidFill>
                <a:schemeClr val="bg1"/>
              </a:solidFill>
              <a:latin typeface="Siemens Slab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578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2FF2B-938E-4949-B7CE-7AB164996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597" y="1295524"/>
            <a:ext cx="8027970" cy="4266951"/>
          </a:xfrm>
        </p:spPr>
        <p:txBody>
          <a:bodyPr anchor="ctr">
            <a:noAutofit/>
          </a:bodyPr>
          <a:lstStyle/>
          <a:p>
            <a:pPr marL="0" indent="0" algn="l" rtl="0">
              <a:buNone/>
            </a:pPr>
            <a:r>
              <a:rPr lang="en-GB" sz="2000" b="0" i="0" dirty="0">
                <a:solidFill>
                  <a:schemeClr val="bg1"/>
                </a:solidFill>
                <a:effectLst/>
                <a:latin typeface="Siemens Sans" pitchFamily="2" charset="0"/>
              </a:rPr>
              <a:t>"Great, you're back! I hope you feel warmed up and ready to go.</a:t>
            </a:r>
          </a:p>
          <a:p>
            <a:pPr marL="0" indent="0" algn="l" rtl="0">
              <a:buNone/>
            </a:pPr>
            <a:endParaRPr lang="en-GB" sz="2000" b="0" i="0" dirty="0">
              <a:solidFill>
                <a:schemeClr val="bg1"/>
              </a:solidFill>
              <a:effectLst/>
              <a:latin typeface="Siemens Sans" pitchFamily="2" charset="0"/>
            </a:endParaRPr>
          </a:p>
          <a:p>
            <a:pPr marL="0" indent="0" algn="l" rtl="0">
              <a:buNone/>
            </a:pPr>
            <a:r>
              <a:rPr lang="en-GB" sz="2000" b="0" i="0" dirty="0">
                <a:solidFill>
                  <a:schemeClr val="bg1"/>
                </a:solidFill>
                <a:effectLst/>
                <a:latin typeface="Siemens Sans" pitchFamily="2" charset="0"/>
              </a:rPr>
              <a:t>So, as I mentioned before, the engineering design process is a set of steps that engineers use to solve a problem. </a:t>
            </a:r>
          </a:p>
          <a:p>
            <a:pPr marL="0" indent="0" algn="l" rtl="0">
              <a:buNone/>
            </a:pPr>
            <a:endParaRPr lang="en-GB" sz="2000" b="0" i="0" dirty="0">
              <a:solidFill>
                <a:schemeClr val="bg1"/>
              </a:solidFill>
              <a:effectLst/>
              <a:latin typeface="Siemens Sans" pitchFamily="2" charset="0"/>
            </a:endParaRPr>
          </a:p>
          <a:p>
            <a:pPr marL="0" indent="0" algn="l" rtl="0">
              <a:buNone/>
            </a:pPr>
            <a:r>
              <a:rPr lang="en-GB" sz="2000" b="0" i="0" dirty="0">
                <a:solidFill>
                  <a:schemeClr val="bg1"/>
                </a:solidFill>
                <a:effectLst/>
                <a:latin typeface="Siemens Sans" pitchFamily="2" charset="0"/>
              </a:rPr>
              <a:t>There are loads of different types of engineers: civil engineers, aeronautical engineers, electrical engineers, energy engineers...</a:t>
            </a:r>
          </a:p>
          <a:p>
            <a:pPr marL="0" indent="0" algn="l" rtl="0">
              <a:buNone/>
            </a:pPr>
            <a:endParaRPr lang="en-GB" sz="2000" dirty="0">
              <a:solidFill>
                <a:schemeClr val="bg1"/>
              </a:solidFill>
              <a:latin typeface="Siemens Sans" pitchFamily="2" charset="0"/>
            </a:endParaRPr>
          </a:p>
          <a:p>
            <a:pPr marL="0" indent="0" algn="l" rtl="0">
              <a:buNone/>
            </a:pPr>
            <a:r>
              <a:rPr lang="en-GB" sz="2000" b="0" i="0" dirty="0">
                <a:solidFill>
                  <a:schemeClr val="bg1"/>
                </a:solidFill>
                <a:effectLst/>
                <a:latin typeface="Siemens Sans" pitchFamily="2" charset="0"/>
              </a:rPr>
              <a:t>...but these engineers have one thing in common - they all use the engineering design process. </a:t>
            </a:r>
          </a:p>
          <a:p>
            <a:pPr marL="0" indent="0" algn="l" rtl="0">
              <a:buNone/>
            </a:pPr>
            <a:endParaRPr lang="en-GB" sz="2000" b="0" i="0" dirty="0">
              <a:solidFill>
                <a:schemeClr val="bg1"/>
              </a:solidFill>
              <a:effectLst/>
              <a:latin typeface="Siemens Sans" pitchFamily="2" charset="0"/>
            </a:endParaRPr>
          </a:p>
          <a:p>
            <a:pPr marL="0" indent="0" algn="l" rtl="0">
              <a:buNone/>
            </a:pPr>
            <a:r>
              <a:rPr lang="en-GB" sz="2000" b="0" i="0" dirty="0">
                <a:solidFill>
                  <a:schemeClr val="bg1"/>
                </a:solidFill>
                <a:effectLst/>
                <a:latin typeface="Siemens Sans" pitchFamily="2" charset="0"/>
              </a:rPr>
              <a:t>I'd like you to watch the following video about the engineering design process. </a:t>
            </a:r>
          </a:p>
          <a:p>
            <a:pPr marL="0" indent="0" algn="l" rtl="0">
              <a:buNone/>
            </a:pPr>
            <a:endParaRPr lang="en-GB" sz="2000" b="0" i="0" dirty="0">
              <a:solidFill>
                <a:schemeClr val="bg1"/>
              </a:solidFill>
              <a:effectLst/>
              <a:latin typeface="Siemens Sans" pitchFamily="2" charset="0"/>
            </a:endParaRPr>
          </a:p>
          <a:p>
            <a:pPr marL="0" indent="0" algn="l" rtl="0">
              <a:buNone/>
            </a:pPr>
            <a:r>
              <a:rPr lang="en-GB" sz="2000" b="0" i="0" dirty="0">
                <a:solidFill>
                  <a:schemeClr val="bg1"/>
                </a:solidFill>
                <a:effectLst/>
                <a:latin typeface="Siemens Sans" pitchFamily="2" charset="0"/>
              </a:rPr>
              <a:t>While watching, fill out the Engineering Design Process Table in your SIP Portfolio."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3D6623-7DC4-4766-AB11-A27922164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971" y="1672385"/>
            <a:ext cx="3836891" cy="351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61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9E571E5-C626-4610-969C-CC35ACBF9A46}"/>
              </a:ext>
            </a:extLst>
          </p:cNvPr>
          <p:cNvSpPr txBox="1"/>
          <p:nvPr/>
        </p:nvSpPr>
        <p:spPr>
          <a:xfrm>
            <a:off x="2286857" y="993025"/>
            <a:ext cx="79667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rgbClr val="FFFFFF"/>
                </a:solidFill>
                <a:latin typeface="Siemens Sans" pitchFamily="2" charset="0"/>
              </a:rPr>
              <a:t>Click </a:t>
            </a:r>
            <a:r>
              <a:rPr lang="en-GB" sz="2800" b="1" dirty="0">
                <a:solidFill>
                  <a:srgbClr val="FFFFFF"/>
                </a:solidFill>
                <a:latin typeface="Siemens Sans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GB" sz="2800" dirty="0">
                <a:solidFill>
                  <a:srgbClr val="FFFFFF"/>
                </a:solidFill>
                <a:latin typeface="Siemens Sans" pitchFamily="2" charset="0"/>
              </a:rPr>
              <a:t> to watch!</a:t>
            </a:r>
          </a:p>
        </p:txBody>
      </p:sp>
      <p:pic>
        <p:nvPicPr>
          <p:cNvPr id="7" name="Picture 6">
            <a:hlinkClick r:id="rId2"/>
            <a:extLst>
              <a:ext uri="{FF2B5EF4-FFF2-40B4-BE49-F238E27FC236}">
                <a16:creationId xmlns:a16="http://schemas.microsoft.com/office/drawing/2014/main" id="{0899156C-8B13-4753-91D1-A736FF722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089" y="1814958"/>
            <a:ext cx="8703822" cy="437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6188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848</Words>
  <Application>Microsoft Office PowerPoint</Application>
  <PresentationFormat>Widescreen</PresentationFormat>
  <Paragraphs>95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Courier New</vt:lpstr>
      <vt:lpstr>Siemens Sans</vt:lpstr>
      <vt:lpstr>Siemens Slab</vt:lpstr>
      <vt:lpstr>Siemens Slab Black</vt:lpstr>
      <vt:lpstr>Office Theme</vt:lpstr>
      <vt:lpstr>PowerPoint Presentation</vt:lpstr>
      <vt:lpstr>PowerPoint Presentation</vt:lpstr>
      <vt:lpstr>PowerPoint Presentation</vt:lpstr>
      <vt:lpstr>Skills Builder Partnership</vt:lpstr>
      <vt:lpstr>PowerPoint Presentation</vt:lpstr>
      <vt:lpstr>Warm Up Task </vt:lpstr>
      <vt:lpstr>Project Task 1:  The Engineering Design Process</vt:lpstr>
      <vt:lpstr>PowerPoint Presentation</vt:lpstr>
      <vt:lpstr>PowerPoint Presentation</vt:lpstr>
      <vt:lpstr>Project Task 2:  Siemens Energy Island</vt:lpstr>
      <vt:lpstr>PowerPoint Presentation</vt:lpstr>
      <vt:lpstr>Quiz and Reflection </vt:lpstr>
      <vt:lpstr>PowerPoint Presentation</vt:lpstr>
      <vt:lpstr>Congratulations!                                                                        You have completed Module 2 - Engineering!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Axon, Maisie (RC-GB HR)</dc:creator>
  <cp:lastModifiedBy>Axon, Maisie (RC-GB HR)</cp:lastModifiedBy>
  <cp:revision>16</cp:revision>
  <dcterms:created xsi:type="dcterms:W3CDTF">2021-01-25T14:54:59Z</dcterms:created>
  <dcterms:modified xsi:type="dcterms:W3CDTF">2021-01-25T17:13:41Z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59b6cd5-d141-4a33-8bf1-0ca04484304f_Enabled">
    <vt:lpwstr>true</vt:lpwstr>
  </property>
  <property fmtid="{D5CDD505-2E9C-101B-9397-08002B2CF9AE}" pid="3" name="MSIP_Label_a59b6cd5-d141-4a33-8bf1-0ca04484304f_SetDate">
    <vt:lpwstr>2021-01-25T17:13:41Z</vt:lpwstr>
  </property>
  <property fmtid="{D5CDD505-2E9C-101B-9397-08002B2CF9AE}" pid="4" name="MSIP_Label_a59b6cd5-d141-4a33-8bf1-0ca04484304f_Method">
    <vt:lpwstr>Standard</vt:lpwstr>
  </property>
  <property fmtid="{D5CDD505-2E9C-101B-9397-08002B2CF9AE}" pid="5" name="MSIP_Label_a59b6cd5-d141-4a33-8bf1-0ca04484304f_Name">
    <vt:lpwstr>restricted-default</vt:lpwstr>
  </property>
  <property fmtid="{D5CDD505-2E9C-101B-9397-08002B2CF9AE}" pid="6" name="MSIP_Label_a59b6cd5-d141-4a33-8bf1-0ca04484304f_SiteId">
    <vt:lpwstr>38ae3bcd-9579-4fd4-adda-b42e1495d55a</vt:lpwstr>
  </property>
  <property fmtid="{D5CDD505-2E9C-101B-9397-08002B2CF9AE}" pid="7" name="MSIP_Label_a59b6cd5-d141-4a33-8bf1-0ca04484304f_ActionId">
    <vt:lpwstr>6313445a-d2b2-437d-bba9-d3ecc69fef9e</vt:lpwstr>
  </property>
  <property fmtid="{D5CDD505-2E9C-101B-9397-08002B2CF9AE}" pid="8" name="MSIP_Label_a59b6cd5-d141-4a33-8bf1-0ca04484304f_ContentBits">
    <vt:lpwstr>0</vt:lpwstr>
  </property>
  <property fmtid="{D5CDD505-2E9C-101B-9397-08002B2CF9AE}" pid="9" name="Document_Confidentiality">
    <vt:lpwstr>Restricted</vt:lpwstr>
  </property>
</Properties>
</file>