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1.xml" ContentType="application/vnd.openxmlformats-officedocument.presentationml.tags+xml"/>
  <Override PartName="/ppt/notesSlides/notesSlide3.xml" ContentType="application/vnd.openxmlformats-officedocument.presentationml.notesSlide+xml"/>
  <Override PartName="/ppt/tags/tag9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3.xml" ContentType="application/vnd.openxmlformats-officedocument.presentationml.tags+xml"/>
  <Override PartName="/ppt/notesSlides/notesSlide7.xml" ContentType="application/vnd.openxmlformats-officedocument.presentationml.notesSlide+xml"/>
  <Override PartName="/ppt/tags/tag9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5.xml" ContentType="application/vnd.openxmlformats-officedocument.presentationml.tags+xml"/>
  <Override PartName="/ppt/notesSlides/notesSlide13.xml" ContentType="application/vnd.openxmlformats-officedocument.presentationml.notesSlide+xml"/>
  <Override PartName="/ppt/tags/tag9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7"/>
  </p:sldMasterIdLst>
  <p:notesMasterIdLst>
    <p:notesMasterId r:id="rId35"/>
  </p:notesMasterIdLst>
  <p:handoutMasterIdLst>
    <p:handoutMasterId r:id="rId36"/>
  </p:handoutMasterIdLst>
  <p:sldIdLst>
    <p:sldId id="902" r:id="rId18"/>
    <p:sldId id="954" r:id="rId19"/>
    <p:sldId id="909" r:id="rId20"/>
    <p:sldId id="951" r:id="rId21"/>
    <p:sldId id="935" r:id="rId22"/>
    <p:sldId id="955" r:id="rId23"/>
    <p:sldId id="956" r:id="rId24"/>
    <p:sldId id="957" r:id="rId25"/>
    <p:sldId id="970" r:id="rId26"/>
    <p:sldId id="959" r:id="rId27"/>
    <p:sldId id="969" r:id="rId28"/>
    <p:sldId id="968" r:id="rId29"/>
    <p:sldId id="962" r:id="rId30"/>
    <p:sldId id="963" r:id="rId31"/>
    <p:sldId id="964" r:id="rId32"/>
    <p:sldId id="971" r:id="rId33"/>
    <p:sldId id="972" r:id="rId34"/>
  </p:sldIdLst>
  <p:sldSz cx="12198350" cy="6858000"/>
  <p:notesSz cx="6858000" cy="9686925"/>
  <p:custDataLst>
    <p:custData r:id="rId11"/>
    <p:tags r:id="rId37"/>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6" orient="horz" pos="210">
          <p15:clr>
            <a:srgbClr val="A4A3A4"/>
          </p15:clr>
        </p15:guide>
        <p15:guide id="7" pos="395">
          <p15:clr>
            <a:srgbClr val="A4A3A4"/>
          </p15:clr>
        </p15:guide>
        <p15:guide id="8" pos="3842">
          <p15:clr>
            <a:srgbClr val="A4A3A4"/>
          </p15:clr>
        </p15:guide>
        <p15:guide id="9" pos="3933">
          <p15:clr>
            <a:srgbClr val="A4A3A4"/>
          </p15:clr>
        </p15:guide>
        <p15:guide id="10" pos="7380">
          <p15:clr>
            <a:srgbClr val="A4A3A4"/>
          </p15:clr>
        </p15:guide>
        <p15:guide id="11" pos="5566">
          <p15:clr>
            <a:srgbClr val="A4A3A4"/>
          </p15:clr>
        </p15:guide>
        <p15:guide id="12" orient="horz" pos="3902" userDrawn="1">
          <p15:clr>
            <a:srgbClr val="A4A3A4"/>
          </p15:clr>
        </p15:guide>
        <p15:guide id="13" orient="horz" pos="654">
          <p15:clr>
            <a:srgbClr val="A4A3A4"/>
          </p15:clr>
        </p15:guide>
        <p15:guide id="14" orient="horz" pos="2453" userDrawn="1">
          <p15:clr>
            <a:srgbClr val="A4A3A4"/>
          </p15:clr>
        </p15:guide>
        <p15:guide id="15" orient="horz" pos="2360">
          <p15:clr>
            <a:srgbClr val="A4A3A4"/>
          </p15:clr>
        </p15:guide>
        <p15:guide id="16" orient="horz" pos="909">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guide id="3" orient="horz" pos="3051">
          <p15:clr>
            <a:srgbClr val="A4A3A4"/>
          </p15:clr>
        </p15:guide>
        <p15:guide id="4" pos="2160">
          <p15:clr>
            <a:srgbClr val="A4A3A4"/>
          </p15:clr>
        </p15:guide>
        <p15:guide id="5" orient="horz" pos="2870">
          <p15:clr>
            <a:srgbClr val="A4A3A4"/>
          </p15:clr>
        </p15:guide>
        <p15:guide id="6" orient="horz" pos="466">
          <p15:clr>
            <a:srgbClr val="A4A3A4"/>
          </p15:clr>
        </p15:guide>
        <p15:guide id="7" orient="horz" pos="5637">
          <p15:clr>
            <a:srgbClr val="A4A3A4"/>
          </p15:clr>
        </p15:guide>
        <p15:guide id="8" orient="horz" pos="2733">
          <p15:clr>
            <a:srgbClr val="A4A3A4"/>
          </p15:clr>
        </p15:guide>
        <p15:guide id="9" pos="4156">
          <p15:clr>
            <a:srgbClr val="A4A3A4"/>
          </p15:clr>
        </p15:guide>
        <p15:guide id="10" pos="16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e Bottomley" initials="EB" lastIdx="7" clrIdx="0">
    <p:extLst>
      <p:ext uri="{19B8F6BF-5375-455C-9EA6-DF929625EA0E}">
        <p15:presenceInfo xmlns:p15="http://schemas.microsoft.com/office/powerpoint/2012/main" userId="S-1-5-21-3265212523-561252524-3856422204-53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9BAA"/>
    <a:srgbClr val="AF235F"/>
    <a:srgbClr val="F2751C"/>
    <a:srgbClr val="3C464A"/>
    <a:srgbClr val="D2D741"/>
    <a:srgbClr val="AAB414"/>
    <a:srgbClr val="879628"/>
    <a:srgbClr val="647D2D"/>
    <a:srgbClr val="465F19"/>
    <a:srgbClr val="7DD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65850" autoAdjust="0"/>
  </p:normalViewPr>
  <p:slideViewPr>
    <p:cSldViewPr snapToObjects="1" showGuides="1">
      <p:cViewPr varScale="1">
        <p:scale>
          <a:sx n="41" d="100"/>
          <a:sy n="41" d="100"/>
        </p:scale>
        <p:origin x="66" y="282"/>
      </p:cViewPr>
      <p:guideLst>
        <p:guide orient="horz" pos="210"/>
        <p:guide pos="395"/>
        <p:guide pos="3842"/>
        <p:guide pos="3933"/>
        <p:guide pos="7380"/>
        <p:guide pos="5566"/>
        <p:guide orient="horz" pos="3902"/>
        <p:guide orient="horz" pos="654"/>
        <p:guide orient="horz" pos="2453"/>
        <p:guide orient="horz" pos="2360"/>
        <p:guide orient="horz" pos="909"/>
      </p:guideLst>
    </p:cSldViewPr>
  </p:slideViewPr>
  <p:outlineViewPr>
    <p:cViewPr>
      <p:scale>
        <a:sx n="33" d="100"/>
        <a:sy n="33" d="100"/>
      </p:scale>
      <p:origin x="0" y="1278"/>
    </p:cViewPr>
  </p:outlineViewPr>
  <p:notesTextViewPr>
    <p:cViewPr>
      <p:scale>
        <a:sx n="100" d="100"/>
        <a:sy n="100" d="100"/>
      </p:scale>
      <p:origin x="0" y="0"/>
    </p:cViewPr>
  </p:notesTextViewPr>
  <p:sorterViewPr>
    <p:cViewPr varScale="1">
      <p:scale>
        <a:sx n="100" d="100"/>
        <a:sy n="100" d="100"/>
      </p:scale>
      <p:origin x="0" y="0"/>
    </p:cViewPr>
  </p:sorterViewPr>
  <p:notesViewPr>
    <p:cSldViewPr snapToObjects="1" showGuides="1">
      <p:cViewPr>
        <p:scale>
          <a:sx n="60" d="100"/>
          <a:sy n="60" d="100"/>
        </p:scale>
        <p:origin x="-3654" y="-342"/>
      </p:cViewPr>
      <p:guideLst>
        <p:guide orient="horz" pos="3224"/>
        <p:guide pos="2236"/>
        <p:guide orient="horz" pos="3051"/>
        <p:guide pos="2160"/>
        <p:guide orient="horz" pos="2870"/>
        <p:guide orient="horz" pos="466"/>
        <p:guide orient="horz" pos="5637"/>
        <p:guide orient="horz" pos="2733"/>
        <p:guide pos="4156"/>
        <p:guide pos="164"/>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1" y="0"/>
            <a:ext cx="3139161" cy="522887"/>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defTabSz="899975">
              <a:spcBef>
                <a:spcPct val="0"/>
              </a:spcBef>
              <a:defRPr sz="1100">
                <a:solidFill>
                  <a:schemeClr val="bg1"/>
                </a:solidFill>
                <a:latin typeface="Siemens Sans" pitchFamily="2" charset="0"/>
              </a:defRPr>
            </a:lvl1pPr>
          </a:lstStyle>
          <a:p>
            <a:endParaRPr lang="en-US" dirty="0">
              <a:solidFill>
                <a:schemeClr val="tx1"/>
              </a:solidFill>
              <a:latin typeface="Arial" pitchFamily="34" charset="0"/>
            </a:endParaRPr>
          </a:p>
        </p:txBody>
      </p:sp>
      <p:sp>
        <p:nvSpPr>
          <p:cNvPr id="173059" name="Rectangle 3"/>
          <p:cNvSpPr>
            <a:spLocks noGrp="1" noChangeArrowheads="1"/>
          </p:cNvSpPr>
          <p:nvPr>
            <p:ph type="dt" sz="quarter" idx="1"/>
          </p:nvPr>
        </p:nvSpPr>
        <p:spPr bwMode="auto">
          <a:xfrm>
            <a:off x="3718840" y="0"/>
            <a:ext cx="3139160" cy="522887"/>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algn="r" defTabSz="899975">
              <a:spcBef>
                <a:spcPct val="0"/>
              </a:spcBef>
              <a:defRPr sz="1100">
                <a:solidFill>
                  <a:schemeClr val="bg1"/>
                </a:solidFill>
                <a:latin typeface="Siemens Sans" pitchFamily="2" charset="0"/>
              </a:defRPr>
            </a:lvl1pPr>
          </a:lstStyle>
          <a:p>
            <a:endParaRPr lang="en-US" dirty="0">
              <a:solidFill>
                <a:schemeClr val="tx1"/>
              </a:solidFill>
              <a:latin typeface="Arial" pitchFamily="34" charset="0"/>
            </a:endParaRPr>
          </a:p>
        </p:txBody>
      </p:sp>
      <p:sp>
        <p:nvSpPr>
          <p:cNvPr id="173060" name="Rectangle 4"/>
          <p:cNvSpPr>
            <a:spLocks noGrp="1" noChangeArrowheads="1"/>
          </p:cNvSpPr>
          <p:nvPr>
            <p:ph type="ftr" sz="quarter" idx="2"/>
          </p:nvPr>
        </p:nvSpPr>
        <p:spPr bwMode="auto">
          <a:xfrm>
            <a:off x="1" y="9164038"/>
            <a:ext cx="3139161" cy="522887"/>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defTabSz="899975">
              <a:spcBef>
                <a:spcPct val="0"/>
              </a:spcBef>
              <a:defRPr sz="1100">
                <a:solidFill>
                  <a:schemeClr val="tx1"/>
                </a:solidFill>
                <a:latin typeface="Siemens Sans" pitchFamily="2" charset="0"/>
              </a:defRPr>
            </a:lvl1pPr>
          </a:lstStyle>
          <a:p>
            <a:endParaRPr lang="en-US" dirty="0">
              <a:latin typeface="Arial" pitchFamily="34" charset="0"/>
            </a:endParaRPr>
          </a:p>
        </p:txBody>
      </p:sp>
      <p:sp>
        <p:nvSpPr>
          <p:cNvPr id="173061" name="Rectangle 5"/>
          <p:cNvSpPr>
            <a:spLocks noGrp="1" noChangeArrowheads="1"/>
          </p:cNvSpPr>
          <p:nvPr>
            <p:ph type="sldNum" sz="quarter" idx="3"/>
          </p:nvPr>
        </p:nvSpPr>
        <p:spPr bwMode="auto">
          <a:xfrm>
            <a:off x="3718840" y="9164038"/>
            <a:ext cx="3139160" cy="522887"/>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algn="r" defTabSz="899975">
              <a:spcBef>
                <a:spcPct val="0"/>
              </a:spcBef>
              <a:defRPr sz="1100">
                <a:solidFill>
                  <a:schemeClr val="tx1"/>
                </a:solidFill>
                <a:latin typeface="Siemens Sans" pitchFamily="2" charset="0"/>
              </a:defRPr>
            </a:lvl1pPr>
          </a:lstStyle>
          <a:p>
            <a:r>
              <a:rPr lang="de-DE" dirty="0">
                <a:latin typeface="Arial" pitchFamily="34" charset="0"/>
              </a:rPr>
              <a:t>Handout </a:t>
            </a:r>
            <a:fld id="{BFC713D8-7968-482B-A79F-9C586FE5053A}" type="slidenum">
              <a:rPr lang="de-DE" smtClean="0">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23231723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139161" cy="522887"/>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defTabSz="899975">
              <a:spcBef>
                <a:spcPct val="0"/>
              </a:spcBef>
              <a:defRPr sz="1100">
                <a:solidFill>
                  <a:schemeClr val="tx1"/>
                </a:solidFill>
                <a:latin typeface="Arial" pitchFamily="34" charset="0"/>
              </a:defRPr>
            </a:lvl1pPr>
          </a:lstStyle>
          <a:p>
            <a:endParaRPr lang="en-US" dirty="0"/>
          </a:p>
        </p:txBody>
      </p:sp>
      <p:sp>
        <p:nvSpPr>
          <p:cNvPr id="77827" name="Rectangle 3"/>
          <p:cNvSpPr>
            <a:spLocks noGrp="1" noChangeArrowheads="1"/>
          </p:cNvSpPr>
          <p:nvPr>
            <p:ph type="dt" idx="1"/>
          </p:nvPr>
        </p:nvSpPr>
        <p:spPr bwMode="auto">
          <a:xfrm>
            <a:off x="3718840" y="0"/>
            <a:ext cx="3137627" cy="522887"/>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algn="r" defTabSz="899975">
              <a:spcBef>
                <a:spcPct val="0"/>
              </a:spcBef>
              <a:defRPr sz="1100">
                <a:solidFill>
                  <a:schemeClr val="tx1"/>
                </a:solidFill>
                <a:latin typeface="Arial" pitchFamily="34" charset="0"/>
              </a:defRPr>
            </a:lvl1pPr>
          </a:lstStyle>
          <a:p>
            <a:endParaRPr lang="en-US" dirty="0"/>
          </a:p>
        </p:txBody>
      </p:sp>
      <p:sp>
        <p:nvSpPr>
          <p:cNvPr id="77828" name="Rectangle 4"/>
          <p:cNvSpPr>
            <a:spLocks noGrp="1" noRot="1" noChangeAspect="1" noChangeArrowheads="1" noTextEdit="1"/>
          </p:cNvSpPr>
          <p:nvPr>
            <p:ph type="sldImg" idx="2"/>
          </p:nvPr>
        </p:nvSpPr>
        <p:spPr bwMode="auto">
          <a:xfrm>
            <a:off x="251702" y="739006"/>
            <a:ext cx="6338250" cy="3564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77829" name="Rectangle 5"/>
          <p:cNvSpPr>
            <a:spLocks noGrp="1" noChangeArrowheads="1"/>
          </p:cNvSpPr>
          <p:nvPr>
            <p:ph type="body" sz="quarter" idx="3"/>
          </p:nvPr>
        </p:nvSpPr>
        <p:spPr bwMode="auto">
          <a:xfrm>
            <a:off x="260351" y="4564740"/>
            <a:ext cx="6337300" cy="432132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7830" name="Rectangle 6"/>
          <p:cNvSpPr>
            <a:spLocks noGrp="1" noChangeArrowheads="1"/>
          </p:cNvSpPr>
          <p:nvPr>
            <p:ph type="ftr" sz="quarter" idx="4"/>
          </p:nvPr>
        </p:nvSpPr>
        <p:spPr bwMode="auto">
          <a:xfrm>
            <a:off x="1" y="9164038"/>
            <a:ext cx="3139161" cy="521384"/>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defTabSz="899975">
              <a:spcBef>
                <a:spcPct val="0"/>
              </a:spcBef>
              <a:defRPr sz="1100">
                <a:solidFill>
                  <a:schemeClr val="tx1"/>
                </a:solidFill>
                <a:latin typeface="Arial" pitchFamily="34" charset="0"/>
              </a:defRPr>
            </a:lvl1pPr>
          </a:lstStyle>
          <a:p>
            <a:endParaRPr lang="en-US" dirty="0"/>
          </a:p>
        </p:txBody>
      </p:sp>
      <p:sp>
        <p:nvSpPr>
          <p:cNvPr id="77831" name="Rectangle 7"/>
          <p:cNvSpPr>
            <a:spLocks noGrp="1" noChangeArrowheads="1"/>
          </p:cNvSpPr>
          <p:nvPr>
            <p:ph type="sldNum" sz="quarter" idx="5"/>
          </p:nvPr>
        </p:nvSpPr>
        <p:spPr bwMode="auto">
          <a:xfrm>
            <a:off x="3718840" y="9164038"/>
            <a:ext cx="3137627" cy="521384"/>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algn="r" defTabSz="899975">
              <a:spcBef>
                <a:spcPct val="0"/>
              </a:spcBef>
              <a:defRPr sz="1100">
                <a:solidFill>
                  <a:schemeClr val="tx1"/>
                </a:solidFill>
                <a:latin typeface="Siemens Sans" pitchFamily="2" charset="0"/>
              </a:defRPr>
            </a:lvl1pPr>
          </a:lstStyle>
          <a:p>
            <a:r>
              <a:rPr lang="de-DE" dirty="0">
                <a:latin typeface="Arial" pitchFamily="34" charset="0"/>
              </a:rPr>
              <a:t>Notes </a:t>
            </a:r>
            <a:fld id="{AD141568-5488-4AC9-B82D-9F5CE1225E2A}" type="slidenum">
              <a:rPr lang="de-DE" smtClean="0">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1963877891"/>
      </p:ext>
    </p:extLst>
  </p:cSld>
  <p:clrMap bg1="lt1" tx1="dk1" bg2="lt2" tx2="dk2" accent1="accent1" accent2="accent2" accent3="accent3" accent4="accent4" accent5="accent5" accent6="accent6" hlink="hlink" folHlink="folHlink"/>
  <p:hf sldNum="0" hdr="0" ftr="0" dt="0"/>
  <p:notesStyle>
    <a:lvl1pPr marL="0" algn="l" rtl="0" eaLnBrk="0" fontAlgn="base" hangingPunct="0">
      <a:spcBef>
        <a:spcPts val="0"/>
      </a:spcBef>
      <a:spcAft>
        <a:spcPts val="0"/>
      </a:spcAft>
      <a:defRPr sz="1200" kern="1200">
        <a:solidFill>
          <a:schemeClr val="tx1"/>
        </a:solidFill>
        <a:latin typeface="Arial" panose="020B0604020202020204" pitchFamily="34" charset="0"/>
        <a:ea typeface="ＭＳ Ｐゴシック" charset="-128"/>
        <a:cs typeface="Arial" panose="020B0604020202020204" pitchFamily="34" charset="0"/>
      </a:defRPr>
    </a:lvl1pPr>
    <a:lvl2pPr marL="126000" indent="-126000" algn="l" rtl="0" eaLnBrk="0" fontAlgn="base" hangingPunct="0">
      <a:spcBef>
        <a:spcPts val="0"/>
      </a:spcBef>
      <a:spcAft>
        <a:spcPts val="0"/>
      </a:spcAft>
      <a:buClr>
        <a:srgbClr val="879BAA"/>
      </a:buClr>
      <a:buFont typeface="Arial" panose="020B0604020202020204" pitchFamily="34" charset="0"/>
      <a:buChar char="•"/>
      <a:defRPr sz="1200" kern="1200">
        <a:solidFill>
          <a:schemeClr val="tx1"/>
        </a:solidFill>
        <a:latin typeface="Arial" panose="020B0604020202020204" pitchFamily="34" charset="0"/>
        <a:ea typeface="ＭＳ Ｐゴシック" charset="-128"/>
        <a:cs typeface="Arial" panose="020B0604020202020204" pitchFamily="34" charset="0"/>
      </a:defRPr>
    </a:lvl2pPr>
    <a:lvl3pPr marL="252000" indent="-126000" algn="l" rtl="0" eaLnBrk="0" fontAlgn="base" hangingPunct="0">
      <a:spcBef>
        <a:spcPts val="0"/>
      </a:spcBef>
      <a:spcAft>
        <a:spcPts val="0"/>
      </a:spcAft>
      <a:buClr>
        <a:srgbClr val="879BAA"/>
      </a:buClr>
      <a:buFont typeface="Arial" panose="020B0604020202020204" pitchFamily="34" charset="0"/>
      <a:buChar char="•"/>
      <a:defRPr sz="1200" kern="1200">
        <a:solidFill>
          <a:schemeClr val="tx1"/>
        </a:solidFill>
        <a:latin typeface="Arial" panose="020B0604020202020204" pitchFamily="34" charset="0"/>
        <a:ea typeface="ＭＳ Ｐゴシック" charset="-128"/>
        <a:cs typeface="Arial" panose="020B0604020202020204" pitchFamily="34" charset="0"/>
      </a:defRPr>
    </a:lvl3pPr>
    <a:lvl4pPr marL="378000" indent="-126000" algn="l" rtl="0" eaLnBrk="0" fontAlgn="base" hangingPunct="0">
      <a:spcBef>
        <a:spcPts val="0"/>
      </a:spcBef>
      <a:spcAft>
        <a:spcPts val="0"/>
      </a:spcAft>
      <a:buClr>
        <a:srgbClr val="879BAA"/>
      </a:buClr>
      <a:buFont typeface="Arial" panose="020B0604020202020204" pitchFamily="34" charset="0"/>
      <a:buChar char="•"/>
      <a:defRPr sz="1200" kern="1200">
        <a:solidFill>
          <a:schemeClr val="tx1"/>
        </a:solidFill>
        <a:latin typeface="Arial" panose="020B0604020202020204" pitchFamily="34" charset="0"/>
        <a:ea typeface="ＭＳ Ｐゴシック" charset="-128"/>
        <a:cs typeface="Arial" panose="020B0604020202020204" pitchFamily="34" charset="0"/>
      </a:defRPr>
    </a:lvl4pPr>
    <a:lvl5pPr marL="504000" indent="-126000" algn="l" rtl="0" eaLnBrk="0" fontAlgn="base" hangingPunct="0">
      <a:spcBef>
        <a:spcPts val="0"/>
      </a:spcBef>
      <a:spcAft>
        <a:spcPts val="0"/>
      </a:spcAft>
      <a:buClr>
        <a:srgbClr val="879BAA"/>
      </a:buClr>
      <a:buFont typeface="Arial" panose="020B0604020202020204" pitchFamily="34" charset="0"/>
      <a:buChar char="•"/>
      <a:defRPr sz="1200" kern="1200">
        <a:solidFill>
          <a:schemeClr val="tx1"/>
        </a:solidFill>
        <a:latin typeface="Arial" panose="020B0604020202020204" pitchFamily="34" charset="0"/>
        <a:ea typeface="ＭＳ Ｐゴシック" charset="-128"/>
        <a:cs typeface="Arial" panose="020B0604020202020204" pitchFamily="34" charset="0"/>
      </a:defRPr>
    </a:lvl5pPr>
    <a:lvl6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6pPr>
    <a:lvl7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7pPr>
    <a:lvl8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8pPr>
    <a:lvl9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21668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739775"/>
            <a:ext cx="6337300" cy="35639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Arial" panose="020B0604020202020204" pitchFamily="34" charset="0"/>
                <a:ea typeface="ＭＳ Ｐゴシック" charset="-128"/>
                <a:cs typeface="Arial" panose="020B0604020202020204" pitchFamily="34" charset="0"/>
              </a:rPr>
              <a:t>Liquid water is densest at 4 °C and becomes less dense as the water molecules begin to form hexagonal crystals as it becomes ice when the freezing point is reached.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Arial" panose="020B0604020202020204" pitchFamily="34" charset="0"/>
                <a:ea typeface="ＭＳ Ｐゴシック" charset="-128"/>
                <a:cs typeface="Arial" panose="020B0604020202020204" pitchFamily="34" charset="0"/>
              </a:rPr>
              <a:t>This</a:t>
            </a:r>
            <a:r>
              <a:rPr lang="en-GB" sz="1200" b="0" kern="1200" baseline="0" dirty="0">
                <a:solidFill>
                  <a:schemeClr val="tx1"/>
                </a:solidFill>
                <a:latin typeface="Arial" panose="020B0604020202020204" pitchFamily="34" charset="0"/>
                <a:ea typeface="ＭＳ Ｐゴシック" charset="-128"/>
                <a:cs typeface="Arial" panose="020B0604020202020204" pitchFamily="34" charset="0"/>
              </a:rPr>
              <a:t> is why ice floats.</a:t>
            </a:r>
            <a:endParaRPr lang="en-GB" dirty="0"/>
          </a:p>
          <a:p>
            <a:endParaRPr lang="en-GB" dirty="0"/>
          </a:p>
        </p:txBody>
      </p:sp>
    </p:spTree>
    <p:extLst>
      <p:ext uri="{BB962C8B-B14F-4D97-AF65-F5344CB8AC3E}">
        <p14:creationId xmlns:p14="http://schemas.microsoft.com/office/powerpoint/2010/main" val="2478734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11</a:t>
            </a:fld>
            <a:endParaRPr lang="de-DE" dirty="0">
              <a:latin typeface="Arial" pitchFamily="34" charset="0"/>
            </a:endParaRPr>
          </a:p>
        </p:txBody>
      </p:sp>
    </p:spTree>
    <p:extLst>
      <p:ext uri="{BB962C8B-B14F-4D97-AF65-F5344CB8AC3E}">
        <p14:creationId xmlns:p14="http://schemas.microsoft.com/office/powerpoint/2010/main" val="1181253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12</a:t>
            </a:fld>
            <a:endParaRPr lang="de-DE" dirty="0">
              <a:latin typeface="Arial" pitchFamily="34" charset="0"/>
            </a:endParaRPr>
          </a:p>
        </p:txBody>
      </p:sp>
    </p:spTree>
    <p:extLst>
      <p:ext uri="{BB962C8B-B14F-4D97-AF65-F5344CB8AC3E}">
        <p14:creationId xmlns:p14="http://schemas.microsoft.com/office/powerpoint/2010/main" val="4241944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252413" y="738188"/>
            <a:ext cx="6337300" cy="3563937"/>
          </a:xfrm>
          <a:noFill/>
        </p:spPr>
      </p:sp>
      <p:sp>
        <p:nvSpPr>
          <p:cNvPr id="181251"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Arial" panose="020B0604020202020204" pitchFamily="34" charset="0"/>
                <a:ea typeface="ＭＳ Ｐゴシック" charset="-128"/>
                <a:cs typeface="Arial" panose="020B0604020202020204" pitchFamily="34" charset="0"/>
              </a:rPr>
              <a:t>Activity</a:t>
            </a:r>
            <a:r>
              <a:rPr lang="en-US" sz="1200" b="1" kern="1200" baseline="0" dirty="0">
                <a:solidFill>
                  <a:schemeClr val="tx1"/>
                </a:solidFill>
                <a:latin typeface="Arial" panose="020B0604020202020204" pitchFamily="34" charset="0"/>
                <a:ea typeface="ＭＳ Ｐゴシック" charset="-128"/>
                <a:cs typeface="Arial" panose="020B0604020202020204" pitchFamily="34" charset="0"/>
              </a:rPr>
              <a:t> Notes:</a:t>
            </a:r>
          </a:p>
          <a:p>
            <a:pPr>
              <a:lnSpc>
                <a:spcPct val="110000"/>
              </a:lnSpc>
              <a:spcBef>
                <a:spcPts val="0"/>
              </a:spcBef>
            </a:pPr>
            <a:r>
              <a:rPr lang="en-GB" sz="1200" b="1" dirty="0">
                <a:solidFill>
                  <a:schemeClr val="tx1"/>
                </a:solidFill>
                <a:ea typeface="Arial Unicode MS" panose="020B0604020202020204" pitchFamily="34" charset="-128"/>
                <a:cs typeface="Arial Unicode MS" panose="020B0604020202020204" pitchFamily="34" charset="-128"/>
              </a:rPr>
              <a:t>Discuss</a:t>
            </a:r>
            <a:r>
              <a:rPr lang="en-GB" sz="1200" dirty="0">
                <a:solidFill>
                  <a:schemeClr val="tx1"/>
                </a:solidFill>
                <a:ea typeface="Arial Unicode MS" panose="020B0604020202020204" pitchFamily="34" charset="-128"/>
                <a:cs typeface="Arial Unicode MS" panose="020B0604020202020204" pitchFamily="34" charset="-128"/>
              </a:rPr>
              <a:t>:</a:t>
            </a:r>
          </a:p>
          <a:p>
            <a:pPr>
              <a:lnSpc>
                <a:spcPct val="110000"/>
              </a:lnSpc>
              <a:spcBef>
                <a:spcPts val="0"/>
              </a:spcBef>
            </a:pPr>
            <a:r>
              <a:rPr lang="en-GB" sz="1200" baseline="0" dirty="0">
                <a:solidFill>
                  <a:schemeClr val="tx1"/>
                </a:solidFill>
                <a:ea typeface="Arial Unicode MS" panose="020B0604020202020204" pitchFamily="34" charset="-128"/>
                <a:cs typeface="Arial Unicode MS" panose="020B0604020202020204" pitchFamily="34" charset="-128"/>
              </a:rPr>
              <a:t>how flooding could be prevented</a:t>
            </a:r>
            <a:r>
              <a:rPr lang="en-GB" sz="1200" dirty="0">
                <a:solidFill>
                  <a:schemeClr val="tx1"/>
                </a:solidFill>
                <a:ea typeface="Arial Unicode MS" panose="020B0604020202020204" pitchFamily="34" charset="-128"/>
                <a:cs typeface="Arial Unicode MS" panose="020B0604020202020204" pitchFamily="34" charset="-128"/>
              </a:rPr>
              <a:t> e.g. flood defences, planting trees, canalising rivers, drainage planning, porous pavement, decarbonising energy, reducing energy use and car</a:t>
            </a:r>
            <a:r>
              <a:rPr lang="en-GB" sz="1200" baseline="0" dirty="0">
                <a:solidFill>
                  <a:schemeClr val="tx1"/>
                </a:solidFill>
                <a:ea typeface="Arial Unicode MS" panose="020B0604020202020204" pitchFamily="34" charset="-128"/>
                <a:cs typeface="Arial Unicode MS" panose="020B0604020202020204" pitchFamily="34" charset="-128"/>
              </a:rPr>
              <a:t> travel. </a:t>
            </a:r>
            <a:r>
              <a:rPr lang="en-GB" dirty="0"/>
              <a:t>It is important</a:t>
            </a:r>
            <a:r>
              <a:rPr lang="en-GB" baseline="0" dirty="0"/>
              <a:t> to note</a:t>
            </a:r>
            <a:r>
              <a:rPr lang="en-GB" dirty="0"/>
              <a:t> total rainfall is not always</a:t>
            </a:r>
            <a:r>
              <a:rPr lang="en-GB" baseline="0" dirty="0"/>
              <a:t> the issue but the intensity of rainfall, that will lead to flooding</a:t>
            </a:r>
            <a:endParaRPr lang="en-US" baseline="0" dirty="0"/>
          </a:p>
          <a:p>
            <a:endParaRPr lang="en-GB" baseline="0" dirty="0"/>
          </a:p>
          <a:p>
            <a:endParaRPr lang="en-GB" baseline="0" dirty="0"/>
          </a:p>
          <a:p>
            <a:r>
              <a:rPr lang="en-GB" b="1" baseline="0" dirty="0"/>
              <a:t>Brainstorm</a:t>
            </a:r>
            <a:r>
              <a:rPr lang="en-GB" b="0" baseline="0" dirty="0"/>
              <a:t>:</a:t>
            </a:r>
          </a:p>
          <a:p>
            <a:r>
              <a:rPr lang="en-GB" baseline="0" dirty="0"/>
              <a:t>the damaging effects on humans and nature of flooding here in the UK</a:t>
            </a:r>
          </a:p>
          <a:p>
            <a:pPr marL="171450" indent="-171450">
              <a:lnSpc>
                <a:spcPct val="110000"/>
              </a:lnSpc>
              <a:spcBef>
                <a:spcPts val="0"/>
              </a:spcBef>
              <a:buFont typeface="Arial" panose="020B0604020202020204" pitchFamily="34" charset="0"/>
              <a:buChar char="•"/>
            </a:pPr>
            <a:r>
              <a:rPr lang="en-GB" sz="1200" dirty="0">
                <a:solidFill>
                  <a:schemeClr val="tx1"/>
                </a:solidFill>
                <a:ea typeface="Arial Unicode MS" panose="020B0604020202020204" pitchFamily="34" charset="-128"/>
                <a:cs typeface="Arial Unicode MS" panose="020B0604020202020204" pitchFamily="34" charset="-128"/>
              </a:rPr>
              <a:t>Human effects- flooded houses, lost road links, people running out of food, no access to medical support.</a:t>
            </a:r>
          </a:p>
          <a:p>
            <a:pPr marL="171450" indent="-171450">
              <a:lnSpc>
                <a:spcPct val="110000"/>
              </a:lnSpc>
              <a:spcBef>
                <a:spcPts val="0"/>
              </a:spcBef>
              <a:buFont typeface="Arial" panose="020B0604020202020204" pitchFamily="34" charset="0"/>
              <a:buChar char="•"/>
            </a:pPr>
            <a:r>
              <a:rPr lang="en-GB" sz="1200" dirty="0">
                <a:solidFill>
                  <a:schemeClr val="tx1"/>
                </a:solidFill>
                <a:ea typeface="Arial Unicode MS" panose="020B0604020202020204" pitchFamily="34" charset="-128"/>
                <a:cs typeface="Arial Unicode MS" panose="020B0604020202020204" pitchFamily="34" charset="-128"/>
              </a:rPr>
              <a:t>Effects on nature – submerged land, isolated wildlife, food shortage</a:t>
            </a:r>
          </a:p>
          <a:p>
            <a:endParaRPr lang="en-US" dirty="0"/>
          </a:p>
        </p:txBody>
      </p:sp>
    </p:spTree>
    <p:extLst>
      <p:ext uri="{BB962C8B-B14F-4D97-AF65-F5344CB8AC3E}">
        <p14:creationId xmlns:p14="http://schemas.microsoft.com/office/powerpoint/2010/main" val="675603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252413" y="738188"/>
            <a:ext cx="6337300" cy="3563937"/>
          </a:xfrm>
          <a:noFill/>
        </p:spPr>
      </p:sp>
      <p:sp>
        <p:nvSpPr>
          <p:cNvPr id="181251"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Arial" panose="020B0604020202020204" pitchFamily="34" charset="0"/>
                <a:ea typeface="ＭＳ Ｐゴシック" charset="-128"/>
                <a:cs typeface="Arial" panose="020B0604020202020204" pitchFamily="34" charset="0"/>
              </a:rPr>
              <a:t>Activity</a:t>
            </a:r>
            <a:r>
              <a:rPr lang="en-US" sz="1200" b="1" kern="1200" baseline="0" dirty="0">
                <a:solidFill>
                  <a:schemeClr val="tx1"/>
                </a:solidFill>
                <a:latin typeface="Arial" panose="020B0604020202020204" pitchFamily="34" charset="0"/>
                <a:ea typeface="ＭＳ Ｐゴシック" charset="-128"/>
                <a:cs typeface="Arial" panose="020B0604020202020204" pitchFamily="34" charset="0"/>
              </a:rPr>
              <a:t> Notes:</a:t>
            </a:r>
          </a:p>
          <a:p>
            <a:pPr>
              <a:lnSpc>
                <a:spcPct val="110000"/>
              </a:lnSpc>
              <a:spcBef>
                <a:spcPts val="0"/>
              </a:spcBef>
            </a:pPr>
            <a:r>
              <a:rPr lang="en-GB" sz="1200" b="1" dirty="0">
                <a:solidFill>
                  <a:schemeClr val="tx1"/>
                </a:solidFill>
                <a:ea typeface="Arial Unicode MS" panose="020B0604020202020204" pitchFamily="34" charset="-128"/>
                <a:cs typeface="Arial Unicode MS" panose="020B0604020202020204" pitchFamily="34" charset="-128"/>
              </a:rPr>
              <a:t>Discuss</a:t>
            </a:r>
            <a:r>
              <a:rPr lang="en-GB" sz="1200" dirty="0">
                <a:solidFill>
                  <a:schemeClr val="tx1"/>
                </a:solidFill>
                <a:ea typeface="Arial Unicode MS" panose="020B0604020202020204" pitchFamily="34" charset="-128"/>
                <a:cs typeface="Arial Unicode MS" panose="020B0604020202020204" pitchFamily="34" charset="-128"/>
              </a:rPr>
              <a:t>:</a:t>
            </a:r>
          </a:p>
          <a:p>
            <a:pPr>
              <a:lnSpc>
                <a:spcPct val="110000"/>
              </a:lnSpc>
              <a:spcBef>
                <a:spcPts val="0"/>
              </a:spcBef>
            </a:pPr>
            <a:r>
              <a:rPr lang="en-GB" sz="1200" baseline="0" dirty="0">
                <a:solidFill>
                  <a:schemeClr val="tx1"/>
                </a:solidFill>
                <a:ea typeface="Arial Unicode MS" panose="020B0604020202020204" pitchFamily="34" charset="-128"/>
                <a:cs typeface="Arial Unicode MS" panose="020B0604020202020204" pitchFamily="34" charset="-128"/>
              </a:rPr>
              <a:t>how flooding could be prevented</a:t>
            </a:r>
            <a:r>
              <a:rPr lang="en-GB" sz="1200" dirty="0">
                <a:solidFill>
                  <a:schemeClr val="tx1"/>
                </a:solidFill>
                <a:ea typeface="Arial Unicode MS" panose="020B0604020202020204" pitchFamily="34" charset="-128"/>
                <a:cs typeface="Arial Unicode MS" panose="020B0604020202020204" pitchFamily="34" charset="-128"/>
              </a:rPr>
              <a:t> e.g. flood defences, planting trees, canalising rivers, drainage planning, porous pavement, decarbonising energy, reducing energy use and car</a:t>
            </a:r>
            <a:r>
              <a:rPr lang="en-GB" sz="1200" baseline="0" dirty="0">
                <a:solidFill>
                  <a:schemeClr val="tx1"/>
                </a:solidFill>
                <a:ea typeface="Arial Unicode MS" panose="020B0604020202020204" pitchFamily="34" charset="-128"/>
                <a:cs typeface="Arial Unicode MS" panose="020B0604020202020204" pitchFamily="34" charset="-128"/>
              </a:rPr>
              <a:t> travel. </a:t>
            </a:r>
            <a:r>
              <a:rPr lang="en-GB" dirty="0"/>
              <a:t>It is important</a:t>
            </a:r>
            <a:r>
              <a:rPr lang="en-GB" baseline="0" dirty="0"/>
              <a:t> to note</a:t>
            </a:r>
            <a:r>
              <a:rPr lang="en-GB" dirty="0"/>
              <a:t> total rainfall is not always</a:t>
            </a:r>
            <a:r>
              <a:rPr lang="en-GB" baseline="0" dirty="0"/>
              <a:t> the issue but the intensity of rainfall, that will lead to flooding</a:t>
            </a:r>
            <a:endParaRPr lang="en-US" baseline="0" dirty="0"/>
          </a:p>
          <a:p>
            <a:endParaRPr lang="en-GB" baseline="0" dirty="0"/>
          </a:p>
          <a:p>
            <a:endParaRPr lang="en-GB" baseline="0" dirty="0"/>
          </a:p>
          <a:p>
            <a:r>
              <a:rPr lang="en-GB" b="1" baseline="0" dirty="0"/>
              <a:t>Brainstorm</a:t>
            </a:r>
            <a:r>
              <a:rPr lang="en-GB" b="0" baseline="0" dirty="0"/>
              <a:t>:</a:t>
            </a:r>
          </a:p>
          <a:p>
            <a:r>
              <a:rPr lang="en-GB" baseline="0" dirty="0"/>
              <a:t>the damaging effects on humans and nature of flooding here in the UK</a:t>
            </a:r>
          </a:p>
          <a:p>
            <a:pPr marL="171450" indent="-171450">
              <a:lnSpc>
                <a:spcPct val="110000"/>
              </a:lnSpc>
              <a:spcBef>
                <a:spcPts val="0"/>
              </a:spcBef>
              <a:buFont typeface="Arial" panose="020B0604020202020204" pitchFamily="34" charset="0"/>
              <a:buChar char="•"/>
            </a:pPr>
            <a:r>
              <a:rPr lang="en-GB" sz="1200" dirty="0">
                <a:solidFill>
                  <a:schemeClr val="tx1"/>
                </a:solidFill>
                <a:ea typeface="Arial Unicode MS" panose="020B0604020202020204" pitchFamily="34" charset="-128"/>
                <a:cs typeface="Arial Unicode MS" panose="020B0604020202020204" pitchFamily="34" charset="-128"/>
              </a:rPr>
              <a:t>Human effects- flooded houses, lost road links, people running out of food, no access to medical support.</a:t>
            </a:r>
          </a:p>
          <a:p>
            <a:pPr marL="171450" indent="-171450">
              <a:lnSpc>
                <a:spcPct val="110000"/>
              </a:lnSpc>
              <a:spcBef>
                <a:spcPts val="0"/>
              </a:spcBef>
              <a:buFont typeface="Arial" panose="020B0604020202020204" pitchFamily="34" charset="0"/>
              <a:buChar char="•"/>
            </a:pPr>
            <a:r>
              <a:rPr lang="en-GB" sz="1200" dirty="0">
                <a:solidFill>
                  <a:schemeClr val="tx1"/>
                </a:solidFill>
                <a:ea typeface="Arial Unicode MS" panose="020B0604020202020204" pitchFamily="34" charset="-128"/>
                <a:cs typeface="Arial Unicode MS" panose="020B0604020202020204" pitchFamily="34" charset="-128"/>
              </a:rPr>
              <a:t>Effects on nature – submerged land, isolated wildlife, food shortage</a:t>
            </a:r>
          </a:p>
          <a:p>
            <a:pPr>
              <a:lnSpc>
                <a:spcPct val="110000"/>
              </a:lnSpc>
              <a:spcBef>
                <a:spcPts val="0"/>
              </a:spcBef>
            </a:pPr>
            <a:endParaRPr lang="en-GB" sz="1200" dirty="0">
              <a:solidFill>
                <a:schemeClr val="tx1"/>
              </a:solidFill>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2849313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Arial" panose="020B0604020202020204" pitchFamily="34" charset="0"/>
                <a:ea typeface="ＭＳ Ｐゴシック" charset="-128"/>
                <a:cs typeface="Arial" panose="020B0604020202020204" pitchFamily="34" charset="0"/>
              </a:rPr>
              <a:t>Activity</a:t>
            </a:r>
            <a:r>
              <a:rPr lang="en-US" sz="1200" b="1" kern="1200" baseline="0" dirty="0">
                <a:solidFill>
                  <a:schemeClr val="tx1"/>
                </a:solidFill>
                <a:latin typeface="Arial" panose="020B0604020202020204" pitchFamily="34" charset="0"/>
                <a:ea typeface="ＭＳ Ｐゴシック" charset="-128"/>
                <a:cs typeface="Arial" panose="020B0604020202020204" pitchFamily="34" charset="0"/>
              </a:rPr>
              <a:t> Notes:</a:t>
            </a:r>
          </a:p>
          <a:p>
            <a:endParaRPr lang="en-GB" dirty="0"/>
          </a:p>
          <a:p>
            <a:r>
              <a:rPr lang="en-GB" dirty="0"/>
              <a:t>Watch</a:t>
            </a:r>
            <a:r>
              <a:rPr lang="en-GB" baseline="0" dirty="0"/>
              <a:t> a short video on the carbon footprint</a:t>
            </a:r>
          </a:p>
          <a:p>
            <a:endParaRPr lang="en-GB" dirty="0"/>
          </a:p>
          <a:p>
            <a:r>
              <a:rPr lang="en-GB" dirty="0"/>
              <a:t>Ask</a:t>
            </a:r>
            <a:r>
              <a:rPr lang="en-GB" baseline="0" dirty="0"/>
              <a:t> the students to calculate their carbon dioxide usage using the worksheet provided.</a:t>
            </a:r>
          </a:p>
          <a:p>
            <a:endParaRPr lang="en-GB" baseline="0" dirty="0"/>
          </a:p>
          <a:p>
            <a:r>
              <a:rPr lang="en-GB" baseline="0" dirty="0"/>
              <a:t>Find out which student has the lowest emissions in the class.</a:t>
            </a:r>
          </a:p>
          <a:p>
            <a:endParaRPr lang="en-GB" baseline="0" dirty="0"/>
          </a:p>
          <a:p>
            <a:r>
              <a:rPr lang="en-GB" b="1" baseline="0" dirty="0"/>
              <a:t>Discuss:</a:t>
            </a:r>
          </a:p>
          <a:p>
            <a:r>
              <a:rPr lang="en-GB" baseline="0" dirty="0"/>
              <a:t>other ways in which the students could reduce carbon dioxide at school and at home</a:t>
            </a:r>
            <a:endParaRPr lang="en-GB" dirty="0"/>
          </a:p>
          <a:p>
            <a:endParaRPr lang="en-GB" baseline="0" dirty="0"/>
          </a:p>
          <a:p>
            <a:endParaRPr lang="de-DE" dirty="0"/>
          </a:p>
        </p:txBody>
      </p:sp>
    </p:spTree>
    <p:extLst>
      <p:ext uri="{BB962C8B-B14F-4D97-AF65-F5344CB8AC3E}">
        <p14:creationId xmlns:p14="http://schemas.microsoft.com/office/powerpoint/2010/main" val="2192367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lstStyle/>
          <a:p>
            <a:r>
              <a:rPr lang="en-GB" dirty="0"/>
              <a:t>Discuss how reducing green space may affect us personally – parks are good for bodily and mental</a:t>
            </a:r>
            <a:r>
              <a:rPr lang="en-GB" baseline="0" dirty="0"/>
              <a:t> health. Use exercise, dog walks, biodiversity and free activity space as examples of the benefits of green spaces.</a:t>
            </a:r>
          </a:p>
          <a:p>
            <a:endParaRPr lang="en-GB" baseline="0" dirty="0"/>
          </a:p>
          <a:p>
            <a:r>
              <a:rPr lang="en-GB" dirty="0"/>
              <a:t>Further information on the wellbeing elements of the topic can be found here</a:t>
            </a:r>
          </a:p>
          <a:p>
            <a:r>
              <a:rPr lang="en-GB" dirty="0"/>
              <a:t>http://www.wildlifetrusts.org/living-landscape/nature-health-and-wild-wellbeing</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de-DE" dirty="0"/>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16</a:t>
            </a:fld>
            <a:endParaRPr lang="de-DE" dirty="0">
              <a:latin typeface="Arial" pitchFamily="34" charset="0"/>
            </a:endParaRPr>
          </a:p>
        </p:txBody>
      </p:sp>
    </p:spTree>
    <p:extLst>
      <p:ext uri="{BB962C8B-B14F-4D97-AF65-F5344CB8AC3E}">
        <p14:creationId xmlns:p14="http://schemas.microsoft.com/office/powerpoint/2010/main" val="856420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lstStyle/>
          <a:p>
            <a:r>
              <a:rPr lang="en-GB" dirty="0"/>
              <a:t>Discuss how reducing green space may affect us personally – parks are good for bodily and mental</a:t>
            </a:r>
            <a:r>
              <a:rPr lang="en-GB" baseline="0" dirty="0"/>
              <a:t> health. Use exercise, dog walks, biodiversity and free activity space as examples of the benefits of green spaces.</a:t>
            </a:r>
          </a:p>
          <a:p>
            <a:endParaRPr lang="en-GB" baseline="0" dirty="0"/>
          </a:p>
          <a:p>
            <a:r>
              <a:rPr lang="en-GB" dirty="0"/>
              <a:t>Further information on the wellbeing elements of the topic can be found here</a:t>
            </a:r>
          </a:p>
          <a:p>
            <a:r>
              <a:rPr lang="en-GB" dirty="0"/>
              <a:t>http://www.wildlifetrusts.org/living-landscape/nature-health-and-wild-wellbeing</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de-DE" dirty="0"/>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17</a:t>
            </a:fld>
            <a:endParaRPr lang="de-DE" dirty="0">
              <a:latin typeface="Arial" pitchFamily="34" charset="0"/>
            </a:endParaRPr>
          </a:p>
        </p:txBody>
      </p:sp>
    </p:spTree>
    <p:extLst>
      <p:ext uri="{BB962C8B-B14F-4D97-AF65-F5344CB8AC3E}">
        <p14:creationId xmlns:p14="http://schemas.microsoft.com/office/powerpoint/2010/main" val="293455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2</a:t>
            </a:fld>
            <a:endParaRPr lang="de-DE" dirty="0">
              <a:latin typeface="Arial" pitchFamily="34" charset="0"/>
            </a:endParaRPr>
          </a:p>
        </p:txBody>
      </p:sp>
    </p:spTree>
    <p:extLst>
      <p:ext uri="{BB962C8B-B14F-4D97-AF65-F5344CB8AC3E}">
        <p14:creationId xmlns:p14="http://schemas.microsoft.com/office/powerpoint/2010/main" val="278299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252413" y="738188"/>
            <a:ext cx="6337300" cy="3563937"/>
          </a:xfrm>
          <a:noFill/>
        </p:spPr>
      </p:sp>
      <p:sp>
        <p:nvSpPr>
          <p:cNvPr id="1812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33789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252413" y="738188"/>
            <a:ext cx="6337300" cy="3563937"/>
          </a:xfrm>
          <a:noFill/>
        </p:spPr>
      </p:sp>
      <p:sp>
        <p:nvSpPr>
          <p:cNvPr id="1812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33789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lstStyle/>
          <a:p>
            <a:pPr lvl="0"/>
            <a:r>
              <a:rPr lang="en-US" sz="1200" b="1" kern="1200" dirty="0">
                <a:solidFill>
                  <a:schemeClr val="tx1"/>
                </a:solidFill>
                <a:latin typeface="Arial" panose="020B0604020202020204" pitchFamily="34" charset="0"/>
                <a:ea typeface="ＭＳ Ｐゴシック" charset="-128"/>
                <a:cs typeface="Arial" panose="020B0604020202020204" pitchFamily="34" charset="0"/>
              </a:rPr>
              <a:t>Activity Notes</a:t>
            </a:r>
            <a:r>
              <a:rPr lang="en-US" sz="1200" kern="1200" dirty="0">
                <a:solidFill>
                  <a:schemeClr val="tx1"/>
                </a:solidFill>
                <a:latin typeface="Arial" panose="020B0604020202020204" pitchFamily="34" charset="0"/>
                <a:ea typeface="ＭＳ Ｐゴシック" charset="-128"/>
                <a:cs typeface="Arial" panose="020B0604020202020204" pitchFamily="34" charset="0"/>
              </a:rPr>
              <a:t>: </a:t>
            </a:r>
          </a:p>
          <a:p>
            <a:pPr lvl="0"/>
            <a:endParaRPr lang="en-US" sz="1200" kern="1200" dirty="0">
              <a:solidFill>
                <a:schemeClr val="tx1"/>
              </a:solidFill>
              <a:latin typeface="Arial" panose="020B0604020202020204" pitchFamily="34" charset="0"/>
              <a:ea typeface="ＭＳ Ｐゴシック" charset="-128"/>
              <a:cs typeface="Arial" panose="020B0604020202020204" pitchFamily="34" charset="0"/>
            </a:endParaRPr>
          </a:p>
          <a:p>
            <a:pPr lvl="0"/>
            <a:r>
              <a:rPr lang="en-US" sz="1200" kern="1200" dirty="0">
                <a:solidFill>
                  <a:schemeClr val="tx1"/>
                </a:solidFill>
                <a:latin typeface="Arial" panose="020B0604020202020204" pitchFamily="34" charset="0"/>
                <a:ea typeface="ＭＳ Ｐゴシック" charset="-128"/>
                <a:cs typeface="Arial" panose="020B0604020202020204" pitchFamily="34" charset="0"/>
              </a:rPr>
              <a:t>It is important to understand the difference between climate change and global warming and to understand how man made influences are exacerbating the issue.</a:t>
            </a:r>
          </a:p>
          <a:p>
            <a:endParaRPr lang="en-US"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4230396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ea typeface="Arial Unicode MS" panose="020B0604020202020204" pitchFamily="34" charset="-128"/>
                <a:cs typeface="Arial" panose="020B0604020202020204" pitchFamily="34" charset="0"/>
              </a:rPr>
              <a:t>The game is played with one person in the centre of a circle  (the Earth) and other people in a circle outside with their coats (the GHGs).  </a:t>
            </a:r>
          </a:p>
          <a:p>
            <a:r>
              <a:rPr lang="de-DE" dirty="0"/>
              <a:t> </a:t>
            </a:r>
          </a:p>
          <a:p>
            <a:r>
              <a:rPr lang="de-DE" dirty="0"/>
              <a:t>Use the following script to talk about the effect of greenhouse gasses on the earth while playing the coats game: </a:t>
            </a:r>
          </a:p>
          <a:p>
            <a:endParaRPr lang="de-DE" dirty="0"/>
          </a:p>
          <a:p>
            <a:r>
              <a:rPr lang="en-GB" sz="1200" b="0" i="1" u="none" strike="noStrike" kern="1200" baseline="0" dirty="0">
                <a:solidFill>
                  <a:schemeClr val="tx1"/>
                </a:solidFill>
                <a:latin typeface="Arial" panose="020B0604020202020204" pitchFamily="34" charset="0"/>
                <a:ea typeface="ＭＳ Ｐゴシック" charset="-128"/>
                <a:cs typeface="Arial" panose="020B0604020202020204" pitchFamily="34" charset="0"/>
              </a:rPr>
              <a:t>“Some gases in the Earth’s atmosphere stop heat radiating into space from the Earth. They include methane, water vapour and carbon dioxide. This is called the greenhouse effect and the gases involved are called greenhouse gases. An increased greenhouse effect can lead to global warming and climate change. Electromagnetic radiation at most wavelengths from the Sun passes through the Earth’s atmosphere. The Earth absorbs electromagnetic radiation with short wavelengths and so warms up. Heat is radiated from the Earth as longer wavelength infrared radiation. Some of this infrared radiation is absorbed by greenhouse gases in the atmosphere, warming up the atmosphere.” </a:t>
            </a:r>
            <a:endParaRPr lang="de-DE" dirty="0"/>
          </a:p>
        </p:txBody>
      </p:sp>
    </p:spTree>
    <p:extLst>
      <p:ext uri="{BB962C8B-B14F-4D97-AF65-F5344CB8AC3E}">
        <p14:creationId xmlns:p14="http://schemas.microsoft.com/office/powerpoint/2010/main" val="1661504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252413" y="738188"/>
            <a:ext cx="6337300" cy="3563937"/>
          </a:xfrm>
          <a:noFill/>
        </p:spPr>
      </p:sp>
      <p:sp>
        <p:nvSpPr>
          <p:cNvPr id="1812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59991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252413" y="738188"/>
            <a:ext cx="6337300" cy="3563937"/>
          </a:xfrm>
          <a:noFill/>
        </p:spPr>
      </p:sp>
      <p:sp>
        <p:nvSpPr>
          <p:cNvPr id="181251" name="Rectangle 3"/>
          <p:cNvSpPr>
            <a:spLocks noGrp="1" noChangeArrowheads="1"/>
          </p:cNvSpPr>
          <p:nvPr>
            <p:ph type="body" idx="1"/>
          </p:nvPr>
        </p:nvSpPr>
        <p:spPr/>
        <p:txBody>
          <a:bodyPr/>
          <a:lstStyle/>
          <a:p>
            <a:pPr lvl="0"/>
            <a:r>
              <a:rPr lang="en-US" sz="1200" b="1" kern="1200" dirty="0">
                <a:solidFill>
                  <a:schemeClr val="tx1"/>
                </a:solidFill>
                <a:latin typeface="Arial" panose="020B0604020202020204" pitchFamily="34" charset="0"/>
                <a:ea typeface="ＭＳ Ｐゴシック" charset="-128"/>
                <a:cs typeface="Arial" panose="020B0604020202020204" pitchFamily="34" charset="0"/>
              </a:rPr>
              <a:t>Activity</a:t>
            </a:r>
            <a:r>
              <a:rPr lang="en-US" sz="1200" b="1" kern="1200" baseline="0" dirty="0">
                <a:solidFill>
                  <a:schemeClr val="tx1"/>
                </a:solidFill>
                <a:latin typeface="Arial" panose="020B0604020202020204" pitchFamily="34" charset="0"/>
                <a:ea typeface="ＭＳ Ｐゴシック" charset="-128"/>
                <a:cs typeface="Arial" panose="020B0604020202020204" pitchFamily="34" charset="0"/>
              </a:rPr>
              <a:t> Notes:</a:t>
            </a:r>
          </a:p>
          <a:p>
            <a:pPr lvl="0"/>
            <a:endParaRPr lang="en-US" sz="1200" kern="1200" baseline="0" dirty="0">
              <a:solidFill>
                <a:schemeClr val="tx1"/>
              </a:solidFill>
              <a:latin typeface="Arial" panose="020B0604020202020204" pitchFamily="34" charset="0"/>
              <a:ea typeface="ＭＳ Ｐゴシック" charset="-128"/>
              <a:cs typeface="Arial" panose="020B0604020202020204" pitchFamily="34" charset="0"/>
            </a:endParaRPr>
          </a:p>
          <a:p>
            <a:r>
              <a:rPr lang="en-GB" dirty="0"/>
              <a:t>Discuss how melting of ice sheets and glaciers</a:t>
            </a:r>
            <a:r>
              <a:rPr lang="en-GB" baseline="0" dirty="0"/>
              <a:t> has happened – </a:t>
            </a:r>
            <a:r>
              <a:rPr lang="en-GB" b="1" baseline="0" dirty="0"/>
              <a:t>clue</a:t>
            </a:r>
            <a:r>
              <a:rPr lang="en-GB" baseline="0" dirty="0"/>
              <a:t> burning of fossil fuels, build up of greenhouse gases in the atmosphere</a:t>
            </a:r>
          </a:p>
          <a:p>
            <a:endParaRPr lang="en-US" dirty="0"/>
          </a:p>
        </p:txBody>
      </p:sp>
    </p:spTree>
    <p:extLst>
      <p:ext uri="{BB962C8B-B14F-4D97-AF65-F5344CB8AC3E}">
        <p14:creationId xmlns:p14="http://schemas.microsoft.com/office/powerpoint/2010/main" val="387280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lstStyle/>
          <a:p>
            <a:r>
              <a:rPr lang="en-GB" b="1" baseline="0" dirty="0">
                <a:solidFill>
                  <a:srgbClr val="FF0000"/>
                </a:solidFill>
              </a:rPr>
              <a:t>Extension activity: </a:t>
            </a:r>
            <a:r>
              <a:rPr lang="en-GB" baseline="0" dirty="0">
                <a:solidFill>
                  <a:srgbClr val="FF0000"/>
                </a:solidFill>
              </a:rPr>
              <a:t>Discuss how the albedo effect worsens global warming </a:t>
            </a:r>
          </a:p>
          <a:p>
            <a:endParaRPr lang="en-US" sz="1200" b="0" kern="1200" dirty="0">
              <a:solidFill>
                <a:schemeClr val="tx1"/>
              </a:solidFill>
              <a:latin typeface="Arial" panose="020B0604020202020204" pitchFamily="34" charset="0"/>
              <a:ea typeface="ＭＳ Ｐゴシック" charset="-128"/>
              <a:cs typeface="Arial" panose="020B0604020202020204" pitchFamily="34" charset="0"/>
            </a:endParaRPr>
          </a:p>
          <a:p>
            <a:r>
              <a:rPr lang="en-US" sz="1200" b="0" kern="1200" dirty="0">
                <a:solidFill>
                  <a:schemeClr val="tx1"/>
                </a:solidFill>
                <a:latin typeface="Arial" panose="020B0604020202020204" pitchFamily="34" charset="0"/>
                <a:ea typeface="ＭＳ Ｐゴシック" charset="-128"/>
                <a:cs typeface="Arial" panose="020B0604020202020204" pitchFamily="34" charset="0"/>
              </a:rPr>
              <a:t>The </a:t>
            </a:r>
            <a:r>
              <a:rPr lang="en-US" sz="1200" b="1" kern="1200" dirty="0">
                <a:solidFill>
                  <a:schemeClr val="tx1"/>
                </a:solidFill>
                <a:latin typeface="Arial" panose="020B0604020202020204" pitchFamily="34" charset="0"/>
                <a:ea typeface="ＭＳ Ｐゴシック" charset="-128"/>
                <a:cs typeface="Arial" panose="020B0604020202020204" pitchFamily="34" charset="0"/>
              </a:rPr>
              <a:t>ice albedo effect</a:t>
            </a:r>
            <a:r>
              <a:rPr lang="en-US" sz="1200" b="0" kern="1200" dirty="0">
                <a:solidFill>
                  <a:schemeClr val="tx1"/>
                </a:solidFill>
                <a:latin typeface="Arial" panose="020B0604020202020204" pitchFamily="34" charset="0"/>
                <a:ea typeface="ＭＳ Ｐゴシック" charset="-128"/>
                <a:cs typeface="Arial" panose="020B0604020202020204" pitchFamily="34" charset="0"/>
              </a:rPr>
              <a:t> is simply a name for how </a:t>
            </a:r>
            <a:r>
              <a:rPr lang="en-US" sz="1200" b="1" kern="1200" dirty="0">
                <a:solidFill>
                  <a:schemeClr val="tx1"/>
                </a:solidFill>
                <a:latin typeface="Arial" panose="020B0604020202020204" pitchFamily="34" charset="0"/>
                <a:ea typeface="ＭＳ Ｐゴシック" charset="-128"/>
                <a:cs typeface="Arial" panose="020B0604020202020204" pitchFamily="34" charset="0"/>
              </a:rPr>
              <a:t>ice</a:t>
            </a:r>
            <a:r>
              <a:rPr lang="en-US" sz="1200" b="0" kern="1200" dirty="0">
                <a:solidFill>
                  <a:schemeClr val="tx1"/>
                </a:solidFill>
                <a:latin typeface="Arial" panose="020B0604020202020204" pitchFamily="34" charset="0"/>
                <a:ea typeface="ＭＳ Ｐゴシック" charset="-128"/>
                <a:cs typeface="Arial" panose="020B0604020202020204" pitchFamily="34" charset="0"/>
              </a:rPr>
              <a:t> and snow reflect solar radiation, rather than absorbing it like the oceans and land</a:t>
            </a:r>
            <a:r>
              <a:rPr lang="en-US" sz="1200" b="0" kern="1200" baseline="0" dirty="0">
                <a:solidFill>
                  <a:schemeClr val="tx1"/>
                </a:solidFill>
                <a:latin typeface="Arial" panose="020B0604020202020204" pitchFamily="34" charset="0"/>
                <a:ea typeface="ＭＳ Ｐゴシック" charset="-128"/>
                <a:cs typeface="Arial" panose="020B0604020202020204" pitchFamily="34" charset="0"/>
              </a:rPr>
              <a:t> do, </a:t>
            </a:r>
            <a:r>
              <a:rPr lang="en-US" sz="1200" b="0" kern="1200" dirty="0">
                <a:solidFill>
                  <a:schemeClr val="tx1"/>
                </a:solidFill>
                <a:latin typeface="Arial" panose="020B0604020202020204" pitchFamily="34" charset="0"/>
                <a:ea typeface="ＭＳ Ｐゴシック" charset="-128"/>
                <a:cs typeface="Arial" panose="020B0604020202020204" pitchFamily="34" charset="0"/>
              </a:rPr>
              <a:t>and thus help keep the Earth cool. Since a cool Earth also tends to have more </a:t>
            </a:r>
            <a:r>
              <a:rPr lang="en-US" sz="1200" b="1" kern="1200" dirty="0">
                <a:solidFill>
                  <a:schemeClr val="tx1"/>
                </a:solidFill>
                <a:latin typeface="Arial" panose="020B0604020202020204" pitchFamily="34" charset="0"/>
                <a:ea typeface="ＭＳ Ｐゴシック" charset="-128"/>
                <a:cs typeface="Arial" panose="020B0604020202020204" pitchFamily="34" charset="0"/>
              </a:rPr>
              <a:t>ice</a:t>
            </a:r>
            <a:r>
              <a:rPr lang="en-US" sz="1200" b="0" kern="1200" dirty="0">
                <a:solidFill>
                  <a:schemeClr val="tx1"/>
                </a:solidFill>
                <a:latin typeface="Arial" panose="020B0604020202020204" pitchFamily="34" charset="0"/>
                <a:ea typeface="ＭＳ Ｐゴシック" charset="-128"/>
                <a:cs typeface="Arial" panose="020B0604020202020204" pitchFamily="34" charset="0"/>
              </a:rPr>
              <a:t> and snow, the </a:t>
            </a:r>
            <a:r>
              <a:rPr lang="en-US" sz="1200" b="1" kern="1200" dirty="0">
                <a:solidFill>
                  <a:schemeClr val="tx1"/>
                </a:solidFill>
                <a:latin typeface="Arial" panose="020B0604020202020204" pitchFamily="34" charset="0"/>
                <a:ea typeface="ＭＳ Ｐゴシック" charset="-128"/>
                <a:cs typeface="Arial" panose="020B0604020202020204" pitchFamily="34" charset="0"/>
              </a:rPr>
              <a:t>ice albedo effect</a:t>
            </a:r>
            <a:r>
              <a:rPr lang="en-US" sz="1200" b="0" kern="1200" dirty="0">
                <a:solidFill>
                  <a:schemeClr val="tx1"/>
                </a:solidFill>
                <a:latin typeface="Arial" panose="020B0604020202020204" pitchFamily="34" charset="0"/>
                <a:ea typeface="ＭＳ Ｐゴシック" charset="-128"/>
                <a:cs typeface="Arial" panose="020B0604020202020204" pitchFamily="34" charset="0"/>
              </a:rPr>
              <a:t> is an example of a positive climate </a:t>
            </a:r>
            <a:r>
              <a:rPr lang="en-US" sz="1200" b="1" kern="1200" dirty="0">
                <a:solidFill>
                  <a:schemeClr val="tx1"/>
                </a:solidFill>
                <a:latin typeface="Arial" panose="020B0604020202020204" pitchFamily="34" charset="0"/>
                <a:ea typeface="ＭＳ Ｐゴシック" charset="-128"/>
                <a:cs typeface="Arial" panose="020B0604020202020204" pitchFamily="34" charset="0"/>
              </a:rPr>
              <a:t>feedback</a:t>
            </a:r>
            <a:r>
              <a:rPr lang="en-US" sz="1200" b="0" kern="1200" dirty="0">
                <a:solidFill>
                  <a:schemeClr val="tx1"/>
                </a:solidFill>
                <a:latin typeface="Arial" panose="020B0604020202020204" pitchFamily="34" charset="0"/>
                <a:ea typeface="ＭＳ Ｐゴシック" charset="-128"/>
                <a:cs typeface="Arial" panose="020B0604020202020204" pitchFamily="34" charset="0"/>
              </a:rPr>
              <a:t>. As our Glaciers and ice sheets retreat we have less ice</a:t>
            </a:r>
            <a:r>
              <a:rPr lang="en-US" sz="1200" b="0" kern="1200" baseline="0" dirty="0">
                <a:solidFill>
                  <a:schemeClr val="tx1"/>
                </a:solidFill>
                <a:latin typeface="Arial" panose="020B0604020202020204" pitchFamily="34" charset="0"/>
                <a:ea typeface="ＭＳ Ｐゴシック" charset="-128"/>
                <a:cs typeface="Arial" panose="020B0604020202020204" pitchFamily="34" charset="0"/>
              </a:rPr>
              <a:t> cover to reflect solar radiation, so temperatures increase.</a:t>
            </a:r>
            <a:endParaRPr lang="en-GB" baseline="0" dirty="0"/>
          </a:p>
          <a:p>
            <a:endParaRPr lang="de-DE" dirty="0"/>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9</a:t>
            </a:fld>
            <a:endParaRPr lang="de-DE" dirty="0">
              <a:latin typeface="Arial" pitchFamily="34" charset="0"/>
            </a:endParaRPr>
          </a:p>
        </p:txBody>
      </p:sp>
    </p:spTree>
    <p:extLst>
      <p:ext uri="{BB962C8B-B14F-4D97-AF65-F5344CB8AC3E}">
        <p14:creationId xmlns:p14="http://schemas.microsoft.com/office/powerpoint/2010/main" val="1419317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customXml" Target="../../customXml/item3.xml"/><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customXml" Target="../../customXml/item9.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customXml" Target="../../customXml/item13.xml"/><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customXml" Target="../../customXml/item2.xml"/><Relationship Id="rId5" Type="http://schemas.openxmlformats.org/officeDocument/2006/relationships/slideMaster" Target="../slideMasters/slideMaster1.xml"/><Relationship Id="rId4" Type="http://schemas.openxmlformats.org/officeDocument/2006/relationships/tags" Target="../tags/tag5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customXml" Target="../../customXml/item10.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customXml" Target="../../customXml/item16.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customXml" Target="../../customXml/item12.xml"/><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customXml" Target="../../customXml/item6.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customXml" Target="../../customXml/item8.xml"/><Relationship Id="rId5" Type="http://schemas.openxmlformats.org/officeDocument/2006/relationships/slideMaster" Target="../slideMasters/slideMaster1.xml"/><Relationship Id="rId4" Type="http://schemas.openxmlformats.org/officeDocument/2006/relationships/tags" Target="../tags/tag69.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customXml" Target="../../customXml/item14.xml"/><Relationship Id="rId6" Type="http://schemas.openxmlformats.org/officeDocument/2006/relationships/slideMaster" Target="../slideMasters/slideMaster1.xml"/><Relationship Id="rId5" Type="http://schemas.openxmlformats.org/officeDocument/2006/relationships/tags" Target="../tags/tag73.xml"/><Relationship Id="rId4" Type="http://schemas.openxmlformats.org/officeDocument/2006/relationships/tags" Target="../tags/tag7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customXml" Target="../../customXml/item5.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customXml" Target="../../customXml/item15.xml"/><Relationship Id="rId6" Type="http://schemas.openxmlformats.org/officeDocument/2006/relationships/slideMaster" Target="../slideMasters/slideMaster1.xml"/><Relationship Id="rId5" Type="http://schemas.openxmlformats.org/officeDocument/2006/relationships/tags" Target="../tags/tag82.xml"/><Relationship Id="rId4" Type="http://schemas.openxmlformats.org/officeDocument/2006/relationships/tags" Target="../tags/tag81.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customXml" Target="../../customXml/item4.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9.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customXml" Target="../../customXml/item7.xml"/><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icture">
    <p:spTree>
      <p:nvGrpSpPr>
        <p:cNvPr id="1" name=""/>
        <p:cNvGrpSpPr/>
        <p:nvPr/>
      </p:nvGrpSpPr>
      <p:grpSpPr>
        <a:xfrm>
          <a:off x="0" y="0"/>
          <a:ext cx="0" cy="0"/>
          <a:chOff x="0" y="0"/>
          <a:chExt cx="0" cy="0"/>
        </a:xfrm>
      </p:grpSpPr>
      <p:pic>
        <p:nvPicPr>
          <p:cNvPr id="6" name="Picture 5" descr="SiemensWildlifeTrust_pic.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75" y="0"/>
            <a:ext cx="12235628" cy="6894000"/>
          </a:xfrm>
          <a:prstGeom prst="rect">
            <a:avLst/>
          </a:prstGeom>
        </p:spPr>
      </p:pic>
      <p:sp>
        <p:nvSpPr>
          <p:cNvPr id="4" name="cdtRectangle 115 Id57350"/>
          <p:cNvSpPr>
            <a:spLocks noGrp="1" noChangeArrowheads="1"/>
          </p:cNvSpPr>
          <p:nvPr>
            <p:ph type="ctrTitle"/>
            <p:custDataLst>
              <p:tags r:id="rId1"/>
            </p:custDataLst>
          </p:nvPr>
        </p:nvSpPr>
        <p:spPr bwMode="ltGray">
          <a:xfrm>
            <a:off x="627063" y="3462181"/>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5"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9" name="Textplatzhalter 57343"/>
          <p:cNvSpPr>
            <a:spLocks noGrp="1"/>
          </p:cNvSpPr>
          <p:nvPr>
            <p:ph type="body" sz="quarter" idx="12" hasCustomPrompt="1"/>
          </p:nvPr>
        </p:nvSpPr>
        <p:spPr bwMode="gray">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en-US" noProof="0" dirty="0"/>
              <a:t>Please insert URL</a:t>
            </a:r>
          </a:p>
        </p:txBody>
      </p:sp>
      <p:sp>
        <p:nvSpPr>
          <p:cNvPr id="10" name="Textplatzhalter 57343"/>
          <p:cNvSpPr>
            <a:spLocks noGrp="1"/>
          </p:cNvSpPr>
          <p:nvPr>
            <p:ph type="body" sz="quarter" idx="13" hasCustomPrompt="1"/>
          </p:nvPr>
        </p:nvSpPr>
        <p:spPr>
          <a:xfrm>
            <a:off x="627062" y="5907600"/>
            <a:ext cx="3311525" cy="324000"/>
          </a:xfrm>
        </p:spPr>
        <p:txBody>
          <a:bodyPr lIns="216000" tIns="90000" rIns="0" bIns="46800"/>
          <a:lstStyle>
            <a:lvl1pPr algn="l">
              <a:lnSpc>
                <a:spcPct val="100000"/>
              </a:lnSpc>
              <a:defRPr sz="1000" b="1"/>
            </a:lvl1pPr>
            <a:lvl2pPr marL="1588" indent="0">
              <a:buNone/>
              <a:defRPr/>
            </a:lvl2pPr>
          </a:lstStyle>
          <a:p>
            <a:pPr lvl="0"/>
            <a:r>
              <a:rPr lang="en-US" noProof="0" dirty="0"/>
              <a:t>Please insert confidentiality note</a:t>
            </a:r>
          </a:p>
        </p:txBody>
      </p:sp>
      <p:grpSp>
        <p:nvGrpSpPr>
          <p:cNvPr id="83" name="Gruppieren 82"/>
          <p:cNvGrpSpPr/>
          <p:nvPr userDrawn="1"/>
        </p:nvGrpSpPr>
        <p:grpSpPr>
          <a:xfrm>
            <a:off x="-216000" y="-216000"/>
            <a:ext cx="12628800" cy="7290000"/>
            <a:chOff x="-216000" y="-216000"/>
            <a:chExt cx="12628800" cy="7290000"/>
          </a:xfrm>
        </p:grpSpPr>
        <p:cxnSp>
          <p:nvCxnSpPr>
            <p:cNvPr id="84" name="Gerade Verbindung 83"/>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5" name="Gerade Verbindung 104"/>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30" name="Group 33"/>
          <p:cNvGrpSpPr>
            <a:grpSpLocks noChangeAspect="1"/>
          </p:cNvGrpSpPr>
          <p:nvPr userDrawn="1"/>
        </p:nvGrpSpPr>
        <p:grpSpPr bwMode="gray">
          <a:xfrm>
            <a:off x="9555163" y="323850"/>
            <a:ext cx="2159000" cy="914400"/>
            <a:chOff x="6019" y="204"/>
            <a:chExt cx="1360" cy="576"/>
          </a:xfrm>
        </p:grpSpPr>
        <p:sp>
          <p:nvSpPr>
            <p:cNvPr id="32"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266861815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4" name="Bildplatzhalter 3"/>
          <p:cNvSpPr>
            <a:spLocks noGrp="1"/>
          </p:cNvSpPr>
          <p:nvPr>
            <p:ph type="pic" sz="quarter" idx="10"/>
          </p:nvPr>
        </p:nvSpPr>
        <p:spPr>
          <a:xfrm>
            <a:off x="0" y="1440000"/>
            <a:ext cx="12204000" cy="4752000"/>
          </a:xfrm>
        </p:spPr>
        <p:txBody>
          <a:bodyPr tIns="1800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33144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rgbClr val="FFFFFF"/>
        </a:solidFill>
        <a:effectLst/>
      </p:bgPr>
    </p:bg>
    <p:spTree>
      <p:nvGrpSpPr>
        <p:cNvPr id="1" name=""/>
        <p:cNvGrpSpPr/>
        <p:nvPr/>
      </p:nvGrpSpPr>
      <p:grpSpPr>
        <a:xfrm>
          <a:off x="0" y="0"/>
          <a:ext cx="0" cy="0"/>
          <a:chOff x="0" y="0"/>
          <a:chExt cx="0" cy="0"/>
        </a:xfrm>
      </p:grpSpPr>
      <p:sp>
        <p:nvSpPr>
          <p:cNvPr id="5" name="Rechteck 4"/>
          <p:cNvSpPr/>
          <p:nvPr userDrawn="1"/>
        </p:nvSpPr>
        <p:spPr bwMode="auto">
          <a:xfrm>
            <a:off x="0" y="0"/>
            <a:ext cx="12198350" cy="1439999"/>
          </a:xfrm>
          <a:prstGeom prst="rect">
            <a:avLst/>
          </a:prstGeom>
          <a:solidFill>
            <a:srgbClr val="FFFFFF"/>
          </a:solidFill>
          <a:ln w="127">
            <a:solidFill>
              <a:srgbClr val="FFFFFF"/>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noProof="0" dirty="0">
              <a:solidFill>
                <a:schemeClr val="tx1"/>
              </a:solidFill>
              <a:latin typeface="+mn-lt"/>
              <a:ea typeface="Arial Unicode MS" panose="020B0604020202020204" pitchFamily="34" charset="-128"/>
              <a:cs typeface="Arial Unicode MS" panose="020B0604020202020204" pitchFamily="34" charset="-128"/>
            </a:endParaRPr>
          </a:p>
        </p:txBody>
      </p:sp>
      <p:sp>
        <p:nvSpPr>
          <p:cNvPr id="4" name="Bildplatzhalter 3"/>
          <p:cNvSpPr>
            <a:spLocks noGrp="1"/>
          </p:cNvSpPr>
          <p:nvPr>
            <p:ph type="pic" sz="quarter" idx="10"/>
          </p:nvPr>
        </p:nvSpPr>
        <p:spPr>
          <a:xfrm>
            <a:off x="0" y="-2784"/>
            <a:ext cx="12196800" cy="6858000"/>
          </a:xfrm>
          <a:noFill/>
        </p:spPr>
        <p:txBody>
          <a:bodyPr tIns="1800000"/>
          <a:lstStyle>
            <a:lvl1pPr algn="ctr">
              <a:defRPr/>
            </a:lvl1pPr>
          </a:lstStyle>
          <a:p>
            <a:r>
              <a:rPr lang="en-US" noProof="0" dirty="0"/>
              <a:t>Click icon to add picture</a:t>
            </a:r>
          </a:p>
        </p:txBody>
      </p:sp>
      <p:sp>
        <p:nvSpPr>
          <p:cNvPr id="2" name="Titel 1"/>
          <p:cNvSpPr>
            <a:spLocks noGrp="1"/>
          </p:cNvSpPr>
          <p:nvPr>
            <p:ph type="title"/>
          </p:nvPr>
        </p:nvSpPr>
        <p:spPr bwMode="gray"/>
        <p:txBody>
          <a:bodyPr/>
          <a:lstStyle>
            <a:lvl1pPr>
              <a:defRPr>
                <a:solidFill>
                  <a:schemeClr val="tx1"/>
                </a:solidFill>
              </a:defRPr>
            </a:lvl1pPr>
          </a:lstStyle>
          <a:p>
            <a:r>
              <a:rPr lang="en-US" noProof="0" dirty="0"/>
              <a:t>Click to edit Master title style</a:t>
            </a:r>
          </a:p>
        </p:txBody>
      </p:sp>
      <p:grpSp>
        <p:nvGrpSpPr>
          <p:cNvPr id="6" name="Gruppieren 5"/>
          <p:cNvGrpSpPr/>
          <p:nvPr userDrawn="1"/>
        </p:nvGrpSpPr>
        <p:grpSpPr>
          <a:xfrm>
            <a:off x="-216000" y="-216000"/>
            <a:ext cx="12628800" cy="7290000"/>
            <a:chOff x="-216000" y="-216000"/>
            <a:chExt cx="12628800" cy="7290000"/>
          </a:xfrm>
        </p:grpSpPr>
        <p:cxnSp>
          <p:nvCxnSpPr>
            <p:cNvPr id="7" name="Gerade Verbindung 6"/>
            <p:cNvCxnSpPr/>
            <p:nvPr userDrawn="1"/>
          </p:nvCxnSpPr>
          <p:spPr bwMode="auto">
            <a:xfrm>
              <a:off x="6270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 name="Gerade Verbindung 7"/>
            <p:cNvCxnSpPr/>
            <p:nvPr userDrawn="1"/>
          </p:nvCxnSpPr>
          <p:spPr bwMode="auto">
            <a:xfrm>
              <a:off x="60991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 name="Gerade Verbindung 8"/>
            <p:cNvCxnSpPr/>
            <p:nvPr userDrawn="1"/>
          </p:nvCxnSpPr>
          <p:spPr bwMode="auto">
            <a:xfrm>
              <a:off x="62420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 name="Gerade Verbindung 9"/>
            <p:cNvCxnSpPr/>
            <p:nvPr userDrawn="1"/>
          </p:nvCxnSpPr>
          <p:spPr bwMode="auto">
            <a:xfrm>
              <a:off x="8835479"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1" name="Gerade Verbindung 10"/>
            <p:cNvCxnSpPr/>
            <p:nvPr userDrawn="1"/>
          </p:nvCxnSpPr>
          <p:spPr bwMode="auto">
            <a:xfrm>
              <a:off x="117157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 name="Gerade Verbindung 11"/>
            <p:cNvCxnSpPr/>
            <p:nvPr userDrawn="1"/>
          </p:nvCxnSpPr>
          <p:spPr bwMode="auto">
            <a:xfrm rot="5400000">
              <a:off x="123228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 name="Gerade Verbindung 12"/>
            <p:cNvCxnSpPr/>
            <p:nvPr userDrawn="1"/>
          </p:nvCxnSpPr>
          <p:spPr bwMode="auto">
            <a:xfrm rot="5400000">
              <a:off x="12322800" y="945844"/>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 name="Gerade Verbindung 13"/>
            <p:cNvCxnSpPr/>
            <p:nvPr userDrawn="1"/>
          </p:nvCxnSpPr>
          <p:spPr bwMode="auto">
            <a:xfrm rot="5400000">
              <a:off x="123228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 name="Gerade Verbindung 14"/>
            <p:cNvCxnSpPr/>
            <p:nvPr userDrawn="1"/>
          </p:nvCxnSpPr>
          <p:spPr bwMode="auto">
            <a:xfrm rot="5400000">
              <a:off x="123228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6" name="Gerade Verbindung 15"/>
            <p:cNvCxnSpPr/>
            <p:nvPr userDrawn="1"/>
          </p:nvCxnSpPr>
          <p:spPr bwMode="auto">
            <a:xfrm rot="5400000">
              <a:off x="123228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7" name="Gerade Verbindung 16"/>
            <p:cNvCxnSpPr/>
            <p:nvPr userDrawn="1"/>
          </p:nvCxnSpPr>
          <p:spPr bwMode="auto">
            <a:xfrm rot="5400000">
              <a:off x="123228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8" name="Gerade Verbindung 17"/>
            <p:cNvCxnSpPr/>
            <p:nvPr userDrawn="1"/>
          </p:nvCxnSpPr>
          <p:spPr bwMode="auto">
            <a:xfrm>
              <a:off x="627063"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9" name="Gerade Verbindung 18"/>
            <p:cNvCxnSpPr/>
            <p:nvPr userDrawn="1"/>
          </p:nvCxnSpPr>
          <p:spPr bwMode="auto">
            <a:xfrm>
              <a:off x="6099175"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0" name="Gerade Verbindung 19"/>
            <p:cNvCxnSpPr/>
            <p:nvPr userDrawn="1"/>
          </p:nvCxnSpPr>
          <p:spPr bwMode="auto">
            <a:xfrm>
              <a:off x="62420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1" name="Gerade Verbindung 20"/>
            <p:cNvCxnSpPr/>
            <p:nvPr userDrawn="1"/>
          </p:nvCxnSpPr>
          <p:spPr bwMode="auto">
            <a:xfrm>
              <a:off x="883547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2" name="Gerade Verbindung 21"/>
            <p:cNvCxnSpPr/>
            <p:nvPr userDrawn="1"/>
          </p:nvCxnSpPr>
          <p:spPr bwMode="auto">
            <a:xfrm>
              <a:off x="117157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3" name="Gerade Verbindung 22"/>
            <p:cNvCxnSpPr/>
            <p:nvPr userDrawn="1"/>
          </p:nvCxnSpPr>
          <p:spPr bwMode="auto">
            <a:xfrm rot="5400000">
              <a:off x="-1260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Gerade Verbindung 23"/>
            <p:cNvCxnSpPr/>
            <p:nvPr userDrawn="1"/>
          </p:nvCxnSpPr>
          <p:spPr bwMode="auto">
            <a:xfrm rot="5400000">
              <a:off x="-126000" y="94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5" name="Gerade Verbindung 24"/>
            <p:cNvCxnSpPr/>
            <p:nvPr userDrawn="1"/>
          </p:nvCxnSpPr>
          <p:spPr bwMode="auto">
            <a:xfrm rot="5400000">
              <a:off x="-1260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6" name="Gerade Verbindung 25"/>
            <p:cNvCxnSpPr/>
            <p:nvPr userDrawn="1"/>
          </p:nvCxnSpPr>
          <p:spPr bwMode="auto">
            <a:xfrm rot="5400000">
              <a:off x="-1260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7" name="Gerade Verbindung 26"/>
            <p:cNvCxnSpPr/>
            <p:nvPr userDrawn="1"/>
          </p:nvCxnSpPr>
          <p:spPr bwMode="auto">
            <a:xfrm rot="5400000">
              <a:off x="-1260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8" name="Gerade Verbindung 27"/>
            <p:cNvCxnSpPr/>
            <p:nvPr userDrawn="1"/>
          </p:nvCxnSpPr>
          <p:spPr bwMode="auto">
            <a:xfrm rot="5400000">
              <a:off x="-1260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9315948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bleed color area Dynamic Petrol">
    <p:bg>
      <p:bgRef idx="1001">
        <a:schemeClr val="bg1"/>
      </p:bgRef>
    </p:bg>
    <p:spTree>
      <p:nvGrpSpPr>
        <p:cNvPr id="1" name=""/>
        <p:cNvGrpSpPr/>
        <p:nvPr/>
      </p:nvGrpSpPr>
      <p:grpSpPr>
        <a:xfrm>
          <a:off x="0" y="0"/>
          <a:ext cx="0" cy="0"/>
          <a:chOff x="0" y="0"/>
          <a:chExt cx="0" cy="0"/>
        </a:xfrm>
      </p:grpSpPr>
      <p:grpSp>
        <p:nvGrpSpPr>
          <p:cNvPr id="7" name="Gruppieren 6"/>
          <p:cNvGrpSpPr/>
          <p:nvPr userDrawn="1"/>
        </p:nvGrpSpPr>
        <p:grpSpPr>
          <a:xfrm>
            <a:off x="0" y="0"/>
            <a:ext cx="12198350" cy="6861907"/>
            <a:chOff x="0" y="0"/>
            <a:chExt cx="12198350" cy="6861907"/>
          </a:xfrm>
        </p:grpSpPr>
        <p:sp>
          <p:nvSpPr>
            <p:cNvPr id="4" name="Rechteck 3"/>
            <p:cNvSpPr/>
            <p:nvPr userDrawn="1"/>
          </p:nvSpPr>
          <p:spPr bwMode="auto">
            <a:xfrm>
              <a:off x="0" y="0"/>
              <a:ext cx="12198350" cy="6861907"/>
            </a:xfrm>
            <a:prstGeom prst="rect">
              <a:avLst/>
            </a:prstGeom>
            <a:solidFill>
              <a:schemeClr val="tx1"/>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noProof="0" dirty="0">
                <a:solidFill>
                  <a:schemeClr val="tx1"/>
                </a:solidFill>
                <a:latin typeface="+mn-lt"/>
                <a:ea typeface="Arial Unicode MS" panose="020B0604020202020204" pitchFamily="34" charset="-128"/>
                <a:cs typeface="Arial Unicode MS" panose="020B0604020202020204" pitchFamily="34" charset="-128"/>
              </a:endParaRPr>
            </a:p>
          </p:txBody>
        </p:sp>
        <p:sp>
          <p:nvSpPr>
            <p:cNvPr id="6" name="Rechteck 5"/>
            <p:cNvSpPr/>
            <p:nvPr userDrawn="1"/>
          </p:nvSpPr>
          <p:spPr bwMode="auto">
            <a:xfrm>
              <a:off x="0" y="0"/>
              <a:ext cx="12198350" cy="6861907"/>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noProof="0" dirty="0">
                <a:solidFill>
                  <a:schemeClr val="tx1"/>
                </a:solidFill>
                <a:latin typeface="+mn-lt"/>
                <a:ea typeface="Arial Unicode MS" panose="020B0604020202020204" pitchFamily="34" charset="-128"/>
                <a:cs typeface="Arial Unicode MS" panose="020B0604020202020204" pitchFamily="34" charset="-128"/>
              </a:endParaRPr>
            </a:p>
          </p:txBody>
        </p:sp>
      </p:grpSp>
      <p:sp>
        <p:nvSpPr>
          <p:cNvPr id="2" name="Titel 1"/>
          <p:cNvSpPr>
            <a:spLocks noGrp="1"/>
          </p:cNvSpPr>
          <p:nvPr>
            <p:ph type="title"/>
          </p:nvPr>
        </p:nvSpPr>
        <p:spPr bwMode="gray"/>
        <p:txBody>
          <a:bodyPr/>
          <a:lstStyle>
            <a:lvl1pPr>
              <a:defRPr>
                <a:solidFill>
                  <a:schemeClr val="tx1"/>
                </a:solidFill>
              </a:defRPr>
            </a:lvl1pPr>
          </a:lstStyle>
          <a:p>
            <a:r>
              <a:rPr lang="en-US" noProof="0" dirty="0"/>
              <a:t>Click to edit Master title style</a:t>
            </a:r>
          </a:p>
        </p:txBody>
      </p:sp>
      <p:grpSp>
        <p:nvGrpSpPr>
          <p:cNvPr id="8" name="Gruppieren 7"/>
          <p:cNvGrpSpPr/>
          <p:nvPr userDrawn="1"/>
        </p:nvGrpSpPr>
        <p:grpSpPr>
          <a:xfrm>
            <a:off x="-216000" y="-216000"/>
            <a:ext cx="12628800" cy="7290000"/>
            <a:chOff x="-216000" y="-216000"/>
            <a:chExt cx="12628800" cy="7290000"/>
          </a:xfrm>
        </p:grpSpPr>
        <p:cxnSp>
          <p:nvCxnSpPr>
            <p:cNvPr id="9" name="Gerade Verbindung 8"/>
            <p:cNvCxnSpPr/>
            <p:nvPr userDrawn="1"/>
          </p:nvCxnSpPr>
          <p:spPr bwMode="auto">
            <a:xfrm>
              <a:off x="6270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 name="Gerade Verbindung 9"/>
            <p:cNvCxnSpPr/>
            <p:nvPr userDrawn="1"/>
          </p:nvCxnSpPr>
          <p:spPr bwMode="auto">
            <a:xfrm>
              <a:off x="60991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1" name="Gerade Verbindung 10"/>
            <p:cNvCxnSpPr/>
            <p:nvPr userDrawn="1"/>
          </p:nvCxnSpPr>
          <p:spPr bwMode="auto">
            <a:xfrm>
              <a:off x="62420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 name="Gerade Verbindung 11"/>
            <p:cNvCxnSpPr/>
            <p:nvPr userDrawn="1"/>
          </p:nvCxnSpPr>
          <p:spPr bwMode="auto">
            <a:xfrm>
              <a:off x="8835479"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 name="Gerade Verbindung 12"/>
            <p:cNvCxnSpPr/>
            <p:nvPr userDrawn="1"/>
          </p:nvCxnSpPr>
          <p:spPr bwMode="auto">
            <a:xfrm>
              <a:off x="117157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 name="Gerade Verbindung 13"/>
            <p:cNvCxnSpPr/>
            <p:nvPr userDrawn="1"/>
          </p:nvCxnSpPr>
          <p:spPr bwMode="auto">
            <a:xfrm rot="5400000">
              <a:off x="123228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 name="Gerade Verbindung 14"/>
            <p:cNvCxnSpPr/>
            <p:nvPr userDrawn="1"/>
          </p:nvCxnSpPr>
          <p:spPr bwMode="auto">
            <a:xfrm rot="5400000">
              <a:off x="12322800" y="945844"/>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6" name="Gerade Verbindung 15"/>
            <p:cNvCxnSpPr/>
            <p:nvPr userDrawn="1"/>
          </p:nvCxnSpPr>
          <p:spPr bwMode="auto">
            <a:xfrm rot="5400000">
              <a:off x="123228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7" name="Gerade Verbindung 16"/>
            <p:cNvCxnSpPr/>
            <p:nvPr userDrawn="1"/>
          </p:nvCxnSpPr>
          <p:spPr bwMode="auto">
            <a:xfrm rot="5400000">
              <a:off x="123228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8" name="Gerade Verbindung 17"/>
            <p:cNvCxnSpPr/>
            <p:nvPr userDrawn="1"/>
          </p:nvCxnSpPr>
          <p:spPr bwMode="auto">
            <a:xfrm rot="5400000">
              <a:off x="123228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9" name="Gerade Verbindung 18"/>
            <p:cNvCxnSpPr/>
            <p:nvPr userDrawn="1"/>
          </p:nvCxnSpPr>
          <p:spPr bwMode="auto">
            <a:xfrm rot="5400000">
              <a:off x="123228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0" name="Gerade Verbindung 19"/>
            <p:cNvCxnSpPr/>
            <p:nvPr userDrawn="1"/>
          </p:nvCxnSpPr>
          <p:spPr bwMode="auto">
            <a:xfrm>
              <a:off x="627063"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1" name="Gerade Verbindung 20"/>
            <p:cNvCxnSpPr/>
            <p:nvPr userDrawn="1"/>
          </p:nvCxnSpPr>
          <p:spPr bwMode="auto">
            <a:xfrm>
              <a:off x="6099175"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2" name="Gerade Verbindung 21"/>
            <p:cNvCxnSpPr/>
            <p:nvPr userDrawn="1"/>
          </p:nvCxnSpPr>
          <p:spPr bwMode="auto">
            <a:xfrm>
              <a:off x="62420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3" name="Gerade Verbindung 22"/>
            <p:cNvCxnSpPr/>
            <p:nvPr userDrawn="1"/>
          </p:nvCxnSpPr>
          <p:spPr bwMode="auto">
            <a:xfrm>
              <a:off x="883547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Gerade Verbindung 23"/>
            <p:cNvCxnSpPr/>
            <p:nvPr userDrawn="1"/>
          </p:nvCxnSpPr>
          <p:spPr bwMode="auto">
            <a:xfrm>
              <a:off x="117157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5" name="Gerade Verbindung 24"/>
            <p:cNvCxnSpPr/>
            <p:nvPr userDrawn="1"/>
          </p:nvCxnSpPr>
          <p:spPr bwMode="auto">
            <a:xfrm rot="5400000">
              <a:off x="-1260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6" name="Gerade Verbindung 25"/>
            <p:cNvCxnSpPr/>
            <p:nvPr userDrawn="1"/>
          </p:nvCxnSpPr>
          <p:spPr bwMode="auto">
            <a:xfrm rot="5400000">
              <a:off x="-126000" y="94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7" name="Gerade Verbindung 26"/>
            <p:cNvCxnSpPr/>
            <p:nvPr userDrawn="1"/>
          </p:nvCxnSpPr>
          <p:spPr bwMode="auto">
            <a:xfrm rot="5400000">
              <a:off x="-1260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8" name="Gerade Verbindung 27"/>
            <p:cNvCxnSpPr/>
            <p:nvPr userDrawn="1"/>
          </p:nvCxnSpPr>
          <p:spPr bwMode="auto">
            <a:xfrm rot="5400000">
              <a:off x="-1260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9" name="Gerade Verbindung 28"/>
            <p:cNvCxnSpPr/>
            <p:nvPr userDrawn="1"/>
          </p:nvCxnSpPr>
          <p:spPr bwMode="auto">
            <a:xfrm rot="5400000">
              <a:off x="-1260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 name="Gerade Verbindung 29"/>
            <p:cNvCxnSpPr/>
            <p:nvPr userDrawn="1"/>
          </p:nvCxnSpPr>
          <p:spPr bwMode="auto">
            <a:xfrm rot="5400000">
              <a:off x="-1260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75376607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color area Blue light">
    <p:bg>
      <p:bgRef idx="1001">
        <a:schemeClr val="bg1"/>
      </p:bgRef>
    </p:bg>
    <p:spTree>
      <p:nvGrpSpPr>
        <p:cNvPr id="1" name=""/>
        <p:cNvGrpSpPr/>
        <p:nvPr/>
      </p:nvGrpSpPr>
      <p:grpSpPr>
        <a:xfrm>
          <a:off x="0" y="0"/>
          <a:ext cx="0" cy="0"/>
          <a:chOff x="0" y="0"/>
          <a:chExt cx="0" cy="0"/>
        </a:xfrm>
      </p:grpSpPr>
      <p:sp>
        <p:nvSpPr>
          <p:cNvPr id="3" name="Rechteck 2"/>
          <p:cNvSpPr/>
          <p:nvPr userDrawn="1"/>
        </p:nvSpPr>
        <p:spPr bwMode="auto">
          <a:xfrm>
            <a:off x="0" y="0"/>
            <a:ext cx="12198350" cy="6861907"/>
          </a:xfrm>
          <a:prstGeom prst="rect">
            <a:avLst/>
          </a:prstGeom>
          <a:solidFill>
            <a:srgbClr val="50BED7"/>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noProof="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 name="Titel 1"/>
          <p:cNvSpPr>
            <a:spLocks noGrp="1"/>
          </p:cNvSpPr>
          <p:nvPr>
            <p:ph type="title"/>
          </p:nvPr>
        </p:nvSpPr>
        <p:spPr bwMode="gray"/>
        <p:txBody>
          <a:bodyPr/>
          <a:lstStyle>
            <a:lvl1pPr>
              <a:defRPr>
                <a:solidFill>
                  <a:schemeClr val="tx1"/>
                </a:solidFill>
              </a:defRPr>
            </a:lvl1pPr>
          </a:lstStyle>
          <a:p>
            <a:r>
              <a:rPr lang="en-US" noProof="0" dirty="0"/>
              <a:t>Click to edit Master title style</a:t>
            </a:r>
          </a:p>
        </p:txBody>
      </p:sp>
      <p:grpSp>
        <p:nvGrpSpPr>
          <p:cNvPr id="4" name="Gruppieren 3"/>
          <p:cNvGrpSpPr/>
          <p:nvPr userDrawn="1"/>
        </p:nvGrpSpPr>
        <p:grpSpPr>
          <a:xfrm>
            <a:off x="-216000" y="-216000"/>
            <a:ext cx="12628800" cy="7290000"/>
            <a:chOff x="-216000" y="-216000"/>
            <a:chExt cx="12628800" cy="7290000"/>
          </a:xfrm>
        </p:grpSpPr>
        <p:cxnSp>
          <p:nvCxnSpPr>
            <p:cNvPr id="5" name="Gerade Verbindung 4"/>
            <p:cNvCxnSpPr/>
            <p:nvPr userDrawn="1"/>
          </p:nvCxnSpPr>
          <p:spPr bwMode="auto">
            <a:xfrm>
              <a:off x="6270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 name="Gerade Verbindung 5"/>
            <p:cNvCxnSpPr/>
            <p:nvPr userDrawn="1"/>
          </p:nvCxnSpPr>
          <p:spPr bwMode="auto">
            <a:xfrm>
              <a:off x="60991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 name="Gerade Verbindung 6"/>
            <p:cNvCxnSpPr/>
            <p:nvPr userDrawn="1"/>
          </p:nvCxnSpPr>
          <p:spPr bwMode="auto">
            <a:xfrm>
              <a:off x="62420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 name="Gerade Verbindung 7"/>
            <p:cNvCxnSpPr/>
            <p:nvPr userDrawn="1"/>
          </p:nvCxnSpPr>
          <p:spPr bwMode="auto">
            <a:xfrm>
              <a:off x="8835479"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 name="Gerade Verbindung 8"/>
            <p:cNvCxnSpPr/>
            <p:nvPr userDrawn="1"/>
          </p:nvCxnSpPr>
          <p:spPr bwMode="auto">
            <a:xfrm>
              <a:off x="117157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 name="Gerade Verbindung 9"/>
            <p:cNvCxnSpPr/>
            <p:nvPr userDrawn="1"/>
          </p:nvCxnSpPr>
          <p:spPr bwMode="auto">
            <a:xfrm rot="5400000">
              <a:off x="123228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1" name="Gerade Verbindung 10"/>
            <p:cNvCxnSpPr/>
            <p:nvPr userDrawn="1"/>
          </p:nvCxnSpPr>
          <p:spPr bwMode="auto">
            <a:xfrm rot="5400000">
              <a:off x="12322800" y="945844"/>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 name="Gerade Verbindung 11"/>
            <p:cNvCxnSpPr/>
            <p:nvPr userDrawn="1"/>
          </p:nvCxnSpPr>
          <p:spPr bwMode="auto">
            <a:xfrm rot="5400000">
              <a:off x="123228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 name="Gerade Verbindung 12"/>
            <p:cNvCxnSpPr/>
            <p:nvPr userDrawn="1"/>
          </p:nvCxnSpPr>
          <p:spPr bwMode="auto">
            <a:xfrm rot="5400000">
              <a:off x="123228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 name="Gerade Verbindung 13"/>
            <p:cNvCxnSpPr/>
            <p:nvPr userDrawn="1"/>
          </p:nvCxnSpPr>
          <p:spPr bwMode="auto">
            <a:xfrm rot="5400000">
              <a:off x="123228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 name="Gerade Verbindung 14"/>
            <p:cNvCxnSpPr/>
            <p:nvPr userDrawn="1"/>
          </p:nvCxnSpPr>
          <p:spPr bwMode="auto">
            <a:xfrm rot="5400000">
              <a:off x="123228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6" name="Gerade Verbindung 15"/>
            <p:cNvCxnSpPr/>
            <p:nvPr userDrawn="1"/>
          </p:nvCxnSpPr>
          <p:spPr bwMode="auto">
            <a:xfrm>
              <a:off x="627063"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7" name="Gerade Verbindung 16"/>
            <p:cNvCxnSpPr/>
            <p:nvPr userDrawn="1"/>
          </p:nvCxnSpPr>
          <p:spPr bwMode="auto">
            <a:xfrm>
              <a:off x="6099175"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8" name="Gerade Verbindung 17"/>
            <p:cNvCxnSpPr/>
            <p:nvPr userDrawn="1"/>
          </p:nvCxnSpPr>
          <p:spPr bwMode="auto">
            <a:xfrm>
              <a:off x="62420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9" name="Gerade Verbindung 18"/>
            <p:cNvCxnSpPr/>
            <p:nvPr userDrawn="1"/>
          </p:nvCxnSpPr>
          <p:spPr bwMode="auto">
            <a:xfrm>
              <a:off x="883547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0" name="Gerade Verbindung 19"/>
            <p:cNvCxnSpPr/>
            <p:nvPr userDrawn="1"/>
          </p:nvCxnSpPr>
          <p:spPr bwMode="auto">
            <a:xfrm>
              <a:off x="117157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1" name="Gerade Verbindung 20"/>
            <p:cNvCxnSpPr/>
            <p:nvPr userDrawn="1"/>
          </p:nvCxnSpPr>
          <p:spPr bwMode="auto">
            <a:xfrm rot="5400000">
              <a:off x="-1260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2" name="Gerade Verbindung 21"/>
            <p:cNvCxnSpPr/>
            <p:nvPr userDrawn="1"/>
          </p:nvCxnSpPr>
          <p:spPr bwMode="auto">
            <a:xfrm rot="5400000">
              <a:off x="-126000" y="94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3" name="Gerade Verbindung 22"/>
            <p:cNvCxnSpPr/>
            <p:nvPr userDrawn="1"/>
          </p:nvCxnSpPr>
          <p:spPr bwMode="auto">
            <a:xfrm rot="5400000">
              <a:off x="-1260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Gerade Verbindung 23"/>
            <p:cNvCxnSpPr/>
            <p:nvPr userDrawn="1"/>
          </p:nvCxnSpPr>
          <p:spPr bwMode="auto">
            <a:xfrm rot="5400000">
              <a:off x="-1260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5" name="Gerade Verbindung 24"/>
            <p:cNvCxnSpPr/>
            <p:nvPr userDrawn="1"/>
          </p:nvCxnSpPr>
          <p:spPr bwMode="auto">
            <a:xfrm rot="5400000">
              <a:off x="-1260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6" name="Gerade Verbindung 25"/>
            <p:cNvCxnSpPr/>
            <p:nvPr userDrawn="1"/>
          </p:nvCxnSpPr>
          <p:spPr bwMode="auto">
            <a:xfrm rot="5400000">
              <a:off x="-1260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97993143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4748962"/>
          </a:xfrm>
        </p:spPr>
        <p:txBody>
          <a:bodyPr/>
          <a:lstStyle>
            <a:lvl1pPr>
              <a:buFont typeface="Arial" pitchFamily="34" charset="0"/>
              <a:buNone/>
              <a:defRPr/>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ustDataLst>
      <p:custData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6768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ustDataLst>
      <p:custData r:id="rId1"/>
    </p:custData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lumns" preserve="1" userDrawn="1">
  <p:cSld name="Two columns">
    <p:spTree>
      <p:nvGrpSpPr>
        <p:cNvPr id="1" name=""/>
        <p:cNvGrpSpPr/>
        <p:nvPr/>
      </p:nvGrpSpPr>
      <p:grpSpPr>
        <a:xfrm>
          <a:off x="0" y="0"/>
          <a:ext cx="0" cy="0"/>
          <a:chOff x="0" y="0"/>
          <a:chExt cx="0" cy="0"/>
        </a:xfrm>
      </p:grpSpPr>
      <p:sp>
        <p:nvSpPr>
          <p:cNvPr id="3" name="cdtContent Placeholder 2 Id3"/>
          <p:cNvSpPr>
            <a:spLocks noGrp="1"/>
          </p:cNvSpPr>
          <p:nvPr>
            <p:ph sz="half" idx="1" hasCustomPrompt="1"/>
            <p:custDataLst>
              <p:tags r:id="rId2"/>
            </p:custDataLst>
          </p:nvPr>
        </p:nvSpPr>
        <p:spPr>
          <a:xfrm>
            <a:off x="627063" y="1443038"/>
            <a:ext cx="5472112" cy="4748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dtContent Placeholder 3 Id4"/>
          <p:cNvSpPr>
            <a:spLocks noGrp="1"/>
          </p:cNvSpPr>
          <p:nvPr>
            <p:ph sz="half" idx="2" hasCustomPrompt="1"/>
            <p:custDataLst>
              <p:tags r:id="rId3"/>
            </p:custDataLst>
          </p:nvPr>
        </p:nvSpPr>
        <p:spPr>
          <a:xfrm>
            <a:off x="6243638" y="1443038"/>
            <a:ext cx="5472112" cy="4748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el 4"/>
          <p:cNvSpPr>
            <a:spLocks noGrp="1"/>
          </p:cNvSpPr>
          <p:nvPr>
            <p:ph type="title" hasCustomPrompt="1"/>
          </p:nvPr>
        </p:nvSpPr>
        <p:spPr/>
        <p:txBody>
          <a:bodyPr/>
          <a:lstStyle/>
          <a:p>
            <a:r>
              <a:rPr lang="en-US" dirty="0"/>
              <a:t>Click to edit Master title style</a:t>
            </a:r>
            <a:endParaRPr lang="de-DE" dirty="0"/>
          </a:p>
        </p:txBody>
      </p:sp>
    </p:spTree>
    <p:custDataLst>
      <p:custData r:id="rId1"/>
    </p:custDataLst>
    <p:extLst>
      <p:ext uri="{BB962C8B-B14F-4D97-AF65-F5344CB8AC3E}">
        <p14:creationId xmlns:p14="http://schemas.microsoft.com/office/powerpoint/2010/main" val="1607085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two imag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endParaRPr lang="en-US" noProof="0" dirty="0"/>
          </a:p>
        </p:txBody>
      </p:sp>
      <p:sp>
        <p:nvSpPr>
          <p:cNvPr id="3" name="cdtContent Placeholder 2 Id3"/>
          <p:cNvSpPr>
            <a:spLocks noGrp="1"/>
          </p:cNvSpPr>
          <p:nvPr>
            <p:ph sz="half" idx="1" hasCustomPrompt="1"/>
            <p:custDataLst>
              <p:tags r:id="rId1"/>
            </p:custDataLst>
          </p:nvPr>
        </p:nvSpPr>
        <p:spPr>
          <a:xfrm>
            <a:off x="627063" y="1443038"/>
            <a:ext cx="5472112" cy="4748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Bildplatzhalter 4"/>
          <p:cNvSpPr>
            <a:spLocks noGrp="1"/>
          </p:cNvSpPr>
          <p:nvPr>
            <p:ph type="pic" sz="quarter" idx="10"/>
          </p:nvPr>
        </p:nvSpPr>
        <p:spPr>
          <a:xfrm>
            <a:off x="6243637" y="1440000"/>
            <a:ext cx="5472000" cy="2304000"/>
          </a:xfrm>
        </p:spPr>
        <p:txBody>
          <a:bodyPr tIns="648000"/>
          <a:lstStyle>
            <a:lvl1pPr algn="ctr">
              <a:defRPr/>
            </a:lvl1pPr>
          </a:lstStyle>
          <a:p>
            <a:r>
              <a:rPr lang="en-US" noProof="0"/>
              <a:t>Click icon to add picture</a:t>
            </a:r>
            <a:endParaRPr lang="en-US" noProof="0" dirty="0"/>
          </a:p>
        </p:txBody>
      </p:sp>
      <p:sp>
        <p:nvSpPr>
          <p:cNvPr id="6" name="Bildplatzhalter 4"/>
          <p:cNvSpPr>
            <a:spLocks noGrp="1"/>
          </p:cNvSpPr>
          <p:nvPr>
            <p:ph type="pic" sz="quarter" idx="11"/>
          </p:nvPr>
        </p:nvSpPr>
        <p:spPr>
          <a:xfrm>
            <a:off x="6243637" y="3888000"/>
            <a:ext cx="5472000" cy="2304000"/>
          </a:xfrm>
        </p:spPr>
        <p:txBody>
          <a:bodyPr tIns="648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1734765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two images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3" name="cdtContent Placeholder 2 Id3"/>
          <p:cNvSpPr>
            <a:spLocks noGrp="1"/>
          </p:cNvSpPr>
          <p:nvPr>
            <p:ph sz="half" idx="1" hasCustomPrompt="1"/>
            <p:custDataLst>
              <p:tags r:id="rId1"/>
            </p:custDataLst>
          </p:nvPr>
        </p:nvSpPr>
        <p:spPr>
          <a:xfrm>
            <a:off x="627063" y="1440000"/>
            <a:ext cx="5904000" cy="4752000"/>
          </a:xfrm>
          <a:solidFill>
            <a:schemeClr val="accent2"/>
          </a:solidFill>
          <a:ln w="9525">
            <a:noFill/>
            <a:miter lim="800000"/>
            <a:headEnd/>
            <a:tailEnd/>
          </a:ln>
        </p:spPr>
        <p:txBody>
          <a:bodyPr vert="horz" wrap="square" lIns="288000" tIns="252000" rIns="576000" bIns="25200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Bildplatzhalter 4"/>
          <p:cNvSpPr>
            <a:spLocks noGrp="1"/>
          </p:cNvSpPr>
          <p:nvPr>
            <p:ph type="pic" sz="quarter" idx="10"/>
          </p:nvPr>
        </p:nvSpPr>
        <p:spPr>
          <a:xfrm>
            <a:off x="6243637" y="1746000"/>
            <a:ext cx="5472000" cy="1998000"/>
          </a:xfrm>
        </p:spPr>
        <p:txBody>
          <a:bodyPr tIns="648000"/>
          <a:lstStyle>
            <a:lvl1pPr algn="ctr">
              <a:defRPr/>
            </a:lvl1pPr>
          </a:lstStyle>
          <a:p>
            <a:r>
              <a:rPr lang="en-US" noProof="0"/>
              <a:t>Click icon to add picture</a:t>
            </a:r>
            <a:endParaRPr lang="en-US" noProof="0" dirty="0"/>
          </a:p>
        </p:txBody>
      </p:sp>
      <p:sp>
        <p:nvSpPr>
          <p:cNvPr id="6" name="Bildplatzhalter 4"/>
          <p:cNvSpPr>
            <a:spLocks noGrp="1"/>
          </p:cNvSpPr>
          <p:nvPr>
            <p:ph type="pic" sz="quarter" idx="11"/>
          </p:nvPr>
        </p:nvSpPr>
        <p:spPr>
          <a:xfrm>
            <a:off x="6243637" y="3888000"/>
            <a:ext cx="5472000" cy="1998000"/>
          </a:xfrm>
        </p:spPr>
        <p:txBody>
          <a:bodyPr tIns="648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1883715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rows" preserve="1" userDrawn="1">
  <p:cSld name="Two row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23009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dtContent Placeholder 12 Id13"/>
          <p:cNvSpPr>
            <a:spLocks noGrp="1"/>
          </p:cNvSpPr>
          <p:nvPr>
            <p:ph sz="quarter" idx="13"/>
            <p:custDataLst>
              <p:tags r:id="rId4"/>
            </p:custDataLst>
          </p:nvPr>
        </p:nvSpPr>
        <p:spPr>
          <a:xfrm>
            <a:off x="627063" y="3888000"/>
            <a:ext cx="8208962" cy="230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custDataLst>
      <p:custData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color fill">
    <p:bg>
      <p:bgPr>
        <a:solidFill>
          <a:schemeClr val="accent2"/>
        </a:solidFill>
        <a:effectLst/>
      </p:bgPr>
    </p:bg>
    <p:spTree>
      <p:nvGrpSpPr>
        <p:cNvPr id="1" name=""/>
        <p:cNvGrpSpPr/>
        <p:nvPr/>
      </p:nvGrpSpPr>
      <p:grpSpPr>
        <a:xfrm>
          <a:off x="0" y="0"/>
          <a:ext cx="0" cy="0"/>
          <a:chOff x="0" y="0"/>
          <a:chExt cx="0" cy="0"/>
        </a:xfrm>
      </p:grpSpPr>
      <p:sp>
        <p:nvSpPr>
          <p:cNvPr id="3" name="cdtRectangle 115 Id57350"/>
          <p:cNvSpPr>
            <a:spLocks noGrp="1" noChangeArrowheads="1"/>
          </p:cNvSpPr>
          <p:nvPr>
            <p:ph type="ctrTitle"/>
            <p:custDataLst>
              <p:tags r:id="rId1"/>
            </p:custDataLst>
          </p:nvPr>
        </p:nvSpPr>
        <p:spPr bwMode="ltGray">
          <a:xfrm>
            <a:off x="627063" y="3462181"/>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4"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8" name="Textplatzhalter 57343"/>
          <p:cNvSpPr>
            <a:spLocks noGrp="1"/>
          </p:cNvSpPr>
          <p:nvPr>
            <p:ph type="body" sz="quarter" idx="12" hasCustomPrompt="1"/>
          </p:nvPr>
        </p:nvSpPr>
        <p:spPr bwMode="gray">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en-US" noProof="0" dirty="0"/>
              <a:t>Please insert URL</a:t>
            </a:r>
          </a:p>
        </p:txBody>
      </p:sp>
      <p:sp>
        <p:nvSpPr>
          <p:cNvPr id="11" name="Textplatzhalter 57343"/>
          <p:cNvSpPr>
            <a:spLocks noGrp="1"/>
          </p:cNvSpPr>
          <p:nvPr>
            <p:ph type="body" sz="quarter" idx="13" hasCustomPrompt="1"/>
          </p:nvPr>
        </p:nvSpPr>
        <p:spPr>
          <a:xfrm>
            <a:off x="627062" y="5907600"/>
            <a:ext cx="3311525" cy="324000"/>
          </a:xfrm>
        </p:spPr>
        <p:txBody>
          <a:bodyPr lIns="216000" tIns="90000" rIns="0" bIns="46800"/>
          <a:lstStyle>
            <a:lvl1pPr algn="l">
              <a:lnSpc>
                <a:spcPct val="100000"/>
              </a:lnSpc>
              <a:defRPr sz="1000" b="1"/>
            </a:lvl1pPr>
            <a:lvl2pPr marL="1588" indent="0">
              <a:buNone/>
              <a:defRPr/>
            </a:lvl2pPr>
          </a:lstStyle>
          <a:p>
            <a:pPr lvl="0"/>
            <a:r>
              <a:rPr lang="en-US" noProof="0" dirty="0"/>
              <a:t>Please insert confidentiality note</a:t>
            </a:r>
          </a:p>
        </p:txBody>
      </p:sp>
      <p:grpSp>
        <p:nvGrpSpPr>
          <p:cNvPr id="82" name="Gruppieren 81"/>
          <p:cNvGrpSpPr/>
          <p:nvPr userDrawn="1"/>
        </p:nvGrpSpPr>
        <p:grpSpPr>
          <a:xfrm>
            <a:off x="-216000" y="-216000"/>
            <a:ext cx="12628800" cy="7290000"/>
            <a:chOff x="-216000" y="-216000"/>
            <a:chExt cx="12628800" cy="7290000"/>
          </a:xfrm>
        </p:grpSpPr>
        <p:cxnSp>
          <p:nvCxnSpPr>
            <p:cNvPr id="83" name="Gerade Verbindung 82"/>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29" name="Group 33"/>
          <p:cNvGrpSpPr>
            <a:grpSpLocks noChangeAspect="1"/>
          </p:cNvGrpSpPr>
          <p:nvPr userDrawn="1"/>
        </p:nvGrpSpPr>
        <p:grpSpPr bwMode="gray">
          <a:xfrm>
            <a:off x="9555163" y="323850"/>
            <a:ext cx="2159000" cy="914400"/>
            <a:chOff x="6019" y="204"/>
            <a:chExt cx="1360" cy="576"/>
          </a:xfrm>
        </p:grpSpPr>
        <p:sp>
          <p:nvSpPr>
            <p:cNvPr id="30"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TextBox 1"/>
          <p:cNvSpPr txBox="1"/>
          <p:nvPr userDrawn="1"/>
        </p:nvSpPr>
        <p:spPr>
          <a:xfrm>
            <a:off x="3979833" y="533917"/>
            <a:ext cx="914400" cy="914400"/>
          </a:xfrm>
          <a:prstGeom prst="rect">
            <a:avLst/>
          </a:prstGeom>
          <a:noFill/>
        </p:spPr>
        <p:txBody>
          <a:bodyPr wrap="none" lIns="0" tIns="0" rIns="0" bIns="0" rtlCol="0">
            <a:noAutofit/>
          </a:bodyPr>
          <a:lstStyle/>
          <a:p>
            <a:pPr>
              <a:lnSpc>
                <a:spcPct val="110000"/>
              </a:lnSpc>
              <a:spcBef>
                <a:spcPts val="0"/>
              </a:spcBef>
            </a:pPr>
            <a:endParaRPr lang="en-US" sz="1200" dirty="0">
              <a:solidFill>
                <a:schemeClr val="tx1"/>
              </a:solidFill>
              <a:latin typeface="+mn-l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64173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lumns" preserve="1" userDrawn="1">
  <p:cSld name="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360045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4370388" y="1443038"/>
            <a:ext cx="3600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dtContent Placeholder 11 Id12"/>
          <p:cNvSpPr>
            <a:spLocks noGrp="1"/>
          </p:cNvSpPr>
          <p:nvPr>
            <p:ph sz="quarter" idx="14"/>
            <p:custDataLst>
              <p:tags r:id="rId5"/>
            </p:custDataLst>
          </p:nvPr>
        </p:nvSpPr>
        <p:spPr>
          <a:xfrm>
            <a:off x="8115750" y="1443038"/>
            <a:ext cx="3600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ustDataLst>
      <p:custData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our objects" preserve="1" userDrawn="1">
  <p:cSld name="Four objects">
    <p:spTree>
      <p:nvGrpSpPr>
        <p:cNvPr id="1" name=""/>
        <p:cNvGrpSpPr/>
        <p:nvPr/>
      </p:nvGrpSpPr>
      <p:grpSpPr>
        <a:xfrm>
          <a:off x="0" y="0"/>
          <a:ext cx="0" cy="0"/>
          <a:chOff x="0" y="0"/>
          <a:chExt cx="0" cy="0"/>
        </a:xfrm>
      </p:grpSpPr>
      <p:sp>
        <p:nvSpPr>
          <p:cNvPr id="3" name="cdtContent Placeholder 2 Id3"/>
          <p:cNvSpPr>
            <a:spLocks noGrp="1"/>
          </p:cNvSpPr>
          <p:nvPr>
            <p:ph sz="quarter" idx="1" hasCustomPrompt="1"/>
            <p:custDataLst>
              <p:tags r:id="rId2"/>
            </p:custDataLst>
          </p:nvPr>
        </p:nvSpPr>
        <p:spPr>
          <a:xfrm>
            <a:off x="627063" y="1443038"/>
            <a:ext cx="5472112" cy="2300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dtContent Placeholder 3 Id4"/>
          <p:cNvSpPr>
            <a:spLocks noGrp="1"/>
          </p:cNvSpPr>
          <p:nvPr>
            <p:ph sz="quarter" idx="2" hasCustomPrompt="1"/>
            <p:custDataLst>
              <p:tags r:id="rId3"/>
            </p:custDataLst>
          </p:nvPr>
        </p:nvSpPr>
        <p:spPr>
          <a:xfrm>
            <a:off x="6243638" y="1443038"/>
            <a:ext cx="5472112" cy="2300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dtContent Placeholder 4 Id5"/>
          <p:cNvSpPr>
            <a:spLocks noGrp="1"/>
          </p:cNvSpPr>
          <p:nvPr>
            <p:ph sz="quarter" idx="3" hasCustomPrompt="1"/>
            <p:custDataLst>
              <p:tags r:id="rId4"/>
            </p:custDataLst>
          </p:nvPr>
        </p:nvSpPr>
        <p:spPr>
          <a:xfrm>
            <a:off x="627063" y="3888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Content Placeholder 5 Id6"/>
          <p:cNvSpPr>
            <a:spLocks noGrp="1"/>
          </p:cNvSpPr>
          <p:nvPr>
            <p:ph sz="quarter" idx="4" hasCustomPrompt="1"/>
            <p:custDataLst>
              <p:tags r:id="rId5"/>
            </p:custDataLst>
          </p:nvPr>
        </p:nvSpPr>
        <p:spPr>
          <a:xfrm>
            <a:off x="6243638" y="3888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el 6"/>
          <p:cNvSpPr>
            <a:spLocks noGrp="1"/>
          </p:cNvSpPr>
          <p:nvPr>
            <p:ph type="title" hasCustomPrompt="1"/>
          </p:nvPr>
        </p:nvSpPr>
        <p:spPr/>
        <p:txBody>
          <a:bodyPr/>
          <a:lstStyle/>
          <a:p>
            <a:r>
              <a:rPr lang="en-US" dirty="0"/>
              <a:t>Click to edit Master title style</a:t>
            </a:r>
            <a:endParaRPr lang="de-DE" dirty="0"/>
          </a:p>
        </p:txBody>
      </p:sp>
    </p:spTree>
    <p:custDataLst>
      <p:custData r:id="rId1"/>
    </p:custDataLst>
    <p:extLst>
      <p:ext uri="{BB962C8B-B14F-4D97-AF65-F5344CB8AC3E}">
        <p14:creationId xmlns:p14="http://schemas.microsoft.com/office/powerpoint/2010/main" val="2557672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ree Content + Navigation" preserve="1" userDrawn="1">
  <p:cSld name="Free Content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5" name="cdtTextplatzhalter 13 Id5"/>
          <p:cNvSpPr>
            <a:spLocks noGrp="1"/>
          </p:cNvSpPr>
          <p:nvPr>
            <p:ph type="body" sz="quarter" idx="13" hasCustomPrompt="1"/>
            <p:custDataLst>
              <p:tags r:id="rId3"/>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object (large) + Navigation" preserve="1" userDrawn="1">
  <p:cSld name="One object (large)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dtTextplatzhalter 13 Id5"/>
          <p:cNvSpPr>
            <a:spLocks noGrp="1"/>
          </p:cNvSpPr>
          <p:nvPr>
            <p:ph type="body" sz="quarter" idx="13" hasCustomPrompt="1"/>
            <p:custDataLst>
              <p:tags r:id="rId4"/>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object (small) + Navigation" preserve="1" userDrawn="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6768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Textplatzhalter 13 Id6"/>
          <p:cNvSpPr>
            <a:spLocks noGrp="1"/>
          </p:cNvSpPr>
          <p:nvPr>
            <p:ph type="body" sz="quarter" idx="13" hasCustomPrompt="1"/>
            <p:custDataLst>
              <p:tags r:id="rId4"/>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lumns + Navigation" preserve="1" userDrawn="1">
  <p:cSld name="Two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4032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4804025" y="1443038"/>
            <a:ext cx="4032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Textplatzhalter 13 Id6"/>
          <p:cNvSpPr>
            <a:spLocks noGrp="1"/>
          </p:cNvSpPr>
          <p:nvPr>
            <p:ph type="body" sz="quarter" idx="14" hasCustomPrompt="1"/>
            <p:custDataLst>
              <p:tags r:id="rId5"/>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columns + Navigation" preserve="1" userDrawn="1">
  <p:cSld name="Three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2592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3362400" y="1443038"/>
            <a:ext cx="2736775"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dtContent Placeholder 11 Id12"/>
          <p:cNvSpPr>
            <a:spLocks noGrp="1"/>
          </p:cNvSpPr>
          <p:nvPr>
            <p:ph sz="quarter" idx="14"/>
            <p:custDataLst>
              <p:tags r:id="rId5"/>
            </p:custDataLst>
          </p:nvPr>
        </p:nvSpPr>
        <p:spPr>
          <a:xfrm>
            <a:off x="6243638" y="1443038"/>
            <a:ext cx="2592387"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dtTextplatzhalter 13 Id7"/>
          <p:cNvSpPr>
            <a:spLocks noGrp="1"/>
          </p:cNvSpPr>
          <p:nvPr>
            <p:ph type="body" sz="quarter" idx="15" hasCustomPrompt="1"/>
            <p:custDataLst>
              <p:tags r:id="rId6"/>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rows + Navigation" preserve="1" userDrawn="1">
  <p:cSld name="Two row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2300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627063" y="3888000"/>
            <a:ext cx="8208962" cy="2304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Textplatzhalter 13 Id6"/>
          <p:cNvSpPr>
            <a:spLocks noGrp="1"/>
          </p:cNvSpPr>
          <p:nvPr>
            <p:ph type="body" sz="quarter" idx="14" hasCustomPrompt="1"/>
            <p:custDataLst>
              <p:tags r:id="rId5"/>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our objects + Navigation" preserve="1" userDrawn="1">
  <p:cSld name="Four object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4032000" cy="2300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4804024" y="1443038"/>
            <a:ext cx="4032000" cy="2300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dtContent Placeholder 11 Id12"/>
          <p:cNvSpPr>
            <a:spLocks noGrp="1"/>
          </p:cNvSpPr>
          <p:nvPr>
            <p:ph sz="quarter" idx="14"/>
            <p:custDataLst>
              <p:tags r:id="rId5"/>
            </p:custDataLst>
          </p:nvPr>
        </p:nvSpPr>
        <p:spPr>
          <a:xfrm>
            <a:off x="627063" y="3888000"/>
            <a:ext cx="4032000" cy="2304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dtContent Placeholder 14 Id15"/>
          <p:cNvSpPr>
            <a:spLocks noGrp="1"/>
          </p:cNvSpPr>
          <p:nvPr>
            <p:ph sz="quarter" idx="15"/>
            <p:custDataLst>
              <p:tags r:id="rId6"/>
            </p:custDataLst>
          </p:nvPr>
        </p:nvSpPr>
        <p:spPr>
          <a:xfrm>
            <a:off x="4804025" y="3888000"/>
            <a:ext cx="4032000" cy="2304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dtTextplatzhalter 13 Id10"/>
          <p:cNvSpPr>
            <a:spLocks noGrp="1"/>
          </p:cNvSpPr>
          <p:nvPr>
            <p:ph type="body" sz="quarter" idx="16" hasCustomPrompt="1"/>
            <p:custDataLst>
              <p:tags r:id="rId7"/>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Conta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4" name="cdtText Placeholder 12 Id13"/>
          <p:cNvSpPr>
            <a:spLocks noGrp="1"/>
          </p:cNvSpPr>
          <p:nvPr>
            <p:ph type="body" sz="quarter" idx="14" hasCustomPrompt="1"/>
            <p:custDataLst>
              <p:tags r:id="rId1"/>
            </p:custDataLst>
          </p:nvPr>
        </p:nvSpPr>
        <p:spPr bwMode="auto">
          <a:xfrm>
            <a:off x="4658996" y="1440000"/>
            <a:ext cx="7539354" cy="4752000"/>
          </a:xfrm>
          <a:solidFill>
            <a:srgbClr val="D7D7CD"/>
          </a:solidFill>
        </p:spPr>
        <p:txBody>
          <a:bodyPr lIns="288000" tIns="252000" rIns="576000" bIns="252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80000" indent="-180000">
              <a:lnSpc>
                <a:spcPct val="100000"/>
              </a:lnSpc>
              <a:spcBef>
                <a:spcPts val="500"/>
              </a:spcBef>
              <a:spcAft>
                <a:spcPts val="500"/>
              </a:spcAft>
              <a:buFont typeface="Arial" pitchFamily="34" charset="0"/>
              <a:buChar char="•"/>
              <a:tabLst>
                <a:tab pos="5359400" algn="r"/>
              </a:tabLst>
              <a:defRPr b="0">
                <a:solidFill>
                  <a:srgbClr val="000000"/>
                </a:solidFill>
              </a:defRPr>
            </a:lvl2pPr>
            <a:lvl3pPr marL="180000" indent="-180000">
              <a:lnSpc>
                <a:spcPct val="100000"/>
              </a:lnSpc>
              <a:spcBef>
                <a:spcPts val="500"/>
              </a:spcBef>
              <a:spcAft>
                <a:spcPts val="500"/>
              </a:spcAft>
              <a:buFont typeface="Arial" pitchFamily="34" charset="0"/>
              <a:buChar char="•"/>
              <a:tabLst>
                <a:tab pos="5359400" algn="r"/>
              </a:tabLst>
              <a:defRPr b="1">
                <a:solidFill>
                  <a:srgbClr val="000000"/>
                </a:solidFill>
              </a:defRPr>
            </a:lvl3pPr>
            <a:lvl4pPr marL="360000" indent="-180000">
              <a:lnSpc>
                <a:spcPct val="100000"/>
              </a:lnSpc>
              <a:spcBef>
                <a:spcPts val="500"/>
              </a:spcBef>
              <a:spcAft>
                <a:spcPts val="500"/>
              </a:spcAft>
              <a:buFont typeface="Arial" pitchFamily="34" charset="0"/>
              <a:buChar char="•"/>
              <a:tabLst>
                <a:tab pos="5359400" algn="r"/>
              </a:tabLst>
              <a:defRPr b="0">
                <a:solidFill>
                  <a:srgbClr val="000000"/>
                </a:solidFill>
              </a:defRPr>
            </a:lvl4pPr>
            <a:lvl5pPr marL="360000" indent="-1800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noProof="0" dirty="0"/>
              <a:t>Click to edit the toc / contact</a:t>
            </a:r>
          </a:p>
          <a:p>
            <a:pPr lvl="1"/>
            <a:r>
              <a:rPr lang="en-US" noProof="0" dirty="0"/>
              <a:t>chapter</a:t>
            </a:r>
          </a:p>
          <a:p>
            <a:pPr lvl="2"/>
            <a:r>
              <a:rPr lang="en-US" noProof="0" dirty="0"/>
              <a:t>active chapter</a:t>
            </a:r>
          </a:p>
          <a:p>
            <a:pPr lvl="3"/>
            <a:r>
              <a:rPr lang="en-US" noProof="0" dirty="0"/>
              <a:t>subchapter</a:t>
            </a:r>
          </a:p>
          <a:p>
            <a:pPr lvl="4"/>
            <a:r>
              <a:rPr lang="en-US" noProof="0" dirty="0"/>
              <a:t>active subchapter</a:t>
            </a:r>
          </a:p>
        </p:txBody>
      </p:sp>
      <p:sp>
        <p:nvSpPr>
          <p:cNvPr id="8" name="Bildplatzhalter 7"/>
          <p:cNvSpPr>
            <a:spLocks noGrp="1"/>
          </p:cNvSpPr>
          <p:nvPr>
            <p:ph type="pic" sz="quarter" idx="15"/>
          </p:nvPr>
        </p:nvSpPr>
        <p:spPr>
          <a:xfrm>
            <a:off x="0" y="1440000"/>
            <a:ext cx="4514400" cy="4752000"/>
          </a:xfrm>
        </p:spPr>
        <p:txBody>
          <a:bodyPr tIns="1800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79033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title picture">
    <p:spTree>
      <p:nvGrpSpPr>
        <p:cNvPr id="1" name=""/>
        <p:cNvGrpSpPr/>
        <p:nvPr/>
      </p:nvGrpSpPr>
      <p:grpSpPr>
        <a:xfrm>
          <a:off x="0" y="0"/>
          <a:ext cx="0" cy="0"/>
          <a:chOff x="0" y="0"/>
          <a:chExt cx="0" cy="0"/>
        </a:xfrm>
      </p:grpSpPr>
      <p:pic>
        <p:nvPicPr>
          <p:cNvPr id="57" name="Picture 56" descr="istock-467716617.jpg.portray.web.916.916.png"/>
          <p:cNvPicPr>
            <a:picLocks noChangeAspect="1"/>
          </p:cNvPicPr>
          <p:nvPr userDrawn="1"/>
        </p:nvPicPr>
        <p:blipFill rotWithShape="1">
          <a:blip r:embed="rId4">
            <a:extLst>
              <a:ext uri="{28A0092B-C50C-407E-A947-70E740481C1C}">
                <a14:useLocalDpi xmlns:a14="http://schemas.microsoft.com/office/drawing/2010/main" val="0"/>
              </a:ext>
            </a:extLst>
          </a:blip>
          <a:srcRect t="13475" b="2643"/>
          <a:stretch/>
        </p:blipFill>
        <p:spPr>
          <a:xfrm>
            <a:off x="-21314" y="1588"/>
            <a:ext cx="12254114" cy="6856412"/>
          </a:xfrm>
          <a:prstGeom prst="rect">
            <a:avLst/>
          </a:prstGeom>
        </p:spPr>
      </p:pic>
      <p:sp>
        <p:nvSpPr>
          <p:cNvPr id="4" name="cdtRectangle 115 Id57350"/>
          <p:cNvSpPr>
            <a:spLocks noGrp="1" noChangeArrowheads="1"/>
          </p:cNvSpPr>
          <p:nvPr>
            <p:ph type="ctrTitle"/>
            <p:custDataLst>
              <p:tags r:id="rId1"/>
            </p:custDataLst>
          </p:nvPr>
        </p:nvSpPr>
        <p:spPr bwMode="ltGray">
          <a:xfrm>
            <a:off x="627063" y="3891286"/>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5"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grpSp>
        <p:nvGrpSpPr>
          <p:cNvPr id="82" name="Gruppieren 81"/>
          <p:cNvGrpSpPr/>
          <p:nvPr userDrawn="1"/>
        </p:nvGrpSpPr>
        <p:grpSpPr>
          <a:xfrm>
            <a:off x="-216000" y="-216000"/>
            <a:ext cx="12628800" cy="7290000"/>
            <a:chOff x="-216000" y="-216000"/>
            <a:chExt cx="12628800" cy="7290000"/>
          </a:xfrm>
        </p:grpSpPr>
        <p:cxnSp>
          <p:nvCxnSpPr>
            <p:cNvPr id="83" name="Gerade Verbindung 82"/>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28" name="Group 33"/>
          <p:cNvGrpSpPr>
            <a:grpSpLocks noChangeAspect="1"/>
          </p:cNvGrpSpPr>
          <p:nvPr userDrawn="1"/>
        </p:nvGrpSpPr>
        <p:grpSpPr bwMode="gray">
          <a:xfrm>
            <a:off x="9555163" y="323850"/>
            <a:ext cx="2159000" cy="914400"/>
            <a:chOff x="6019" y="204"/>
            <a:chExt cx="1360" cy="576"/>
          </a:xfrm>
        </p:grpSpPr>
        <p:sp>
          <p:nvSpPr>
            <p:cNvPr id="29"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290537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title color fill">
    <p:bg>
      <p:bgPr>
        <a:solidFill>
          <a:schemeClr val="accent2"/>
        </a:solidFill>
        <a:effectLst/>
      </p:bgPr>
    </p:bg>
    <p:spTree>
      <p:nvGrpSpPr>
        <p:cNvPr id="1" name=""/>
        <p:cNvGrpSpPr/>
        <p:nvPr/>
      </p:nvGrpSpPr>
      <p:grpSpPr>
        <a:xfrm>
          <a:off x="0" y="0"/>
          <a:ext cx="0" cy="0"/>
          <a:chOff x="0" y="0"/>
          <a:chExt cx="0" cy="0"/>
        </a:xfrm>
      </p:grpSpPr>
      <p:sp>
        <p:nvSpPr>
          <p:cNvPr id="3" name="cdtRectangle 115 Id57350"/>
          <p:cNvSpPr>
            <a:spLocks noGrp="1" noChangeArrowheads="1"/>
          </p:cNvSpPr>
          <p:nvPr>
            <p:ph type="ctrTitle"/>
            <p:custDataLst>
              <p:tags r:id="rId1"/>
            </p:custDataLst>
          </p:nvPr>
        </p:nvSpPr>
        <p:spPr bwMode="ltGray">
          <a:xfrm>
            <a:off x="627063" y="3891600"/>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4"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grpSp>
        <p:nvGrpSpPr>
          <p:cNvPr id="80" name="Gruppieren 79"/>
          <p:cNvGrpSpPr/>
          <p:nvPr userDrawn="1"/>
        </p:nvGrpSpPr>
        <p:grpSpPr>
          <a:xfrm>
            <a:off x="-216000" y="-216000"/>
            <a:ext cx="12628800" cy="7290000"/>
            <a:chOff x="-216000" y="-216000"/>
            <a:chExt cx="12628800" cy="7290000"/>
          </a:xfrm>
        </p:grpSpPr>
        <p:cxnSp>
          <p:nvCxnSpPr>
            <p:cNvPr id="81" name="Gerade Verbindung 80"/>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2" name="Gerade Verbindung 81"/>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27" name="Group 33"/>
          <p:cNvGrpSpPr>
            <a:grpSpLocks noChangeAspect="1"/>
          </p:cNvGrpSpPr>
          <p:nvPr userDrawn="1"/>
        </p:nvGrpSpPr>
        <p:grpSpPr bwMode="gray">
          <a:xfrm>
            <a:off x="9555163" y="323850"/>
            <a:ext cx="2159000" cy="914400"/>
            <a:chOff x="6019" y="204"/>
            <a:chExt cx="1360" cy="576"/>
          </a:xfrm>
        </p:grpSpPr>
        <p:sp>
          <p:nvSpPr>
            <p:cNvPr id="2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243080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title Dynamic Petrol">
    <p:bg>
      <p:bgPr>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userDrawn="1">
            <p:custDataLst>
              <p:tags r:id="rId1"/>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30" name="cdtRectangle 115 Id57350"/>
          <p:cNvSpPr>
            <a:spLocks noGrp="1" noChangeArrowheads="1"/>
          </p:cNvSpPr>
          <p:nvPr>
            <p:ph type="ctrTitle"/>
            <p:custDataLst>
              <p:tags r:id="rId2"/>
            </p:custDataLst>
          </p:nvPr>
        </p:nvSpPr>
        <p:spPr bwMode="auto">
          <a:xfrm>
            <a:off x="627063" y="3891600"/>
            <a:ext cx="6480000" cy="2340314"/>
          </a:xfrm>
          <a:no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grpSp>
        <p:nvGrpSpPr>
          <p:cNvPr id="81" name="Gruppieren 80"/>
          <p:cNvGrpSpPr/>
          <p:nvPr userDrawn="1"/>
        </p:nvGrpSpPr>
        <p:grpSpPr>
          <a:xfrm>
            <a:off x="-216000" y="-216000"/>
            <a:ext cx="12628800" cy="7290000"/>
            <a:chOff x="-216000" y="-216000"/>
            <a:chExt cx="12628800" cy="7290000"/>
          </a:xfrm>
        </p:grpSpPr>
        <p:cxnSp>
          <p:nvCxnSpPr>
            <p:cNvPr id="82" name="Gerade Verbindung 81"/>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27" name="Group 33"/>
          <p:cNvGrpSpPr>
            <a:grpSpLocks noChangeAspect="1"/>
          </p:cNvGrpSpPr>
          <p:nvPr userDrawn="1"/>
        </p:nvGrpSpPr>
        <p:grpSpPr bwMode="gray">
          <a:xfrm>
            <a:off x="9555163" y="323850"/>
            <a:ext cx="2159000" cy="914400"/>
            <a:chOff x="6019" y="204"/>
            <a:chExt cx="1360" cy="576"/>
          </a:xfrm>
        </p:grpSpPr>
        <p:sp>
          <p:nvSpPr>
            <p:cNvPr id="2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1398330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title Blue light">
    <p:bg>
      <p:bgPr>
        <a:solidFill>
          <a:srgbClr val="50BED7"/>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232800" cy="68580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3C464A"/>
              </a:solidFill>
              <a:latin typeface="+mn-lt"/>
              <a:ea typeface="Arial Unicode MS" panose="020B0604020202020204" pitchFamily="34" charset="-128"/>
              <a:cs typeface="Arial Unicode MS" panose="020B0604020202020204" pitchFamily="34" charset="-128"/>
            </a:endParaRPr>
          </a:p>
        </p:txBody>
      </p:sp>
      <p:sp>
        <p:nvSpPr>
          <p:cNvPr id="4" name="cdtText Box 101 Id11"/>
          <p:cNvSpPr txBox="1">
            <a:spLocks noChangeArrowheads="1"/>
          </p:cNvSpPr>
          <p:nvPr userDrawn="1">
            <p:custDataLst>
              <p:tags r:id="rId1"/>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34" name="cdtRectangle 115 Id57350"/>
          <p:cNvSpPr>
            <a:spLocks noGrp="1" noChangeArrowheads="1"/>
          </p:cNvSpPr>
          <p:nvPr>
            <p:ph type="ctrTitle"/>
            <p:custDataLst>
              <p:tags r:id="rId2"/>
            </p:custDataLst>
          </p:nvPr>
        </p:nvSpPr>
        <p:spPr bwMode="auto">
          <a:xfrm>
            <a:off x="627063" y="3891600"/>
            <a:ext cx="6480000" cy="2340314"/>
          </a:xfrm>
          <a:no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grpSp>
        <p:nvGrpSpPr>
          <p:cNvPr id="81" name="Gruppieren 80"/>
          <p:cNvGrpSpPr/>
          <p:nvPr userDrawn="1"/>
        </p:nvGrpSpPr>
        <p:grpSpPr>
          <a:xfrm>
            <a:off x="-216000" y="-216000"/>
            <a:ext cx="12628800" cy="7290000"/>
            <a:chOff x="-216000" y="-216000"/>
            <a:chExt cx="12628800" cy="7290000"/>
          </a:xfrm>
        </p:grpSpPr>
        <p:cxnSp>
          <p:nvCxnSpPr>
            <p:cNvPr id="82" name="Gerade Verbindung 81"/>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27" name="Group 33"/>
          <p:cNvGrpSpPr>
            <a:grpSpLocks noChangeAspect="1"/>
          </p:cNvGrpSpPr>
          <p:nvPr userDrawn="1"/>
        </p:nvGrpSpPr>
        <p:grpSpPr bwMode="gray">
          <a:xfrm>
            <a:off x="9555163" y="323850"/>
            <a:ext cx="2159000" cy="914400"/>
            <a:chOff x="6019" y="204"/>
            <a:chExt cx="1360" cy="576"/>
          </a:xfrm>
        </p:grpSpPr>
        <p:sp>
          <p:nvSpPr>
            <p:cNvPr id="2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TextBox 1"/>
          <p:cNvSpPr txBox="1"/>
          <p:nvPr userDrawn="1"/>
        </p:nvSpPr>
        <p:spPr>
          <a:xfrm>
            <a:off x="3479800" y="2603500"/>
            <a:ext cx="914400" cy="914400"/>
          </a:xfrm>
          <a:prstGeom prst="rect">
            <a:avLst/>
          </a:prstGeom>
          <a:noFill/>
        </p:spPr>
        <p:txBody>
          <a:bodyPr wrap="none" lIns="0" tIns="0" rIns="0" bIns="0" rtlCol="0">
            <a:noAutofit/>
          </a:bodyPr>
          <a:lstStyle/>
          <a:p>
            <a:pPr>
              <a:lnSpc>
                <a:spcPct val="110000"/>
              </a:lnSpc>
              <a:spcBef>
                <a:spcPts val="0"/>
              </a:spcBef>
            </a:pPr>
            <a:endParaRPr lang="en-US" sz="12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3" name="TextBox 2"/>
          <p:cNvSpPr txBox="1"/>
          <p:nvPr userDrawn="1"/>
        </p:nvSpPr>
        <p:spPr>
          <a:xfrm>
            <a:off x="3340100" y="2489200"/>
            <a:ext cx="914400" cy="914400"/>
          </a:xfrm>
          <a:prstGeom prst="rect">
            <a:avLst/>
          </a:prstGeom>
          <a:noFill/>
        </p:spPr>
        <p:txBody>
          <a:bodyPr wrap="none" lIns="0" tIns="0" rIns="0" bIns="0" rtlCol="0">
            <a:noAutofit/>
          </a:bodyPr>
          <a:lstStyle/>
          <a:p>
            <a:pPr>
              <a:lnSpc>
                <a:spcPct val="110000"/>
              </a:lnSpc>
              <a:spcBef>
                <a:spcPts val="0"/>
              </a:spcBef>
            </a:pPr>
            <a:endParaRPr lang="en-US" sz="1200" dirty="0">
              <a:solidFill>
                <a:schemeClr val="tx1"/>
              </a:solidFill>
              <a:latin typeface="+mn-l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5548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 Index">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dirty="0"/>
              <a:t>Click to edit Master title style</a:t>
            </a:r>
          </a:p>
        </p:txBody>
      </p:sp>
      <p:sp>
        <p:nvSpPr>
          <p:cNvPr id="4" name="cdtText Placeholder 12 Id13"/>
          <p:cNvSpPr>
            <a:spLocks noGrp="1"/>
          </p:cNvSpPr>
          <p:nvPr>
            <p:ph type="body" sz="quarter" idx="14" hasCustomPrompt="1"/>
            <p:custDataLst>
              <p:tags r:id="rId1"/>
            </p:custDataLst>
          </p:nvPr>
        </p:nvSpPr>
        <p:spPr bwMode="auto">
          <a:xfrm>
            <a:off x="4658996" y="1439999"/>
            <a:ext cx="7539354" cy="4752000"/>
          </a:xfrm>
          <a:solidFill>
            <a:srgbClr val="D7D7CD"/>
          </a:solidFill>
        </p:spPr>
        <p:txBody>
          <a:bodyPr lIns="288000" tIns="252000" rIns="576000" bIns="252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80000" indent="-180000">
              <a:lnSpc>
                <a:spcPct val="100000"/>
              </a:lnSpc>
              <a:spcBef>
                <a:spcPts val="500"/>
              </a:spcBef>
              <a:spcAft>
                <a:spcPts val="500"/>
              </a:spcAft>
              <a:buFont typeface="Arial" pitchFamily="34" charset="0"/>
              <a:buChar char="•"/>
              <a:tabLst>
                <a:tab pos="5359400" algn="r"/>
              </a:tabLst>
              <a:defRPr b="0">
                <a:solidFill>
                  <a:srgbClr val="000000"/>
                </a:solidFill>
              </a:defRPr>
            </a:lvl2pPr>
            <a:lvl3pPr marL="180000" indent="-180000">
              <a:lnSpc>
                <a:spcPct val="100000"/>
              </a:lnSpc>
              <a:spcBef>
                <a:spcPts val="500"/>
              </a:spcBef>
              <a:spcAft>
                <a:spcPts val="500"/>
              </a:spcAft>
              <a:buFont typeface="Arial" pitchFamily="34" charset="0"/>
              <a:buChar char="•"/>
              <a:tabLst>
                <a:tab pos="5359400" algn="r"/>
              </a:tabLst>
              <a:defRPr b="1">
                <a:solidFill>
                  <a:srgbClr val="000000"/>
                </a:solidFill>
              </a:defRPr>
            </a:lvl3pPr>
            <a:lvl4pPr marL="360000" indent="-180000">
              <a:lnSpc>
                <a:spcPct val="100000"/>
              </a:lnSpc>
              <a:spcBef>
                <a:spcPts val="500"/>
              </a:spcBef>
              <a:spcAft>
                <a:spcPts val="500"/>
              </a:spcAft>
              <a:buFont typeface="Arial" pitchFamily="34" charset="0"/>
              <a:buChar char="•"/>
              <a:tabLst>
                <a:tab pos="5359400" algn="r"/>
              </a:tabLst>
              <a:defRPr b="0">
                <a:solidFill>
                  <a:srgbClr val="000000"/>
                </a:solidFill>
              </a:defRPr>
            </a:lvl4pPr>
            <a:lvl5pPr marL="360000" indent="-1800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noProof="0" dirty="0"/>
              <a:t>Click to edit the toc / contact</a:t>
            </a:r>
          </a:p>
          <a:p>
            <a:pPr lvl="1"/>
            <a:r>
              <a:rPr lang="en-US" noProof="0" dirty="0"/>
              <a:t>chapter</a:t>
            </a:r>
          </a:p>
          <a:p>
            <a:pPr lvl="2"/>
            <a:r>
              <a:rPr lang="en-US" noProof="0" dirty="0"/>
              <a:t>active chapter</a:t>
            </a:r>
          </a:p>
          <a:p>
            <a:pPr lvl="3"/>
            <a:r>
              <a:rPr lang="en-US" noProof="0" dirty="0"/>
              <a:t>subchapter</a:t>
            </a:r>
          </a:p>
          <a:p>
            <a:pPr lvl="4"/>
            <a:r>
              <a:rPr lang="en-US" noProof="0" dirty="0"/>
              <a:t>active subchapter</a:t>
            </a:r>
          </a:p>
        </p:txBody>
      </p:sp>
      <p:sp>
        <p:nvSpPr>
          <p:cNvPr id="8" name="Bildplatzhalter 7"/>
          <p:cNvSpPr>
            <a:spLocks noGrp="1"/>
          </p:cNvSpPr>
          <p:nvPr>
            <p:ph type="pic" sz="quarter" idx="15"/>
          </p:nvPr>
        </p:nvSpPr>
        <p:spPr>
          <a:xfrm>
            <a:off x="0" y="1439999"/>
            <a:ext cx="4514400" cy="4752000"/>
          </a:xfrm>
        </p:spPr>
        <p:txBody>
          <a:bodyPr tIns="1800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150215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Index" preserve="1" userDrawn="1">
  <p:cSld name="Text + Index">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lvl1pPr>
              <a:defRPr/>
            </a:lvl1pPr>
          </a:lstStyle>
          <a:p>
            <a:r>
              <a:rPr lang="en-US" noProof="0" dirty="0"/>
              <a:t>Click to edit Master title style</a:t>
            </a:r>
          </a:p>
        </p:txBody>
      </p:sp>
      <p:sp>
        <p:nvSpPr>
          <p:cNvPr id="13" name="cdtText Placeholder 12 Id13"/>
          <p:cNvSpPr>
            <a:spLocks noGrp="1"/>
          </p:cNvSpPr>
          <p:nvPr>
            <p:ph type="body" sz="quarter" idx="13"/>
            <p:custDataLst>
              <p:tags r:id="rId3"/>
            </p:custDataLst>
          </p:nvPr>
        </p:nvSpPr>
        <p:spPr>
          <a:xfrm>
            <a:off x="627063" y="1443038"/>
            <a:ext cx="3887914"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dtTextplatzhalter 12 Id5"/>
          <p:cNvSpPr>
            <a:spLocks noGrp="1"/>
          </p:cNvSpPr>
          <p:nvPr>
            <p:ph type="body" sz="quarter" idx="14" hasCustomPrompt="1"/>
            <p:custDataLst>
              <p:tags r:id="rId4"/>
            </p:custDataLst>
          </p:nvPr>
        </p:nvSpPr>
        <p:spPr bwMode="auto">
          <a:xfrm>
            <a:off x="4658995" y="1440000"/>
            <a:ext cx="7539355" cy="4752000"/>
          </a:xfrm>
          <a:solidFill>
            <a:srgbClr val="D7D7CD"/>
          </a:solidFill>
        </p:spPr>
        <p:txBody>
          <a:bodyPr lIns="288000" tIns="252000" rIns="576000" bIns="252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80000" indent="-180000">
              <a:lnSpc>
                <a:spcPct val="100000"/>
              </a:lnSpc>
              <a:spcBef>
                <a:spcPts val="500"/>
              </a:spcBef>
              <a:spcAft>
                <a:spcPts val="500"/>
              </a:spcAft>
              <a:buFont typeface="Arial" pitchFamily="34" charset="0"/>
              <a:buChar char="•"/>
              <a:tabLst>
                <a:tab pos="5359400" algn="r"/>
              </a:tabLst>
              <a:defRPr b="0">
                <a:solidFill>
                  <a:srgbClr val="000000"/>
                </a:solidFill>
              </a:defRPr>
            </a:lvl2pPr>
            <a:lvl3pPr marL="180000" indent="-180000">
              <a:lnSpc>
                <a:spcPct val="100000"/>
              </a:lnSpc>
              <a:spcBef>
                <a:spcPts val="500"/>
              </a:spcBef>
              <a:spcAft>
                <a:spcPts val="500"/>
              </a:spcAft>
              <a:buFont typeface="Arial" pitchFamily="34" charset="0"/>
              <a:buChar char="•"/>
              <a:tabLst>
                <a:tab pos="5359400" algn="r"/>
              </a:tabLst>
              <a:defRPr b="1">
                <a:solidFill>
                  <a:srgbClr val="000000"/>
                </a:solidFill>
              </a:defRPr>
            </a:lvl3pPr>
            <a:lvl4pPr marL="360000" indent="-180000">
              <a:lnSpc>
                <a:spcPct val="100000"/>
              </a:lnSpc>
              <a:spcBef>
                <a:spcPts val="500"/>
              </a:spcBef>
              <a:spcAft>
                <a:spcPts val="500"/>
              </a:spcAft>
              <a:buFont typeface="Arial" pitchFamily="34" charset="0"/>
              <a:buChar char="•"/>
              <a:tabLst>
                <a:tab pos="5359400" algn="r"/>
              </a:tabLst>
              <a:defRPr b="0">
                <a:solidFill>
                  <a:srgbClr val="000000"/>
                </a:solidFill>
              </a:defRPr>
            </a:lvl4pPr>
            <a:lvl5pPr marL="360000" indent="-1800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noProof="0" dirty="0"/>
              <a:t>Click to edit the toc / contact</a:t>
            </a:r>
          </a:p>
          <a:p>
            <a:pPr lvl="1"/>
            <a:r>
              <a:rPr lang="en-US" noProof="0" dirty="0"/>
              <a:t>chapter</a:t>
            </a:r>
          </a:p>
          <a:p>
            <a:pPr lvl="2"/>
            <a:r>
              <a:rPr lang="en-US" noProof="0" dirty="0"/>
              <a:t>active chapter</a:t>
            </a:r>
          </a:p>
          <a:p>
            <a:pPr lvl="3"/>
            <a:r>
              <a:rPr lang="en-US" noProof="0" dirty="0"/>
              <a:t>subchapter</a:t>
            </a:r>
          </a:p>
          <a:p>
            <a:pPr lvl="4"/>
            <a:r>
              <a:rPr lang="en-US" noProof="0" dirty="0"/>
              <a:t>active subchapter</a:t>
            </a:r>
          </a:p>
        </p:txBody>
      </p:sp>
    </p:spTree>
    <p:custDataLst>
      <p:custData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ee Content" preserve="1" userDrawn="1">
  <p:cSld name="Free Content">
    <p:spTree>
      <p:nvGrpSpPr>
        <p:cNvPr id="1" name=""/>
        <p:cNvGrpSpPr/>
        <p:nvPr/>
      </p:nvGrpSpPr>
      <p:grpSpPr>
        <a:xfrm>
          <a:off x="0" y="0"/>
          <a:ext cx="0" cy="0"/>
          <a:chOff x="0" y="0"/>
          <a:chExt cx="0" cy="0"/>
        </a:xfrm>
      </p:grpSpPr>
      <p:sp>
        <p:nvSpPr>
          <p:cNvPr id="3" name="Titel 2"/>
          <p:cNvSpPr>
            <a:spLocks noGrp="1"/>
          </p:cNvSpPr>
          <p:nvPr>
            <p:ph type="title" hasCustomPrompt="1"/>
          </p:nvPr>
        </p:nvSpPr>
        <p:spPr/>
        <p:txBody>
          <a:bodyPr/>
          <a:lstStyle/>
          <a:p>
            <a:r>
              <a:rPr lang="en-US" dirty="0"/>
              <a:t>Click to edit Master title style</a:t>
            </a:r>
            <a:endParaRPr lang="de-DE" dirty="0"/>
          </a:p>
        </p:txBody>
      </p:sp>
    </p:spTree>
    <p:custDataLst>
      <p:custData r:id="rId1"/>
    </p:custDataLst>
    <p:extLst>
      <p:ext uri="{BB962C8B-B14F-4D97-AF65-F5344CB8AC3E}">
        <p14:creationId xmlns:p14="http://schemas.microsoft.com/office/powerpoint/2010/main" val="33660349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10.xml"/><Relationship Id="rId21" Type="http://schemas.openxmlformats.org/officeDocument/2006/relationships/slideLayout" Target="../slideLayouts/slideLayout21.xml"/><Relationship Id="rId34" Type="http://schemas.openxmlformats.org/officeDocument/2006/relationships/tags" Target="../tags/tag5.xml"/><Relationship Id="rId42" Type="http://schemas.openxmlformats.org/officeDocument/2006/relationships/tags" Target="../tags/tag13.xml"/><Relationship Id="rId47" Type="http://schemas.openxmlformats.org/officeDocument/2006/relationships/tags" Target="../tags/tag18.xml"/><Relationship Id="rId50" Type="http://schemas.openxmlformats.org/officeDocument/2006/relationships/tags" Target="../tags/tag21.xml"/><Relationship Id="rId55" Type="http://schemas.openxmlformats.org/officeDocument/2006/relationships/tags" Target="../tags/tag2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4.xml"/><Relationship Id="rId38" Type="http://schemas.openxmlformats.org/officeDocument/2006/relationships/tags" Target="../tags/tag9.xml"/><Relationship Id="rId46" Type="http://schemas.openxmlformats.org/officeDocument/2006/relationships/tags" Target="../tags/tag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2.xml"/><Relationship Id="rId54" Type="http://schemas.openxmlformats.org/officeDocument/2006/relationships/tags" Target="../tags/tag2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3.xml"/><Relationship Id="rId37" Type="http://schemas.openxmlformats.org/officeDocument/2006/relationships/tags" Target="../tags/tag8.xml"/><Relationship Id="rId40" Type="http://schemas.openxmlformats.org/officeDocument/2006/relationships/tags" Target="../tags/tag11.xml"/><Relationship Id="rId45" Type="http://schemas.openxmlformats.org/officeDocument/2006/relationships/tags" Target="../tags/tag16.xml"/><Relationship Id="rId53" Type="http://schemas.openxmlformats.org/officeDocument/2006/relationships/tags" Target="../tags/tag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7.xml"/><Relationship Id="rId49" Type="http://schemas.openxmlformats.org/officeDocument/2006/relationships/tags" Target="../tags/tag20.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4" Type="http://schemas.openxmlformats.org/officeDocument/2006/relationships/tags" Target="../tags/tag15.xml"/><Relationship Id="rId52" Type="http://schemas.openxmlformats.org/officeDocument/2006/relationships/tags" Target="../tags/tag2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tags" Target="../tags/tag6.xml"/><Relationship Id="rId43" Type="http://schemas.openxmlformats.org/officeDocument/2006/relationships/tags" Target="../tags/tag14.xml"/><Relationship Id="rId48" Type="http://schemas.openxmlformats.org/officeDocument/2006/relationships/tags" Target="../tags/tag19.xml"/><Relationship Id="rId8" Type="http://schemas.openxmlformats.org/officeDocument/2006/relationships/slideLayout" Target="../slideLayouts/slideLayout8.xml"/><Relationship Id="rId51" Type="http://schemas.openxmlformats.org/officeDocument/2006/relationships/tags" Target="../tags/tag22.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078" name="cdtRectangle 115 Id3078"/>
          <p:cNvSpPr>
            <a:spLocks noGrp="1" noChangeArrowheads="1"/>
          </p:cNvSpPr>
          <p:nvPr>
            <p:ph type="title"/>
            <p:custDataLst>
              <p:tags r:id="rId31"/>
            </p:custDataLst>
          </p:nvPr>
        </p:nvSpPr>
        <p:spPr bwMode="auto">
          <a:xfrm>
            <a:off x="0" y="-1"/>
            <a:ext cx="1219835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p>
            <a:pPr lvl="0"/>
            <a:r>
              <a:rPr lang="en-US" noProof="0" dirty="0"/>
              <a:t>Click to edit Master title style</a:t>
            </a:r>
          </a:p>
        </p:txBody>
      </p:sp>
      <p:sp>
        <p:nvSpPr>
          <p:cNvPr id="3079" name="cdtRectangle 116 Id3079"/>
          <p:cNvSpPr>
            <a:spLocks noGrp="1" noChangeArrowheads="1"/>
          </p:cNvSpPr>
          <p:nvPr>
            <p:ph type="body" idx="1"/>
            <p:custDataLst>
              <p:tags r:id="rId32"/>
            </p:custDataLst>
          </p:nvPr>
        </p:nvSpPr>
        <p:spPr bwMode="auto">
          <a:xfrm>
            <a:off x="627063" y="1443037"/>
            <a:ext cx="8208962" cy="4750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3072" name="cdtMasterTags_CL1 Id3072"/>
          <p:cNvCxnSpPr/>
          <p:nvPr>
            <p:custDataLst>
              <p:tags r:id="rId3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73" name="cdtMasterTags_CL2 Id3073"/>
          <p:cNvCxnSpPr/>
          <p:nvPr>
            <p:custDataLst>
              <p:tags r:id="rId3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74" name="cdtMasterTags_CL3 Id3074"/>
          <p:cNvCxnSpPr/>
          <p:nvPr>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75" name="cdtMasterTags_CL4 Id3075"/>
          <p:cNvCxnSpPr/>
          <p:nvPr>
            <p:custDataLst>
              <p:tags r:id="rId3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76" name="cdtMasterTags_CL5 Id3076"/>
          <p:cNvCxnSpPr/>
          <p:nvPr>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77" name="cdtMasterTags_CL6 Id3077"/>
          <p:cNvCxnSpPr/>
          <p:nvPr>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0" name="cdtMasterTags_CL7 Id3080"/>
          <p:cNvCxnSpPr/>
          <p:nvPr>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1" name="cdtMasterTags_CL8 Id3081"/>
          <p:cNvCxnSpPr/>
          <p:nvPr>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2" name="cdtMasterTags_CL9 Id3082"/>
          <p:cNvCxnSpPr/>
          <p:nvPr>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3" name="cdtMasterTags_CL10 Id3083"/>
          <p:cNvCxnSpPr/>
          <p:nvPr>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4" name="cdtMasterTags_CL11 Id3084"/>
          <p:cNvCxnSpPr/>
          <p:nvPr>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5" name="cdtMasterTags_CL12 Id3085"/>
          <p:cNvCxnSpPr/>
          <p:nvPr>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6" name="cdtMasterTags_CL13 Id3086"/>
          <p:cNvCxnSpPr/>
          <p:nvPr>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7" name="cdtMasterTags_CL14 Id3087"/>
          <p:cNvCxnSpPr/>
          <p:nvPr>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8" name="cdtMasterTags_CL15 Id3088"/>
          <p:cNvCxnSpPr/>
          <p:nvPr>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9" name="cdtMasterTags_CL16 Id3089"/>
          <p:cNvCxnSpPr/>
          <p:nvPr>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90" name="cdtMasterTags_CL17 Id3090"/>
          <p:cNvCxnSpPr/>
          <p:nvPr>
            <p:custDataLst>
              <p:tags r:id="rId4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91" name="cdtMasterTags_CL18 Id3091"/>
          <p:cNvCxnSpPr/>
          <p:nvPr>
            <p:custDataLst>
              <p:tags r:id="rId5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92" name="cdtMasterTags_CL19 Id3092"/>
          <p:cNvCxnSpPr/>
          <p:nvPr>
            <p:custDataLst>
              <p:tags r:id="rId5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93" name="cdtMasterTags_CL20 Id3093"/>
          <p:cNvCxnSpPr/>
          <p:nvPr>
            <p:custDataLst>
              <p:tags r:id="rId5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94" name="cdtMasterTags_CL21 Id3094"/>
          <p:cNvCxnSpPr/>
          <p:nvPr>
            <p:custDataLst>
              <p:tags r:id="rId5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95" name="cdtMasterTags_CL22 Id3095"/>
          <p:cNvCxnSpPr/>
          <p:nvPr>
            <p:custDataLst>
              <p:tags r:id="rId5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96" name="cdtMasterTags"/>
          <p:cNvCxnSpPr/>
          <p:nvPr>
            <p:custDataLst>
              <p:tags r:id="rId5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67" name="Gruppieren 66"/>
          <p:cNvGrpSpPr/>
          <p:nvPr/>
        </p:nvGrpSpPr>
        <p:grpSpPr>
          <a:xfrm>
            <a:off x="-216000" y="-216000"/>
            <a:ext cx="12628800" cy="7290000"/>
            <a:chOff x="-216000" y="-216000"/>
            <a:chExt cx="12628800" cy="7290000"/>
          </a:xfrm>
        </p:grpSpPr>
        <p:cxnSp>
          <p:nvCxnSpPr>
            <p:cNvPr id="68" name="Gerade Verbindung 67"/>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9" name="Gerade Verbindung 68"/>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0" name="Gerade Verbindung 69"/>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1" name="Gerade Verbindung 70"/>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2" name="Gerade Verbindung 71"/>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3" name="Gerade Verbindung 72"/>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4" name="Gerade Verbindung 73"/>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5" name="Gerade Verbindung 74"/>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6" name="Gerade Verbindung 75"/>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7" name="Gerade Verbindung 76"/>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8" name="Gerade Verbindung 77"/>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9" name="Gerade Verbindung 78"/>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0" name="Gerade Verbindung 79"/>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1" name="Gerade Verbindung 80"/>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2" name="Gerade Verbindung 81"/>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55" name="Group 33"/>
          <p:cNvGrpSpPr>
            <a:grpSpLocks noChangeAspect="1"/>
          </p:cNvGrpSpPr>
          <p:nvPr userDrawn="1"/>
        </p:nvGrpSpPr>
        <p:grpSpPr bwMode="gray">
          <a:xfrm>
            <a:off x="9555163" y="323850"/>
            <a:ext cx="2159000" cy="914400"/>
            <a:chOff x="6019" y="204"/>
            <a:chExt cx="1360" cy="576"/>
          </a:xfrm>
        </p:grpSpPr>
        <p:sp>
          <p:nvSpPr>
            <p:cNvPr id="56"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9"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0"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1"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2"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0"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1"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2"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3"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4"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5"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6"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7"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8"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9"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0"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1"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2"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3"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4"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5"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6"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7"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8"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9"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cSld>
  <p:clrMap bg1="lt1" tx1="dk1" bg2="lt2" tx2="dk2" accent1="accent1" accent2="accent2" accent3="accent3" accent4="accent4" accent5="accent5" accent6="accent6" hlink="hlink" folHlink="folHlink"/>
  <p:sldLayoutIdLst>
    <p:sldLayoutId id="2147483700" r:id="rId1"/>
    <p:sldLayoutId id="2147483702" r:id="rId2"/>
    <p:sldLayoutId id="2147483708" r:id="rId3"/>
    <p:sldLayoutId id="2147483709" r:id="rId4"/>
    <p:sldLayoutId id="2147483710" r:id="rId5"/>
    <p:sldLayoutId id="2147483711" r:id="rId6"/>
    <p:sldLayoutId id="2147483703" r:id="rId7"/>
    <p:sldLayoutId id="2147483679" r:id="rId8"/>
    <p:sldLayoutId id="2147483695" r:id="rId9"/>
    <p:sldLayoutId id="2147483705" r:id="rId10"/>
    <p:sldLayoutId id="2147483706" r:id="rId11"/>
    <p:sldLayoutId id="2147483713" r:id="rId12"/>
    <p:sldLayoutId id="2147483712" r:id="rId13"/>
    <p:sldLayoutId id="2147483670" r:id="rId14"/>
    <p:sldLayoutId id="2147483692" r:id="rId15"/>
    <p:sldLayoutId id="2147483696" r:id="rId16"/>
    <p:sldLayoutId id="2147483707" r:id="rId17"/>
    <p:sldLayoutId id="2147483715" r:id="rId18"/>
    <p:sldLayoutId id="2147483683" r:id="rId19"/>
    <p:sldLayoutId id="2147483681" r:id="rId20"/>
    <p:sldLayoutId id="2147483697" r:id="rId21"/>
    <p:sldLayoutId id="2147483691" r:id="rId22"/>
    <p:sldLayoutId id="2147483693" r:id="rId23"/>
    <p:sldLayoutId id="2147483684" r:id="rId24"/>
    <p:sldLayoutId id="2147483685" r:id="rId25"/>
    <p:sldLayoutId id="2147483694" r:id="rId26"/>
    <p:sldLayoutId id="2147483686" r:id="rId27"/>
    <p:sldLayoutId id="2147483688" r:id="rId28"/>
    <p:sldLayoutId id="2147483704" r:id="rId29"/>
  </p:sldLayoutIdLst>
  <p:hf sldNum="0" hdr="0" ftr="0" dt="0"/>
  <p:txStyles>
    <p:titleStyle>
      <a:lvl1pPr algn="l" rtl="0" eaLnBrk="1" fontAlgn="base" hangingPunct="1">
        <a:spcBef>
          <a:spcPct val="0"/>
        </a:spcBef>
        <a:spcAft>
          <a:spcPct val="0"/>
        </a:spcAft>
        <a:defRPr sz="2200"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tx1"/>
          </a:solidFill>
          <a:latin typeface="Arial" charset="0"/>
          <a:ea typeface="ＭＳ Ｐゴシック" charset="-128"/>
        </a:defRPr>
      </a:lvl2pPr>
      <a:lvl3pPr algn="l" rtl="0" eaLnBrk="1" fontAlgn="base" hangingPunct="1">
        <a:spcBef>
          <a:spcPct val="0"/>
        </a:spcBef>
        <a:spcAft>
          <a:spcPct val="0"/>
        </a:spcAft>
        <a:defRPr sz="2000" b="1">
          <a:solidFill>
            <a:schemeClr val="tx1"/>
          </a:solidFill>
          <a:latin typeface="Arial" charset="0"/>
          <a:ea typeface="ＭＳ Ｐゴシック" charset="-128"/>
        </a:defRPr>
      </a:lvl3pPr>
      <a:lvl4pPr algn="l" rtl="0" eaLnBrk="1" fontAlgn="base" hangingPunct="1">
        <a:spcBef>
          <a:spcPct val="0"/>
        </a:spcBef>
        <a:spcAft>
          <a:spcPct val="0"/>
        </a:spcAft>
        <a:defRPr sz="2000" b="1">
          <a:solidFill>
            <a:schemeClr val="tx1"/>
          </a:solidFill>
          <a:latin typeface="Arial" charset="0"/>
          <a:ea typeface="ＭＳ Ｐゴシック" charset="-128"/>
        </a:defRPr>
      </a:lvl4pPr>
      <a:lvl5pPr algn="l" rtl="0" eaLnBrk="1" fontAlgn="base" hangingPunct="1">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9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96.xml"/><Relationship Id="rId6" Type="http://schemas.openxmlformats.org/officeDocument/2006/relationships/image" Target="../media/image10.jpg"/><Relationship Id="rId5" Type="http://schemas.openxmlformats.org/officeDocument/2006/relationships/hyperlink" Target="http://www.bbc.co.uk/news/av/uk-35020487/storm-desmond-helicopter-footage-shows-scale-of-cumbria-floods"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hyperlink" Target="http://www.youtube.com/watch?v=8q7_aV8eLU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hyperlink" Target="https://commons.wikimedia.org/wiki/File:Dublin_Stephen's_Green-44.jpg"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hyperlink" Target="https://commons.wikimedia.org/wiki/User:Beyond_My_K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9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9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9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9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video.nationalgeographic.com/video/101-videos/climate-101-glaciers"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627063" y="4139290"/>
            <a:ext cx="6480000" cy="1663205"/>
          </a:xfrm>
        </p:spPr>
        <p:txBody>
          <a:bodyPr/>
          <a:lstStyle/>
          <a:p>
            <a:r>
              <a:rPr lang="en-US" noProof="0" dirty="0"/>
              <a:t>Siemens and </a:t>
            </a:r>
            <a:br>
              <a:rPr lang="en-US" noProof="0" dirty="0"/>
            </a:br>
            <a:r>
              <a:rPr lang="en-US" noProof="0" dirty="0"/>
              <a:t>The Wildlife Trusts</a:t>
            </a:r>
            <a:endParaRPr lang="en-US" sz="2200" b="0" noProof="0" dirty="0"/>
          </a:p>
        </p:txBody>
      </p:sp>
      <p:sp>
        <p:nvSpPr>
          <p:cNvPr id="13" name="Textplatzhalter 12"/>
          <p:cNvSpPr>
            <a:spLocks noGrp="1"/>
          </p:cNvSpPr>
          <p:nvPr>
            <p:ph type="body" sz="quarter" idx="12"/>
          </p:nvPr>
        </p:nvSpPr>
        <p:spPr/>
        <p:txBody>
          <a:bodyPr/>
          <a:lstStyle/>
          <a:p>
            <a:r>
              <a:rPr lang="en-US" noProof="0" dirty="0"/>
              <a:t>July 2017</a:t>
            </a:r>
          </a:p>
        </p:txBody>
      </p:sp>
      <p:sp>
        <p:nvSpPr>
          <p:cNvPr id="14" name="Textplatzhalter 13"/>
          <p:cNvSpPr>
            <a:spLocks noGrp="1"/>
          </p:cNvSpPr>
          <p:nvPr>
            <p:ph type="body" sz="quarter" idx="13"/>
          </p:nvPr>
        </p:nvSpPr>
        <p:spPr/>
        <p:txBody>
          <a:bodyPr/>
          <a:lstStyle/>
          <a:p>
            <a:r>
              <a:rPr lang="en-US" noProof="0" dirty="0"/>
              <a:t>Restricted © Siemens AG 20XX</a:t>
            </a:r>
          </a:p>
        </p:txBody>
      </p:sp>
      <p:pic>
        <p:nvPicPr>
          <p:cNvPr id="10" name="Picture 9" descr="TheWildlifeTrust_logo_NEW.png">
            <a:extLst>
              <a:ext uri="{FF2B5EF4-FFF2-40B4-BE49-F238E27FC236}">
                <a16:creationId xmlns:a16="http://schemas.microsoft.com/office/drawing/2014/main" id="{5069DDB8-CB0C-450A-BFC2-5F9F64195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1" name="Rectangle 10">
            <a:extLst>
              <a:ext uri="{FF2B5EF4-FFF2-40B4-BE49-F238E27FC236}">
                <a16:creationId xmlns:a16="http://schemas.microsoft.com/office/drawing/2014/main" id="{71004429-2405-41E4-AB04-5B2508FF3AB7}"/>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28750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A1DE9-5DAC-456D-8FEA-3A450D75B925}"/>
              </a:ext>
            </a:extLst>
          </p:cNvPr>
          <p:cNvSpPr>
            <a:spLocks noGrp="1"/>
          </p:cNvSpPr>
          <p:nvPr>
            <p:ph type="title"/>
          </p:nvPr>
        </p:nvSpPr>
        <p:spPr/>
        <p:txBody>
          <a:bodyPr/>
          <a:lstStyle/>
          <a:p>
            <a:r>
              <a:rPr lang="en-GB" sz="2800" dirty="0">
                <a:solidFill>
                  <a:srgbClr val="889BAA"/>
                </a:solidFill>
              </a:rPr>
              <a:t>Global Warming’s Effects</a:t>
            </a:r>
          </a:p>
        </p:txBody>
      </p:sp>
      <p:pic>
        <p:nvPicPr>
          <p:cNvPr id="6" name="Picture 5">
            <a:extLst>
              <a:ext uri="{FF2B5EF4-FFF2-40B4-BE49-F238E27FC236}">
                <a16:creationId xmlns:a16="http://schemas.microsoft.com/office/drawing/2014/main" id="{72648BAF-50FE-426E-9B74-1A458BAEA2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85" y="2388463"/>
            <a:ext cx="7535032" cy="4351028"/>
          </a:xfrm>
          <a:prstGeom prst="rect">
            <a:avLst/>
          </a:prstGeom>
        </p:spPr>
      </p:pic>
      <p:sp>
        <p:nvSpPr>
          <p:cNvPr id="7" name="Rectangle 6">
            <a:extLst>
              <a:ext uri="{FF2B5EF4-FFF2-40B4-BE49-F238E27FC236}">
                <a16:creationId xmlns:a16="http://schemas.microsoft.com/office/drawing/2014/main" id="{3F91FAB6-37BE-498F-BC27-B45DD76452A4}"/>
              </a:ext>
            </a:extLst>
          </p:cNvPr>
          <p:cNvSpPr/>
          <p:nvPr/>
        </p:nvSpPr>
        <p:spPr>
          <a:xfrm>
            <a:off x="554405" y="1173465"/>
            <a:ext cx="8512725" cy="1477328"/>
          </a:xfrm>
          <a:prstGeom prst="rect">
            <a:avLst/>
          </a:prstGeom>
        </p:spPr>
        <p:txBody>
          <a:bodyPr wrap="square">
            <a:spAutoFit/>
          </a:bodyPr>
          <a:lstStyle/>
          <a:p>
            <a:r>
              <a:rPr lang="en-US" sz="2000" b="1" dirty="0">
                <a:solidFill>
                  <a:schemeClr val="tx1"/>
                </a:solidFill>
                <a:ea typeface="+mn-ea"/>
                <a:cs typeface="Arial" pitchFamily="34" charset="0"/>
              </a:rPr>
              <a:t>Sea level rises</a:t>
            </a:r>
          </a:p>
          <a:p>
            <a:r>
              <a:rPr lang="en-US" sz="2000" dirty="0">
                <a:solidFill>
                  <a:schemeClr val="tx1"/>
                </a:solidFill>
                <a:ea typeface="+mn-ea"/>
                <a:cs typeface="Arial" pitchFamily="34" charset="0"/>
              </a:rPr>
              <a:t>Rising sea levels are mostly caused by the thermal expansion of sea water, due to increasing temperature.  </a:t>
            </a:r>
            <a:r>
              <a:rPr lang="en-GB" sz="2000" dirty="0">
                <a:solidFill>
                  <a:schemeClr val="tx1"/>
                </a:solidFill>
                <a:ea typeface="+mn-ea"/>
                <a:cs typeface="Arial" pitchFamily="34" charset="0"/>
              </a:rPr>
              <a:t>Increasing melted water from </a:t>
            </a:r>
            <a:r>
              <a:rPr lang="en-US" sz="2000" dirty="0">
                <a:solidFill>
                  <a:schemeClr val="tx1"/>
                </a:solidFill>
                <a:ea typeface="+mn-ea"/>
                <a:cs typeface="Arial" pitchFamily="34" charset="0"/>
              </a:rPr>
              <a:t>ice sheets and glaciers also adds to the problem but to a lesser extent.</a:t>
            </a:r>
          </a:p>
        </p:txBody>
      </p:sp>
      <p:sp>
        <p:nvSpPr>
          <p:cNvPr id="10" name="TextBox 9">
            <a:extLst>
              <a:ext uri="{FF2B5EF4-FFF2-40B4-BE49-F238E27FC236}">
                <a16:creationId xmlns:a16="http://schemas.microsoft.com/office/drawing/2014/main" id="{3F7734D0-B23B-46C9-A576-1AD8826790DD}"/>
              </a:ext>
            </a:extLst>
          </p:cNvPr>
          <p:cNvSpPr txBox="1"/>
          <p:nvPr/>
        </p:nvSpPr>
        <p:spPr>
          <a:xfrm>
            <a:off x="7935845" y="3789050"/>
            <a:ext cx="2160300" cy="954107"/>
          </a:xfrm>
          <a:prstGeom prst="rect">
            <a:avLst/>
          </a:prstGeom>
          <a:ln>
            <a:solidFill>
              <a:srgbClr val="889BAA"/>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latin typeface="Arial" panose="020B0604020202020204" pitchFamily="34" charset="0"/>
              </a:rPr>
              <a:t>This graph shows the change in sea level </a:t>
            </a:r>
            <a:br>
              <a:rPr lang="en-US" sz="1400" dirty="0">
                <a:latin typeface="Arial" panose="020B0604020202020204" pitchFamily="34" charset="0"/>
              </a:rPr>
            </a:br>
            <a:r>
              <a:rPr lang="en-US" sz="1400" dirty="0">
                <a:latin typeface="Arial" panose="020B0604020202020204" pitchFamily="34" charset="0"/>
              </a:rPr>
              <a:t>since 1993 as observed </a:t>
            </a:r>
            <a:br>
              <a:rPr lang="en-US" sz="1400" dirty="0">
                <a:latin typeface="Arial" panose="020B0604020202020204" pitchFamily="34" charset="0"/>
              </a:rPr>
            </a:br>
            <a:r>
              <a:rPr lang="en-US" sz="1400" dirty="0">
                <a:latin typeface="Arial" panose="020B0604020202020204" pitchFamily="34" charset="0"/>
              </a:rPr>
              <a:t>by satellites. </a:t>
            </a:r>
            <a:endParaRPr lang="en-US" sz="1400" dirty="0">
              <a:solidFill>
                <a:schemeClr val="tx1"/>
              </a:solidFill>
              <a:latin typeface="Arial" panose="020B0604020202020204" pitchFamily="34" charset="0"/>
            </a:endParaRPr>
          </a:p>
        </p:txBody>
      </p:sp>
      <p:pic>
        <p:nvPicPr>
          <p:cNvPr id="11" name="Picture 10" descr="TheWildlifeTrust_logo_NEW.png">
            <a:extLst>
              <a:ext uri="{FF2B5EF4-FFF2-40B4-BE49-F238E27FC236}">
                <a16:creationId xmlns:a16="http://schemas.microsoft.com/office/drawing/2014/main" id="{E2D7BE1A-D11C-4BF0-A081-7F0088D113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2" name="Rectangle 11">
            <a:extLst>
              <a:ext uri="{FF2B5EF4-FFF2-40B4-BE49-F238E27FC236}">
                <a16:creationId xmlns:a16="http://schemas.microsoft.com/office/drawing/2014/main" id="{3517C02A-6397-45CC-A3C1-0BEC16E75D0E}"/>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extLst>
      <p:ext uri="{BB962C8B-B14F-4D97-AF65-F5344CB8AC3E}">
        <p14:creationId xmlns:p14="http://schemas.microsoft.com/office/powerpoint/2010/main" val="375371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53" y="1440001"/>
            <a:ext cx="12232800" cy="4751999"/>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3C464A"/>
              </a:solidFill>
              <a:latin typeface="+mn-lt"/>
              <a:ea typeface="Arial Unicode MS" panose="020B0604020202020204" pitchFamily="34" charset="-128"/>
              <a:cs typeface="Arial Unicode MS" panose="020B0604020202020204" pitchFamily="34" charset="-128"/>
            </a:endParaRPr>
          </a:p>
        </p:txBody>
      </p:sp>
      <p:sp>
        <p:nvSpPr>
          <p:cNvPr id="12" name="Inhaltsplatzhalter 2"/>
          <p:cNvSpPr txBox="1">
            <a:spLocks/>
          </p:cNvSpPr>
          <p:nvPr/>
        </p:nvSpPr>
        <p:spPr bwMode="auto">
          <a:xfrm>
            <a:off x="4875005" y="1440000"/>
            <a:ext cx="5544770" cy="4752000"/>
          </a:xfrm>
          <a:prstGeom prst="rect">
            <a:avLst/>
          </a:prstGeom>
          <a:solidFill>
            <a:srgbClr val="BECDD7"/>
          </a:solidFill>
          <a:ln w="9525">
            <a:noFill/>
            <a:miter lim="800000"/>
            <a:headEnd/>
            <a:tailEnd/>
          </a:ln>
        </p:spPr>
        <p:txBody>
          <a:bodyPr vert="horz" wrap="square" lIns="288000" tIns="252000" rIns="576000" bIns="25200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r>
              <a:rPr lang="en-US" dirty="0"/>
              <a:t>There is strong evidence that climate </a:t>
            </a:r>
          </a:p>
          <a:p>
            <a:r>
              <a:rPr lang="en-US" dirty="0"/>
              <a:t>change is already affecting our UK</a:t>
            </a:r>
          </a:p>
          <a:p>
            <a:r>
              <a:rPr lang="en-US" dirty="0"/>
              <a:t> biodiversity. Many species are occurring</a:t>
            </a:r>
          </a:p>
          <a:p>
            <a:r>
              <a:rPr lang="en-US" dirty="0"/>
              <a:t> further north and at higher altitudes</a:t>
            </a:r>
          </a:p>
          <a:p>
            <a:r>
              <a:rPr lang="en-US" dirty="0"/>
              <a:t> (e.g. the Adonis blue butterfly pictured) </a:t>
            </a:r>
            <a:br>
              <a:rPr lang="en-US" dirty="0"/>
            </a:br>
            <a:r>
              <a:rPr lang="en-US" dirty="0"/>
              <a:t>than in previous decades. </a:t>
            </a:r>
          </a:p>
          <a:p>
            <a:endParaRPr lang="en-US" dirty="0"/>
          </a:p>
          <a:p>
            <a:r>
              <a:rPr lang="en-US" dirty="0"/>
              <a:t>Although a warmer climate will benefit some </a:t>
            </a:r>
          </a:p>
          <a:p>
            <a:r>
              <a:rPr lang="en-US" dirty="0"/>
              <a:t>species, this is likely to be countered by </a:t>
            </a:r>
          </a:p>
          <a:p>
            <a:r>
              <a:rPr lang="en-US" dirty="0"/>
              <a:t>negative impacts for others and extreme </a:t>
            </a:r>
          </a:p>
          <a:p>
            <a:r>
              <a:rPr lang="en-US" dirty="0"/>
              <a:t>weather events. The same goes for </a:t>
            </a:r>
          </a:p>
          <a:p>
            <a:r>
              <a:rPr lang="en-US" dirty="0"/>
              <a:t>some of our most iconic landscapes </a:t>
            </a:r>
          </a:p>
          <a:p>
            <a:r>
              <a:rPr lang="en-US" dirty="0"/>
              <a:t>and habitats, including wetland, heathland and some types of woodland. </a:t>
            </a:r>
          </a:p>
        </p:txBody>
      </p:sp>
      <p:pic>
        <p:nvPicPr>
          <p:cNvPr id="6" name="Picture 2" descr="Adonis blue (photo: Sussex Wildlife Trust)">
            <a:extLst>
              <a:ext uri="{FF2B5EF4-FFF2-40B4-BE49-F238E27FC236}">
                <a16:creationId xmlns:a16="http://schemas.microsoft.com/office/drawing/2014/main" id="{1E278B7C-F08F-4AD8-AC77-4BC42B6939FD}"/>
              </a:ext>
            </a:extLst>
          </p:cNvPr>
          <p:cNvPicPr>
            <a:picLocks noChangeAspect="1" noChangeArrowheads="1"/>
          </p:cNvPicPr>
          <p:nvPr/>
        </p:nvPicPr>
        <p:blipFill rotWithShape="1">
          <a:blip r:embed="rId3" cstate="print"/>
          <a:srcRect t="3964" r="1881" b="6743"/>
          <a:stretch/>
        </p:blipFill>
        <p:spPr bwMode="auto">
          <a:xfrm>
            <a:off x="-13407" y="1439999"/>
            <a:ext cx="4761521" cy="4752001"/>
          </a:xfrm>
          <a:prstGeom prst="rect">
            <a:avLst/>
          </a:prstGeom>
          <a:noFill/>
        </p:spPr>
      </p:pic>
      <p:sp>
        <p:nvSpPr>
          <p:cNvPr id="5" name="Title 4">
            <a:extLst>
              <a:ext uri="{FF2B5EF4-FFF2-40B4-BE49-F238E27FC236}">
                <a16:creationId xmlns:a16="http://schemas.microsoft.com/office/drawing/2014/main" id="{7D91FF60-8C42-434B-95E2-BED2CE810B9F}"/>
              </a:ext>
            </a:extLst>
          </p:cNvPr>
          <p:cNvSpPr>
            <a:spLocks noGrp="1"/>
          </p:cNvSpPr>
          <p:nvPr>
            <p:ph type="title"/>
          </p:nvPr>
        </p:nvSpPr>
        <p:spPr/>
        <p:txBody>
          <a:bodyPr/>
          <a:lstStyle/>
          <a:p>
            <a:r>
              <a:rPr lang="en-GB" sz="2400" dirty="0">
                <a:solidFill>
                  <a:srgbClr val="889BAA"/>
                </a:solidFill>
              </a:rPr>
              <a:t>The Impacts of Climate Change on Wildlife</a:t>
            </a:r>
            <a:endParaRPr lang="en-GB" dirty="0"/>
          </a:p>
        </p:txBody>
      </p:sp>
      <p:sp>
        <p:nvSpPr>
          <p:cNvPr id="7" name="Rectangle 6">
            <a:extLst>
              <a:ext uri="{FF2B5EF4-FFF2-40B4-BE49-F238E27FC236}">
                <a16:creationId xmlns:a16="http://schemas.microsoft.com/office/drawing/2014/main" id="{DCCA51A1-0609-4A6A-BF7F-0AD300B97444}"/>
              </a:ext>
            </a:extLst>
          </p:cNvPr>
          <p:cNvSpPr/>
          <p:nvPr/>
        </p:nvSpPr>
        <p:spPr>
          <a:xfrm>
            <a:off x="-13407" y="6192000"/>
            <a:ext cx="2016280" cy="253916"/>
          </a:xfrm>
          <a:prstGeom prst="rect">
            <a:avLst/>
          </a:prstGeom>
        </p:spPr>
        <p:txBody>
          <a:bodyPr wrap="square">
            <a:spAutoFit/>
          </a:bodyPr>
          <a:lstStyle/>
          <a:p>
            <a:r>
              <a:rPr lang="en-US" sz="1000" b="1" dirty="0">
                <a:solidFill>
                  <a:schemeClr val="tx1"/>
                </a:solidFill>
                <a:ea typeface="+mj-ea"/>
                <a:cs typeface="Arial" pitchFamily="34" charset="0"/>
              </a:rPr>
              <a:t>www.wildlifetrusts.org</a:t>
            </a:r>
          </a:p>
        </p:txBody>
      </p:sp>
      <p:pic>
        <p:nvPicPr>
          <p:cNvPr id="9" name="Picture 8" descr="TheWildlifeTrust_logo_NEW.png">
            <a:extLst>
              <a:ext uri="{FF2B5EF4-FFF2-40B4-BE49-F238E27FC236}">
                <a16:creationId xmlns:a16="http://schemas.microsoft.com/office/drawing/2014/main" id="{CE6E8E76-156F-4F7D-97AC-6162B39AE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0" name="Rectangle 9">
            <a:extLst>
              <a:ext uri="{FF2B5EF4-FFF2-40B4-BE49-F238E27FC236}">
                <a16:creationId xmlns:a16="http://schemas.microsoft.com/office/drawing/2014/main" id="{1789A571-3DD6-4C51-A47F-E5A91E74BD23}"/>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extLst>
      <p:ext uri="{BB962C8B-B14F-4D97-AF65-F5344CB8AC3E}">
        <p14:creationId xmlns:p14="http://schemas.microsoft.com/office/powerpoint/2010/main" val="1883035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A3F8A0-7CE4-4BF0-9E82-D0EDB75D401A}"/>
              </a:ext>
            </a:extLst>
          </p:cNvPr>
          <p:cNvSpPr/>
          <p:nvPr/>
        </p:nvSpPr>
        <p:spPr bwMode="auto">
          <a:xfrm>
            <a:off x="253" y="1440001"/>
            <a:ext cx="12232800" cy="4751999"/>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3C464A"/>
              </a:solidFill>
              <a:latin typeface="+mn-lt"/>
              <a:ea typeface="Arial Unicode MS" panose="020B0604020202020204" pitchFamily="34" charset="-128"/>
              <a:cs typeface="Arial Unicode MS" panose="020B0604020202020204" pitchFamily="34" charset="-128"/>
            </a:endParaRPr>
          </a:p>
        </p:txBody>
      </p:sp>
      <p:sp>
        <p:nvSpPr>
          <p:cNvPr id="3" name="Inhaltsplatzhalter 2"/>
          <p:cNvSpPr>
            <a:spLocks noGrp="1"/>
          </p:cNvSpPr>
          <p:nvPr>
            <p:ph sz="half" idx="1"/>
          </p:nvPr>
        </p:nvSpPr>
        <p:spPr>
          <a:xfrm>
            <a:off x="4744129" y="1440001"/>
            <a:ext cx="5904000" cy="4752000"/>
          </a:xfrm>
          <a:solidFill>
            <a:srgbClr val="BECDD7"/>
          </a:solidFill>
        </p:spPr>
        <p:txBody>
          <a:bodyPr/>
          <a:lstStyle/>
          <a:p>
            <a:pPr eaLnBrk="0" hangingPunct="0"/>
            <a:r>
              <a:rPr lang="en-US" dirty="0"/>
              <a:t>High spring rainfall, for example, can negatively impact on birds, causing reproductive failures and poor chick condition. In west Scotland, golden eagle populations declined by 25% when there was a significant increase in May rainfall. </a:t>
            </a:r>
          </a:p>
          <a:p>
            <a:pPr eaLnBrk="0" hangingPunct="0"/>
            <a:endParaRPr lang="en-US" dirty="0"/>
          </a:p>
          <a:p>
            <a:pPr eaLnBrk="0" hangingPunct="0"/>
            <a:r>
              <a:rPr lang="en-US" dirty="0"/>
              <a:t>Flooding has a negative impact on almost all mammals, except bats, when large areas of land are inundated with floodwater during spring and summer, nests and burrows are flooded causing the young to drown or die from cold.</a:t>
            </a:r>
          </a:p>
        </p:txBody>
      </p:sp>
      <p:sp>
        <p:nvSpPr>
          <p:cNvPr id="5" name="Title 4">
            <a:extLst>
              <a:ext uri="{FF2B5EF4-FFF2-40B4-BE49-F238E27FC236}">
                <a16:creationId xmlns:a16="http://schemas.microsoft.com/office/drawing/2014/main" id="{7D91FF60-8C42-434B-95E2-BED2CE810B9F}"/>
              </a:ext>
            </a:extLst>
          </p:cNvPr>
          <p:cNvSpPr>
            <a:spLocks noGrp="1"/>
          </p:cNvSpPr>
          <p:nvPr>
            <p:ph type="title"/>
          </p:nvPr>
        </p:nvSpPr>
        <p:spPr/>
        <p:txBody>
          <a:bodyPr/>
          <a:lstStyle/>
          <a:p>
            <a:r>
              <a:rPr lang="en-GB" sz="2400" dirty="0">
                <a:solidFill>
                  <a:srgbClr val="889BAA"/>
                </a:solidFill>
              </a:rPr>
              <a:t>The Effects of Climate Warming on Wildlife</a:t>
            </a:r>
            <a:endParaRPr lang="en-GB" dirty="0"/>
          </a:p>
        </p:txBody>
      </p:sp>
      <p:pic>
        <p:nvPicPr>
          <p:cNvPr id="12" name="Picture 11">
            <a:extLst>
              <a:ext uri="{FF2B5EF4-FFF2-40B4-BE49-F238E27FC236}">
                <a16:creationId xmlns:a16="http://schemas.microsoft.com/office/drawing/2014/main" id="{A9682E61-B477-4FA7-9CED-57F7F616A5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71" r="6817"/>
          <a:stretch/>
        </p:blipFill>
        <p:spPr>
          <a:xfrm>
            <a:off x="0" y="1440001"/>
            <a:ext cx="4715075" cy="4739588"/>
          </a:xfrm>
          <a:prstGeom prst="rect">
            <a:avLst/>
          </a:prstGeom>
        </p:spPr>
      </p:pic>
      <p:sp>
        <p:nvSpPr>
          <p:cNvPr id="8" name="Rectangle 7">
            <a:extLst>
              <a:ext uri="{FF2B5EF4-FFF2-40B4-BE49-F238E27FC236}">
                <a16:creationId xmlns:a16="http://schemas.microsoft.com/office/drawing/2014/main" id="{D715958F-DD44-43AA-9923-BF0D901B2E59}"/>
              </a:ext>
            </a:extLst>
          </p:cNvPr>
          <p:cNvSpPr/>
          <p:nvPr/>
        </p:nvSpPr>
        <p:spPr>
          <a:xfrm>
            <a:off x="-78058" y="6192001"/>
            <a:ext cx="3659443" cy="253916"/>
          </a:xfrm>
          <a:prstGeom prst="rect">
            <a:avLst/>
          </a:prstGeom>
        </p:spPr>
        <p:txBody>
          <a:bodyPr wrap="square">
            <a:spAutoFit/>
          </a:bodyPr>
          <a:lstStyle/>
          <a:p>
            <a:r>
              <a:rPr lang="en-US" sz="1050" b="1" dirty="0">
                <a:solidFill>
                  <a:schemeClr val="tx1"/>
                </a:solidFill>
                <a:ea typeface="+mj-ea"/>
                <a:cs typeface="Arial" pitchFamily="34" charset="0"/>
              </a:rPr>
              <a:t>www.</a:t>
            </a:r>
            <a:r>
              <a:rPr lang="en-US" sz="1000" b="1" dirty="0">
                <a:solidFill>
                  <a:schemeClr val="tx1"/>
                </a:solidFill>
                <a:ea typeface="+mj-ea"/>
                <a:cs typeface="Arial" pitchFamily="34" charset="0"/>
              </a:rPr>
              <a:t>wildlifetrusts</a:t>
            </a:r>
            <a:r>
              <a:rPr lang="en-US" sz="1050" b="1" dirty="0">
                <a:solidFill>
                  <a:schemeClr val="tx1"/>
                </a:solidFill>
                <a:ea typeface="+mj-ea"/>
                <a:cs typeface="Arial" pitchFamily="34" charset="0"/>
              </a:rPr>
              <a:t>.org</a:t>
            </a:r>
          </a:p>
        </p:txBody>
      </p:sp>
      <p:pic>
        <p:nvPicPr>
          <p:cNvPr id="13" name="Picture 12" descr="TheWildlifeTrust_logo_NEW.png">
            <a:extLst>
              <a:ext uri="{FF2B5EF4-FFF2-40B4-BE49-F238E27FC236}">
                <a16:creationId xmlns:a16="http://schemas.microsoft.com/office/drawing/2014/main" id="{900F4FD1-E01C-4CD6-8684-5067D7BB8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4" name="Rectangle 13">
            <a:extLst>
              <a:ext uri="{FF2B5EF4-FFF2-40B4-BE49-F238E27FC236}">
                <a16:creationId xmlns:a16="http://schemas.microsoft.com/office/drawing/2014/main" id="{F57EFA42-8649-4C03-BD83-520A27843B85}"/>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extLst>
      <p:ext uri="{BB962C8B-B14F-4D97-AF65-F5344CB8AC3E}">
        <p14:creationId xmlns:p14="http://schemas.microsoft.com/office/powerpoint/2010/main" val="426674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dtRectangle 2 Id114690"/>
          <p:cNvSpPr>
            <a:spLocks noGrp="1" noChangeArrowheads="1"/>
          </p:cNvSpPr>
          <p:nvPr>
            <p:ph type="title"/>
          </p:nvPr>
        </p:nvSpPr>
        <p:spPr/>
        <p:txBody>
          <a:bodyPr/>
          <a:lstStyle/>
          <a:p>
            <a:pPr>
              <a:lnSpc>
                <a:spcPct val="110000"/>
              </a:lnSpc>
            </a:pPr>
            <a:r>
              <a:rPr lang="en-GB" sz="2800" dirty="0">
                <a:solidFill>
                  <a:srgbClr val="889BAA"/>
                </a:solidFill>
              </a:rPr>
              <a:t>Global Warming’s Effects</a:t>
            </a:r>
          </a:p>
        </p:txBody>
      </p:sp>
      <p:sp>
        <p:nvSpPr>
          <p:cNvPr id="114691" name="cdtRectangle 3 Id114691"/>
          <p:cNvSpPr>
            <a:spLocks noGrp="1" noChangeArrowheads="1"/>
          </p:cNvSpPr>
          <p:nvPr>
            <p:ph idx="1"/>
          </p:nvPr>
        </p:nvSpPr>
        <p:spPr>
          <a:xfrm>
            <a:off x="627063" y="1080237"/>
            <a:ext cx="8856582" cy="5067320"/>
          </a:xfrm>
        </p:spPr>
        <p:txBody>
          <a:bodyPr/>
          <a:lstStyle/>
          <a:p>
            <a:r>
              <a:rPr lang="en-GB" sz="2000" b="1" dirty="0">
                <a:ea typeface="Arial Unicode MS" panose="020B0604020202020204" pitchFamily="34" charset="-128"/>
                <a:cs typeface="Arial Unicode MS" panose="020B0604020202020204" pitchFamily="34" charset="-128"/>
              </a:rPr>
              <a:t>What does this mean for the UK</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Rainfall has increased </a:t>
            </a:r>
            <a:r>
              <a:rPr lang="en-US" sz="2000" dirty="0"/>
              <a:t>in the mid-latitudes of the northern hemisphere since the beginning of the 20th century. There are also changes between seasons in different regions. For example, the UK's summer rainfall is decreasing on average, while winter rainfall is increasing. There is also evidence that heavy rainfall events have become more intensive, especially over North America.</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GB" sz="2000" dirty="0">
                <a:ea typeface="Arial Unicode MS" panose="020B0604020202020204" pitchFamily="34" charset="-128"/>
                <a:cs typeface="Arial Unicode MS" panose="020B0604020202020204" pitchFamily="34" charset="-128"/>
              </a:rPr>
              <a:t>Effects on humans include </a:t>
            </a:r>
            <a:r>
              <a:rPr lang="en-GB" sz="2000" b="1" dirty="0">
                <a:ea typeface="Arial Unicode MS" panose="020B0604020202020204" pitchFamily="34" charset="-128"/>
                <a:cs typeface="Arial Unicode MS" panose="020B0604020202020204" pitchFamily="34" charset="-128"/>
              </a:rPr>
              <a:t>flooded houses</a:t>
            </a:r>
            <a:r>
              <a:rPr lang="en-GB" sz="2000" dirty="0">
                <a:ea typeface="Arial Unicode MS" panose="020B0604020202020204" pitchFamily="34" charset="-128"/>
                <a:cs typeface="Arial Unicode MS" panose="020B0604020202020204" pitchFamily="34" charset="-128"/>
              </a:rPr>
              <a:t>, </a:t>
            </a:r>
            <a:r>
              <a:rPr lang="en-GB" sz="2000" b="1" dirty="0">
                <a:ea typeface="Arial Unicode MS" panose="020B0604020202020204" pitchFamily="34" charset="-128"/>
                <a:cs typeface="Arial Unicode MS" panose="020B0604020202020204" pitchFamily="34" charset="-128"/>
              </a:rPr>
              <a:t>lost road links</a:t>
            </a:r>
            <a:r>
              <a:rPr lang="en-GB" sz="2000" dirty="0">
                <a:ea typeface="Arial Unicode MS" panose="020B0604020202020204" pitchFamily="34" charset="-128"/>
                <a:cs typeface="Arial Unicode MS" panose="020B0604020202020204" pitchFamily="34" charset="-128"/>
              </a:rPr>
              <a:t>, </a:t>
            </a:r>
            <a:r>
              <a:rPr lang="en-GB" sz="2000" b="1" dirty="0">
                <a:ea typeface="Arial Unicode MS" panose="020B0604020202020204" pitchFamily="34" charset="-128"/>
                <a:cs typeface="Arial Unicode MS" panose="020B0604020202020204" pitchFamily="34" charset="-128"/>
              </a:rPr>
              <a:t>people running out of food </a:t>
            </a:r>
            <a:r>
              <a:rPr lang="en-GB" sz="2000" dirty="0">
                <a:ea typeface="Arial Unicode MS" panose="020B0604020202020204" pitchFamily="34" charset="-128"/>
                <a:cs typeface="Arial Unicode MS" panose="020B0604020202020204" pitchFamily="34" charset="-128"/>
              </a:rPr>
              <a:t>and </a:t>
            </a:r>
            <a:r>
              <a:rPr lang="en-GB" sz="2000" b="1" dirty="0">
                <a:ea typeface="Arial Unicode MS" panose="020B0604020202020204" pitchFamily="34" charset="-128"/>
                <a:cs typeface="Arial Unicode MS" panose="020B0604020202020204" pitchFamily="34" charset="-128"/>
              </a:rPr>
              <a:t>reduced access to medical support</a:t>
            </a:r>
            <a:r>
              <a:rPr lang="en-GB" sz="2000" dirty="0">
                <a:ea typeface="Arial Unicode MS" panose="020B0604020202020204" pitchFamily="34" charset="-128"/>
                <a:cs typeface="Arial Unicode MS" panose="020B0604020202020204" pitchFamily="34" charset="-128"/>
              </a:rPr>
              <a:t>. Effects </a:t>
            </a:r>
            <a:br>
              <a:rPr lang="en-GB" sz="2000" dirty="0">
                <a:ea typeface="Arial Unicode MS" panose="020B0604020202020204" pitchFamily="34" charset="-128"/>
                <a:cs typeface="Arial Unicode MS" panose="020B0604020202020204" pitchFamily="34" charset="-128"/>
              </a:rPr>
            </a:br>
            <a:r>
              <a:rPr lang="en-GB" sz="2000" dirty="0">
                <a:ea typeface="Arial Unicode MS" panose="020B0604020202020204" pitchFamily="34" charset="-128"/>
                <a:cs typeface="Arial Unicode MS" panose="020B0604020202020204" pitchFamily="34" charset="-128"/>
              </a:rPr>
              <a:t>on nature include submerged land, isolated wildlife and food shortage.</a:t>
            </a:r>
          </a:p>
        </p:txBody>
      </p:sp>
      <p:sp>
        <p:nvSpPr>
          <p:cNvPr id="14" name="cdtText Box 4 Id114692">
            <a:extLst>
              <a:ext uri="{FF2B5EF4-FFF2-40B4-BE49-F238E27FC236}">
                <a16:creationId xmlns:a16="http://schemas.microsoft.com/office/drawing/2014/main" id="{37451CEA-99A2-4917-9BAC-FE75ED249199}"/>
              </a:ext>
            </a:extLst>
          </p:cNvPr>
          <p:cNvSpPr txBox="1">
            <a:spLocks noChangeArrowheads="1"/>
          </p:cNvSpPr>
          <p:nvPr/>
        </p:nvSpPr>
        <p:spPr bwMode="auto">
          <a:xfrm>
            <a:off x="914455" y="5207506"/>
            <a:ext cx="6984970" cy="940051"/>
          </a:xfrm>
          <a:prstGeom prst="rect">
            <a:avLst/>
          </a:prstGeom>
          <a:solidFill>
            <a:srgbClr val="BECDD7"/>
          </a:solidFill>
          <a:ln w="9525" algn="ctr">
            <a:noFill/>
            <a:miter lim="800000"/>
            <a:headEnd/>
            <a:tailEnd/>
          </a:ln>
          <a:effectLst/>
        </p:spPr>
        <p:txBody>
          <a:bodyPr wrap="square" lIns="108000" tIns="54000" rIns="108000" bIns="54000">
            <a:spAutoFit/>
          </a:bodyPr>
          <a:lstStyle/>
          <a:p>
            <a:r>
              <a:rPr lang="en-GB" b="1" dirty="0">
                <a:solidFill>
                  <a:schemeClr val="tx1"/>
                </a:solidFill>
                <a:ea typeface="Arial Unicode MS" panose="020B0604020202020204" pitchFamily="34" charset="-128"/>
                <a:cs typeface="Arial Unicode MS" panose="020B0604020202020204" pitchFamily="34" charset="-128"/>
              </a:rPr>
              <a:t>Preventative measures include flood defences, planting trees, canalising rivers, drainage planning, porous pavement, decarbonising energy.</a:t>
            </a:r>
          </a:p>
        </p:txBody>
      </p:sp>
      <p:pic>
        <p:nvPicPr>
          <p:cNvPr id="9" name="Picture 8" descr="TheWildlifeTrust_logo_NEW.png">
            <a:extLst>
              <a:ext uri="{FF2B5EF4-FFF2-40B4-BE49-F238E27FC236}">
                <a16:creationId xmlns:a16="http://schemas.microsoft.com/office/drawing/2014/main" id="{22404B21-78D0-491D-A7B2-B3A3E6982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0" name="Rectangle 9">
            <a:extLst>
              <a:ext uri="{FF2B5EF4-FFF2-40B4-BE49-F238E27FC236}">
                <a16:creationId xmlns:a16="http://schemas.microsoft.com/office/drawing/2014/main" id="{8D9C5D77-7B80-4A97-BA4F-602269C4E432}"/>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190060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8F01FE1-AF7A-402F-8BDD-044CE3F7090D}"/>
              </a:ext>
            </a:extLst>
          </p:cNvPr>
          <p:cNvSpPr/>
          <p:nvPr/>
        </p:nvSpPr>
        <p:spPr bwMode="auto">
          <a:xfrm>
            <a:off x="253" y="1440001"/>
            <a:ext cx="12232800" cy="4751999"/>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3C464A"/>
              </a:solidFill>
              <a:latin typeface="+mn-lt"/>
              <a:ea typeface="Arial Unicode MS" panose="020B0604020202020204" pitchFamily="34" charset="-128"/>
              <a:cs typeface="Arial Unicode MS" panose="020B0604020202020204" pitchFamily="34" charset="-128"/>
            </a:endParaRPr>
          </a:p>
        </p:txBody>
      </p:sp>
      <p:sp>
        <p:nvSpPr>
          <p:cNvPr id="114690" name="cdtRectangle 2 Id114690"/>
          <p:cNvSpPr>
            <a:spLocks noGrp="1" noChangeArrowheads="1"/>
          </p:cNvSpPr>
          <p:nvPr>
            <p:ph type="title"/>
          </p:nvPr>
        </p:nvSpPr>
        <p:spPr/>
        <p:txBody>
          <a:bodyPr/>
          <a:lstStyle/>
          <a:p>
            <a:r>
              <a:rPr lang="en-GB" sz="2800" dirty="0">
                <a:solidFill>
                  <a:srgbClr val="889BAA"/>
                </a:solidFill>
              </a:rPr>
              <a:t>Global Warming’s Effects</a:t>
            </a:r>
            <a:endParaRPr lang="en-US" sz="2800" dirty="0">
              <a:solidFill>
                <a:srgbClr val="889BAA"/>
              </a:solidFill>
            </a:endParaRPr>
          </a:p>
        </p:txBody>
      </p:sp>
      <p:sp>
        <p:nvSpPr>
          <p:cNvPr id="114691" name="cdtRectangle 3 Id114691"/>
          <p:cNvSpPr>
            <a:spLocks noGrp="1" noChangeArrowheads="1"/>
          </p:cNvSpPr>
          <p:nvPr>
            <p:ph idx="1"/>
          </p:nvPr>
        </p:nvSpPr>
        <p:spPr>
          <a:xfrm>
            <a:off x="5400576" y="1521752"/>
            <a:ext cx="6768292" cy="761792"/>
          </a:xfrm>
        </p:spPr>
        <p:txBody>
          <a:bodyPr/>
          <a:lstStyle/>
          <a:p>
            <a:r>
              <a:rPr lang="en-GB" sz="2000" b="1" dirty="0">
                <a:ea typeface="Arial Unicode MS" panose="020B0604020202020204" pitchFamily="34" charset="-128"/>
                <a:cs typeface="Arial Unicode MS" panose="020B0604020202020204" pitchFamily="34" charset="-128"/>
              </a:rPr>
              <a:t>Case study Manchester, Lake District Floods</a:t>
            </a:r>
          </a:p>
        </p:txBody>
      </p:sp>
      <p:sp>
        <p:nvSpPr>
          <p:cNvPr id="2" name="TextBox 1">
            <a:extLst>
              <a:ext uri="{FF2B5EF4-FFF2-40B4-BE49-F238E27FC236}">
                <a16:creationId xmlns:a16="http://schemas.microsoft.com/office/drawing/2014/main" id="{022BB4F0-3076-47A4-BD17-39C16A02EDB3}"/>
              </a:ext>
            </a:extLst>
          </p:cNvPr>
          <p:cNvSpPr txBox="1"/>
          <p:nvPr/>
        </p:nvSpPr>
        <p:spPr>
          <a:xfrm>
            <a:off x="5400576" y="2275931"/>
            <a:ext cx="4896680" cy="3312460"/>
          </a:xfrm>
          <a:prstGeom prst="rect">
            <a:avLst/>
          </a:prstGeom>
          <a:noFill/>
        </p:spPr>
        <p:txBody>
          <a:bodyPr wrap="square" lIns="0" tIns="0" rIns="0" bIns="0" rtlCol="0">
            <a:noAutofit/>
          </a:bodyPr>
          <a:lstStyle/>
          <a:p>
            <a:pPr>
              <a:lnSpc>
                <a:spcPct val="90000"/>
              </a:lnSpc>
              <a:spcBef>
                <a:spcPts val="0"/>
              </a:spcBef>
            </a:pPr>
            <a:r>
              <a:rPr lang="en-GB" sz="2000" dirty="0">
                <a:solidFill>
                  <a:schemeClr val="tx1"/>
                </a:solidFill>
                <a:latin typeface="+mn-lt"/>
                <a:ea typeface="Arial Unicode MS" panose="020B0604020202020204" pitchFamily="34" charset="-128"/>
                <a:cs typeface="Arial Unicode MS" panose="020B0604020202020204" pitchFamily="34" charset="-128"/>
              </a:rPr>
              <a:t>Follow the link in the image to watch Helicopter footage showing the scale of </a:t>
            </a:r>
            <a:br>
              <a:rPr lang="en-GB" sz="2000" dirty="0">
                <a:solidFill>
                  <a:schemeClr val="tx1"/>
                </a:solidFill>
                <a:latin typeface="+mn-lt"/>
                <a:ea typeface="Arial Unicode MS" panose="020B0604020202020204" pitchFamily="34" charset="-128"/>
                <a:cs typeface="Arial Unicode MS" panose="020B0604020202020204" pitchFamily="34" charset="-128"/>
              </a:rPr>
            </a:br>
            <a:r>
              <a:rPr lang="en-GB" sz="2000" dirty="0">
                <a:solidFill>
                  <a:schemeClr val="tx1"/>
                </a:solidFill>
                <a:latin typeface="+mn-lt"/>
                <a:ea typeface="Arial Unicode MS" panose="020B0604020202020204" pitchFamily="34" charset="-128"/>
                <a:cs typeface="Arial Unicode MS" panose="020B0604020202020204" pitchFamily="34" charset="-128"/>
              </a:rPr>
              <a:t>the 2015 Cumbria floods. </a:t>
            </a:r>
          </a:p>
          <a:p>
            <a:pPr>
              <a:lnSpc>
                <a:spcPct val="90000"/>
              </a:lnSpc>
              <a:spcBef>
                <a:spcPts val="0"/>
              </a:spcBef>
            </a:pPr>
            <a:endParaRPr lang="en-GB" sz="2000" dirty="0">
              <a:solidFill>
                <a:schemeClr val="tx1"/>
              </a:solidFill>
              <a:latin typeface="+mn-lt"/>
              <a:ea typeface="Arial Unicode MS" panose="020B0604020202020204" pitchFamily="34" charset="-128"/>
              <a:cs typeface="Arial Unicode MS" panose="020B0604020202020204" pitchFamily="34" charset="-128"/>
            </a:endParaRPr>
          </a:p>
          <a:p>
            <a:pPr>
              <a:lnSpc>
                <a:spcPct val="90000"/>
              </a:lnSpc>
              <a:spcBef>
                <a:spcPts val="0"/>
              </a:spcBef>
            </a:pPr>
            <a:r>
              <a:rPr lang="en-GB" sz="2000" dirty="0">
                <a:solidFill>
                  <a:schemeClr val="tx1"/>
                </a:solidFill>
                <a:latin typeface="+mn-lt"/>
                <a:ea typeface="Arial Unicode MS" panose="020B0604020202020204" pitchFamily="34" charset="-128"/>
                <a:cs typeface="Arial Unicode MS" panose="020B0604020202020204" pitchFamily="34" charset="-128"/>
              </a:rPr>
              <a:t>Helicopter footage reveals the scale of widespread flooding in Cumbria as flood water reach their peak in the wake of </a:t>
            </a:r>
            <a:br>
              <a:rPr lang="en-GB" sz="2000" dirty="0">
                <a:solidFill>
                  <a:schemeClr val="tx1"/>
                </a:solidFill>
                <a:latin typeface="+mn-lt"/>
                <a:ea typeface="Arial Unicode MS" panose="020B0604020202020204" pitchFamily="34" charset="-128"/>
                <a:cs typeface="Arial Unicode MS" panose="020B0604020202020204" pitchFamily="34" charset="-128"/>
              </a:rPr>
            </a:br>
            <a:r>
              <a:rPr lang="en-GB" sz="2000" dirty="0">
                <a:solidFill>
                  <a:schemeClr val="tx1"/>
                </a:solidFill>
                <a:latin typeface="+mn-lt"/>
                <a:ea typeface="Arial Unicode MS" panose="020B0604020202020204" pitchFamily="34" charset="-128"/>
                <a:cs typeface="Arial Unicode MS" panose="020B0604020202020204" pitchFamily="34" charset="-128"/>
              </a:rPr>
              <a:t>Storm Desmond. </a:t>
            </a:r>
          </a:p>
          <a:p>
            <a:pPr>
              <a:lnSpc>
                <a:spcPct val="110000"/>
              </a:lnSpc>
              <a:spcBef>
                <a:spcPts val="0"/>
              </a:spcBef>
            </a:pPr>
            <a:endParaRPr lang="en-GB" sz="2000" dirty="0">
              <a:solidFill>
                <a:schemeClr val="tx1"/>
              </a:solidFill>
              <a:latin typeface="+mn-lt"/>
              <a:ea typeface="Arial Unicode MS" panose="020B0604020202020204" pitchFamily="34" charset="-128"/>
              <a:cs typeface="Arial Unicode MS" panose="020B0604020202020204" pitchFamily="34" charset="-128"/>
            </a:endParaRPr>
          </a:p>
          <a:p>
            <a:pPr>
              <a:lnSpc>
                <a:spcPct val="110000"/>
              </a:lnSpc>
              <a:spcBef>
                <a:spcPts val="0"/>
              </a:spcBef>
            </a:pPr>
            <a:r>
              <a:rPr lang="en-GB" sz="2000" dirty="0">
                <a:solidFill>
                  <a:schemeClr val="tx1"/>
                </a:solidFill>
                <a:latin typeface="+mn-lt"/>
                <a:ea typeface="Arial Unicode MS" panose="020B0604020202020204" pitchFamily="34" charset="-128"/>
                <a:cs typeface="Arial Unicode MS" panose="020B0604020202020204" pitchFamily="34" charset="-128"/>
              </a:rPr>
              <a:t>Hundreds of homes have been flooded </a:t>
            </a:r>
            <a:br>
              <a:rPr lang="en-GB" sz="2000" dirty="0">
                <a:solidFill>
                  <a:schemeClr val="tx1"/>
                </a:solidFill>
                <a:latin typeface="+mn-lt"/>
                <a:ea typeface="Arial Unicode MS" panose="020B0604020202020204" pitchFamily="34" charset="-128"/>
                <a:cs typeface="Arial Unicode MS" panose="020B0604020202020204" pitchFamily="34" charset="-128"/>
              </a:rPr>
            </a:br>
            <a:r>
              <a:rPr lang="en-GB" sz="2000" dirty="0">
                <a:solidFill>
                  <a:schemeClr val="tx1"/>
                </a:solidFill>
                <a:latin typeface="+mn-lt"/>
                <a:ea typeface="Arial Unicode MS" panose="020B0604020202020204" pitchFamily="34" charset="-128"/>
                <a:cs typeface="Arial Unicode MS" panose="020B0604020202020204" pitchFamily="34" charset="-128"/>
              </a:rPr>
              <a:t>and more than 1,000 people evacuated </a:t>
            </a:r>
            <a:br>
              <a:rPr lang="en-GB" sz="2000" dirty="0">
                <a:solidFill>
                  <a:schemeClr val="tx1"/>
                </a:solidFill>
                <a:latin typeface="+mn-lt"/>
                <a:ea typeface="Arial Unicode MS" panose="020B0604020202020204" pitchFamily="34" charset="-128"/>
                <a:cs typeface="Arial Unicode MS" panose="020B0604020202020204" pitchFamily="34" charset="-128"/>
              </a:rPr>
            </a:br>
            <a:r>
              <a:rPr lang="en-GB" sz="2000" dirty="0">
                <a:solidFill>
                  <a:schemeClr val="tx1"/>
                </a:solidFill>
                <a:latin typeface="+mn-lt"/>
                <a:ea typeface="Arial Unicode MS" panose="020B0604020202020204" pitchFamily="34" charset="-128"/>
                <a:cs typeface="Arial Unicode MS" panose="020B0604020202020204" pitchFamily="34" charset="-128"/>
              </a:rPr>
              <a:t>in Cumbria and the Scottish Borders</a:t>
            </a:r>
          </a:p>
        </p:txBody>
      </p:sp>
      <p:pic>
        <p:nvPicPr>
          <p:cNvPr id="12" name="Picture 11" descr="TheWildlifeTrust_logo_NEW.png">
            <a:extLst>
              <a:ext uri="{FF2B5EF4-FFF2-40B4-BE49-F238E27FC236}">
                <a16:creationId xmlns:a16="http://schemas.microsoft.com/office/drawing/2014/main" id="{EC85D9ED-A318-4EC6-8E79-3E25E1D56E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3" name="Rectangle 12">
            <a:extLst>
              <a:ext uri="{FF2B5EF4-FFF2-40B4-BE49-F238E27FC236}">
                <a16:creationId xmlns:a16="http://schemas.microsoft.com/office/drawing/2014/main" id="{94ABBC8D-701B-4990-9846-483D89EEF8EF}"/>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
        <p:nvSpPr>
          <p:cNvPr id="8" name="AutoShape 6" descr="Image result for storm desmond">
            <a:extLst>
              <a:ext uri="{FF2B5EF4-FFF2-40B4-BE49-F238E27FC236}">
                <a16:creationId xmlns:a16="http://schemas.microsoft.com/office/drawing/2014/main" id="{6D380972-8B74-496A-8894-B49A8427E5A9}"/>
              </a:ext>
            </a:extLst>
          </p:cNvPr>
          <p:cNvSpPr>
            <a:spLocks noChangeAspect="1" noChangeArrowheads="1"/>
          </p:cNvSpPr>
          <p:nvPr/>
        </p:nvSpPr>
        <p:spPr bwMode="auto">
          <a:xfrm>
            <a:off x="5946775"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a:hlinkClick r:id="rId5"/>
            <a:extLst>
              <a:ext uri="{FF2B5EF4-FFF2-40B4-BE49-F238E27FC236}">
                <a16:creationId xmlns:a16="http://schemas.microsoft.com/office/drawing/2014/main" id="{B249AAE9-C608-4120-B76C-D8F372DDFF4B}"/>
              </a:ext>
            </a:extLst>
          </p:cNvPr>
          <p:cNvPicPr>
            <a:picLocks noChangeAspect="1"/>
          </p:cNvPicPr>
          <p:nvPr/>
        </p:nvPicPr>
        <p:blipFill rotWithShape="1">
          <a:blip r:embed="rId6"/>
          <a:srcRect r="20735"/>
          <a:stretch/>
        </p:blipFill>
        <p:spPr>
          <a:xfrm>
            <a:off x="5237" y="1439999"/>
            <a:ext cx="4725748" cy="4752000"/>
          </a:xfrm>
          <a:prstGeom prst="rect">
            <a:avLst/>
          </a:prstGeom>
        </p:spPr>
      </p:pic>
    </p:spTree>
    <p:custDataLst>
      <p:tags r:id="rId1"/>
    </p:custDataLst>
    <p:extLst>
      <p:ext uri="{BB962C8B-B14F-4D97-AF65-F5344CB8AC3E}">
        <p14:creationId xmlns:p14="http://schemas.microsoft.com/office/powerpoint/2010/main" val="221239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5C63D77-BFF9-4ABE-927F-8CF15F380921}"/>
              </a:ext>
            </a:extLst>
          </p:cNvPr>
          <p:cNvSpPr/>
          <p:nvPr/>
        </p:nvSpPr>
        <p:spPr bwMode="auto">
          <a:xfrm>
            <a:off x="5593" y="1300402"/>
            <a:ext cx="12232800" cy="4751999"/>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3C464A"/>
              </a:solidFill>
              <a:latin typeface="+mn-lt"/>
              <a:ea typeface="Arial Unicode MS" panose="020B0604020202020204" pitchFamily="34" charset="-128"/>
              <a:cs typeface="Arial Unicode MS" panose="020B0604020202020204" pitchFamily="34" charset="-128"/>
            </a:endParaRPr>
          </a:p>
        </p:txBody>
      </p:sp>
      <p:sp>
        <p:nvSpPr>
          <p:cNvPr id="2" name="Titel 1"/>
          <p:cNvSpPr>
            <a:spLocks noGrp="1"/>
          </p:cNvSpPr>
          <p:nvPr>
            <p:ph type="title"/>
          </p:nvPr>
        </p:nvSpPr>
        <p:spPr/>
        <p:txBody>
          <a:bodyPr/>
          <a:lstStyle/>
          <a:p>
            <a:r>
              <a:rPr lang="en-GB" sz="2800" dirty="0">
                <a:solidFill>
                  <a:srgbClr val="889BAA"/>
                </a:solidFill>
              </a:rPr>
              <a:t>Your Carbon Footprint</a:t>
            </a:r>
            <a:endParaRPr lang="en-US" sz="2800" noProof="0" dirty="0">
              <a:solidFill>
                <a:srgbClr val="889BAA"/>
              </a:solidFill>
            </a:endParaRPr>
          </a:p>
        </p:txBody>
      </p:sp>
      <p:grpSp>
        <p:nvGrpSpPr>
          <p:cNvPr id="7" name="Group 33"/>
          <p:cNvGrpSpPr>
            <a:grpSpLocks noChangeAspect="1"/>
          </p:cNvGrpSpPr>
          <p:nvPr/>
        </p:nvGrpSpPr>
        <p:grpSpPr bwMode="gray">
          <a:xfrm>
            <a:off x="9555163" y="323850"/>
            <a:ext cx="2159000" cy="914400"/>
            <a:chOff x="6019" y="204"/>
            <a:chExt cx="1360" cy="576"/>
          </a:xfrm>
        </p:grpSpPr>
        <p:sp>
          <p:nvSpPr>
            <p:cNvPr id="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7"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8"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35" name="Picture 34">
            <a:extLst>
              <a:ext uri="{FF2B5EF4-FFF2-40B4-BE49-F238E27FC236}">
                <a16:creationId xmlns:a16="http://schemas.microsoft.com/office/drawing/2014/main" id="{1D686BFE-A1B5-4DFE-BE07-559384599C66}"/>
              </a:ext>
            </a:extLst>
          </p:cNvPr>
          <p:cNvPicPr>
            <a:picLocks noChangeAspect="1"/>
          </p:cNvPicPr>
          <p:nvPr/>
        </p:nvPicPr>
        <p:blipFill>
          <a:blip r:embed="rId3"/>
          <a:stretch>
            <a:fillRect/>
          </a:stretch>
        </p:blipFill>
        <p:spPr>
          <a:xfrm>
            <a:off x="160616" y="1470631"/>
            <a:ext cx="1978009" cy="1598319"/>
          </a:xfrm>
          <a:prstGeom prst="rect">
            <a:avLst/>
          </a:prstGeom>
        </p:spPr>
      </p:pic>
      <p:sp>
        <p:nvSpPr>
          <p:cNvPr id="37" name="TextBox 36">
            <a:extLst>
              <a:ext uri="{FF2B5EF4-FFF2-40B4-BE49-F238E27FC236}">
                <a16:creationId xmlns:a16="http://schemas.microsoft.com/office/drawing/2014/main" id="{4735FA2A-8607-4EB4-8C43-DE558708A238}"/>
              </a:ext>
            </a:extLst>
          </p:cNvPr>
          <p:cNvSpPr txBox="1"/>
          <p:nvPr/>
        </p:nvSpPr>
        <p:spPr>
          <a:xfrm>
            <a:off x="6235760" y="1747818"/>
            <a:ext cx="5370513" cy="4057512"/>
          </a:xfrm>
          <a:prstGeom prst="rect">
            <a:avLst/>
          </a:prstGeom>
          <a:noFill/>
        </p:spPr>
        <p:txBody>
          <a:bodyPr wrap="square" lIns="0" tIns="0" rIns="0" bIns="0" rtlCol="0">
            <a:noAutofit/>
          </a:bodyPr>
          <a:lstStyle/>
          <a:p>
            <a:pPr>
              <a:lnSpc>
                <a:spcPct val="110000"/>
              </a:lnSpc>
              <a:spcBef>
                <a:spcPts val="0"/>
              </a:spcBef>
            </a:pPr>
            <a:r>
              <a:rPr lang="en-GB" sz="2000" dirty="0">
                <a:solidFill>
                  <a:schemeClr val="tx1"/>
                </a:solidFill>
              </a:rPr>
              <a:t>Watch this video: </a:t>
            </a:r>
            <a:r>
              <a:rPr lang="en-GB" sz="2000" dirty="0">
                <a:solidFill>
                  <a:schemeClr val="tx1"/>
                </a:solidFill>
                <a:hlinkClick r:id="rId4"/>
              </a:rPr>
              <a:t>www.youtube.com/watch?v=8q7_aV8eLUE</a:t>
            </a:r>
            <a:r>
              <a:rPr lang="en-GB" sz="2000" dirty="0">
                <a:solidFill>
                  <a:schemeClr val="tx1"/>
                </a:solidFill>
              </a:rPr>
              <a:t> </a:t>
            </a:r>
          </a:p>
          <a:p>
            <a:r>
              <a:rPr lang="en-GB" sz="2000" dirty="0">
                <a:solidFill>
                  <a:schemeClr val="tx1"/>
                </a:solidFill>
              </a:rPr>
              <a:t>Use the worksheet to find out the number </a:t>
            </a:r>
            <a:br>
              <a:rPr lang="en-GB" sz="2000" dirty="0">
                <a:solidFill>
                  <a:schemeClr val="tx1"/>
                </a:solidFill>
              </a:rPr>
            </a:br>
            <a:r>
              <a:rPr lang="en-GB" sz="2000" dirty="0">
                <a:solidFill>
                  <a:schemeClr val="tx1"/>
                </a:solidFill>
              </a:rPr>
              <a:t>of pounds of carbon dioxide per year </a:t>
            </a:r>
            <a:br>
              <a:rPr lang="en-GB" sz="2000" dirty="0">
                <a:solidFill>
                  <a:schemeClr val="tx1"/>
                </a:solidFill>
              </a:rPr>
            </a:br>
            <a:r>
              <a:rPr lang="en-GB" sz="2000" dirty="0">
                <a:solidFill>
                  <a:schemeClr val="tx1"/>
                </a:solidFill>
              </a:rPr>
              <a:t>you use. The lower the number, the fewer greenhouse gases are emitted into the atmosphere</a:t>
            </a:r>
          </a:p>
          <a:p>
            <a:pPr>
              <a:lnSpc>
                <a:spcPct val="110000"/>
              </a:lnSpc>
              <a:spcBef>
                <a:spcPts val="0"/>
              </a:spcBef>
            </a:pPr>
            <a:endParaRPr lang="en-GB" sz="1200" dirty="0">
              <a:solidFill>
                <a:schemeClr val="tx1"/>
              </a:solidFill>
              <a:latin typeface="+mn-lt"/>
              <a:ea typeface="Arial Unicode MS" panose="020B0604020202020204" pitchFamily="34" charset="-128"/>
              <a:cs typeface="Arial Unicode MS" panose="020B0604020202020204" pitchFamily="34" charset="-128"/>
            </a:endParaRPr>
          </a:p>
        </p:txBody>
      </p:sp>
      <p:grpSp>
        <p:nvGrpSpPr>
          <p:cNvPr id="3" name="Group 2">
            <a:extLst>
              <a:ext uri="{FF2B5EF4-FFF2-40B4-BE49-F238E27FC236}">
                <a16:creationId xmlns:a16="http://schemas.microsoft.com/office/drawing/2014/main" id="{89A7CD54-822B-4CF3-B86A-5C1F3BB95A77}"/>
              </a:ext>
            </a:extLst>
          </p:cNvPr>
          <p:cNvGrpSpPr/>
          <p:nvPr/>
        </p:nvGrpSpPr>
        <p:grpSpPr>
          <a:xfrm>
            <a:off x="986465" y="977399"/>
            <a:ext cx="4838586" cy="5491629"/>
            <a:chOff x="1255815" y="1366371"/>
            <a:chExt cx="4084254" cy="4705635"/>
          </a:xfrm>
        </p:grpSpPr>
        <p:pic>
          <p:nvPicPr>
            <p:cNvPr id="5" name="Picture 4">
              <a:extLst>
                <a:ext uri="{FF2B5EF4-FFF2-40B4-BE49-F238E27FC236}">
                  <a16:creationId xmlns:a16="http://schemas.microsoft.com/office/drawing/2014/main" id="{232938B3-A42A-4B79-8992-6CBA4DB4212B}"/>
                </a:ext>
              </a:extLst>
            </p:cNvPr>
            <p:cNvPicPr>
              <a:picLocks noChangeAspect="1"/>
            </p:cNvPicPr>
            <p:nvPr/>
          </p:nvPicPr>
          <p:blipFill>
            <a:blip r:embed="rId5"/>
            <a:stretch>
              <a:fillRect/>
            </a:stretch>
          </p:blipFill>
          <p:spPr>
            <a:xfrm>
              <a:off x="1255815" y="1366371"/>
              <a:ext cx="3850548" cy="4705635"/>
            </a:xfrm>
            <a:prstGeom prst="rect">
              <a:avLst/>
            </a:prstGeom>
          </p:spPr>
        </p:pic>
        <p:sp>
          <p:nvSpPr>
            <p:cNvPr id="42" name="TextBox 41">
              <a:extLst>
                <a:ext uri="{FF2B5EF4-FFF2-40B4-BE49-F238E27FC236}">
                  <a16:creationId xmlns:a16="http://schemas.microsoft.com/office/drawing/2014/main" id="{45C19C36-8558-4215-A9D4-712E6AA2C91B}"/>
                </a:ext>
              </a:extLst>
            </p:cNvPr>
            <p:cNvSpPr txBox="1"/>
            <p:nvPr/>
          </p:nvSpPr>
          <p:spPr>
            <a:xfrm>
              <a:off x="2323210" y="2559764"/>
              <a:ext cx="700088" cy="267386"/>
            </a:xfrm>
            <a:prstGeom prst="rect">
              <a:avLst/>
            </a:prstGeom>
            <a:noFill/>
          </p:spPr>
          <p:txBody>
            <a:bodyPr wrap="square" lIns="0" tIns="0" rIns="0" bIns="0" rtlCol="0">
              <a:noAutofit/>
            </a:bodyPr>
            <a:lstStyle/>
            <a:p>
              <a:pPr algn="ctr">
                <a:lnSpc>
                  <a:spcPct val="110000"/>
                </a:lnSpc>
                <a:spcBef>
                  <a:spcPts val="0"/>
                </a:spcBef>
              </a:pPr>
              <a:r>
                <a:rPr lang="en-GB" sz="1200" dirty="0">
                  <a:solidFill>
                    <a:schemeClr val="tx1"/>
                  </a:solidFill>
                  <a:latin typeface="+mn-lt"/>
                  <a:ea typeface="Arial Unicode MS" panose="020B0604020202020204" pitchFamily="34" charset="-128"/>
                  <a:cs typeface="Arial Unicode MS" panose="020B0604020202020204" pitchFamily="34" charset="-128"/>
                </a:rPr>
                <a:t>Fuel</a:t>
              </a:r>
            </a:p>
          </p:txBody>
        </p:sp>
        <p:sp>
          <p:nvSpPr>
            <p:cNvPr id="51" name="TextBox 50">
              <a:extLst>
                <a:ext uri="{FF2B5EF4-FFF2-40B4-BE49-F238E27FC236}">
                  <a16:creationId xmlns:a16="http://schemas.microsoft.com/office/drawing/2014/main" id="{27B771A8-02C8-48B7-876B-580EB0239C25}"/>
                </a:ext>
              </a:extLst>
            </p:cNvPr>
            <p:cNvSpPr txBox="1"/>
            <p:nvPr/>
          </p:nvSpPr>
          <p:spPr>
            <a:xfrm>
              <a:off x="4107859" y="1855861"/>
              <a:ext cx="700088" cy="267386"/>
            </a:xfrm>
            <a:prstGeom prst="rect">
              <a:avLst/>
            </a:prstGeom>
            <a:noFill/>
          </p:spPr>
          <p:txBody>
            <a:bodyPr wrap="square" lIns="0" tIns="0" rIns="0" bIns="0" rtlCol="0">
              <a:noAutofit/>
            </a:bodyPr>
            <a:lstStyle/>
            <a:p>
              <a:pPr algn="ctr">
                <a:lnSpc>
                  <a:spcPct val="110000"/>
                </a:lnSpc>
                <a:spcBef>
                  <a:spcPts val="0"/>
                </a:spcBef>
              </a:pPr>
              <a:r>
                <a:rPr lang="en-GB" sz="1200" dirty="0">
                  <a:solidFill>
                    <a:schemeClr val="tx1"/>
                  </a:solidFill>
                  <a:latin typeface="+mn-lt"/>
                  <a:ea typeface="Arial Unicode MS" panose="020B0604020202020204" pitchFamily="34" charset="-128"/>
                  <a:cs typeface="Arial Unicode MS" panose="020B0604020202020204" pitchFamily="34" charset="-128"/>
                </a:rPr>
                <a:t>Water</a:t>
              </a:r>
            </a:p>
          </p:txBody>
        </p:sp>
        <p:sp>
          <p:nvSpPr>
            <p:cNvPr id="52" name="TextBox 51">
              <a:extLst>
                <a:ext uri="{FF2B5EF4-FFF2-40B4-BE49-F238E27FC236}">
                  <a16:creationId xmlns:a16="http://schemas.microsoft.com/office/drawing/2014/main" id="{30B8DC02-4E10-4E9A-82FF-A22A9B6F45ED}"/>
                </a:ext>
              </a:extLst>
            </p:cNvPr>
            <p:cNvSpPr txBox="1"/>
            <p:nvPr/>
          </p:nvSpPr>
          <p:spPr>
            <a:xfrm>
              <a:off x="4639981" y="2308405"/>
              <a:ext cx="700088" cy="267386"/>
            </a:xfrm>
            <a:prstGeom prst="rect">
              <a:avLst/>
            </a:prstGeom>
            <a:noFill/>
          </p:spPr>
          <p:txBody>
            <a:bodyPr wrap="square" lIns="0" tIns="0" rIns="0" bIns="0" rtlCol="0">
              <a:noAutofit/>
            </a:bodyPr>
            <a:lstStyle/>
            <a:p>
              <a:pPr algn="ctr">
                <a:lnSpc>
                  <a:spcPct val="110000"/>
                </a:lnSpc>
                <a:spcBef>
                  <a:spcPts val="0"/>
                </a:spcBef>
              </a:pPr>
              <a:r>
                <a:rPr lang="en-GB" sz="1200" dirty="0">
                  <a:solidFill>
                    <a:schemeClr val="tx1"/>
                  </a:solidFill>
                  <a:latin typeface="+mn-lt"/>
                  <a:ea typeface="Arial Unicode MS" panose="020B0604020202020204" pitchFamily="34" charset="-128"/>
                  <a:cs typeface="Arial Unicode MS" panose="020B0604020202020204" pitchFamily="34" charset="-128"/>
                </a:rPr>
                <a:t>Emissions</a:t>
              </a:r>
            </a:p>
          </p:txBody>
        </p:sp>
        <p:sp>
          <p:nvSpPr>
            <p:cNvPr id="55" name="TextBox 54">
              <a:extLst>
                <a:ext uri="{FF2B5EF4-FFF2-40B4-BE49-F238E27FC236}">
                  <a16:creationId xmlns:a16="http://schemas.microsoft.com/office/drawing/2014/main" id="{98075CB9-64CD-4EC8-8DA6-BEE91E07C33C}"/>
                </a:ext>
              </a:extLst>
            </p:cNvPr>
            <p:cNvSpPr txBox="1"/>
            <p:nvPr/>
          </p:nvSpPr>
          <p:spPr>
            <a:xfrm>
              <a:off x="4440744" y="3929958"/>
              <a:ext cx="700088" cy="267386"/>
            </a:xfrm>
            <a:prstGeom prst="rect">
              <a:avLst/>
            </a:prstGeom>
            <a:noFill/>
          </p:spPr>
          <p:txBody>
            <a:bodyPr wrap="square" lIns="0" tIns="0" rIns="0" bIns="0" rtlCol="0">
              <a:noAutofit/>
            </a:bodyPr>
            <a:lstStyle/>
            <a:p>
              <a:pPr algn="ctr">
                <a:lnSpc>
                  <a:spcPct val="110000"/>
                </a:lnSpc>
                <a:spcBef>
                  <a:spcPts val="0"/>
                </a:spcBef>
              </a:pPr>
              <a:r>
                <a:rPr lang="en-GB" sz="1200" dirty="0">
                  <a:solidFill>
                    <a:schemeClr val="tx1"/>
                  </a:solidFill>
                  <a:latin typeface="+mn-lt"/>
                  <a:ea typeface="Arial Unicode MS" panose="020B0604020202020204" pitchFamily="34" charset="-128"/>
                  <a:cs typeface="Arial Unicode MS" panose="020B0604020202020204" pitchFamily="34" charset="-128"/>
                </a:rPr>
                <a:t>Electricity</a:t>
              </a:r>
            </a:p>
          </p:txBody>
        </p:sp>
        <p:sp>
          <p:nvSpPr>
            <p:cNvPr id="58" name="TextBox 57">
              <a:extLst>
                <a:ext uri="{FF2B5EF4-FFF2-40B4-BE49-F238E27FC236}">
                  <a16:creationId xmlns:a16="http://schemas.microsoft.com/office/drawing/2014/main" id="{3F8F69F8-0243-4CA4-BE10-052135B77971}"/>
                </a:ext>
              </a:extLst>
            </p:cNvPr>
            <p:cNvSpPr txBox="1"/>
            <p:nvPr/>
          </p:nvSpPr>
          <p:spPr>
            <a:xfrm>
              <a:off x="3776871" y="4425586"/>
              <a:ext cx="700088" cy="267386"/>
            </a:xfrm>
            <a:prstGeom prst="rect">
              <a:avLst/>
            </a:prstGeom>
            <a:noFill/>
          </p:spPr>
          <p:txBody>
            <a:bodyPr wrap="square" lIns="0" tIns="0" rIns="0" bIns="0" rtlCol="0">
              <a:noAutofit/>
            </a:bodyPr>
            <a:lstStyle/>
            <a:p>
              <a:pPr algn="ctr">
                <a:lnSpc>
                  <a:spcPct val="110000"/>
                </a:lnSpc>
                <a:spcBef>
                  <a:spcPts val="0"/>
                </a:spcBef>
              </a:pPr>
              <a:r>
                <a:rPr lang="en-GB" sz="1200" dirty="0">
                  <a:solidFill>
                    <a:schemeClr val="tx1"/>
                  </a:solidFill>
                  <a:latin typeface="+mn-lt"/>
                  <a:ea typeface="Arial Unicode MS" panose="020B0604020202020204" pitchFamily="34" charset="-128"/>
                  <a:cs typeface="Arial Unicode MS" panose="020B0604020202020204" pitchFamily="34" charset="-128"/>
                </a:rPr>
                <a:t>Transport</a:t>
              </a:r>
            </a:p>
          </p:txBody>
        </p:sp>
        <p:sp>
          <p:nvSpPr>
            <p:cNvPr id="59" name="TextBox 58">
              <a:extLst>
                <a:ext uri="{FF2B5EF4-FFF2-40B4-BE49-F238E27FC236}">
                  <a16:creationId xmlns:a16="http://schemas.microsoft.com/office/drawing/2014/main" id="{94FF2538-EAAE-4DC0-B862-2EAD7F4D29D5}"/>
                </a:ext>
              </a:extLst>
            </p:cNvPr>
            <p:cNvSpPr txBox="1"/>
            <p:nvPr/>
          </p:nvSpPr>
          <p:spPr>
            <a:xfrm>
              <a:off x="3175698" y="4958032"/>
              <a:ext cx="700088" cy="267386"/>
            </a:xfrm>
            <a:prstGeom prst="rect">
              <a:avLst/>
            </a:prstGeom>
            <a:noFill/>
          </p:spPr>
          <p:txBody>
            <a:bodyPr wrap="square" lIns="0" tIns="0" rIns="0" bIns="0" rtlCol="0">
              <a:noAutofit/>
            </a:bodyPr>
            <a:lstStyle/>
            <a:p>
              <a:pPr algn="ctr">
                <a:lnSpc>
                  <a:spcPct val="110000"/>
                </a:lnSpc>
                <a:spcBef>
                  <a:spcPts val="0"/>
                </a:spcBef>
              </a:pPr>
              <a:r>
                <a:rPr lang="en-GB" sz="1200" dirty="0">
                  <a:solidFill>
                    <a:schemeClr val="tx1"/>
                  </a:solidFill>
                  <a:latin typeface="+mn-lt"/>
                  <a:ea typeface="Arial Unicode MS" panose="020B0604020202020204" pitchFamily="34" charset="-128"/>
                  <a:cs typeface="Arial Unicode MS" panose="020B0604020202020204" pitchFamily="34" charset="-128"/>
                </a:rPr>
                <a:t>Offsets</a:t>
              </a:r>
            </a:p>
          </p:txBody>
        </p:sp>
        <p:sp>
          <p:nvSpPr>
            <p:cNvPr id="60" name="TextBox 59">
              <a:extLst>
                <a:ext uri="{FF2B5EF4-FFF2-40B4-BE49-F238E27FC236}">
                  <a16:creationId xmlns:a16="http://schemas.microsoft.com/office/drawing/2014/main" id="{286D3BE8-AEA0-48F2-B4BF-B90823FAC56C}"/>
                </a:ext>
              </a:extLst>
            </p:cNvPr>
            <p:cNvSpPr txBox="1"/>
            <p:nvPr/>
          </p:nvSpPr>
          <p:spPr>
            <a:xfrm>
              <a:off x="2475610" y="5734582"/>
              <a:ext cx="700088" cy="267386"/>
            </a:xfrm>
            <a:prstGeom prst="rect">
              <a:avLst/>
            </a:prstGeom>
            <a:noFill/>
          </p:spPr>
          <p:txBody>
            <a:bodyPr wrap="square" lIns="0" tIns="0" rIns="0" bIns="0" rtlCol="0">
              <a:noAutofit/>
            </a:bodyPr>
            <a:lstStyle/>
            <a:p>
              <a:pPr algn="ctr">
                <a:lnSpc>
                  <a:spcPct val="110000"/>
                </a:lnSpc>
                <a:spcBef>
                  <a:spcPts val="0"/>
                </a:spcBef>
              </a:pPr>
              <a:r>
                <a:rPr lang="en-GB" sz="1200" dirty="0">
                  <a:solidFill>
                    <a:schemeClr val="tx1"/>
                  </a:solidFill>
                  <a:latin typeface="+mn-lt"/>
                  <a:ea typeface="Arial Unicode MS" panose="020B0604020202020204" pitchFamily="34" charset="-128"/>
                  <a:cs typeface="Arial Unicode MS" panose="020B0604020202020204" pitchFamily="34" charset="-128"/>
                </a:rPr>
                <a:t>Waste</a:t>
              </a:r>
            </a:p>
          </p:txBody>
        </p:sp>
        <p:sp>
          <p:nvSpPr>
            <p:cNvPr id="61" name="TextBox 60">
              <a:extLst>
                <a:ext uri="{FF2B5EF4-FFF2-40B4-BE49-F238E27FC236}">
                  <a16:creationId xmlns:a16="http://schemas.microsoft.com/office/drawing/2014/main" id="{7F10015F-A2C9-4067-AAAA-19C1C163E667}"/>
                </a:ext>
              </a:extLst>
            </p:cNvPr>
            <p:cNvSpPr txBox="1"/>
            <p:nvPr/>
          </p:nvSpPr>
          <p:spPr>
            <a:xfrm>
              <a:off x="1300139" y="4425547"/>
              <a:ext cx="700088" cy="267386"/>
            </a:xfrm>
            <a:prstGeom prst="rect">
              <a:avLst/>
            </a:prstGeom>
            <a:noFill/>
          </p:spPr>
          <p:txBody>
            <a:bodyPr wrap="square" lIns="0" tIns="0" rIns="0" bIns="0" rtlCol="0">
              <a:noAutofit/>
            </a:bodyPr>
            <a:lstStyle/>
            <a:p>
              <a:pPr algn="ctr">
                <a:lnSpc>
                  <a:spcPct val="110000"/>
                </a:lnSpc>
                <a:spcBef>
                  <a:spcPts val="0"/>
                </a:spcBef>
              </a:pPr>
              <a:r>
                <a:rPr lang="en-GB" sz="1200" dirty="0">
                  <a:solidFill>
                    <a:schemeClr val="tx1"/>
                  </a:solidFill>
                  <a:latin typeface="+mn-lt"/>
                  <a:ea typeface="Arial Unicode MS" panose="020B0604020202020204" pitchFamily="34" charset="-128"/>
                  <a:cs typeface="Arial Unicode MS" panose="020B0604020202020204" pitchFamily="34" charset="-128"/>
                </a:rPr>
                <a:t>Recycling</a:t>
              </a:r>
            </a:p>
          </p:txBody>
        </p:sp>
        <p:sp>
          <p:nvSpPr>
            <p:cNvPr id="62" name="TextBox 61">
              <a:extLst>
                <a:ext uri="{FF2B5EF4-FFF2-40B4-BE49-F238E27FC236}">
                  <a16:creationId xmlns:a16="http://schemas.microsoft.com/office/drawing/2014/main" id="{95167B90-51A4-43C5-A25B-A20B2894DE16}"/>
                </a:ext>
              </a:extLst>
            </p:cNvPr>
            <p:cNvSpPr txBox="1"/>
            <p:nvPr/>
          </p:nvSpPr>
          <p:spPr>
            <a:xfrm>
              <a:off x="1913895" y="3729902"/>
              <a:ext cx="700088" cy="267386"/>
            </a:xfrm>
            <a:prstGeom prst="rect">
              <a:avLst/>
            </a:prstGeom>
            <a:noFill/>
          </p:spPr>
          <p:txBody>
            <a:bodyPr wrap="square" lIns="0" tIns="0" rIns="0" bIns="0" rtlCol="0">
              <a:noAutofit/>
            </a:bodyPr>
            <a:lstStyle/>
            <a:p>
              <a:pPr algn="ctr">
                <a:lnSpc>
                  <a:spcPct val="110000"/>
                </a:lnSpc>
                <a:spcBef>
                  <a:spcPts val="0"/>
                </a:spcBef>
              </a:pPr>
              <a:r>
                <a:rPr lang="en-GB" sz="1200" dirty="0">
                  <a:solidFill>
                    <a:schemeClr val="tx1"/>
                  </a:solidFill>
                  <a:latin typeface="+mn-lt"/>
                  <a:ea typeface="Arial Unicode MS" panose="020B0604020202020204" pitchFamily="34" charset="-128"/>
                  <a:cs typeface="Arial Unicode MS" panose="020B0604020202020204" pitchFamily="34" charset="-128"/>
                </a:rPr>
                <a:t>Gas</a:t>
              </a:r>
            </a:p>
          </p:txBody>
        </p:sp>
        <p:sp>
          <p:nvSpPr>
            <p:cNvPr id="63" name="TextBox 62">
              <a:extLst>
                <a:ext uri="{FF2B5EF4-FFF2-40B4-BE49-F238E27FC236}">
                  <a16:creationId xmlns:a16="http://schemas.microsoft.com/office/drawing/2014/main" id="{B698C89F-94C4-4083-BAC1-92272511F3E0}"/>
                </a:ext>
              </a:extLst>
            </p:cNvPr>
            <p:cNvSpPr txBox="1"/>
            <p:nvPr/>
          </p:nvSpPr>
          <p:spPr>
            <a:xfrm>
              <a:off x="2025376" y="3256372"/>
              <a:ext cx="700088" cy="267386"/>
            </a:xfrm>
            <a:prstGeom prst="rect">
              <a:avLst/>
            </a:prstGeom>
            <a:noFill/>
          </p:spPr>
          <p:txBody>
            <a:bodyPr wrap="square" lIns="0" tIns="0" rIns="0" bIns="0" rtlCol="0">
              <a:noAutofit/>
            </a:bodyPr>
            <a:lstStyle/>
            <a:p>
              <a:pPr algn="ctr">
                <a:lnSpc>
                  <a:spcPct val="110000"/>
                </a:lnSpc>
                <a:spcBef>
                  <a:spcPts val="0"/>
                </a:spcBef>
              </a:pPr>
              <a:r>
                <a:rPr lang="en-GB" sz="1200" dirty="0">
                  <a:solidFill>
                    <a:schemeClr val="tx1"/>
                  </a:solidFill>
                  <a:latin typeface="+mn-lt"/>
                  <a:ea typeface="Arial Unicode MS" panose="020B0604020202020204" pitchFamily="34" charset="-128"/>
                  <a:cs typeface="Arial Unicode MS" panose="020B0604020202020204" pitchFamily="34" charset="-128"/>
                </a:rPr>
                <a:t>Personnel</a:t>
              </a:r>
            </a:p>
          </p:txBody>
        </p:sp>
      </p:grpSp>
      <p:pic>
        <p:nvPicPr>
          <p:cNvPr id="50" name="Picture 49" descr="TheWildlifeTrust_logo_NEW.png">
            <a:extLst>
              <a:ext uri="{FF2B5EF4-FFF2-40B4-BE49-F238E27FC236}">
                <a16:creationId xmlns:a16="http://schemas.microsoft.com/office/drawing/2014/main" id="{FCAA847C-3135-4966-8BB2-67DE92F5C9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53" name="Rectangle 52">
            <a:extLst>
              <a:ext uri="{FF2B5EF4-FFF2-40B4-BE49-F238E27FC236}">
                <a16:creationId xmlns:a16="http://schemas.microsoft.com/office/drawing/2014/main" id="{BB066CB0-5CB0-4FCE-A7EC-1A2348CE7B90}"/>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extLst>
      <p:ext uri="{BB962C8B-B14F-4D97-AF65-F5344CB8AC3E}">
        <p14:creationId xmlns:p14="http://schemas.microsoft.com/office/powerpoint/2010/main" val="325058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3C9362-E58A-42F5-8389-A91D25C8B1EC}"/>
              </a:ext>
            </a:extLst>
          </p:cNvPr>
          <p:cNvSpPr/>
          <p:nvPr/>
        </p:nvSpPr>
        <p:spPr bwMode="auto">
          <a:xfrm>
            <a:off x="253" y="1440001"/>
            <a:ext cx="12232800" cy="4751999"/>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3C464A"/>
              </a:solidFill>
              <a:latin typeface="+mn-lt"/>
              <a:ea typeface="Arial Unicode MS" panose="020B0604020202020204" pitchFamily="34" charset="-128"/>
              <a:cs typeface="Arial Unicode MS" panose="020B0604020202020204" pitchFamily="34" charset="-128"/>
            </a:endParaRPr>
          </a:p>
        </p:txBody>
      </p:sp>
      <p:sp>
        <p:nvSpPr>
          <p:cNvPr id="3" name="Inhaltsplatzhalter 2"/>
          <p:cNvSpPr>
            <a:spLocks noGrp="1"/>
          </p:cNvSpPr>
          <p:nvPr>
            <p:ph sz="half" idx="1"/>
          </p:nvPr>
        </p:nvSpPr>
        <p:spPr>
          <a:xfrm>
            <a:off x="4995014" y="1439999"/>
            <a:ext cx="5904000" cy="4752000"/>
          </a:xfrm>
          <a:solidFill>
            <a:srgbClr val="BECDD7"/>
          </a:solidFill>
        </p:spPr>
        <p:txBody>
          <a:bodyPr/>
          <a:lstStyle/>
          <a:p>
            <a:pPr eaLnBrk="0" hangingPunct="0"/>
            <a:r>
              <a:rPr lang="en-US" dirty="0"/>
              <a:t>A satellite survey by a research team at the University of Leicester found that between 2006 and 2012, 54,000 acres of green space was converted to synthetic surfaces, mostly housing. 14,000 hectares of woodland was concreted and 1,000 hectares of wetland was drained to make way for urban extension.</a:t>
            </a:r>
          </a:p>
          <a:p>
            <a:endParaRPr lang="en-US" dirty="0"/>
          </a:p>
          <a:p>
            <a:r>
              <a:rPr lang="en-US" dirty="0"/>
              <a:t>Urban parks contribute to environmental benefits. This is because parks and open spaces that include protected natural lands, ecological reserves and wetlands are critical to providing healthy habitats for humans, wildlife and plants in densely built up areas. </a:t>
            </a:r>
          </a:p>
        </p:txBody>
      </p:sp>
      <p:sp>
        <p:nvSpPr>
          <p:cNvPr id="5" name="Title 4">
            <a:extLst>
              <a:ext uri="{FF2B5EF4-FFF2-40B4-BE49-F238E27FC236}">
                <a16:creationId xmlns:a16="http://schemas.microsoft.com/office/drawing/2014/main" id="{7D91FF60-8C42-434B-95E2-BED2CE810B9F}"/>
              </a:ext>
            </a:extLst>
          </p:cNvPr>
          <p:cNvSpPr>
            <a:spLocks noGrp="1"/>
          </p:cNvSpPr>
          <p:nvPr>
            <p:ph type="title"/>
          </p:nvPr>
        </p:nvSpPr>
        <p:spPr/>
        <p:txBody>
          <a:bodyPr/>
          <a:lstStyle/>
          <a:p>
            <a:r>
              <a:rPr lang="en-GB" sz="2400" dirty="0">
                <a:solidFill>
                  <a:srgbClr val="889BAA"/>
                </a:solidFill>
              </a:rPr>
              <a:t>The Impacts of Climate Change on Wildlife</a:t>
            </a:r>
            <a:endParaRPr lang="en-GB" dirty="0"/>
          </a:p>
        </p:txBody>
      </p:sp>
      <p:pic>
        <p:nvPicPr>
          <p:cNvPr id="6" name="Picture 5">
            <a:extLst>
              <a:ext uri="{FF2B5EF4-FFF2-40B4-BE49-F238E27FC236}">
                <a16:creationId xmlns:a16="http://schemas.microsoft.com/office/drawing/2014/main" id="{84E8B69B-FA7B-4ABA-8031-BB409C4278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757"/>
          <a:stretch/>
        </p:blipFill>
        <p:spPr>
          <a:xfrm>
            <a:off x="-7339" y="1440001"/>
            <a:ext cx="5002353" cy="4752004"/>
          </a:xfrm>
          <a:prstGeom prst="rect">
            <a:avLst/>
          </a:prstGeom>
        </p:spPr>
      </p:pic>
      <p:pic>
        <p:nvPicPr>
          <p:cNvPr id="8" name="Picture 7" descr="TheWildlifeTrust_logo_NEW.png">
            <a:extLst>
              <a:ext uri="{FF2B5EF4-FFF2-40B4-BE49-F238E27FC236}">
                <a16:creationId xmlns:a16="http://schemas.microsoft.com/office/drawing/2014/main" id="{B3F68FE7-400D-4666-9FD7-33BB7D4A4C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9" name="Rectangle 8">
            <a:extLst>
              <a:ext uri="{FF2B5EF4-FFF2-40B4-BE49-F238E27FC236}">
                <a16:creationId xmlns:a16="http://schemas.microsoft.com/office/drawing/2014/main" id="{1DD964DE-D72F-4C8B-98FB-2AB10BAA56D6}"/>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
        <p:nvSpPr>
          <p:cNvPr id="2" name="TextBox 1">
            <a:extLst>
              <a:ext uri="{FF2B5EF4-FFF2-40B4-BE49-F238E27FC236}">
                <a16:creationId xmlns:a16="http://schemas.microsoft.com/office/drawing/2014/main" id="{14EA8359-4451-442E-B99F-4333DEAEF536}"/>
              </a:ext>
            </a:extLst>
          </p:cNvPr>
          <p:cNvSpPr txBox="1"/>
          <p:nvPr/>
        </p:nvSpPr>
        <p:spPr>
          <a:xfrm>
            <a:off x="143105" y="6244677"/>
            <a:ext cx="2354402" cy="292388"/>
          </a:xfrm>
          <a:prstGeom prst="rect">
            <a:avLst/>
          </a:prstGeom>
          <a:noFill/>
        </p:spPr>
        <p:txBody>
          <a:bodyPr wrap="square" lIns="0" tIns="0" rIns="0" bIns="0" rtlCol="0">
            <a:noAutofit/>
          </a:bodyPr>
          <a:lstStyle/>
          <a:p>
            <a:pPr>
              <a:lnSpc>
                <a:spcPct val="110000"/>
              </a:lnSpc>
              <a:spcBef>
                <a:spcPts val="0"/>
              </a:spcBef>
            </a:pPr>
            <a:r>
              <a:rPr lang="en-GB" sz="1000" dirty="0">
                <a:hlinkClick r:id="rId5"/>
              </a:rPr>
              <a:t>Dronepicr</a:t>
            </a:r>
            <a:r>
              <a:rPr lang="en-GB" sz="1000" dirty="0"/>
              <a:t> </a:t>
            </a:r>
            <a:r>
              <a:rPr lang="en-GB" sz="1000" b="1" dirty="0">
                <a:solidFill>
                  <a:schemeClr val="tx1"/>
                </a:solidFill>
              </a:rPr>
              <a:t>CC</a:t>
            </a:r>
            <a:endParaRPr lang="en-GB" sz="1000" dirty="0">
              <a:solidFill>
                <a:schemeClr val="tx1"/>
              </a:solidFill>
              <a:latin typeface="+mn-l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70089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B77BAA-5961-456B-82FC-49E51D671124}"/>
              </a:ext>
            </a:extLst>
          </p:cNvPr>
          <p:cNvSpPr/>
          <p:nvPr/>
        </p:nvSpPr>
        <p:spPr bwMode="auto">
          <a:xfrm>
            <a:off x="253" y="1440001"/>
            <a:ext cx="12232800" cy="4751999"/>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3C464A"/>
              </a:solidFill>
              <a:latin typeface="+mn-lt"/>
              <a:ea typeface="Arial Unicode MS" panose="020B0604020202020204" pitchFamily="34" charset="-128"/>
              <a:cs typeface="Arial Unicode MS" panose="020B0604020202020204" pitchFamily="34" charset="-128"/>
            </a:endParaRPr>
          </a:p>
        </p:txBody>
      </p:sp>
      <p:pic>
        <p:nvPicPr>
          <p:cNvPr id="7" name="Picture 6">
            <a:extLst>
              <a:ext uri="{FF2B5EF4-FFF2-40B4-BE49-F238E27FC236}">
                <a16:creationId xmlns:a16="http://schemas.microsoft.com/office/drawing/2014/main" id="{F3D83B4B-4130-47BD-95FF-FAB6B7809E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42" r="556"/>
          <a:stretch/>
        </p:blipFill>
        <p:spPr>
          <a:xfrm>
            <a:off x="253" y="1439819"/>
            <a:ext cx="4747861" cy="4752090"/>
          </a:xfrm>
          <a:prstGeom prst="rect">
            <a:avLst/>
          </a:prstGeom>
        </p:spPr>
      </p:pic>
      <p:sp>
        <p:nvSpPr>
          <p:cNvPr id="3" name="Inhaltsplatzhalter 2"/>
          <p:cNvSpPr>
            <a:spLocks noGrp="1"/>
          </p:cNvSpPr>
          <p:nvPr>
            <p:ph sz="half" idx="1"/>
          </p:nvPr>
        </p:nvSpPr>
        <p:spPr>
          <a:xfrm>
            <a:off x="5038773" y="1454090"/>
            <a:ext cx="5904000" cy="4752000"/>
          </a:xfrm>
          <a:solidFill>
            <a:srgbClr val="BECDD7"/>
          </a:solidFill>
        </p:spPr>
        <p:txBody>
          <a:bodyPr/>
          <a:lstStyle/>
          <a:p>
            <a:r>
              <a:rPr lang="en-US" dirty="0"/>
              <a:t>Parks can also help create energy efficient cities to slow global warming, as plants absorb CO2 and NO2 emissions via leaf stomata or the plant surface. Open spaces make compact living attractive and feasible. Trails link individual parks making it easier for people to bike and walk. Additionally old rail lines can be transformed</a:t>
            </a:r>
            <a:br>
              <a:rPr lang="en-US" dirty="0"/>
            </a:br>
            <a:r>
              <a:rPr lang="en-US" dirty="0"/>
              <a:t>into greenways.</a:t>
            </a:r>
          </a:p>
        </p:txBody>
      </p:sp>
      <p:sp>
        <p:nvSpPr>
          <p:cNvPr id="5" name="Title 4">
            <a:extLst>
              <a:ext uri="{FF2B5EF4-FFF2-40B4-BE49-F238E27FC236}">
                <a16:creationId xmlns:a16="http://schemas.microsoft.com/office/drawing/2014/main" id="{7D91FF60-8C42-434B-95E2-BED2CE810B9F}"/>
              </a:ext>
            </a:extLst>
          </p:cNvPr>
          <p:cNvSpPr>
            <a:spLocks noGrp="1"/>
          </p:cNvSpPr>
          <p:nvPr>
            <p:ph type="title"/>
          </p:nvPr>
        </p:nvSpPr>
        <p:spPr/>
        <p:txBody>
          <a:bodyPr/>
          <a:lstStyle/>
          <a:p>
            <a:r>
              <a:rPr lang="en-GB" sz="2400" dirty="0">
                <a:solidFill>
                  <a:srgbClr val="889BAA"/>
                </a:solidFill>
              </a:rPr>
              <a:t>The Impacts of Climate Change on Wildlife</a:t>
            </a:r>
            <a:endParaRPr lang="en-GB" dirty="0"/>
          </a:p>
        </p:txBody>
      </p:sp>
      <p:sp>
        <p:nvSpPr>
          <p:cNvPr id="2" name="TextBox 1">
            <a:extLst>
              <a:ext uri="{FF2B5EF4-FFF2-40B4-BE49-F238E27FC236}">
                <a16:creationId xmlns:a16="http://schemas.microsoft.com/office/drawing/2014/main" id="{4FCAD888-0A1E-49FA-BB82-3E7990673ADF}"/>
              </a:ext>
            </a:extLst>
          </p:cNvPr>
          <p:cNvSpPr txBox="1"/>
          <p:nvPr/>
        </p:nvSpPr>
        <p:spPr>
          <a:xfrm>
            <a:off x="253" y="6255506"/>
            <a:ext cx="3326225" cy="337719"/>
          </a:xfrm>
          <a:prstGeom prst="rect">
            <a:avLst/>
          </a:prstGeom>
          <a:noFill/>
        </p:spPr>
        <p:txBody>
          <a:bodyPr wrap="square" lIns="0" tIns="0" rIns="0" bIns="0" rtlCol="0">
            <a:noAutofit/>
          </a:bodyPr>
          <a:lstStyle/>
          <a:p>
            <a:pPr>
              <a:lnSpc>
                <a:spcPct val="110000"/>
              </a:lnSpc>
              <a:spcBef>
                <a:spcPts val="0"/>
              </a:spcBef>
            </a:pPr>
            <a:r>
              <a:rPr lang="en-GB" sz="1000">
                <a:solidFill>
                  <a:schemeClr val="tx1"/>
                </a:solidFill>
                <a:latin typeface="+mn-lt"/>
                <a:ea typeface="Arial Unicode MS" panose="020B0604020202020204" pitchFamily="34" charset="-128"/>
                <a:cs typeface="Arial Unicode MS" panose="020B0604020202020204" pitchFamily="34" charset="-128"/>
                <a:hlinkClick r:id="rId4"/>
              </a:rPr>
              <a:t>Beyond my own Ken photography </a:t>
            </a:r>
            <a:r>
              <a:rPr lang="en-GB" sz="1000" b="1">
                <a:solidFill>
                  <a:schemeClr val="tx1"/>
                </a:solidFill>
              </a:rPr>
              <a:t>CC</a:t>
            </a:r>
            <a:r>
              <a:rPr lang="en-GB" sz="1000">
                <a:solidFill>
                  <a:schemeClr val="tx1"/>
                </a:solidFill>
                <a:latin typeface="+mn-lt"/>
                <a:ea typeface="Arial Unicode MS" panose="020B0604020202020204" pitchFamily="34" charset="-128"/>
                <a:cs typeface="Arial Unicode MS" panose="020B0604020202020204" pitchFamily="34" charset="-128"/>
                <a:hlinkClick r:id="rId4"/>
              </a:rPr>
              <a:t> </a:t>
            </a:r>
            <a:endParaRPr lang="en-GB" sz="1000"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9" name="Picture 8" descr="TheWildlifeTrust_logo_NEW.png">
            <a:extLst>
              <a:ext uri="{FF2B5EF4-FFF2-40B4-BE49-F238E27FC236}">
                <a16:creationId xmlns:a16="http://schemas.microsoft.com/office/drawing/2014/main" id="{C6649A4C-4CA6-47FF-B650-F2AFBEAC0B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3" name="Rectangle 12">
            <a:extLst>
              <a:ext uri="{FF2B5EF4-FFF2-40B4-BE49-F238E27FC236}">
                <a16:creationId xmlns:a16="http://schemas.microsoft.com/office/drawing/2014/main" id="{28186E01-0867-47B0-B24B-A53FD5D54A9C}"/>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extLst>
      <p:ext uri="{BB962C8B-B14F-4D97-AF65-F5344CB8AC3E}">
        <p14:creationId xmlns:p14="http://schemas.microsoft.com/office/powerpoint/2010/main" val="379273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7063" y="5245817"/>
            <a:ext cx="6480000" cy="986097"/>
          </a:xfrm>
        </p:spPr>
        <p:txBody>
          <a:bodyPr/>
          <a:lstStyle/>
          <a:p>
            <a:r>
              <a:rPr lang="en-US" b="0" dirty="0">
                <a:solidFill>
                  <a:srgbClr val="3C464A"/>
                </a:solidFill>
              </a:rPr>
              <a:t>Lesson 1 - </a:t>
            </a:r>
            <a:r>
              <a:rPr lang="en-US" dirty="0">
                <a:solidFill>
                  <a:srgbClr val="3C464A"/>
                </a:solidFill>
              </a:rPr>
              <a:t>Carbon</a:t>
            </a:r>
            <a:endParaRPr lang="en-US" sz="2200" b="0" dirty="0">
              <a:solidFill>
                <a:srgbClr val="3C464A"/>
              </a:solidFill>
            </a:endParaRPr>
          </a:p>
        </p:txBody>
      </p:sp>
      <p:pic>
        <p:nvPicPr>
          <p:cNvPr id="5" name="Picture 4" descr="TheWildlifeTrust_logo_NEW.png">
            <a:extLst>
              <a:ext uri="{FF2B5EF4-FFF2-40B4-BE49-F238E27FC236}">
                <a16:creationId xmlns:a16="http://schemas.microsoft.com/office/drawing/2014/main" id="{8CD41844-FB80-4572-8049-A51833875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8" name="Rectangle 7">
            <a:extLst>
              <a:ext uri="{FF2B5EF4-FFF2-40B4-BE49-F238E27FC236}">
                <a16:creationId xmlns:a16="http://schemas.microsoft.com/office/drawing/2014/main" id="{1A818F31-D5B0-47E1-AD9A-F22E13159D69}"/>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extLst>
      <p:ext uri="{BB962C8B-B14F-4D97-AF65-F5344CB8AC3E}">
        <p14:creationId xmlns:p14="http://schemas.microsoft.com/office/powerpoint/2010/main" val="191124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dtRectangle 2 Id114690"/>
          <p:cNvSpPr>
            <a:spLocks noGrp="1" noChangeArrowheads="1"/>
          </p:cNvSpPr>
          <p:nvPr>
            <p:ph type="title"/>
          </p:nvPr>
        </p:nvSpPr>
        <p:spPr/>
        <p:txBody>
          <a:bodyPr/>
          <a:lstStyle/>
          <a:p>
            <a:r>
              <a:rPr lang="en-US" sz="2800" dirty="0">
                <a:solidFill>
                  <a:srgbClr val="889BAA"/>
                </a:solidFill>
              </a:rPr>
              <a:t>Learning Objectives</a:t>
            </a:r>
            <a:endParaRPr lang="en-US" sz="2800" noProof="0" dirty="0">
              <a:solidFill>
                <a:srgbClr val="889BAA"/>
              </a:solidFill>
            </a:endParaRPr>
          </a:p>
        </p:txBody>
      </p:sp>
      <p:sp>
        <p:nvSpPr>
          <p:cNvPr id="6" name="cdtRectangle 3 Id114691">
            <a:extLst>
              <a:ext uri="{FF2B5EF4-FFF2-40B4-BE49-F238E27FC236}">
                <a16:creationId xmlns:a16="http://schemas.microsoft.com/office/drawing/2014/main" id="{1963A3DA-C947-436D-93C6-D2D0D4581488}"/>
              </a:ext>
            </a:extLst>
          </p:cNvPr>
          <p:cNvSpPr txBox="1">
            <a:spLocks noChangeArrowheads="1"/>
          </p:cNvSpPr>
          <p:nvPr/>
        </p:nvSpPr>
        <p:spPr bwMode="auto">
          <a:xfrm>
            <a:off x="626415" y="1398595"/>
            <a:ext cx="6768000" cy="4748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marL="465137" lvl="2" indent="-285750">
              <a:spcAft>
                <a:spcPts val="1200"/>
              </a:spcAft>
            </a:pPr>
            <a:r>
              <a:rPr lang="en-GB" dirty="0"/>
              <a:t>To understand what greenhouse gases are, what they do, and </a:t>
            </a:r>
            <a:br>
              <a:rPr lang="en-GB" dirty="0"/>
            </a:br>
            <a:r>
              <a:rPr lang="en-GB" dirty="0"/>
              <a:t>how they affect the natural world </a:t>
            </a:r>
          </a:p>
          <a:p>
            <a:pPr marL="522287" lvl="2" indent="-342900">
              <a:spcAft>
                <a:spcPts val="1200"/>
              </a:spcAft>
            </a:pPr>
            <a:r>
              <a:rPr lang="en-US" dirty="0"/>
              <a:t>To understand the atmospheric cycle and how this affects global warming</a:t>
            </a:r>
            <a:endParaRPr lang="en-GB" dirty="0"/>
          </a:p>
          <a:p>
            <a:pPr marL="522287" lvl="2" indent="-342900">
              <a:spcAft>
                <a:spcPts val="1200"/>
              </a:spcAft>
            </a:pPr>
            <a:r>
              <a:rPr lang="en-US" dirty="0"/>
              <a:t>To gain an understanding of the impacts of climate change</a:t>
            </a:r>
            <a:endParaRPr lang="en-GB" dirty="0"/>
          </a:p>
          <a:p>
            <a:pPr marL="522287" lvl="2" indent="-342900">
              <a:spcAft>
                <a:spcPts val="1200"/>
              </a:spcAft>
            </a:pPr>
            <a:r>
              <a:rPr lang="en-US" dirty="0"/>
              <a:t>To identify how we can reduce our carbon footprint in everyday life </a:t>
            </a:r>
            <a:endParaRPr lang="en-GB" dirty="0"/>
          </a:p>
        </p:txBody>
      </p:sp>
      <p:pic>
        <p:nvPicPr>
          <p:cNvPr id="7" name="Picture 6" descr="TheWildlifeTrust_logo_NEW.png">
            <a:extLst>
              <a:ext uri="{FF2B5EF4-FFF2-40B4-BE49-F238E27FC236}">
                <a16:creationId xmlns:a16="http://schemas.microsoft.com/office/drawing/2014/main" id="{B5630B71-24D3-439B-A69A-29275D850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8" name="Rectangle 7">
            <a:extLst>
              <a:ext uri="{FF2B5EF4-FFF2-40B4-BE49-F238E27FC236}">
                <a16:creationId xmlns:a16="http://schemas.microsoft.com/office/drawing/2014/main" id="{A496BD38-E96B-4C3A-85F8-44BBBB73D963}"/>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3223409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dtRectangle 2 Id114690"/>
          <p:cNvSpPr>
            <a:spLocks noGrp="1" noChangeArrowheads="1"/>
          </p:cNvSpPr>
          <p:nvPr>
            <p:ph type="title"/>
          </p:nvPr>
        </p:nvSpPr>
        <p:spPr/>
        <p:txBody>
          <a:bodyPr/>
          <a:lstStyle/>
          <a:p>
            <a:r>
              <a:rPr lang="en-US" sz="2800" dirty="0">
                <a:solidFill>
                  <a:srgbClr val="889BAA"/>
                </a:solidFill>
              </a:rPr>
              <a:t>Learning Outcomes</a:t>
            </a:r>
          </a:p>
        </p:txBody>
      </p:sp>
      <p:sp>
        <p:nvSpPr>
          <p:cNvPr id="114691" name="cdtRectangle 3 Id114691"/>
          <p:cNvSpPr>
            <a:spLocks noGrp="1" noChangeArrowheads="1"/>
          </p:cNvSpPr>
          <p:nvPr>
            <p:ph idx="1"/>
          </p:nvPr>
        </p:nvSpPr>
        <p:spPr>
          <a:xfrm>
            <a:off x="626415" y="1398595"/>
            <a:ext cx="6768000" cy="4748962"/>
          </a:xfrm>
        </p:spPr>
        <p:txBody>
          <a:bodyPr/>
          <a:lstStyle/>
          <a:p>
            <a:pPr marL="522288" lvl="1" indent="-342900">
              <a:spcAft>
                <a:spcPts val="1200"/>
              </a:spcAft>
              <a:buFont typeface="Arial" panose="020B0604020202020204" pitchFamily="34" charset="0"/>
              <a:buChar char="•"/>
            </a:pPr>
            <a:r>
              <a:rPr lang="en-US" dirty="0"/>
              <a:t>To understand how greenhouse gases work</a:t>
            </a:r>
            <a:endParaRPr lang="en-GB" dirty="0"/>
          </a:p>
          <a:p>
            <a:pPr marL="522288" lvl="1" indent="-342900">
              <a:spcAft>
                <a:spcPts val="1200"/>
              </a:spcAft>
              <a:buFont typeface="Arial" panose="020B0604020202020204" pitchFamily="34" charset="0"/>
              <a:buChar char="•"/>
            </a:pPr>
            <a:r>
              <a:rPr lang="en-US" dirty="0"/>
              <a:t>To identify the effects global warming will have</a:t>
            </a:r>
            <a:endParaRPr lang="en-GB" dirty="0"/>
          </a:p>
          <a:p>
            <a:pPr marL="522288" lvl="1" indent="-342900">
              <a:spcAft>
                <a:spcPts val="1200"/>
              </a:spcAft>
              <a:buFont typeface="Arial" panose="020B0604020202020204" pitchFamily="34" charset="0"/>
              <a:buChar char="•"/>
            </a:pPr>
            <a:r>
              <a:rPr lang="en-US" dirty="0"/>
              <a:t>To understand how we can reduce our carbon footprint </a:t>
            </a:r>
          </a:p>
        </p:txBody>
      </p:sp>
      <p:pic>
        <p:nvPicPr>
          <p:cNvPr id="6" name="Picture 5" descr="TheWildlifeTrust_logo_NEW.png">
            <a:extLst>
              <a:ext uri="{FF2B5EF4-FFF2-40B4-BE49-F238E27FC236}">
                <a16:creationId xmlns:a16="http://schemas.microsoft.com/office/drawing/2014/main" id="{600727A5-A988-47E9-9272-760CFA4B4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7" name="Rectangle 6">
            <a:extLst>
              <a:ext uri="{FF2B5EF4-FFF2-40B4-BE49-F238E27FC236}">
                <a16:creationId xmlns:a16="http://schemas.microsoft.com/office/drawing/2014/main" id="{C4E4F636-AA6F-48B6-8D01-DAAF8BB841AD}"/>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320215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HouseEffe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99" y="1161339"/>
            <a:ext cx="7008797" cy="5329679"/>
          </a:xfrm>
          <a:prstGeom prst="rect">
            <a:avLst/>
          </a:prstGeom>
        </p:spPr>
      </p:pic>
      <p:sp>
        <p:nvSpPr>
          <p:cNvPr id="2" name="Titel 1"/>
          <p:cNvSpPr>
            <a:spLocks noGrp="1"/>
          </p:cNvSpPr>
          <p:nvPr>
            <p:ph type="title"/>
          </p:nvPr>
        </p:nvSpPr>
        <p:spPr/>
        <p:txBody>
          <a:bodyPr/>
          <a:lstStyle/>
          <a:p>
            <a:r>
              <a:rPr lang="en-GB" sz="2800" dirty="0">
                <a:solidFill>
                  <a:srgbClr val="889BAA"/>
                </a:solidFill>
              </a:rPr>
              <a:t>How does the Greenhouse effect work?</a:t>
            </a:r>
            <a:endParaRPr lang="en-US" sz="2800" noProof="0" dirty="0">
              <a:solidFill>
                <a:srgbClr val="889BAA"/>
              </a:solidFill>
            </a:endParaRPr>
          </a:p>
        </p:txBody>
      </p:sp>
      <p:grpSp>
        <p:nvGrpSpPr>
          <p:cNvPr id="7" name="Group 33"/>
          <p:cNvGrpSpPr>
            <a:grpSpLocks noChangeAspect="1"/>
          </p:cNvGrpSpPr>
          <p:nvPr/>
        </p:nvGrpSpPr>
        <p:grpSpPr bwMode="gray">
          <a:xfrm>
            <a:off x="9555163" y="323850"/>
            <a:ext cx="2159000" cy="914400"/>
            <a:chOff x="6019" y="204"/>
            <a:chExt cx="1360" cy="576"/>
          </a:xfrm>
        </p:grpSpPr>
        <p:sp>
          <p:nvSpPr>
            <p:cNvPr id="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7"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8"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64" name="Picture 63" descr="TheWildlifeTrust_logo_N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65" name="Rectangle 64"/>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
        <p:nvSpPr>
          <p:cNvPr id="36" name="Inhaltsplatzhalter 2"/>
          <p:cNvSpPr txBox="1">
            <a:spLocks/>
          </p:cNvSpPr>
          <p:nvPr/>
        </p:nvSpPr>
        <p:spPr bwMode="auto">
          <a:xfrm>
            <a:off x="8259475" y="2854769"/>
            <a:ext cx="3111216" cy="21584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r>
              <a:rPr lang="en-GB" sz="1400" dirty="0">
                <a:ea typeface="Arial Unicode MS" panose="020B0604020202020204" pitchFamily="34" charset="-128"/>
                <a:cs typeface="Arial Unicode MS" panose="020B0604020202020204" pitchFamily="34" charset="-128"/>
              </a:rPr>
              <a:t>Sunlight passes through the atmosphere and warms the Earth</a:t>
            </a:r>
          </a:p>
          <a:p>
            <a:endParaRPr lang="en-GB" sz="1400" dirty="0">
              <a:ea typeface="Arial Unicode MS" panose="020B0604020202020204" pitchFamily="34" charset="-128"/>
              <a:cs typeface="Arial Unicode MS" panose="020B0604020202020204" pitchFamily="34" charset="-128"/>
            </a:endParaRPr>
          </a:p>
          <a:p>
            <a:r>
              <a:rPr lang="en-GB" sz="1400" dirty="0">
                <a:solidFill>
                  <a:srgbClr val="000000"/>
                </a:solidFill>
                <a:ea typeface="Arial Unicode MS" panose="020B0604020202020204" pitchFamily="34" charset="-128"/>
                <a:cs typeface="Arial Unicode MS" panose="020B0604020202020204" pitchFamily="34" charset="-128"/>
              </a:rPr>
              <a:t>Infrared radiation (IR) is given off by the Earth. Most IR escapes to outer space and cools the Earth</a:t>
            </a:r>
          </a:p>
          <a:p>
            <a:endParaRPr lang="en-GB" sz="1400" dirty="0">
              <a:solidFill>
                <a:srgbClr val="000000"/>
              </a:solidFill>
              <a:ea typeface="Arial Unicode MS" panose="020B0604020202020204" pitchFamily="34" charset="-128"/>
              <a:cs typeface="Arial Unicode MS" panose="020B0604020202020204" pitchFamily="34" charset="-128"/>
            </a:endParaRPr>
          </a:p>
          <a:p>
            <a:r>
              <a:rPr lang="en-GB" sz="1400" dirty="0">
                <a:solidFill>
                  <a:srgbClr val="000000"/>
                </a:solidFill>
                <a:ea typeface="Arial Unicode MS" panose="020B0604020202020204" pitchFamily="34" charset="-128"/>
                <a:cs typeface="Arial Unicode MS" panose="020B0604020202020204" pitchFamily="34" charset="-128"/>
              </a:rPr>
              <a:t>But some IR is trapped by gases in the air and this reduces the cooling effect.</a:t>
            </a:r>
          </a:p>
          <a:p>
            <a:endParaRPr lang="en-GB" sz="1200" dirty="0">
              <a:ea typeface="Arial Unicode MS" panose="020B0604020202020204" pitchFamily="34" charset="-128"/>
              <a:cs typeface="Arial Unicode MS" panose="020B0604020202020204" pitchFamily="34" charset="-128"/>
            </a:endParaRPr>
          </a:p>
        </p:txBody>
      </p:sp>
      <p:sp>
        <p:nvSpPr>
          <p:cNvPr id="5" name="Oval 4"/>
          <p:cNvSpPr/>
          <p:nvPr/>
        </p:nvSpPr>
        <p:spPr bwMode="auto">
          <a:xfrm>
            <a:off x="7793895" y="2819400"/>
            <a:ext cx="373140" cy="373140"/>
          </a:xfrm>
          <a:prstGeom prst="ellipse">
            <a:avLst/>
          </a:prstGeom>
          <a:solidFill>
            <a:srgbClr val="AF235F"/>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D2D741"/>
              </a:solidFill>
              <a:latin typeface="+mn-lt"/>
              <a:ea typeface="Arial Unicode MS" panose="020B0604020202020204" pitchFamily="34" charset="-128"/>
              <a:cs typeface="Arial Unicode MS" panose="020B0604020202020204" pitchFamily="34" charset="-128"/>
            </a:endParaRPr>
          </a:p>
        </p:txBody>
      </p:sp>
      <p:sp>
        <p:nvSpPr>
          <p:cNvPr id="42" name="Inhaltsplatzhalter 2"/>
          <p:cNvSpPr txBox="1">
            <a:spLocks/>
          </p:cNvSpPr>
          <p:nvPr/>
        </p:nvSpPr>
        <p:spPr bwMode="auto">
          <a:xfrm>
            <a:off x="7937525" y="2857453"/>
            <a:ext cx="288040" cy="347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r>
              <a:rPr lang="en-GB" sz="1400" b="1" dirty="0">
                <a:solidFill>
                  <a:schemeClr val="bg1"/>
                </a:solidFill>
                <a:ea typeface="Arial Unicode MS" panose="020B0604020202020204" pitchFamily="34" charset="-128"/>
                <a:cs typeface="Arial Unicode MS" panose="020B0604020202020204" pitchFamily="34" charset="-128"/>
              </a:rPr>
              <a:t>1</a:t>
            </a:r>
            <a:endParaRPr lang="en-GB" sz="1200" b="1" dirty="0">
              <a:solidFill>
                <a:schemeClr val="bg1"/>
              </a:solidFill>
              <a:ea typeface="Arial Unicode MS" panose="020B0604020202020204" pitchFamily="34" charset="-128"/>
              <a:cs typeface="Arial Unicode MS" panose="020B0604020202020204" pitchFamily="34" charset="-128"/>
            </a:endParaRPr>
          </a:p>
        </p:txBody>
      </p:sp>
      <p:sp>
        <p:nvSpPr>
          <p:cNvPr id="43" name="Oval 42"/>
          <p:cNvSpPr/>
          <p:nvPr/>
        </p:nvSpPr>
        <p:spPr bwMode="auto">
          <a:xfrm>
            <a:off x="7793895" y="3505200"/>
            <a:ext cx="373140" cy="373140"/>
          </a:xfrm>
          <a:prstGeom prst="ellipse">
            <a:avLst/>
          </a:prstGeom>
          <a:solidFill>
            <a:srgbClr val="AF235F"/>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D2D741"/>
              </a:solidFill>
              <a:latin typeface="+mn-lt"/>
              <a:ea typeface="Arial Unicode MS" panose="020B0604020202020204" pitchFamily="34" charset="-128"/>
              <a:cs typeface="Arial Unicode MS" panose="020B0604020202020204" pitchFamily="34" charset="-128"/>
            </a:endParaRPr>
          </a:p>
        </p:txBody>
      </p:sp>
      <p:sp>
        <p:nvSpPr>
          <p:cNvPr id="44" name="Inhaltsplatzhalter 2"/>
          <p:cNvSpPr txBox="1">
            <a:spLocks/>
          </p:cNvSpPr>
          <p:nvPr/>
        </p:nvSpPr>
        <p:spPr bwMode="auto">
          <a:xfrm>
            <a:off x="7937525" y="3543253"/>
            <a:ext cx="288040" cy="347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r>
              <a:rPr lang="en-GB" sz="1400" b="1" dirty="0">
                <a:solidFill>
                  <a:schemeClr val="bg1"/>
                </a:solidFill>
                <a:ea typeface="Arial Unicode MS" panose="020B0604020202020204" pitchFamily="34" charset="-128"/>
                <a:cs typeface="Arial Unicode MS" panose="020B0604020202020204" pitchFamily="34" charset="-128"/>
              </a:rPr>
              <a:t>2</a:t>
            </a:r>
            <a:endParaRPr lang="en-GB" sz="1200" b="1" dirty="0">
              <a:solidFill>
                <a:schemeClr val="bg1"/>
              </a:solidFill>
              <a:ea typeface="Arial Unicode MS" panose="020B0604020202020204" pitchFamily="34" charset="-128"/>
              <a:cs typeface="Arial Unicode MS" panose="020B0604020202020204" pitchFamily="34" charset="-128"/>
            </a:endParaRPr>
          </a:p>
        </p:txBody>
      </p:sp>
      <p:sp>
        <p:nvSpPr>
          <p:cNvPr id="45" name="Oval 44"/>
          <p:cNvSpPr/>
          <p:nvPr/>
        </p:nvSpPr>
        <p:spPr bwMode="auto">
          <a:xfrm>
            <a:off x="7793895" y="4445000"/>
            <a:ext cx="373140" cy="373140"/>
          </a:xfrm>
          <a:prstGeom prst="ellipse">
            <a:avLst/>
          </a:prstGeom>
          <a:solidFill>
            <a:srgbClr val="AF235F"/>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D2D741"/>
              </a:solidFill>
              <a:latin typeface="+mn-lt"/>
              <a:ea typeface="Arial Unicode MS" panose="020B0604020202020204" pitchFamily="34" charset="-128"/>
              <a:cs typeface="Arial Unicode MS" panose="020B0604020202020204" pitchFamily="34" charset="-128"/>
            </a:endParaRPr>
          </a:p>
        </p:txBody>
      </p:sp>
      <p:sp>
        <p:nvSpPr>
          <p:cNvPr id="46" name="Inhaltsplatzhalter 2"/>
          <p:cNvSpPr txBox="1">
            <a:spLocks/>
          </p:cNvSpPr>
          <p:nvPr/>
        </p:nvSpPr>
        <p:spPr bwMode="auto">
          <a:xfrm>
            <a:off x="7937525" y="4483053"/>
            <a:ext cx="288040" cy="347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r>
              <a:rPr lang="en-GB" sz="1400" b="1" dirty="0">
                <a:solidFill>
                  <a:schemeClr val="bg1"/>
                </a:solidFill>
                <a:ea typeface="Arial Unicode MS" panose="020B0604020202020204" pitchFamily="34" charset="-128"/>
                <a:cs typeface="Arial Unicode MS" panose="020B0604020202020204" pitchFamily="34" charset="-128"/>
              </a:rPr>
              <a:t>3</a:t>
            </a:r>
            <a:endParaRPr lang="en-GB" sz="1200" b="1" dirty="0">
              <a:solidFill>
                <a:schemeClr val="bg1"/>
              </a:solidFill>
              <a:ea typeface="Arial Unicode MS" panose="020B0604020202020204" pitchFamily="34" charset="-128"/>
              <a:cs typeface="Arial Unicode MS" panose="020B0604020202020204" pitchFamily="34" charset="-128"/>
            </a:endParaRPr>
          </a:p>
        </p:txBody>
      </p:sp>
      <p:sp>
        <p:nvSpPr>
          <p:cNvPr id="47" name="Oval 46"/>
          <p:cNvSpPr/>
          <p:nvPr/>
        </p:nvSpPr>
        <p:spPr bwMode="auto">
          <a:xfrm>
            <a:off x="2777395" y="3378200"/>
            <a:ext cx="373140" cy="373140"/>
          </a:xfrm>
          <a:prstGeom prst="ellipse">
            <a:avLst/>
          </a:prstGeom>
          <a:solidFill>
            <a:srgbClr val="AF235F"/>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D2D741"/>
              </a:solidFill>
              <a:latin typeface="+mn-lt"/>
              <a:ea typeface="Arial Unicode MS" panose="020B0604020202020204" pitchFamily="34" charset="-128"/>
              <a:cs typeface="Arial Unicode MS" panose="020B0604020202020204" pitchFamily="34" charset="-128"/>
            </a:endParaRPr>
          </a:p>
        </p:txBody>
      </p:sp>
      <p:sp>
        <p:nvSpPr>
          <p:cNvPr id="48" name="Inhaltsplatzhalter 2"/>
          <p:cNvSpPr txBox="1">
            <a:spLocks/>
          </p:cNvSpPr>
          <p:nvPr/>
        </p:nvSpPr>
        <p:spPr bwMode="auto">
          <a:xfrm>
            <a:off x="2921025" y="3416253"/>
            <a:ext cx="288040" cy="347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r>
              <a:rPr lang="en-GB" sz="1400" b="1" dirty="0">
                <a:solidFill>
                  <a:schemeClr val="bg1"/>
                </a:solidFill>
                <a:ea typeface="Arial Unicode MS" panose="020B0604020202020204" pitchFamily="34" charset="-128"/>
                <a:cs typeface="Arial Unicode MS" panose="020B0604020202020204" pitchFamily="34" charset="-128"/>
              </a:rPr>
              <a:t>1</a:t>
            </a:r>
            <a:endParaRPr lang="en-GB" sz="1200" b="1" dirty="0">
              <a:solidFill>
                <a:schemeClr val="bg1"/>
              </a:solidFill>
              <a:ea typeface="Arial Unicode MS" panose="020B0604020202020204" pitchFamily="34" charset="-128"/>
              <a:cs typeface="Arial Unicode MS" panose="020B0604020202020204" pitchFamily="34" charset="-128"/>
            </a:endParaRPr>
          </a:p>
        </p:txBody>
      </p:sp>
      <p:sp>
        <p:nvSpPr>
          <p:cNvPr id="49" name="Oval 48"/>
          <p:cNvSpPr/>
          <p:nvPr/>
        </p:nvSpPr>
        <p:spPr bwMode="auto">
          <a:xfrm>
            <a:off x="4148995" y="3911600"/>
            <a:ext cx="373140" cy="373140"/>
          </a:xfrm>
          <a:prstGeom prst="ellipse">
            <a:avLst/>
          </a:prstGeom>
          <a:solidFill>
            <a:srgbClr val="AF235F"/>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D2D741"/>
              </a:solidFill>
              <a:latin typeface="+mn-lt"/>
              <a:ea typeface="Arial Unicode MS" panose="020B0604020202020204" pitchFamily="34" charset="-128"/>
              <a:cs typeface="Arial Unicode MS" panose="020B0604020202020204" pitchFamily="34" charset="-128"/>
            </a:endParaRPr>
          </a:p>
        </p:txBody>
      </p:sp>
      <p:sp>
        <p:nvSpPr>
          <p:cNvPr id="50" name="Inhaltsplatzhalter 2"/>
          <p:cNvSpPr txBox="1">
            <a:spLocks/>
          </p:cNvSpPr>
          <p:nvPr/>
        </p:nvSpPr>
        <p:spPr bwMode="auto">
          <a:xfrm>
            <a:off x="4292625" y="3949653"/>
            <a:ext cx="288040" cy="347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r>
              <a:rPr lang="en-GB" sz="1400" b="1" dirty="0">
                <a:solidFill>
                  <a:schemeClr val="bg1"/>
                </a:solidFill>
                <a:ea typeface="Arial Unicode MS" panose="020B0604020202020204" pitchFamily="34" charset="-128"/>
                <a:cs typeface="Arial Unicode MS" panose="020B0604020202020204" pitchFamily="34" charset="-128"/>
              </a:rPr>
              <a:t>2</a:t>
            </a:r>
            <a:endParaRPr lang="en-GB" sz="1200" b="1" dirty="0">
              <a:solidFill>
                <a:schemeClr val="bg1"/>
              </a:solidFill>
              <a:ea typeface="Arial Unicode MS" panose="020B0604020202020204" pitchFamily="34" charset="-128"/>
              <a:cs typeface="Arial Unicode MS" panose="020B0604020202020204" pitchFamily="34" charset="-128"/>
            </a:endParaRPr>
          </a:p>
        </p:txBody>
      </p:sp>
      <p:sp>
        <p:nvSpPr>
          <p:cNvPr id="51" name="Oval 50"/>
          <p:cNvSpPr/>
          <p:nvPr/>
        </p:nvSpPr>
        <p:spPr bwMode="auto">
          <a:xfrm>
            <a:off x="3767995" y="2197100"/>
            <a:ext cx="373140" cy="373140"/>
          </a:xfrm>
          <a:prstGeom prst="ellipse">
            <a:avLst/>
          </a:prstGeom>
          <a:solidFill>
            <a:srgbClr val="AF235F"/>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D2D741"/>
              </a:solidFill>
              <a:latin typeface="+mn-lt"/>
              <a:ea typeface="Arial Unicode MS" panose="020B0604020202020204" pitchFamily="34" charset="-128"/>
              <a:cs typeface="Arial Unicode MS" panose="020B0604020202020204" pitchFamily="34" charset="-128"/>
            </a:endParaRPr>
          </a:p>
        </p:txBody>
      </p:sp>
      <p:sp>
        <p:nvSpPr>
          <p:cNvPr id="52" name="Inhaltsplatzhalter 2"/>
          <p:cNvSpPr txBox="1">
            <a:spLocks/>
          </p:cNvSpPr>
          <p:nvPr/>
        </p:nvSpPr>
        <p:spPr bwMode="auto">
          <a:xfrm>
            <a:off x="3911625" y="2235153"/>
            <a:ext cx="288040" cy="347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r>
              <a:rPr lang="en-GB" sz="1400" b="1" dirty="0">
                <a:solidFill>
                  <a:schemeClr val="bg1"/>
                </a:solidFill>
                <a:ea typeface="Arial Unicode MS" panose="020B0604020202020204" pitchFamily="34" charset="-128"/>
                <a:cs typeface="Arial Unicode MS" panose="020B0604020202020204" pitchFamily="34" charset="-128"/>
              </a:rPr>
              <a:t>3</a:t>
            </a:r>
            <a:endParaRPr lang="en-GB" sz="1200" b="1" dirty="0">
              <a:solidFill>
                <a:schemeClr val="bg1"/>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251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0" y="1439999"/>
            <a:ext cx="12232800" cy="4751999"/>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3C464A"/>
              </a:solidFill>
              <a:latin typeface="+mn-lt"/>
              <a:ea typeface="Arial Unicode MS" panose="020B0604020202020204" pitchFamily="34" charset="-128"/>
              <a:cs typeface="Arial Unicode MS" panose="020B0604020202020204" pitchFamily="34" charset="-128"/>
            </a:endParaRPr>
          </a:p>
        </p:txBody>
      </p:sp>
      <p:sp>
        <p:nvSpPr>
          <p:cNvPr id="2" name="Titel 1"/>
          <p:cNvSpPr>
            <a:spLocks noGrp="1"/>
          </p:cNvSpPr>
          <p:nvPr>
            <p:ph type="title"/>
          </p:nvPr>
        </p:nvSpPr>
        <p:spPr/>
        <p:txBody>
          <a:bodyPr/>
          <a:lstStyle/>
          <a:p>
            <a:r>
              <a:rPr lang="en-GB" sz="2800" dirty="0">
                <a:solidFill>
                  <a:srgbClr val="889BAA"/>
                </a:solidFill>
              </a:rPr>
              <a:t>We can model this using the Greenhouse Effect Coats Game</a:t>
            </a:r>
          </a:p>
        </p:txBody>
      </p:sp>
      <p:grpSp>
        <p:nvGrpSpPr>
          <p:cNvPr id="7" name="Group 33"/>
          <p:cNvGrpSpPr>
            <a:grpSpLocks noChangeAspect="1"/>
          </p:cNvGrpSpPr>
          <p:nvPr/>
        </p:nvGrpSpPr>
        <p:grpSpPr bwMode="gray">
          <a:xfrm>
            <a:off x="9555163" y="323850"/>
            <a:ext cx="2159000" cy="914400"/>
            <a:chOff x="6019" y="204"/>
            <a:chExt cx="1360" cy="576"/>
          </a:xfrm>
        </p:grpSpPr>
        <p:sp>
          <p:nvSpPr>
            <p:cNvPr id="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7"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8"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36" name="Inhaltsplatzhalter 2"/>
          <p:cNvSpPr txBox="1">
            <a:spLocks/>
          </p:cNvSpPr>
          <p:nvPr/>
        </p:nvSpPr>
        <p:spPr bwMode="auto">
          <a:xfrm>
            <a:off x="5341055" y="2068563"/>
            <a:ext cx="5095171" cy="21584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lvl="0"/>
            <a:r>
              <a:rPr lang="en-GB" dirty="0"/>
              <a:t>The game is played with one person in </a:t>
            </a:r>
            <a:br>
              <a:rPr lang="en-GB" dirty="0"/>
            </a:br>
            <a:r>
              <a:rPr lang="en-GB" dirty="0"/>
              <a:t>the centre of a circle (the Earth) and other </a:t>
            </a:r>
            <a:br>
              <a:rPr lang="en-GB" dirty="0"/>
            </a:br>
            <a:r>
              <a:rPr lang="en-GB" dirty="0"/>
              <a:t>people in a circle outside with their coats </a:t>
            </a:r>
            <a:br>
              <a:rPr lang="en-GB" dirty="0"/>
            </a:br>
            <a:r>
              <a:rPr lang="en-GB" dirty="0"/>
              <a:t>(the GHGs).  </a:t>
            </a:r>
          </a:p>
          <a:p>
            <a:endParaRPr lang="en-GB" sz="1400" dirty="0">
              <a:ea typeface="Arial Unicode MS" panose="020B0604020202020204" pitchFamily="34" charset="-128"/>
              <a:cs typeface="Arial Unicode MS" panose="020B0604020202020204" pitchFamily="34" charset="-128"/>
            </a:endParaRPr>
          </a:p>
          <a:p>
            <a:endParaRPr lang="en-GB" sz="1200" dirty="0">
              <a:ea typeface="Arial Unicode MS" panose="020B0604020202020204" pitchFamily="34" charset="-128"/>
              <a:cs typeface="Arial Unicode MS" panose="020B0604020202020204" pitchFamily="34" charset="-128"/>
            </a:endParaRPr>
          </a:p>
        </p:txBody>
      </p:sp>
      <p:pic>
        <p:nvPicPr>
          <p:cNvPr id="53" name="Picture 52" descr="GHG coats.jpg">
            <a:extLst>
              <a:ext uri="{FF2B5EF4-FFF2-40B4-BE49-F238E27FC236}">
                <a16:creationId xmlns:a16="http://schemas.microsoft.com/office/drawing/2014/main" id="{3B4D54E2-F888-42B4-8DA4-64A192FF41DF}"/>
              </a:ext>
            </a:extLst>
          </p:cNvPr>
          <p:cNvPicPr>
            <a:picLocks noChangeAspect="1"/>
          </p:cNvPicPr>
          <p:nvPr/>
        </p:nvPicPr>
        <p:blipFill rotWithShape="1">
          <a:blip r:embed="rId3" cstate="print"/>
          <a:srcRect l="15911" t="7213" r="2292" b="10550"/>
          <a:stretch/>
        </p:blipFill>
        <p:spPr>
          <a:xfrm>
            <a:off x="0" y="1440000"/>
            <a:ext cx="4748114" cy="4752000"/>
          </a:xfrm>
          <a:prstGeom prst="rect">
            <a:avLst/>
          </a:prstGeom>
        </p:spPr>
      </p:pic>
      <p:pic>
        <p:nvPicPr>
          <p:cNvPr id="38" name="Picture 37" descr="TheWildlifeTrust_logo_NEW.png">
            <a:extLst>
              <a:ext uri="{FF2B5EF4-FFF2-40B4-BE49-F238E27FC236}">
                <a16:creationId xmlns:a16="http://schemas.microsoft.com/office/drawing/2014/main" id="{003E4CA1-2212-4AD6-92DE-CA268B6A7E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39" name="Rectangle 38">
            <a:extLst>
              <a:ext uri="{FF2B5EF4-FFF2-40B4-BE49-F238E27FC236}">
                <a16:creationId xmlns:a16="http://schemas.microsoft.com/office/drawing/2014/main" id="{0641450B-2852-4233-8C5E-AF05FEF51CBD}"/>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extLst>
      <p:ext uri="{BB962C8B-B14F-4D97-AF65-F5344CB8AC3E}">
        <p14:creationId xmlns:p14="http://schemas.microsoft.com/office/powerpoint/2010/main" val="3086668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dtRectangle 2 Id114690"/>
          <p:cNvSpPr>
            <a:spLocks noGrp="1" noChangeArrowheads="1"/>
          </p:cNvSpPr>
          <p:nvPr>
            <p:ph type="title"/>
          </p:nvPr>
        </p:nvSpPr>
        <p:spPr/>
        <p:txBody>
          <a:bodyPr/>
          <a:lstStyle/>
          <a:p>
            <a:r>
              <a:rPr lang="en-GB" sz="2800" dirty="0">
                <a:solidFill>
                  <a:srgbClr val="889BAA"/>
                </a:solidFill>
              </a:rPr>
              <a:t>How does the Greenhouse effect work?</a:t>
            </a:r>
            <a:endParaRPr lang="en-US" sz="2800" dirty="0">
              <a:solidFill>
                <a:srgbClr val="889BAA"/>
              </a:solidFill>
            </a:endParaRPr>
          </a:p>
        </p:txBody>
      </p:sp>
      <p:sp>
        <p:nvSpPr>
          <p:cNvPr id="114691" name="cdtRectangle 3 Id114691"/>
          <p:cNvSpPr>
            <a:spLocks noGrp="1" noChangeArrowheads="1"/>
          </p:cNvSpPr>
          <p:nvPr>
            <p:ph idx="1"/>
          </p:nvPr>
        </p:nvSpPr>
        <p:spPr>
          <a:xfrm>
            <a:off x="626415" y="1214885"/>
            <a:ext cx="6768292" cy="4748962"/>
          </a:xfrm>
        </p:spPr>
        <p:txBody>
          <a:bodyPr/>
          <a:lstStyle/>
          <a:p>
            <a:pPr marL="342900" indent="-342900">
              <a:buFont typeface="Arial" panose="020B0604020202020204" pitchFamily="34" charset="0"/>
              <a:buChar char="•"/>
            </a:pPr>
            <a:r>
              <a:rPr lang="en-US" sz="2000" b="1" dirty="0"/>
              <a:t>Climate change </a:t>
            </a:r>
            <a:r>
              <a:rPr lang="en-US" sz="2000" dirty="0"/>
              <a:t>is a large-scale, long-term shift in the planet's weather patterns or average temperatures.  It is a natural process that would happen irrespective of human interference.</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Global warming </a:t>
            </a:r>
            <a:r>
              <a:rPr lang="en-US" sz="2000" dirty="0"/>
              <a:t>is the measured increase in average temperature of the planet's surface – Average temperature has risen by 0.89C from 1901 to 2012. </a:t>
            </a:r>
          </a:p>
          <a:p>
            <a:endParaRPr lang="en-US" sz="2000" dirty="0"/>
          </a:p>
        </p:txBody>
      </p:sp>
      <p:sp>
        <p:nvSpPr>
          <p:cNvPr id="17" name="cdtText Box 4 Id114692">
            <a:extLst>
              <a:ext uri="{FF2B5EF4-FFF2-40B4-BE49-F238E27FC236}">
                <a16:creationId xmlns:a16="http://schemas.microsoft.com/office/drawing/2014/main" id="{FE433CC2-3815-4B98-9AA5-E10FC83A2068}"/>
              </a:ext>
            </a:extLst>
          </p:cNvPr>
          <p:cNvSpPr txBox="1">
            <a:spLocks noChangeArrowheads="1"/>
          </p:cNvSpPr>
          <p:nvPr/>
        </p:nvSpPr>
        <p:spPr bwMode="auto">
          <a:xfrm>
            <a:off x="986465" y="4203506"/>
            <a:ext cx="6768000" cy="1494049"/>
          </a:xfrm>
          <a:prstGeom prst="rect">
            <a:avLst/>
          </a:prstGeom>
          <a:solidFill>
            <a:srgbClr val="BECDD7"/>
          </a:solidFill>
          <a:ln w="9525" algn="ctr">
            <a:noFill/>
            <a:miter lim="800000"/>
            <a:headEnd/>
            <a:tailEnd/>
          </a:ln>
          <a:effectLst/>
        </p:spPr>
        <p:txBody>
          <a:bodyPr wrap="square" lIns="108000" tIns="54000" rIns="108000" bIns="54000">
            <a:spAutoFit/>
          </a:bodyPr>
          <a:lstStyle/>
          <a:p>
            <a:r>
              <a:rPr lang="en-US" b="1" dirty="0">
                <a:solidFill>
                  <a:schemeClr val="tx1"/>
                </a:solidFill>
              </a:rPr>
              <a:t>The rate of temperature’s rise since the Industrial Revolution is extremely high compared to any other period in History. This is believed to be caused by man made Carbon Emissions from various sources such as Hydrocarbon Fuels like Coal and Natural Gas.</a:t>
            </a:r>
          </a:p>
        </p:txBody>
      </p:sp>
      <p:pic>
        <p:nvPicPr>
          <p:cNvPr id="9" name="Picture 8" descr="TheWildlifeTrust_logo_NEW.png">
            <a:extLst>
              <a:ext uri="{FF2B5EF4-FFF2-40B4-BE49-F238E27FC236}">
                <a16:creationId xmlns:a16="http://schemas.microsoft.com/office/drawing/2014/main" id="{14AB401F-0ECE-4F19-B9BF-E02C5BDF8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0" name="Rectangle 9">
            <a:extLst>
              <a:ext uri="{FF2B5EF4-FFF2-40B4-BE49-F238E27FC236}">
                <a16:creationId xmlns:a16="http://schemas.microsoft.com/office/drawing/2014/main" id="{E21DC810-C617-4D4E-8187-C0C63A8AD0D0}"/>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369952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dtRectangle 2 Id114690"/>
          <p:cNvSpPr>
            <a:spLocks noGrp="1" noChangeArrowheads="1"/>
          </p:cNvSpPr>
          <p:nvPr>
            <p:ph type="title"/>
          </p:nvPr>
        </p:nvSpPr>
        <p:spPr/>
        <p:txBody>
          <a:bodyPr/>
          <a:lstStyle/>
          <a:p>
            <a:r>
              <a:rPr lang="en-GB" sz="2800" dirty="0">
                <a:solidFill>
                  <a:srgbClr val="889BAA"/>
                </a:solidFill>
              </a:rPr>
              <a:t>Global Warming’s Effects</a:t>
            </a:r>
            <a:endParaRPr lang="en-US" sz="2800" dirty="0">
              <a:solidFill>
                <a:srgbClr val="889BAA"/>
              </a:solidFill>
            </a:endParaRPr>
          </a:p>
        </p:txBody>
      </p:sp>
      <p:sp>
        <p:nvSpPr>
          <p:cNvPr id="114691" name="cdtRectangle 3 Id114691"/>
          <p:cNvSpPr>
            <a:spLocks noGrp="1" noChangeArrowheads="1"/>
          </p:cNvSpPr>
          <p:nvPr>
            <p:ph idx="1"/>
          </p:nvPr>
        </p:nvSpPr>
        <p:spPr>
          <a:xfrm>
            <a:off x="626415" y="1398595"/>
            <a:ext cx="6768292" cy="4748962"/>
          </a:xfrm>
        </p:spPr>
        <p:txBody>
          <a:bodyPr/>
          <a:lstStyle/>
          <a:p>
            <a:r>
              <a:rPr lang="en-US" sz="2000" b="1" dirty="0"/>
              <a:t>Retreating ice cover</a:t>
            </a:r>
          </a:p>
          <a:p>
            <a:pPr marL="342900" indent="-342900">
              <a:buFont typeface="Arial" panose="020B0604020202020204" pitchFamily="34" charset="0"/>
              <a:buChar char="•"/>
            </a:pPr>
            <a:r>
              <a:rPr lang="en-US" sz="2000" dirty="0"/>
              <a:t>Ice sheets occur at the poles, and have been shrinking over the last 100 years.  Arctic sea ice reaches its minimum each September and is now declining at </a:t>
            </a:r>
            <a:r>
              <a:rPr lang="en-US" sz="2000" b="1" dirty="0"/>
              <a:t>13.2% per decade</a:t>
            </a:r>
            <a:r>
              <a:rPr lang="en-US" sz="2000" dirty="0"/>
              <a:t>, comparative to the 1981 to 2010 average.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Glaciers all over the world - in the Alps, Rockies, Andes, Himalayas, Africa and Alaska - are melting and the rate of shrinkage has</a:t>
            </a:r>
            <a:r>
              <a:rPr lang="en-US" sz="2000" b="1" dirty="0"/>
              <a:t> increased </a:t>
            </a:r>
            <a:r>
              <a:rPr lang="en-US" sz="2000" dirty="0"/>
              <a:t>in recent decades. </a:t>
            </a:r>
          </a:p>
          <a:p>
            <a:endParaRPr lang="en-US" sz="2000" dirty="0"/>
          </a:p>
        </p:txBody>
      </p:sp>
      <p:sp>
        <p:nvSpPr>
          <p:cNvPr id="10" name="cdtText Box 4 Id114692">
            <a:extLst>
              <a:ext uri="{FF2B5EF4-FFF2-40B4-BE49-F238E27FC236}">
                <a16:creationId xmlns:a16="http://schemas.microsoft.com/office/drawing/2014/main" id="{F3A48B9F-E657-495D-9158-E353DF4C2977}"/>
              </a:ext>
            </a:extLst>
          </p:cNvPr>
          <p:cNvSpPr txBox="1">
            <a:spLocks noChangeArrowheads="1"/>
          </p:cNvSpPr>
          <p:nvPr/>
        </p:nvSpPr>
        <p:spPr bwMode="auto">
          <a:xfrm>
            <a:off x="986465" y="4739889"/>
            <a:ext cx="6768000" cy="940051"/>
          </a:xfrm>
          <a:prstGeom prst="rect">
            <a:avLst/>
          </a:prstGeom>
          <a:solidFill>
            <a:srgbClr val="BECDD7"/>
          </a:solidFill>
          <a:ln w="9525" algn="ctr">
            <a:noFill/>
            <a:miter lim="800000"/>
            <a:headEnd/>
            <a:tailEnd/>
          </a:ln>
          <a:effectLst/>
        </p:spPr>
        <p:txBody>
          <a:bodyPr wrap="square" lIns="108000" tIns="54000" rIns="108000" bIns="54000">
            <a:spAutoFit/>
          </a:bodyPr>
          <a:lstStyle/>
          <a:p>
            <a:r>
              <a:rPr lang="en-GB" b="1" dirty="0">
                <a:solidFill>
                  <a:schemeClr val="tx1"/>
                </a:solidFill>
              </a:rPr>
              <a:t>This isn’t the case for all glaciers however. A few have actually grown, receiving greater snow fall due to changing weather patterns.</a:t>
            </a:r>
          </a:p>
        </p:txBody>
      </p:sp>
      <p:pic>
        <p:nvPicPr>
          <p:cNvPr id="9" name="Picture 8" descr="TheWildlifeTrust_logo_NEW.png">
            <a:extLst>
              <a:ext uri="{FF2B5EF4-FFF2-40B4-BE49-F238E27FC236}">
                <a16:creationId xmlns:a16="http://schemas.microsoft.com/office/drawing/2014/main" id="{BBA4DCBD-9AED-4F61-B7B6-BFEEFB96AE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1" name="Rectangle 10">
            <a:extLst>
              <a:ext uri="{FF2B5EF4-FFF2-40B4-BE49-F238E27FC236}">
                <a16:creationId xmlns:a16="http://schemas.microsoft.com/office/drawing/2014/main" id="{AA178F76-9F8F-44D9-8CD5-3C661100ED9A}"/>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26478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1439999"/>
            <a:ext cx="12232800" cy="4751999"/>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3C464A"/>
              </a:solidFill>
              <a:latin typeface="+mn-lt"/>
              <a:ea typeface="Arial Unicode MS" panose="020B0604020202020204" pitchFamily="34" charset="-128"/>
              <a:cs typeface="Arial Unicode MS" panose="020B0604020202020204" pitchFamily="34" charset="-128"/>
            </a:endParaRPr>
          </a:p>
        </p:txBody>
      </p:sp>
      <p:sp>
        <p:nvSpPr>
          <p:cNvPr id="5" name="Title 4">
            <a:extLst>
              <a:ext uri="{FF2B5EF4-FFF2-40B4-BE49-F238E27FC236}">
                <a16:creationId xmlns:a16="http://schemas.microsoft.com/office/drawing/2014/main" id="{7D91FF60-8C42-434B-95E2-BED2CE810B9F}"/>
              </a:ext>
            </a:extLst>
          </p:cNvPr>
          <p:cNvSpPr>
            <a:spLocks noGrp="1"/>
          </p:cNvSpPr>
          <p:nvPr>
            <p:ph type="title"/>
          </p:nvPr>
        </p:nvSpPr>
        <p:spPr/>
        <p:txBody>
          <a:bodyPr/>
          <a:lstStyle/>
          <a:p>
            <a:r>
              <a:rPr lang="en-GB" sz="2400" dirty="0">
                <a:solidFill>
                  <a:srgbClr val="889BAA"/>
                </a:solidFill>
              </a:rPr>
              <a:t>The Impacts of Climate Change on Wildlife</a:t>
            </a:r>
            <a:endParaRPr lang="en-GB" dirty="0"/>
          </a:p>
        </p:txBody>
      </p:sp>
      <p:sp>
        <p:nvSpPr>
          <p:cNvPr id="12" name="Inhaltsplatzhalter 2"/>
          <p:cNvSpPr>
            <a:spLocks noGrp="1"/>
          </p:cNvSpPr>
          <p:nvPr>
            <p:ph sz="half" idx="1"/>
          </p:nvPr>
        </p:nvSpPr>
        <p:spPr>
          <a:xfrm>
            <a:off x="4875005" y="1440000"/>
            <a:ext cx="5544770" cy="4752000"/>
          </a:xfrm>
          <a:solidFill>
            <a:srgbClr val="BECDD7"/>
          </a:solidFill>
        </p:spPr>
        <p:txBody>
          <a:bodyPr/>
          <a:lstStyle/>
          <a:p>
            <a:endParaRPr lang="en-US" b="1" noProof="0" dirty="0"/>
          </a:p>
          <a:p>
            <a:r>
              <a:rPr lang="en-US" b="1" dirty="0"/>
              <a:t>Watch the </a:t>
            </a:r>
            <a:r>
              <a:rPr lang="en-US" b="1" dirty="0">
                <a:solidFill>
                  <a:srgbClr val="AF235F"/>
                </a:solidFill>
                <a:hlinkClick r:id="rId3" action="ppaction://hlinkfile"/>
              </a:rPr>
              <a:t>video</a:t>
            </a:r>
            <a:r>
              <a:rPr lang="en-US" b="1" dirty="0"/>
              <a:t> to learn more about retreating ice</a:t>
            </a:r>
          </a:p>
          <a:p>
            <a:endParaRPr lang="en-US" dirty="0"/>
          </a:p>
          <a:p>
            <a:endParaRPr lang="en-US" dirty="0"/>
          </a:p>
          <a:p>
            <a:r>
              <a:rPr lang="en-US" dirty="0"/>
              <a:t>Did you know…… Eric Larsen and Ryan Waters’ 2014 expedition from the northern </a:t>
            </a:r>
            <a:br>
              <a:rPr lang="en-US" dirty="0"/>
            </a:br>
            <a:r>
              <a:rPr lang="en-US" dirty="0"/>
              <a:t>tip of Canada’s Ellesmere Island to the geographic North Pole, may be the last time anyone can walk from land to the Pole, because the extent of Arctic sea ice has decreased so dramatically!</a:t>
            </a:r>
          </a:p>
        </p:txBody>
      </p:sp>
      <p:pic>
        <p:nvPicPr>
          <p:cNvPr id="10" name="Picture 9" descr="TheWildlifeTrust_logo_NEW.png">
            <a:extLst>
              <a:ext uri="{FF2B5EF4-FFF2-40B4-BE49-F238E27FC236}">
                <a16:creationId xmlns:a16="http://schemas.microsoft.com/office/drawing/2014/main" id="{846EA71B-3A23-41E9-B877-9ABEE32DF2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5" name="Rectangle 14">
            <a:extLst>
              <a:ext uri="{FF2B5EF4-FFF2-40B4-BE49-F238E27FC236}">
                <a16:creationId xmlns:a16="http://schemas.microsoft.com/office/drawing/2014/main" id="{99AF23C3-D6B0-4874-9788-6A0157F3D302}"/>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pic>
        <p:nvPicPr>
          <p:cNvPr id="3" name="Picture 2">
            <a:extLst>
              <a:ext uri="{FF2B5EF4-FFF2-40B4-BE49-F238E27FC236}">
                <a16:creationId xmlns:a16="http://schemas.microsoft.com/office/drawing/2014/main" id="{3B291A12-56C5-4B15-B232-8F8840B89B69}"/>
              </a:ext>
            </a:extLst>
          </p:cNvPr>
          <p:cNvPicPr>
            <a:picLocks noChangeAspect="1"/>
          </p:cNvPicPr>
          <p:nvPr/>
        </p:nvPicPr>
        <p:blipFill rotWithShape="1">
          <a:blip r:embed="rId5"/>
          <a:srcRect l="7861" r="25780"/>
          <a:stretch/>
        </p:blipFill>
        <p:spPr>
          <a:xfrm>
            <a:off x="-34450" y="1439997"/>
            <a:ext cx="4752811" cy="4752003"/>
          </a:xfrm>
          <a:prstGeom prst="rect">
            <a:avLst/>
          </a:prstGeom>
        </p:spPr>
      </p:pic>
    </p:spTree>
    <p:extLst>
      <p:ext uri="{BB962C8B-B14F-4D97-AF65-F5344CB8AC3E}">
        <p14:creationId xmlns:p14="http://schemas.microsoft.com/office/powerpoint/2010/main" val="1059365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DT_VERSION" val="4.1.2.0"/>
  <p:tag name="CDT_CREATORVERSION" val="4.1.2.0"/>
  <p:tag name="CDT_TEMPLATEVERSION" val="2.0.0"/>
  <p:tag name="CDT_FONTSET" val="Arial"/>
  <p:tag name="CDT_CUSTOMER" val="Siemens_2016_16x9"/>
  <p:tag name="CDT_CUSTOMER_NAME" val="Siemens AG (Corporate Design Update 2016)"/>
  <p:tag name="CDT_LANGUAGE" val="1033"/>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5:111,25-366,85-374,25-593,65"/>
  <p:tag name="CDT_MASTERSHAPE2" val="13:111,25-366,8501-374,25-593,6499"/>
  <p:tag name="CDT_MASTERSHAPE3" val="2:0-0-99,87504-960,5"/>
  <p:tag name="CDT_MASTERSHAPE4" val="11:111,25-0-374,25-355,51"/>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13:111,25-49,37504-374,25-306,1349"/>
  <p:tag name="CDT_MASTERSHAPE3" val="5:111,25-366,85-374,25-593,65"/>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430,875"/>
  <p:tag name="CDT_MASTERSHAPE3" val="4:111,25-491,625-374,25-430,875"/>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83,5"/>
  <p:tag name="CDT_MASTERSHAPE3" val="13:111,25-344,125-374,25-283,4646"/>
  <p:tag name="CDT_MASTERSHAPE4" val="12:111,25-639,0355-374,25-283,4646"/>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430,875"/>
  <p:tag name="CDT_MASTERSHAPE3" val="4:111,25-491,625-181,375-430,875"/>
  <p:tag name="CDT_MASTERSHAPE4" val="5:304-49,37504-181,5-430,875"/>
  <p:tag name="CDT_MASTERSHAPE5" val="6:304-491,625-181,5-430,875"/>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5:111,25-820,4528-374,25-102,0472"/>
</p:tagLst>
</file>

<file path=ppt/tags/tag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DELETE_ONEVENT_NEWPRES" val="False"/>
  <p:tag name="CDT_PROT" val="2"/>
  <p:tag name="CDT_PROT_TOP" val="0"/>
  <p:tag name="CDT_PROT_LEFT" val="0"/>
  <p:tag name="CDT_PROT_WIDTH" val="960,5"/>
  <p:tag name="CDT_PROT_HEIGHT" val="99,87504"/>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 name="CDT_MASTERSHAPE3" val="5:111,25-820,4528-374,25-102,0472"/>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 name="CDT_MASTERSHAPE3" val="6:111,25-820,4528-374,25-102,0472"/>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317,4803"/>
  <p:tag name="CDT_MASTERSHAPE3" val="13:111,25-378,2697-374,25-317,4803"/>
  <p:tag name="CDT_MASTERSHAPE4" val="6:111,25-820,4528-374,25-102,0472"/>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04,0945"/>
  <p:tag name="CDT_MASTERSHAPE3" val="13:111,25-264,7559-374,25-215,4941"/>
  <p:tag name="CDT_MASTERSHAPE4" val="12:111,25-491,625-374,25-204,125"/>
  <p:tag name="CDT_MASTERSHAPE5" val="7:111,25-820,4528-374,25-102,0472"/>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 name="CDT_MASTERSHAPE4" val="6:111,25-820,4528-374,25-102,0472"/>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317,4803"/>
  <p:tag name="CDT_MASTERSHAPE3" val="13:111,25-378,2696-181,375-317,4803"/>
  <p:tag name="CDT_MASTERSHAPE4" val="12:304-49,37504-181,5-317,4803"/>
  <p:tag name="CDT_MASTERSHAPE5" val="15:304-378,2697-181,5-317,4803"/>
  <p:tag name="CDT_MASTERSHAPE6" val="10:111,25-820,4528-374,25-102,0472"/>
</p:tagLst>
</file>

<file path=ppt/tags/tag2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99,87504-960,5"/>
  <p:tag name="CDT_MASTERSHAPE2" val="3078:0-0-99,87504-960,5"/>
  <p:tag name="CDT_MASTERSHAPE3" val="3079:111,25-49,37504-374,25-646,3749"/>
  <p:tag name="CDT_MASTERSHAPE4" val="10:0-809,1142-63,50622-113,3858"/>
  <p:tag name="CDT_MASTERSHAPE5" val="16:485,5-0-34-960,5"/>
  <p:tag name="CDT_MASTERSHAPE6" val="17:519,5-0-20,5-309,6244"/>
  <p:tag name="CDT_MASTERSHAPE7" val="18:519,5-0-20,5-138,9988"/>
  <p:tag name="CDT_MASTERSHAPE8" val="19:519,5-298,2492-20,5-662,2507"/>
  <p:tag name="CDT_MASTERSHAPE9" val="20:0-480,25-0,1250394-0,1250394"/>
  <p:tag name="CDT_MASTERSHAPE10" val="3072:0-0-0-0"/>
  <p:tag name="CDT_MASTERSHAPE11" val="3073:0-0-0-0"/>
  <p:tag name="CDT_MASTERSHAPE12" val="3074:0-0-0-0"/>
  <p:tag name="CDT_MASTERSHAPE13" val="3075:0-0-0-0"/>
  <p:tag name="CDT_MASTERSHAPE14" val="3076:0-0-0-0"/>
  <p:tag name="CDT_MASTERSHAPE15" val="3077:0-0-0-0"/>
  <p:tag name="CDT_MASTERSHAPE16" val="3080:0-0-0-0"/>
  <p:tag name="CDT_MASTERSHAPE17" val="3081:0-0-0-0"/>
  <p:tag name="CDT_MASTERSHAPE18" val="3082:0-0-0-0"/>
  <p:tag name="CDT_MASTERSHAPE19" val="3083:0-0-0-0"/>
  <p:tag name="CDT_MASTERSHAPE20" val="3084:0-0-0-0"/>
  <p:tag name="CDT_MASTERSHAPE21" val="3085:0-0-0-0"/>
  <p:tag name="CDT_MASTERSHAPE22" val="3086:0-0-0-0"/>
  <p:tag name="CDT_MASTERSHAPE23" val="3087:0-0-0-0"/>
  <p:tag name="CDT_MASTERSHAPE24" val="3088:0-0-0-0"/>
  <p:tag name="CDT_MASTERSHAPE25" val="3089:0-0-0-0"/>
  <p:tag name="CDT_MASTERSHAPE26" val="3090:0-0-0-0"/>
  <p:tag name="CDT_MASTERSHAPE27" val="3091:0-0-0-0"/>
  <p:tag name="CDT_MASTERSHAPE28" val="3092:0-0-0-0"/>
  <p:tag name="CDT_MASTERSHAPE29" val="3093:0-0-0-0"/>
  <p:tag name="CDT_MASTERSHAPE30" val="3094:0-0-0-0"/>
  <p:tag name="CDT_MASTERSHAPE31" val="3095:0-0-0-0"/>
  <p:tag name="CDT_MASTERSHAPE32" val="3096:0-0-0-0"/>
</p:tagLst>
</file>

<file path=ppt/tags/tag2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2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2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3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326,7-960,5"/>
  <p:tag name="CDT_MASTERSHAPE2" val="11:0-0-326,7-960,5"/>
  <p:tag name="CDT_MASTERSHAPE3" val="57350:326,7-26,62496-68,50504-933,8749"/>
  <p:tag name="CDT_MASTERSHAPE4" val="57351:295,7487-26,62496-30,95134-933,8749"/>
  <p:tag name="CDT_MASTERSHAPE5" val="12:0-480,25-0,1250394-0,1250394"/>
  <p:tag name="CDT_MASTERSHAPE6" val="13:0-49,37504-76,20732-136,063"/>
  <p:tag name="CDT_MASTERSHAPE7" val="14:485,5-0-34-960,5"/>
  <p:tag name="CDT_MASTERSHAPE8" val="10:485,5-695,75-34-264,75"/>
</p:tagLst>
</file>

<file path=ppt/tags/tag4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06,1349"/>
  <p:tag name="CDT_PROT_HEIGHT" val="374,25"/>
</p:tagLst>
</file>

<file path=ppt/tags/tag4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DELETE_ONEVENT_NEWPRES" val="False"/>
  <p:tag name="CDT_PROT" val="2"/>
  <p:tag name="CDT_PROT_TOP" val="111,25"/>
  <p:tag name="CDT_PROT_LEFT" val="366,85"/>
  <p:tag name="CDT_PROT_WIDTH" val="593,65"/>
  <p:tag name="CDT_PROT_HEIGHT" val="374,25"/>
</p:tagLst>
</file>

<file path=ppt/tags/tag4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4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4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4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374,25"/>
</p:tagLst>
</file>

<file path=ppt/tags/tag4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406,08-960,5"/>
  <p:tag name="CDT_MASTERSHAPE2" val="13:0-0-406,08-960,5"/>
  <p:tag name="CDT_MASTERSHAPE3" val="57350:337,575-26,62496-68,50504-933,8749"/>
  <p:tag name="CDT_MASTERSHAPE4" val="57351:406,08-26,62496-30,95134-933,8749"/>
  <p:tag name="CDT_MASTERSHAPE5" val="11:0-480,25-0,1250394-0,1250394"/>
  <p:tag name="CDT_MASTERSHAPE6" val="14:0-49,37504-76,20732-136,063"/>
  <p:tag name="CDT_MASTERSHAPE7" val="15:485,5-0-34-960,5"/>
  <p:tag name="CDT_MASTERSHAPE8" val="12:485,5-695,75-34-264,75"/>
</p:tagLst>
</file>

<file path=ppt/tags/tag5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2.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53.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5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83,5"/>
  <p:tag name="CDT_PROT_HEIGHT" val="374,25"/>
</p:tagLst>
</file>

<file path=ppt/tags/tag5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44,125"/>
  <p:tag name="CDT_PROT_WIDTH" val="283,4646"/>
  <p:tag name="CDT_PROT_HEIGHT" val="374,25"/>
</p:tagLst>
</file>

<file path=ppt/tags/tag5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639,0355"/>
  <p:tag name="CDT_PROT_WIDTH" val="283,4646"/>
  <p:tag name="CDT_PROT_HEIGHT" val="374,25"/>
</p:tagLst>
</file>

<file path=ppt/tags/tag58.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430,875"/>
  <p:tag name="CDT_PROT_HEIGHT" val="181,375"/>
</p:tagLst>
</file>

<file path=ppt/tags/tag5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181,375"/>
</p:tagLst>
</file>

<file path=ppt/tags/tag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190,6199-26,62496-99,70441-933,8749"/>
  <p:tag name="CDT_MASTERSHAPE4" val="11:0-480,25-0,1250394-0,1250394"/>
  <p:tag name="CDT_MASTERSHAPE5" val="12:0-49,37504-76,20732-136,063"/>
  <p:tag name="CDT_MASTERSHAPE6" val="15:485,5-0-34-960,5"/>
  <p:tag name="CDT_MASTERSHAPE7" val="57351:190,62-26,62504-30,95134-933,8749"/>
  <p:tag name="CDT_MASTERSHAPE8" val="13:485,5-695,75-34-264,75"/>
</p:tagLst>
</file>

<file path=ppt/tags/tag60.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430,875"/>
  <p:tag name="CDT_PROT_HEIGHT" val="181,5"/>
</p:tagLst>
</file>

<file path=ppt/tags/tag61.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1,625"/>
  <p:tag name="CDT_PROT_WIDTH" val="430,875"/>
  <p:tag name="CDT_PROT_HEIGHT" val="181,5"/>
</p:tagLst>
</file>

<file path=ppt/tags/tag6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6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6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6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6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235,2668-26,62496-99,70441-933,8749"/>
  <p:tag name="CDT_MASTERSHAPE4" val="11:0-480,25-0,1250394-0,1250394"/>
  <p:tag name="CDT_MASTERSHAPE5" val="13:0-49,37504-76,20732-136,063"/>
  <p:tag name="CDT_MASTERSHAPE6" val="15:485,5-0-34-960,5"/>
  <p:tag name="CDT_MASTERSHAPE7" val="57351:304-26,62504-30,95134-933,8749"/>
  <p:tag name="CDT_MASTERSHAPE8" val="12:485,5-695,75-34-264,75"/>
</p:tagLst>
</file>

<file path=ppt/tags/tag7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17,4803"/>
  <p:tag name="CDT_PROT_HEIGHT" val="374,25"/>
</p:tagLst>
</file>

<file path=ppt/tags/tag7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7"/>
  <p:tag name="CDT_PROT_WIDTH" val="317,4803"/>
  <p:tag name="CDT_PROT_HEIGHT" val="374,25"/>
</p:tagLst>
</file>

<file path=ppt/tags/tag7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04,0945"/>
  <p:tag name="CDT_PROT_HEIGHT" val="374,25"/>
</p:tagLst>
</file>

<file path=ppt/tags/tag7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64,7559"/>
  <p:tag name="CDT_PROT_WIDTH" val="215,4941"/>
  <p:tag name="CDT_PROT_HEIGHT" val="374,25"/>
</p:tagLst>
</file>

<file path=ppt/tags/tag7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204,125"/>
  <p:tag name="CDT_PROT_HEIGHT" val="374,25"/>
</p:tagLst>
</file>

<file path=ppt/tags/tag7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326,75-960,5"/>
  <p:tag name="CDT_MASTERSHAPE2" val="57350:326,7-26,62504-68,50504-933,8749"/>
  <p:tag name="CDT_MASTERSHAPE3" val="57351:295,7487-26,62504-30,95134-933,8749"/>
  <p:tag name="CDT_MASTERSHAPE4" val="6:0-480,25-0,1250394-0,1250394"/>
  <p:tag name="CDT_MASTERSHAPE5" val="8:0-809,1249-63,37504-113,375"/>
</p:tagLst>
</file>

<file path=ppt/tags/tag80.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81.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8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4.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317,4803"/>
  <p:tag name="CDT_PROT_HEIGHT" val="181,375"/>
</p:tagLst>
</file>

<file path=ppt/tags/tag8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6"/>
  <p:tag name="CDT_PROT_WIDTH" val="317,4803"/>
  <p:tag name="CDT_PROT_HEIGHT" val="181,375"/>
</p:tagLst>
</file>

<file path=ppt/tags/tag86.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317,4803"/>
  <p:tag name="CDT_PROT_HEIGHT" val="181,5"/>
</p:tagLst>
</file>

<file path=ppt/tags/tag8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8,2697"/>
  <p:tag name="CDT_PROT_WIDTH" val="317,4803"/>
  <p:tag name="CDT_PROT_HEIGHT" val="181,5"/>
</p:tagLst>
</file>

<file path=ppt/tags/tag8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406,5005-960,5"/>
  <p:tag name="CDT_MASTERSHAPE2" val="57350:337,575-26,62504-68,50504-933,8749"/>
  <p:tag name="CDT_MASTERSHAPE3" val="57351:406,08-26,62504-30,95134-933,8749"/>
  <p:tag name="CDT_MASTERSHAPE4" val="6:0-480,25-0,1250394-0,1250394"/>
  <p:tag name="CDT_MASTERSHAPE5" val="9:0-809,1249-63,37504-113,375"/>
</p:tagLst>
</file>

<file path=ppt/tags/tag90.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16:9"/>
  <p:tag name="CDT_MASTERS_NAME" val="Title fullscreen (big bar up)"/>
  <p:tag name="CDT_LAYOUT_TYPE" val="1"/>
  <p:tag name="CDT_ORIGINAL_DESIGNS_NAME" val="Siemens 2013 – 16:9"/>
  <p:tag name="CDT_ORIGINAL_MASTERS_NAME" val="Title fullscreen (big bar up)"/>
  <p:tag name="CDT_ORIGINAL_LAYOUT_TYPE" val="1"/>
</p:tagLst>
</file>

<file path=ppt/tags/tag91.xml><?xml version="1.0" encoding="utf-8"?>
<p:tagLst xmlns:a="http://schemas.openxmlformats.org/drawingml/2006/main" xmlns:r="http://schemas.openxmlformats.org/officeDocument/2006/relationships" xmlns:p="http://schemas.openxmlformats.org/presentationml/2006/main">
  <p:tag name="CDT_NAVBARONTHISSLIDE" val="True"/>
  <p:tag name="CDT_INTERSECT_SLIDE" val="False"/>
  <p:tag name="CDT_DESIGNS_NAME" val="Siemens 2013 – 16:9"/>
  <p:tag name="CDT_MASTERS_NAME" val="One object (small) + Navigation"/>
  <p:tag name="CDT_LAYOUT_TYPE" val="32"/>
  <p:tag name="CDT_ORIGINAL_DESIGNS_NAME" val="Siemens 2013 – 16:9"/>
  <p:tag name="CDT_ORIGINAL_MASTERS_NAME" val="One object (small) + Navigation"/>
  <p:tag name="CDT_ORIGINAL_LAYOUT_TYPE" val="32"/>
</p:tagLst>
</file>

<file path=ppt/tags/tag92.xml><?xml version="1.0" encoding="utf-8"?>
<p:tagLst xmlns:a="http://schemas.openxmlformats.org/drawingml/2006/main" xmlns:r="http://schemas.openxmlformats.org/officeDocument/2006/relationships" xmlns:p="http://schemas.openxmlformats.org/presentationml/2006/main">
  <p:tag name="CDT_NAVBARONTHISSLIDE" val="True"/>
  <p:tag name="CDT_INTERSECT_SLIDE" val="False"/>
  <p:tag name="CDT_DESIGNS_NAME" val="Siemens 2013 – 16:9"/>
  <p:tag name="CDT_MASTERS_NAME" val="One object (small) + Navigation"/>
  <p:tag name="CDT_LAYOUT_TYPE" val="32"/>
  <p:tag name="CDT_ORIGINAL_DESIGNS_NAME" val="Siemens 2013 – 16:9"/>
  <p:tag name="CDT_ORIGINAL_MASTERS_NAME" val="One object (small) + Navigation"/>
  <p:tag name="CDT_ORIGINAL_LAYOUT_TYPE" val="32"/>
</p:tagLst>
</file>

<file path=ppt/tags/tag93.xml><?xml version="1.0" encoding="utf-8"?>
<p:tagLst xmlns:a="http://schemas.openxmlformats.org/drawingml/2006/main" xmlns:r="http://schemas.openxmlformats.org/officeDocument/2006/relationships" xmlns:p="http://schemas.openxmlformats.org/presentationml/2006/main">
  <p:tag name="CDT_NAVBARONTHISSLIDE" val="True"/>
  <p:tag name="CDT_INTERSECT_SLIDE" val="False"/>
  <p:tag name="CDT_DESIGNS_NAME" val="Siemens 2013 – 16:9"/>
  <p:tag name="CDT_MASTERS_NAME" val="One object (small) + Navigation"/>
  <p:tag name="CDT_LAYOUT_TYPE" val="32"/>
  <p:tag name="CDT_ORIGINAL_DESIGNS_NAME" val="Siemens 2013 – 16:9"/>
  <p:tag name="CDT_ORIGINAL_MASTERS_NAME" val="One object (small) + Navigation"/>
  <p:tag name="CDT_ORIGINAL_LAYOUT_TYPE" val="32"/>
</p:tagLst>
</file>

<file path=ppt/tags/tag94.xml><?xml version="1.0" encoding="utf-8"?>
<p:tagLst xmlns:a="http://schemas.openxmlformats.org/drawingml/2006/main" xmlns:r="http://schemas.openxmlformats.org/officeDocument/2006/relationships" xmlns:p="http://schemas.openxmlformats.org/presentationml/2006/main">
  <p:tag name="CDT_NAVBARONTHISSLIDE" val="True"/>
  <p:tag name="CDT_INTERSECT_SLIDE" val="False"/>
  <p:tag name="CDT_DESIGNS_NAME" val="Siemens 2013 – 16:9"/>
  <p:tag name="CDT_MASTERS_NAME" val="One object (small) + Navigation"/>
  <p:tag name="CDT_LAYOUT_TYPE" val="32"/>
  <p:tag name="CDT_ORIGINAL_DESIGNS_NAME" val="Siemens 2013 – 16:9"/>
  <p:tag name="CDT_ORIGINAL_MASTERS_NAME" val="One object (small) + Navigation"/>
  <p:tag name="CDT_ORIGINAL_LAYOUT_TYPE" val="32"/>
</p:tagLst>
</file>

<file path=ppt/tags/tag95.xml><?xml version="1.0" encoding="utf-8"?>
<p:tagLst xmlns:a="http://schemas.openxmlformats.org/drawingml/2006/main" xmlns:r="http://schemas.openxmlformats.org/officeDocument/2006/relationships" xmlns:p="http://schemas.openxmlformats.org/presentationml/2006/main">
  <p:tag name="CDT_NAVBARONTHISSLIDE" val="True"/>
  <p:tag name="CDT_INTERSECT_SLIDE" val="False"/>
  <p:tag name="CDT_DESIGNS_NAME" val="Siemens 2013 – 16:9"/>
  <p:tag name="CDT_MASTERS_NAME" val="One object (small) + Navigation"/>
  <p:tag name="CDT_LAYOUT_TYPE" val="32"/>
  <p:tag name="CDT_ORIGINAL_DESIGNS_NAME" val="Siemens 2013 – 16:9"/>
  <p:tag name="CDT_ORIGINAL_MASTERS_NAME" val="One object (small) + Navigation"/>
  <p:tag name="CDT_ORIGINAL_LAYOUT_TYPE" val="32"/>
</p:tagLst>
</file>

<file path=ppt/tags/tag96.xml><?xml version="1.0" encoding="utf-8"?>
<p:tagLst xmlns:a="http://schemas.openxmlformats.org/drawingml/2006/main" xmlns:r="http://schemas.openxmlformats.org/officeDocument/2006/relationships" xmlns:p="http://schemas.openxmlformats.org/presentationml/2006/main">
  <p:tag name="CDT_NAVBARONTHISSLIDE" val="True"/>
  <p:tag name="CDT_INTERSECT_SLIDE" val="False"/>
  <p:tag name="CDT_DESIGNS_NAME" val="Siemens 2013 – 16:9"/>
  <p:tag name="CDT_MASTERS_NAME" val="One object (small) + Navigation"/>
  <p:tag name="CDT_LAYOUT_TYPE" val="32"/>
  <p:tag name="CDT_ORIGINAL_DESIGNS_NAME" val="Siemens 2013 – 16:9"/>
  <p:tag name="CDT_ORIGINAL_MASTERS_NAME" val="One object (small) + Navigation"/>
  <p:tag name="CDT_ORIGINAL_LAYOUT_TYPE" val="32"/>
</p:tagLst>
</file>

<file path=ppt/theme/theme1.xml><?xml version="1.0" encoding="utf-8"?>
<a:theme xmlns:a="http://schemas.openxmlformats.org/drawingml/2006/main" name="Siemens 2017 – 16:9">
  <a:themeElements>
    <a:clrScheme name="Siemens">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5F87"/>
      </a:accent5>
      <a:accent6>
        <a:srgbClr val="647D2D"/>
      </a:accent6>
      <a:hlink>
        <a:srgbClr val="EB780A"/>
      </a:hlink>
      <a:folHlink>
        <a:srgbClr val="641946"/>
      </a:folHlink>
    </a:clrScheme>
    <a:fontScheme name="Siem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dirty="0" smtClean="0">
            <a:solidFill>
              <a:schemeClr val="tx1"/>
            </a:solidFill>
            <a:latin typeface="+mn-lt"/>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noAutofit/>
      </a:bodyPr>
      <a:lstStyle>
        <a:defPPr>
          <a:lnSpc>
            <a:spcPct val="110000"/>
          </a:lnSpc>
          <a:spcBef>
            <a:spcPts val="0"/>
          </a:spcBef>
          <a:defRPr sz="1200" dirty="0" smtClean="0">
            <a:solidFill>
              <a:schemeClr val="tx1"/>
            </a:solidFill>
            <a:latin typeface="+mn-lt"/>
            <a:ea typeface="Arial Unicode MS" panose="020B0604020202020204" pitchFamily="34" charset="-128"/>
            <a:cs typeface="Arial Unicode MS" panose="020B0604020202020204" pitchFamily="34" charset="-128"/>
          </a:defRPr>
        </a:defPPr>
      </a:lstStyle>
    </a:txDef>
  </a:objectDefaults>
  <a:extraClrSchemeLst/>
  <a:custClrLst>
    <a:custClr name="Siemens Snow | 255 255 255">
      <a:srgbClr val="FFFFFF"/>
    </a:custClr>
    <a:custClr name="Siemens Accent Yellow dark | 235 120 10">
      <a:srgbClr val="EB780A"/>
    </a:custClr>
    <a:custClr name="Siemens Accent Yellow light | 255 185 0">
      <a:srgbClr val="FFB900"/>
    </a:custClr>
    <a:custClr name="Siemens Stone dark | 60 70 75">
      <a:srgbClr val="3C464B"/>
    </a:custClr>
    <a:custClr name="Siemens Sand dark | 115 100 90">
      <a:srgbClr val="73645A"/>
    </a:custClr>
    <a:custClr name="Siemens Accent Teal dark | 0 100 110">
      <a:srgbClr val="00646E"/>
    </a:custClr>
    <a:custClr name="Siemens Accent Yellow | 125 45 30">
      <a:srgbClr val="7D2D1E"/>
    </a:custClr>
    <a:custClr name="Siemens Accent Red | 65 20 50">
      <a:srgbClr val="411432"/>
    </a:custClr>
    <a:custClr name="Siemens Accent Blue | 0 70 105">
      <a:srgbClr val="004669"/>
    </a:custClr>
    <a:custClr name="Siemens Accent Green | 70 95 25">
      <a:srgbClr val="465F19"/>
    </a:custClr>
    <a:custClr name="Black">
      <a:srgbClr val="000000"/>
    </a:custClr>
    <a:custClr name="Siemens Accent Red dark | 100 25 70">
      <a:srgbClr val="641946"/>
    </a:custClr>
    <a:custClr name="Siemens Accent Red light | 175 35 95">
      <a:srgbClr val="AF235F"/>
    </a:custClr>
    <a:custClr name="Siemens Stone | 120 135 145">
      <a:srgbClr val="788791"/>
    </a:custClr>
    <a:custClr name="Siemens Sand | 155 150 130">
      <a:srgbClr val="9B9682"/>
    </a:custClr>
    <a:custClr name="Siemens Accent Teal | 15 130 135">
      <a:srgbClr val="0F8287"/>
    </a:custClr>
    <a:custClr name="Siemens Accent Yellow | 200 90 30">
      <a:srgbClr val="C85A1E"/>
    </a:custClr>
    <a:custClr name="Siemens Accent Red dark | 100 25 70">
      <a:srgbClr val="641946"/>
    </a:custClr>
    <a:custClr name="Siemens Accent Blue dark | 0 95 135">
      <a:srgbClr val="005F87"/>
    </a:custClr>
    <a:custClr name="Siemens Accent Green dark | 100 125 45">
      <a:srgbClr val="647D2D"/>
    </a:custClr>
    <a:custClr name="Siemens Stone light | 135 155 170">
      <a:srgbClr val="879BAA"/>
    </a:custClr>
    <a:custClr name="Siemens Accent Blue dark | 0 95 135">
      <a:srgbClr val="005F87"/>
    </a:custClr>
    <a:custClr name="Siemens Accent Blue light | 80 190 215">
      <a:srgbClr val="50BED7"/>
    </a:custClr>
    <a:custClr name="Siemens Stone | 155 175 190">
      <a:srgbClr val="9BAFBE"/>
    </a:custClr>
    <a:custClr name="Siemens Sand | 185 185 165">
      <a:srgbClr val="B9B9A5"/>
    </a:custClr>
    <a:custClr name="Siemens Accent Teal | 50 160 160">
      <a:srgbClr val="32A0A0"/>
    </a:custClr>
    <a:custClr name="Siemens Accent Yellow dark | 235 120 10">
      <a:srgbClr val="EB780A"/>
    </a:custClr>
    <a:custClr name="Siemens Accent Red | 135 30 80">
      <a:srgbClr val="871E50"/>
    </a:custClr>
    <a:custClr name="Siemens Accent Blue | 35 135 170">
      <a:srgbClr val="2387AA"/>
    </a:custClr>
    <a:custClr name="Siemens Accent Green | 135 150 40">
      <a:srgbClr val="879628"/>
    </a:custClr>
    <a:custClr name="Siemens Stone light 35% | 190 205 215">
      <a:srgbClr val="BECDD7"/>
    </a:custClr>
    <a:custClr name="Siemens Accent Green dark | 100 125 45">
      <a:srgbClr val="647D2D"/>
    </a:custClr>
    <a:custClr name="Siemens Accent Green light | 170 180 20">
      <a:srgbClr val="AAB414"/>
    </a:custClr>
    <a:custClr name="Siemens Stone light 35% | 190 205 215">
      <a:srgbClr val="BECDD7"/>
    </a:custClr>
    <a:custClr name="Siemens Sand light 35% | 215 215 205">
      <a:srgbClr val="D7D7CD"/>
    </a:custClr>
    <a:custClr name="Siemens Accent Teal | 75 185 185">
      <a:srgbClr val="4BB9B9"/>
    </a:custClr>
    <a:custClr name="Siemens Accent Yellow light | 255 185 0">
      <a:srgbClr val="FFB900"/>
    </a:custClr>
    <a:custClr name="Siemens Accent Red light | 175 35 95">
      <a:srgbClr val="AF235F"/>
    </a:custClr>
    <a:custClr name="Siemens Accent Blue | 65 170 200">
      <a:srgbClr val="41AAC8"/>
    </a:custClr>
    <a:custClr name="Siemens Accent Green light | 170 180 20">
      <a:srgbClr val="AAB414"/>
    </a:custClr>
    <a:custClr name="Siemens Sand light 35% | 215 215 205">
      <a:srgbClr val="D7D7CD"/>
    </a:custClr>
    <a:custClr name="Siemens Accent Teal dark | 0 100 110">
      <a:srgbClr val="00646E"/>
    </a:custClr>
    <a:custClr name="Siemens Accent Teal light | 65 170 170">
      <a:srgbClr val="41AAAA"/>
    </a:custClr>
    <a:custClr name="Siemens Stone | 205 217 225">
      <a:srgbClr val="CDD9E1"/>
    </a:custClr>
    <a:custClr name="Siemens Sand | 225 225 215">
      <a:srgbClr val="E1E1D7"/>
    </a:custClr>
    <a:custClr name="Siemens Accent Teal | 165 225 225">
      <a:srgbClr val="A5E1E1"/>
    </a:custClr>
    <a:custClr name="Siemens Accent Yellow | 255 225 120">
      <a:srgbClr val="FFE178"/>
    </a:custClr>
    <a:custClr name="Siemens Accent Red | 215 105 140">
      <a:srgbClr val="D7698C"/>
    </a:custClr>
    <a:custClr name="Siemens Accent Blue | 125 210 230">
      <a:srgbClr val="7DD2E6"/>
    </a:custClr>
    <a:custClr name="Siemens Accent Green | 210 215 65">
      <a:srgbClr val="D2D741"/>
    </a:custClr>
  </a:custClr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Free Content</Name>
  <PpLayout>11</PpLayout>
  <Index>9</Index>
</p4ppTags>
</file>

<file path=customXml/item10.xml><?xml version="1.0" encoding="utf-8"?>
<p4ppTags>
  <Name>Three columns</Name>
  <PpLayout>32</PpLayout>
  <Index>14</Index>
</p4ppTags>
</file>

<file path=customXml/item11.xml><?xml version="1.0" encoding="utf-8"?>
<p4ppTags/>
</file>

<file path=customXml/item12.xml><?xml version="1.0" encoding="utf-8"?>
<p4ppTags>
  <Name>Free Content + Navigation</Name>
  <PpLayout>32</PpLayout>
  <Index>16</Index>
</p4ppTags>
</file>

<file path=customXml/item13.xml><?xml version="1.0" encoding="utf-8"?>
<p4ppTags>
  <Name>Two columns</Name>
  <PpLayout>29</PpLayout>
  <Index>12</Index>
</p4ppTags>
</file>

<file path=customXml/item14.xml><?xml version="1.0" encoding="utf-8"?>
<p4ppTags>
  <Name>Two columns + Navigation</Name>
  <PpLayout>32</PpLayout>
  <Index>19</Index>
</p4ppTags>
</file>

<file path=customXml/item15.xml><?xml version="1.0" encoding="utf-8"?>
<p4ppTags>
  <Name>Two rows + Navigation</Name>
  <PpLayout>32</PpLayout>
  <Index>21</Index>
</p4ppTags>
</file>

<file path=customXml/item16.xml><?xml version="1.0" encoding="utf-8"?>
<p4ppTags>
  <Name>Four objects</Name>
  <PpLayout>24</PpLayout>
  <Index>15</Index>
</p4ppTags>
</file>

<file path=customXml/item2.xml><?xml version="1.0" encoding="utf-8"?>
<p4ppTags>
  <Name>Two rows</Name>
  <PpLayout>32</PpLayout>
  <Index>13</Index>
</p4ppTags>
</file>

<file path=customXml/item3.xml><?xml version="1.0" encoding="utf-8"?>
<p4ppTags>
  <Name>One object (large)</Name>
  <PpLayout>16</PpLayout>
  <Index>10</Index>
</p4ppTags>
</file>

<file path=customXml/item4.xml><?xml version="1.0" encoding="utf-8"?>
<p4ppTags>
  <Name>Four objects + Navigation</Name>
  <PpLayout>32</PpLayout>
  <Index>22</Index>
</p4ppTags>
</file>

<file path=customXml/item5.xml><?xml version="1.0" encoding="utf-8"?>
<p4ppTags>
  <Name>Three columns + Navigation</Name>
  <PpLayout>32</PpLayout>
  <Index>20</Index>
</p4ppTags>
</file>

<file path=customXml/item6.xml><?xml version="1.0" encoding="utf-8"?>
<p4ppTags>
  <Name>One object (large) + Navigation</Name>
  <PpLayout>32</PpLayout>
  <Index>17</Index>
</p4ppTags>
</file>

<file path=customXml/item7.xml><?xml version="1.0" encoding="utf-8"?>
<p4ppTags>
  <Name>Text + Index</Name>
  <PpLayout>32</PpLayout>
  <Index>8</Index>
</p4ppTags>
</file>

<file path=customXml/item8.xml><?xml version="1.0" encoding="utf-8"?>
<p4ppTags>
  <Name>One object (small) + Navigation</Name>
  <PpLayout>32</PpLayout>
  <Index>18</Index>
</p4ppTags>
</file>

<file path=customXml/item9.xml><?xml version="1.0" encoding="utf-8"?>
<p4ppTags>
  <Name>One object (small)</Name>
  <PpLayout>16</PpLayout>
  <Index>11</Index>
</p4ppTags>
</file>

<file path=customXml/itemProps1.xml><?xml version="1.0" encoding="utf-8"?>
<ds:datastoreItem xmlns:ds="http://schemas.openxmlformats.org/officeDocument/2006/customXml" ds:itemID="{D8097D0C-BE3E-4AEC-9593-65CFCCB19297}">
  <ds:schemaRefs/>
</ds:datastoreItem>
</file>

<file path=customXml/itemProps10.xml><?xml version="1.0" encoding="utf-8"?>
<ds:datastoreItem xmlns:ds="http://schemas.openxmlformats.org/officeDocument/2006/customXml" ds:itemID="{15CF3461-70D1-4B54-AFAB-DAFDA0A238CD}">
  <ds:schemaRefs/>
</ds:datastoreItem>
</file>

<file path=customXml/itemProps11.xml><?xml version="1.0" encoding="utf-8"?>
<ds:datastoreItem xmlns:ds="http://schemas.openxmlformats.org/officeDocument/2006/customXml" ds:itemID="{572FBA73-6DBF-45DA-8282-9342320CFAB0}">
  <ds:schemaRefs/>
</ds:datastoreItem>
</file>

<file path=customXml/itemProps12.xml><?xml version="1.0" encoding="utf-8"?>
<ds:datastoreItem xmlns:ds="http://schemas.openxmlformats.org/officeDocument/2006/customXml" ds:itemID="{7CC5F709-E74B-4E5F-A728-923D5062EBEF}">
  <ds:schemaRefs/>
</ds:datastoreItem>
</file>

<file path=customXml/itemProps13.xml><?xml version="1.0" encoding="utf-8"?>
<ds:datastoreItem xmlns:ds="http://schemas.openxmlformats.org/officeDocument/2006/customXml" ds:itemID="{1666F4C2-68F5-4840-A44A-1A646C0925A1}">
  <ds:schemaRefs/>
</ds:datastoreItem>
</file>

<file path=customXml/itemProps14.xml><?xml version="1.0" encoding="utf-8"?>
<ds:datastoreItem xmlns:ds="http://schemas.openxmlformats.org/officeDocument/2006/customXml" ds:itemID="{D7BABA95-BFFE-422B-8591-3271669EEA88}">
  <ds:schemaRefs/>
</ds:datastoreItem>
</file>

<file path=customXml/itemProps15.xml><?xml version="1.0" encoding="utf-8"?>
<ds:datastoreItem xmlns:ds="http://schemas.openxmlformats.org/officeDocument/2006/customXml" ds:itemID="{6C79E4F8-DCFB-483C-880A-AEEC6AAFC838}">
  <ds:schemaRefs/>
</ds:datastoreItem>
</file>

<file path=customXml/itemProps16.xml><?xml version="1.0" encoding="utf-8"?>
<ds:datastoreItem xmlns:ds="http://schemas.openxmlformats.org/officeDocument/2006/customXml" ds:itemID="{1581BFFB-B4CE-47A8-BE77-DC1339B1E5A7}">
  <ds:schemaRefs/>
</ds:datastoreItem>
</file>

<file path=customXml/itemProps2.xml><?xml version="1.0" encoding="utf-8"?>
<ds:datastoreItem xmlns:ds="http://schemas.openxmlformats.org/officeDocument/2006/customXml" ds:itemID="{38AB8DE4-FD9B-4166-BEC3-3F1753596133}">
  <ds:schemaRefs/>
</ds:datastoreItem>
</file>

<file path=customXml/itemProps3.xml><?xml version="1.0" encoding="utf-8"?>
<ds:datastoreItem xmlns:ds="http://schemas.openxmlformats.org/officeDocument/2006/customXml" ds:itemID="{80661B8B-A327-44F9-823B-4D9EE0B3EC78}">
  <ds:schemaRefs/>
</ds:datastoreItem>
</file>

<file path=customXml/itemProps4.xml><?xml version="1.0" encoding="utf-8"?>
<ds:datastoreItem xmlns:ds="http://schemas.openxmlformats.org/officeDocument/2006/customXml" ds:itemID="{EAB520BC-C6EC-457E-8AB5-55DB67C86858}">
  <ds:schemaRefs/>
</ds:datastoreItem>
</file>

<file path=customXml/itemProps5.xml><?xml version="1.0" encoding="utf-8"?>
<ds:datastoreItem xmlns:ds="http://schemas.openxmlformats.org/officeDocument/2006/customXml" ds:itemID="{85D77EE6-52B7-48BE-9EDB-748F1EBB53DE}">
  <ds:schemaRefs/>
</ds:datastoreItem>
</file>

<file path=customXml/itemProps6.xml><?xml version="1.0" encoding="utf-8"?>
<ds:datastoreItem xmlns:ds="http://schemas.openxmlformats.org/officeDocument/2006/customXml" ds:itemID="{B27F640E-84DF-4F97-BC70-D045F1E6594F}">
  <ds:schemaRefs/>
</ds:datastoreItem>
</file>

<file path=customXml/itemProps7.xml><?xml version="1.0" encoding="utf-8"?>
<ds:datastoreItem xmlns:ds="http://schemas.openxmlformats.org/officeDocument/2006/customXml" ds:itemID="{7E35FEDB-1F0E-4D67-A313-4AC59C26FF29}">
  <ds:schemaRefs/>
</ds:datastoreItem>
</file>

<file path=customXml/itemProps8.xml><?xml version="1.0" encoding="utf-8"?>
<ds:datastoreItem xmlns:ds="http://schemas.openxmlformats.org/officeDocument/2006/customXml" ds:itemID="{D9FE249F-833E-4CF0-BECB-552D01D7DC9E}">
  <ds:schemaRefs/>
</ds:datastoreItem>
</file>

<file path=customXml/itemProps9.xml><?xml version="1.0" encoding="utf-8"?>
<ds:datastoreItem xmlns:ds="http://schemas.openxmlformats.org/officeDocument/2006/customXml" ds:itemID="{1618AA06-B22E-4D19-9680-0D7830426729}">
  <ds:schemaRefs/>
</ds:datastoreItem>
</file>

<file path=docProps/app.xml><?xml version="1.0" encoding="utf-8"?>
<Properties xmlns="http://schemas.openxmlformats.org/officeDocument/2006/extended-properties" xmlns:vt="http://schemas.openxmlformats.org/officeDocument/2006/docPropsVTypes">
  <Template>sie-ppt-2010-16x9-standard-eng-v2-1</Template>
  <TotalTime>1523</TotalTime>
  <Words>1654</Words>
  <Application>Microsoft Office PowerPoint</Application>
  <PresentationFormat>Custom</PresentationFormat>
  <Paragraphs>179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Arial Unicode MS</vt:lpstr>
      <vt:lpstr>Wingdings</vt:lpstr>
      <vt:lpstr>ヒラギノ角ゴ Pro W3</vt:lpstr>
      <vt:lpstr>Siemens 2017 – 16:9</vt:lpstr>
      <vt:lpstr>Siemens and  The Wildlife Trusts</vt:lpstr>
      <vt:lpstr>Lesson 1 - Carbon</vt:lpstr>
      <vt:lpstr>Learning Objectives</vt:lpstr>
      <vt:lpstr>Learning Outcomes</vt:lpstr>
      <vt:lpstr>How does the Greenhouse effect work?</vt:lpstr>
      <vt:lpstr>We can model this using the Greenhouse Effect Coats Game</vt:lpstr>
      <vt:lpstr>How does the Greenhouse effect work?</vt:lpstr>
      <vt:lpstr>Global Warming’s Effects</vt:lpstr>
      <vt:lpstr>The Impacts of Climate Change on Wildlife</vt:lpstr>
      <vt:lpstr>Global Warming’s Effects</vt:lpstr>
      <vt:lpstr>The Impacts of Climate Change on Wildlife</vt:lpstr>
      <vt:lpstr>The Effects of Climate Warming on Wildlife</vt:lpstr>
      <vt:lpstr>Global Warming’s Effects</vt:lpstr>
      <vt:lpstr>Global Warming’s Effects</vt:lpstr>
      <vt:lpstr>Your Carbon Footprint</vt:lpstr>
      <vt:lpstr>The Impacts of Climate Change on Wildlife</vt:lpstr>
      <vt:lpstr>The Impacts of Climate Change on Wildlife</vt:lpstr>
    </vt:vector>
  </TitlesOfParts>
  <Company>SIEMENS AG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Siemens On-stage PowerPoint-Template</dc:title>
  <dc:creator>Todd Baker</dc:creator>
  <cp:lastModifiedBy>FOR Temp</cp:lastModifiedBy>
  <cp:revision>93</cp:revision>
  <cp:lastPrinted>2017-05-16T13:00:22Z</cp:lastPrinted>
  <dcterms:created xsi:type="dcterms:W3CDTF">2017-05-16T13:00:10Z</dcterms:created>
  <dcterms:modified xsi:type="dcterms:W3CDTF">2018-08-08T15:09:31Z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Release date">
    <vt:lpwstr>November 2017</vt:lpwstr>
  </property>
  <property fmtid="{D5CDD505-2E9C-101B-9397-08002B2CF9AE}" pid="4" name="Office version">
    <vt:lpwstr>2007 and higher</vt:lpwstr>
  </property>
  <property fmtid="{D5CDD505-2E9C-101B-9397-08002B2CF9AE}" pid="5" name="Release version">
    <vt:lpwstr>2.1</vt:lpwstr>
  </property>
</Properties>
</file>