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57" r:id="rId2"/>
    <p:sldId id="326" r:id="rId3"/>
    <p:sldId id="359" r:id="rId4"/>
    <p:sldId id="335" r:id="rId5"/>
    <p:sldId id="361" r:id="rId6"/>
    <p:sldId id="362" r:id="rId7"/>
    <p:sldId id="363" r:id="rId8"/>
    <p:sldId id="364" r:id="rId9"/>
    <p:sldId id="365" r:id="rId10"/>
    <p:sldId id="366" r:id="rId11"/>
    <p:sldId id="367" r:id="rId12"/>
    <p:sldId id="358" r:id="rId13"/>
  </p:sldIdLst>
  <p:sldSz cx="9144000" cy="6858000" type="screen4x3"/>
  <p:notesSz cx="6794500" cy="100076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92" autoAdjust="0"/>
    <p:restoredTop sz="78406" autoAdjust="0"/>
  </p:normalViewPr>
  <p:slideViewPr>
    <p:cSldViewPr>
      <p:cViewPr>
        <p:scale>
          <a:sx n="90" d="100"/>
          <a:sy n="90" d="100"/>
        </p:scale>
        <p:origin x="-1188" y="444"/>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4208" y="-80"/>
      </p:cViewPr>
      <p:guideLst>
        <p:guide orient="horz" pos="3152"/>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0"/>
            <a:ext cx="2944812"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0" y="9507538"/>
            <a:ext cx="2944813" cy="50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507538"/>
            <a:ext cx="2944812" cy="50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0" y="0"/>
            <a:ext cx="294481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895350" y="750888"/>
            <a:ext cx="5003800" cy="37528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77829" name="Rectangle 5"/>
          <p:cNvSpPr>
            <a:spLocks noGrp="1" noChangeArrowheads="1"/>
          </p:cNvSpPr>
          <p:nvPr>
            <p:ph type="body" sz="quarter" idx="3"/>
          </p:nvPr>
        </p:nvSpPr>
        <p:spPr bwMode="auto">
          <a:xfrm>
            <a:off x="679450" y="4752975"/>
            <a:ext cx="5435600" cy="4503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0" y="9505950"/>
            <a:ext cx="294481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0" y="9505950"/>
            <a:ext cx="294481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63" name="Rectangle 3"/>
          <p:cNvSpPr>
            <a:spLocks noGrp="1" noChangeArrowheads="1"/>
          </p:cNvSpPr>
          <p:nvPr>
            <p:ph type="body" idx="1"/>
          </p:nvPr>
        </p:nvSpPr>
        <p:spPr/>
        <p:txBody>
          <a:bodyPr/>
          <a:lstStyle/>
          <a:p>
            <a:endParaRPr lang="en-GB" sz="1200" kern="1200" dirty="0" smtClean="0">
              <a:solidFill>
                <a:schemeClr val="tx1"/>
              </a:solidFill>
              <a:effectLst/>
              <a:latin typeface="Siemens Sans" charset="0"/>
              <a:ea typeface="Geneva"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Explain to students that the purpose of this activity is for them to design a reflector for a low energy bulb to produce as strong and even an illumination as possible.  They will be able to research their ideas, construct them and test them.</a:t>
            </a:r>
          </a:p>
          <a:p>
            <a:r>
              <a:rPr lang="en-GB" sz="1200" kern="1200" dirty="0" smtClean="0">
                <a:solidFill>
                  <a:schemeClr val="tx1"/>
                </a:solidFill>
                <a:effectLst/>
                <a:latin typeface="Siemens Sans" charset="0"/>
                <a:ea typeface="Geneva" charset="0"/>
                <a:cs typeface="+mn-cs"/>
              </a:rPr>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11</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Explore with students the idea that with the success criteria calling for </a:t>
            </a:r>
            <a:r>
              <a:rPr lang="en-GB" sz="1200" i="1" kern="1200" dirty="0" smtClean="0">
                <a:solidFill>
                  <a:schemeClr val="tx1"/>
                </a:solidFill>
                <a:effectLst/>
                <a:latin typeface="Siemens Sans" charset="0"/>
                <a:ea typeface="Geneva" charset="0"/>
                <a:cs typeface="+mn-cs"/>
              </a:rPr>
              <a:t>strong and even illumination,</a:t>
            </a:r>
            <a:r>
              <a:rPr lang="en-GB" sz="1200" kern="1200" dirty="0" smtClean="0">
                <a:solidFill>
                  <a:schemeClr val="tx1"/>
                </a:solidFill>
                <a:effectLst/>
                <a:latin typeface="Siemens Sans" charset="0"/>
                <a:ea typeface="Geneva" charset="0"/>
                <a:cs typeface="+mn-cs"/>
              </a:rPr>
              <a:t> that both of these need to be taken into account to identify the most effective design.  </a:t>
            </a:r>
          </a:p>
          <a:p>
            <a:pPr lvl="0"/>
            <a:endParaRPr lang="en-GB"/>
          </a:p>
          <a:p>
            <a:pPr lvl="0"/>
            <a:r>
              <a:rPr lang="en-GB" sz="1200" kern="1200" smtClean="0">
                <a:solidFill>
                  <a:schemeClr val="tx1"/>
                </a:solidFill>
                <a:effectLst/>
                <a:latin typeface="Siemens Sans" charset="0"/>
                <a:ea typeface="Geneva" charset="0"/>
                <a:cs typeface="+mn-cs"/>
              </a:rPr>
              <a:t>Ask </a:t>
            </a:r>
            <a:r>
              <a:rPr lang="en-GB" sz="1200" kern="1200" dirty="0" smtClean="0">
                <a:solidFill>
                  <a:schemeClr val="tx1"/>
                </a:solidFill>
                <a:effectLst/>
                <a:latin typeface="Siemens Sans" charset="0"/>
                <a:ea typeface="Geneva" charset="0"/>
                <a:cs typeface="+mn-cs"/>
              </a:rPr>
              <a:t>students to consider what might happen if one or the other was effectively ignored.  Students may suggest solutions; one would be to take light meter readings at various points in the circle and average them to get an overall score.</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The various designs should be tested and judged.</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Students should be asked to critically appraise their designs, to identify the strengths and the areas for development.  There is an opportunity for peer assessment here as well.</a:t>
            </a: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3</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US" dirty="0" smtClean="0"/>
              <a:t>Show a video</a:t>
            </a:r>
            <a:r>
              <a:rPr lang="en-US" baseline="0" dirty="0" smtClean="0"/>
              <a:t> clip of ‘Into the Light’.</a:t>
            </a:r>
          </a:p>
          <a:p>
            <a:pPr lvl="0"/>
            <a:endParaRPr lang="en-GB" baseline="0" dirty="0" smtClean="0"/>
          </a:p>
          <a:p>
            <a:pPr lvl="0"/>
            <a:r>
              <a:rPr lang="en-US" baseline="0" dirty="0" smtClean="0"/>
              <a:t>https://www.youtube.com/watch?v=8o-DMmF8zJA&amp;list=PL5D23FB5A9FD47102</a:t>
            </a:r>
          </a:p>
          <a:p>
            <a:pPr lvl="0"/>
            <a:endParaRPr lang="en-US" baseline="0" dirty="0" smtClean="0"/>
          </a:p>
          <a:p>
            <a:pPr lvl="0"/>
            <a:r>
              <a:rPr lang="en-US" baseline="0" dirty="0" smtClean="0"/>
              <a:t>Explain that the video shows how cost effective lighting can be used to change areas and how people use them.</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5</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US" dirty="0" smtClean="0"/>
              <a:t>After viewing the clip ask students these questions.</a:t>
            </a:r>
          </a:p>
          <a:p>
            <a:endParaRPr lang="en-US" dirty="0" smtClean="0"/>
          </a:p>
          <a:p>
            <a:r>
              <a:rPr lang="en-US" dirty="0" smtClean="0"/>
              <a:t>Ask students</a:t>
            </a:r>
            <a:r>
              <a:rPr lang="en-US" baseline="0" dirty="0" smtClean="0"/>
              <a:t> to talk about whether they use low energy light bulbs at home and what the advantages and disadvantages are.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6</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to students that the two most common ways of lighting rooms in a house are to use either filament or low energy light bulbs.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Say that both of these transfer energy from a flow of current to heat and light.  However the amount of current used, the amount of heat released and the life expectancy are quite different for the same amount of usage.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In</a:t>
            </a:r>
            <a:r>
              <a:rPr lang="en-GB" sz="1200" kern="1200" baseline="0" dirty="0" smtClean="0">
                <a:solidFill>
                  <a:schemeClr val="tx1"/>
                </a:solidFill>
                <a:effectLst/>
                <a:latin typeface="Siemens Sans" charset="0"/>
                <a:ea typeface="Geneva" charset="0"/>
                <a:cs typeface="+mn-cs"/>
              </a:rPr>
              <a:t> the case of a filament light bulb, as the current flows through the fine wire it glows. In the case of low energy light bulb they produce less</a:t>
            </a:r>
            <a:r>
              <a:rPr lang="en-GB" sz="1200" kern="1200" dirty="0" smtClean="0">
                <a:solidFill>
                  <a:schemeClr val="tx1"/>
                </a:solidFill>
                <a:effectLst/>
                <a:latin typeface="Siemens Sans" charset="0"/>
                <a:ea typeface="Geneva" charset="0"/>
                <a:cs typeface="+mn-cs"/>
              </a:rPr>
              <a:t> </a:t>
            </a:r>
            <a:r>
              <a:rPr lang="en-GB" sz="1200" kern="1200" baseline="0" dirty="0" smtClean="0">
                <a:solidFill>
                  <a:schemeClr val="tx1"/>
                </a:solidFill>
                <a:effectLst/>
                <a:latin typeface="Siemens Sans" charset="0"/>
                <a:ea typeface="Geneva" charset="0"/>
                <a:cs typeface="+mn-cs"/>
              </a:rPr>
              <a:t>heat for the same amount of time being used and that they last longer.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 the purpose of this activity is to compare how efficiently each type of bulb transfers energy from electricity to light.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This can be communicated using a special kind of diagram called a </a:t>
            </a:r>
            <a:r>
              <a:rPr lang="en-GB" sz="1200" kern="1200" dirty="0" err="1" smtClean="0">
                <a:solidFill>
                  <a:schemeClr val="tx1"/>
                </a:solidFill>
                <a:effectLst/>
                <a:latin typeface="Siemens Sans" charset="0"/>
                <a:ea typeface="Geneva" charset="0"/>
                <a:cs typeface="+mn-cs"/>
              </a:rPr>
              <a:t>Sankey</a:t>
            </a:r>
            <a:r>
              <a:rPr lang="en-GB" sz="1200" kern="1200" dirty="0" smtClean="0">
                <a:solidFill>
                  <a:schemeClr val="tx1"/>
                </a:solidFill>
                <a:effectLst/>
                <a:latin typeface="Siemens Sans" charset="0"/>
                <a:ea typeface="Geneva" charset="0"/>
                <a:cs typeface="+mn-cs"/>
              </a:rPr>
              <a:t> diagram.</a:t>
            </a:r>
          </a:p>
          <a:p>
            <a:endParaRPr lang="en-GB" sz="1200" kern="1200" dirty="0" smtClean="0">
              <a:solidFill>
                <a:schemeClr val="tx1"/>
              </a:solidFill>
              <a:effectLst/>
              <a:latin typeface="Siemens Sans" charset="0"/>
              <a:cs typeface="+mn-cs"/>
            </a:endParaRPr>
          </a:p>
          <a:p>
            <a:r>
              <a:rPr lang="en-GB" sz="1200" kern="1200" dirty="0" smtClean="0">
                <a:solidFill>
                  <a:schemeClr val="tx1"/>
                </a:solidFill>
                <a:effectLst/>
                <a:latin typeface="Siemens Sans" charset="0"/>
                <a:cs typeface="+mn-cs"/>
              </a:rPr>
              <a:t>The amounts of energy</a:t>
            </a:r>
            <a:r>
              <a:rPr lang="en-GB" sz="1200" kern="1200" baseline="0" dirty="0" smtClean="0">
                <a:solidFill>
                  <a:schemeClr val="tx1"/>
                </a:solidFill>
                <a:effectLst/>
                <a:latin typeface="Siemens Sans" charset="0"/>
                <a:cs typeface="+mn-cs"/>
              </a:rPr>
              <a:t> being supplied to a device and released from it are show</a:t>
            </a:r>
            <a:r>
              <a:rPr lang="en-GB" sz="1200" kern="1200" dirty="0" smtClean="0">
                <a:solidFill>
                  <a:schemeClr val="tx1"/>
                </a:solidFill>
                <a:effectLst/>
                <a:latin typeface="Siemens Sans" charset="0"/>
                <a:cs typeface="+mn-cs"/>
              </a:rPr>
              <a:t> by:</a:t>
            </a:r>
            <a:endParaRPr lang="en-GB" sz="1200" kern="1200" baseline="0" dirty="0" smtClean="0">
              <a:solidFill>
                <a:schemeClr val="tx1"/>
              </a:solidFill>
              <a:effectLst/>
              <a:latin typeface="Siemens Sans" charset="0"/>
              <a:cs typeface="+mn-cs"/>
            </a:endParaRPr>
          </a:p>
          <a:p>
            <a:pPr marL="228600" indent="-228600">
              <a:buFont typeface="+mj-lt"/>
              <a:buAutoNum type="alphaLcParenR"/>
            </a:pPr>
            <a:r>
              <a:rPr lang="en-GB" sz="1200" kern="1200" baseline="0" dirty="0" smtClean="0">
                <a:solidFill>
                  <a:schemeClr val="tx1"/>
                </a:solidFill>
                <a:effectLst/>
                <a:latin typeface="Siemens Sans" charset="0"/>
                <a:cs typeface="+mn-cs"/>
              </a:rPr>
              <a:t>The width of the arrows is related to the amounts of energy</a:t>
            </a:r>
          </a:p>
          <a:p>
            <a:pPr marL="228600" indent="-228600">
              <a:buFont typeface="+mj-lt"/>
              <a:buAutoNum type="alphaLcParenR"/>
            </a:pPr>
            <a:r>
              <a:rPr lang="en-GB" sz="1200" kern="1200" baseline="0" dirty="0" smtClean="0">
                <a:solidFill>
                  <a:schemeClr val="tx1"/>
                </a:solidFill>
                <a:effectLst/>
                <a:latin typeface="Siemens Sans" charset="0"/>
                <a:cs typeface="+mn-cs"/>
              </a:rPr>
              <a:t>Total energy input equals total energy output</a:t>
            </a:r>
          </a:p>
          <a:p>
            <a:pPr marL="228600" indent="-228600">
              <a:buFont typeface="+mj-lt"/>
              <a:buAutoNum type="alphaLcParenR"/>
            </a:pPr>
            <a:r>
              <a:rPr lang="en-GB" sz="1200" kern="1200" baseline="0" dirty="0" smtClean="0">
                <a:solidFill>
                  <a:schemeClr val="tx1"/>
                </a:solidFill>
                <a:effectLst/>
                <a:latin typeface="Siemens Sans" charset="0"/>
                <a:cs typeface="+mn-cs"/>
              </a:rPr>
              <a:t>The input is shown on the left and the output(s) on the right</a:t>
            </a:r>
          </a:p>
          <a:p>
            <a:pPr marL="228600" indent="-228600">
              <a:buFont typeface="+mj-lt"/>
              <a:buAutoNum type="alphaLcParenR"/>
            </a:pPr>
            <a:r>
              <a:rPr lang="en-GB" sz="1200" kern="1200" baseline="0" dirty="0" smtClean="0">
                <a:solidFill>
                  <a:schemeClr val="tx1"/>
                </a:solidFill>
                <a:effectLst/>
                <a:latin typeface="Siemens Sans" charset="0"/>
                <a:cs typeface="+mn-cs"/>
              </a:rPr>
              <a:t>The useful output is shown by a horizontal arrow and the wasted output by an arrow on the right curving downwards.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Say that a typical low energy bulb is 75% efficient so 75% of the output is light and shown horizontal; 25% is wasted as heat.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9</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a typical filament bulb is around 10% efficient, so 10% of the output is light and shown horizontal; 90% is wasted as heat.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108520" y="-77430"/>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a:xfrm>
            <a:off x="539750" y="1420813"/>
            <a:ext cx="8208963" cy="2080195"/>
          </a:xfrm>
        </p:spPr>
        <p:txBody>
          <a:bodyPr/>
          <a:lstStyle/>
          <a:p>
            <a:r>
              <a:rPr lang="en-GB" dirty="0" smtClean="0">
                <a:solidFill>
                  <a:schemeClr val="bg2"/>
                </a:solidFill>
              </a:rPr>
              <a:t>Topic 4:  </a:t>
            </a:r>
            <a:r>
              <a:rPr lang="en-GB" dirty="0" smtClean="0"/>
              <a:t>I can see clearly 				   now</a:t>
            </a:r>
            <a:br>
              <a:rPr lang="en-GB" dirty="0" smtClean="0"/>
            </a:br>
            <a:r>
              <a:rPr lang="en-GB" dirty="0" smtClean="0"/>
              <a:t>		</a:t>
            </a:r>
            <a:endParaRPr lang="en-US" dirty="0"/>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0"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err="1" smtClean="0">
                <a:solidFill>
                  <a:schemeClr val="bg2"/>
                </a:solidFill>
              </a:rPr>
              <a:t>www.siemens.co.uk</a:t>
            </a:r>
            <a:r>
              <a:rPr lang="en-US" sz="1200" dirty="0" smtClean="0">
                <a:solidFill>
                  <a:schemeClr val="bg2"/>
                </a:solidFill>
              </a:rPr>
              <a:t>/education</a:t>
            </a:r>
            <a:endParaRPr lang="en-US" sz="1200" dirty="0">
              <a:solidFill>
                <a:schemeClr val="bg2"/>
              </a:solidFill>
            </a:endParaRPr>
          </a:p>
        </p:txBody>
      </p:sp>
      <p:sp>
        <p:nvSpPr>
          <p:cNvPr id="11"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a:t>
            </a:r>
            <a:r>
              <a:rPr lang="en-US" sz="1200" dirty="0">
                <a:solidFill>
                  <a:srgbClr val="AF235F"/>
                </a:solidFill>
              </a:rPr>
              <a:t>I can see clearly now</a:t>
            </a:r>
          </a:p>
        </p:txBody>
      </p:sp>
      <p:pic>
        <p:nvPicPr>
          <p:cNvPr id="2" name="Picture 1"/>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2270698" y="1542163"/>
            <a:ext cx="3594491" cy="4713589"/>
          </a:xfrm>
          <a:prstGeom prst="rect">
            <a:avLst/>
          </a:prstGeom>
        </p:spPr>
      </p:pic>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6045734" y="5445224"/>
            <a:ext cx="3096344"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Parabolic reflector</a:t>
            </a:r>
            <a:endParaRPr lang="en-US" sz="1200" dirty="0" smtClean="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Tree>
    <p:extLst>
      <p:ext uri="{BB962C8B-B14F-4D97-AF65-F5344CB8AC3E}">
        <p14:creationId xmlns="" xmlns:p14="http://schemas.microsoft.com/office/powerpoint/2010/main" val="326126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lannah\AppData\Local\Microsoft\Windows\Temporary Internet Files\Content.IE5\5OADFLFE\shutterstock_116039269.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540000" y="1620000"/>
            <a:ext cx="8227483" cy="4683574"/>
          </a:xfrm>
          <a:prstGeom prst="rect">
            <a:avLst/>
          </a:prstGeom>
          <a:noFill/>
          <a:ln w="12700" cmpd="sng">
            <a:solidFill>
              <a:schemeClr val="bg1"/>
            </a:solidFill>
          </a:ln>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552" y="1612986"/>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5: </a:t>
            </a:r>
            <a:r>
              <a:rPr lang="en-US" sz="1200" dirty="0">
                <a:solidFill>
                  <a:srgbClr val="AF235F"/>
                </a:solidFill>
              </a:rPr>
              <a:t>I can see clearly now</a:t>
            </a:r>
          </a:p>
        </p:txBody>
      </p:sp>
      <p:sp>
        <p:nvSpPr>
          <p:cNvPr id="11"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
        <p:nvSpPr>
          <p:cNvPr id="15"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8"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9"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Group discussion</a:t>
            </a:r>
          </a:p>
        </p:txBody>
      </p:sp>
    </p:spTree>
    <p:extLst>
      <p:ext uri="{BB962C8B-B14F-4D97-AF65-F5344CB8AC3E}">
        <p14:creationId xmlns="" xmlns:p14="http://schemas.microsoft.com/office/powerpoint/2010/main" val="18595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0" y="265189"/>
            <a:ext cx="9144000" cy="6592811"/>
          </a:xfrm>
          <a:prstGeom prst="rect">
            <a:avLst/>
          </a:prstGeom>
        </p:spPr>
      </p:pic>
      <p:pic>
        <p:nvPicPr>
          <p:cNvPr id="14" name="Picture 13"/>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a:t>
            </a:r>
            <a:r>
              <a:rPr lang="en-US" dirty="0" smtClean="0"/>
              <a:t>materials </a:t>
            </a:r>
            <a:r>
              <a:rPr lang="en-US" dirty="0"/>
              <a:t>and downloads please visit us at </a:t>
            </a:r>
            <a:br>
              <a:rPr lang="en-US" dirty="0"/>
            </a:br>
            <a:r>
              <a:rPr lang="en-US" dirty="0">
                <a:solidFill>
                  <a:schemeClr val="bg2"/>
                </a:solidFill>
              </a:rPr>
              <a:t>www.siemens.co.uk/education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I can see clearly now</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smtClean="0">
                <a:solidFill>
                  <a:srgbClr val="AF235F"/>
                </a:solidFill>
              </a:rPr>
              <a:t>Overall </a:t>
            </a:r>
            <a:r>
              <a:rPr lang="en-GB" sz="1800" b="1" dirty="0">
                <a:solidFill>
                  <a:srgbClr val="AF235F"/>
                </a:solidFill>
              </a:rPr>
              <a:t>learning objectives</a:t>
            </a:r>
            <a:r>
              <a:rPr lang="en-GB" sz="1800" b="1" dirty="0" smtClean="0">
                <a:solidFill>
                  <a:srgbClr val="AF235F"/>
                </a:solidFill>
              </a:rPr>
              <a:t>:</a:t>
            </a:r>
          </a:p>
          <a:p>
            <a:pPr marL="285750" indent="-285750">
              <a:buClr>
                <a:srgbClr val="AF235F"/>
              </a:buClr>
              <a:buFont typeface="Wingdings" pitchFamily="2" charset="2"/>
              <a:buChar char="§"/>
            </a:pPr>
            <a:endParaRPr lang="en-GB" sz="1800" b="1" dirty="0">
              <a:solidFill>
                <a:srgbClr val="AF235F"/>
              </a:solidFill>
            </a:endParaRPr>
          </a:p>
          <a:p>
            <a:pPr marL="285750" lvl="0" indent="-285750">
              <a:buClr>
                <a:srgbClr val="AF235F"/>
              </a:buClr>
              <a:buFont typeface="Wingdings" pitchFamily="2" charset="2"/>
              <a:buChar char="§"/>
            </a:pPr>
            <a:r>
              <a:rPr lang="en-GB" sz="1800" dirty="0"/>
              <a:t>To gather and use data to construct </a:t>
            </a:r>
            <a:r>
              <a:rPr lang="en-GB" sz="1800" dirty="0" err="1"/>
              <a:t>Sankey</a:t>
            </a:r>
            <a:r>
              <a:rPr lang="en-GB" sz="1800" dirty="0"/>
              <a:t> diagrams to illustrate efficiencies and support </a:t>
            </a:r>
            <a:r>
              <a:rPr lang="en-GB" sz="1800" dirty="0" smtClean="0"/>
              <a:t>conclusions.</a:t>
            </a:r>
          </a:p>
          <a:p>
            <a:pPr lvl="0">
              <a:buClr>
                <a:srgbClr val="AF235F"/>
              </a:buClr>
            </a:pPr>
            <a:endParaRPr lang="en-GB" sz="1800" dirty="0"/>
          </a:p>
          <a:p>
            <a:pPr marL="285750" lvl="0" indent="-285750">
              <a:buClr>
                <a:srgbClr val="AF235F"/>
              </a:buClr>
              <a:buFont typeface="Wingdings" pitchFamily="2" charset="2"/>
              <a:buChar char="§"/>
            </a:pPr>
            <a:r>
              <a:rPr lang="en-GB" sz="1800" dirty="0"/>
              <a:t>To explain how light bulbs can transfer energy and  the concepts behind different light bulb technologies, and to use ideas about reflection to </a:t>
            </a:r>
            <a:r>
              <a:rPr lang="en-GB" sz="1800" dirty="0" smtClean="0"/>
              <a:t>design </a:t>
            </a:r>
            <a:r>
              <a:rPr lang="en-GB" sz="1800" dirty="0"/>
              <a:t>flood light </a:t>
            </a:r>
            <a:r>
              <a:rPr lang="en-GB" sz="1800" dirty="0" smtClean="0"/>
              <a:t>reflector.</a:t>
            </a:r>
          </a:p>
          <a:p>
            <a:pPr lvl="0">
              <a:buClr>
                <a:srgbClr val="AF235F"/>
              </a:buClr>
            </a:pPr>
            <a:endParaRPr lang="en-GB" sz="1800" dirty="0"/>
          </a:p>
          <a:p>
            <a:pPr marL="285750" lvl="0" indent="-285750">
              <a:buClr>
                <a:srgbClr val="AF235F"/>
              </a:buClr>
              <a:buFont typeface="Wingdings" pitchFamily="2" charset="2"/>
              <a:buChar char="§"/>
            </a:pPr>
            <a:r>
              <a:rPr lang="en-GB" sz="1800" dirty="0"/>
              <a:t>To evaluate the impact of different technologies on society and different technological approaches to a </a:t>
            </a:r>
            <a:r>
              <a:rPr lang="en-GB" sz="1800" dirty="0" smtClean="0"/>
              <a:t>challenge.</a:t>
            </a:r>
            <a:endParaRPr lang="en-GB" sz="1800" dirty="0"/>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conduct cost benefit analysis and evaluate different solutions using set </a:t>
            </a:r>
            <a:r>
              <a:rPr lang="en-GB" sz="1800" dirty="0" smtClean="0"/>
              <a:t>criteria.</a:t>
            </a:r>
            <a:endParaRPr lang="en-GB" sz="1800" dirty="0"/>
          </a:p>
          <a:p>
            <a:pPr>
              <a:buClr>
                <a:srgbClr val="AF235F"/>
              </a:buClr>
            </a:pPr>
            <a:endParaRPr lang="en-US"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I can see clearly now</a:t>
            </a:r>
            <a:endParaRPr lang="en-US" sz="1200" dirty="0">
              <a:solidFill>
                <a:srgbClr val="AF235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
        <p:nvSpPr>
          <p:cNvPr id="416771" name="Rectangle 3"/>
          <p:cNvSpPr>
            <a:spLocks noGrp="1" noChangeArrowheads="1"/>
          </p:cNvSpPr>
          <p:nvPr>
            <p:ph type="body" sz="half" idx="1"/>
          </p:nvPr>
        </p:nvSpPr>
        <p:spPr>
          <a:xfrm>
            <a:off x="539552" y="1600200"/>
            <a:ext cx="7920880" cy="4681538"/>
          </a:xfrm>
          <a:noFill/>
          <a:ln/>
        </p:spPr>
        <p:txBody>
          <a:bodyPr/>
          <a:lstStyle/>
          <a:p>
            <a:pPr marL="0" indent="0">
              <a:buNone/>
            </a:pPr>
            <a:r>
              <a:rPr lang="en-GB" b="1" dirty="0">
                <a:solidFill>
                  <a:srgbClr val="AF235F"/>
                </a:solidFill>
              </a:rPr>
              <a:t>Overall learning outcomes</a:t>
            </a:r>
            <a:r>
              <a:rPr lang="en-GB" b="1" dirty="0" smtClean="0">
                <a:solidFill>
                  <a:srgbClr val="AF235F"/>
                </a:solidFill>
              </a:rPr>
              <a:t>:</a:t>
            </a:r>
          </a:p>
          <a:p>
            <a:pPr marL="0" indent="0">
              <a:buNone/>
            </a:pPr>
            <a:endParaRPr lang="en-GB" b="1" dirty="0">
              <a:solidFill>
                <a:srgbClr val="AF235F"/>
              </a:solidFill>
            </a:endParaRPr>
          </a:p>
          <a:p>
            <a:pPr marL="285750" lvl="0" indent="-285750">
              <a:buClr>
                <a:srgbClr val="AF235F"/>
              </a:buClr>
              <a:buFont typeface="Wingdings" pitchFamily="2" charset="2"/>
              <a:buChar char="§"/>
            </a:pPr>
            <a:r>
              <a:rPr lang="en-GB" dirty="0"/>
              <a:t>Students will have analysed two different sorts of bulb in terms of how they work and how energy efficient they </a:t>
            </a:r>
            <a:r>
              <a:rPr lang="en-GB" dirty="0" smtClean="0"/>
              <a:t>are.</a:t>
            </a:r>
          </a:p>
          <a:p>
            <a:pPr marL="285750" lvl="0" indent="-285750">
              <a:buClr>
                <a:srgbClr val="AF235F"/>
              </a:buClr>
              <a:buFont typeface="Wingdings" pitchFamily="2" charset="2"/>
              <a:buChar char="§"/>
            </a:pPr>
            <a:endParaRPr lang="en-GB" dirty="0"/>
          </a:p>
          <a:p>
            <a:pPr marL="285750" lvl="0" indent="-285750">
              <a:buClr>
                <a:srgbClr val="AF235F"/>
              </a:buClr>
              <a:buFont typeface="Wingdings" pitchFamily="2" charset="2"/>
              <a:buChar char="§"/>
            </a:pPr>
            <a:r>
              <a:rPr lang="en-GB" dirty="0"/>
              <a:t>Students will have used ideas about reflectors to design and test one of their own to meet a particular </a:t>
            </a:r>
            <a:r>
              <a:rPr lang="en-GB" dirty="0" smtClean="0"/>
              <a:t>brief.</a:t>
            </a:r>
          </a:p>
          <a:p>
            <a:pPr marL="285750" lvl="0" indent="-285750">
              <a:buClr>
                <a:srgbClr val="AF235F"/>
              </a:buClr>
              <a:buFont typeface="Wingdings" pitchFamily="2" charset="2"/>
              <a:buChar char="§"/>
            </a:pPr>
            <a:endParaRPr lang="en-GB" dirty="0"/>
          </a:p>
          <a:p>
            <a:pPr marL="285750" lvl="0" indent="-285750">
              <a:buClr>
                <a:srgbClr val="AF235F"/>
              </a:buClr>
              <a:buFont typeface="Wingdings" pitchFamily="2" charset="2"/>
              <a:buChar char="§"/>
            </a:pPr>
            <a:r>
              <a:rPr lang="en-GB" dirty="0"/>
              <a:t>Students will have decided how to apply multiple success </a:t>
            </a:r>
            <a:r>
              <a:rPr lang="en-GB" dirty="0" smtClean="0"/>
              <a:t>criteria.</a:t>
            </a:r>
            <a:endParaRPr lang="en-GB" dirty="0"/>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a:t>
            </a:r>
            <a:r>
              <a:rPr lang="en-US" sz="1200" dirty="0">
                <a:solidFill>
                  <a:srgbClr val="AF235F"/>
                </a:solidFill>
              </a:rPr>
              <a:t>I can see clearly now</a:t>
            </a:r>
          </a:p>
        </p:txBody>
      </p:sp>
    </p:spTree>
    <p:extLst>
      <p:ext uri="{BB962C8B-B14F-4D97-AF65-F5344CB8AC3E}">
        <p14:creationId xmlns="" xmlns:p14="http://schemas.microsoft.com/office/powerpoint/2010/main" val="318961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539552" y="1620000"/>
            <a:ext cx="8208912" cy="4705350"/>
          </a:xfrm>
          <a:prstGeom prst="rect">
            <a:avLst/>
          </a:prstGeom>
          <a:noFill/>
          <a:ln w="12700" cmpd="sng">
            <a:solidFill>
              <a:schemeClr val="bg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2120" y="5373216"/>
            <a:ext cx="3096344"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‘Into the Light’</a:t>
            </a:r>
            <a:endParaRPr lang="en-US" sz="1200" dirty="0" smtClean="0">
              <a:solidFill>
                <a:schemeClr val="bg2"/>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a:t>
            </a:r>
            <a:r>
              <a:rPr lang="en-US" sz="1200" dirty="0">
                <a:solidFill>
                  <a:srgbClr val="AF235F"/>
                </a:solidFill>
              </a:rPr>
              <a:t>I can see clearly now</a:t>
            </a:r>
          </a:p>
        </p:txBody>
      </p:sp>
      <p:sp>
        <p:nvSpPr>
          <p:cNvPr id="1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
        <p:nvSpPr>
          <p:cNvPr id="416771" name="Rectangle 3"/>
          <p:cNvSpPr>
            <a:spLocks noGrp="1" noChangeArrowheads="1"/>
          </p:cNvSpPr>
          <p:nvPr>
            <p:ph type="body" sz="half" idx="1"/>
          </p:nvPr>
        </p:nvSpPr>
        <p:spPr>
          <a:xfrm>
            <a:off x="539552" y="1628800"/>
            <a:ext cx="7920880" cy="4681538"/>
          </a:xfrm>
          <a:noFill/>
          <a:ln/>
        </p:spPr>
        <p:txBody>
          <a:bodyPr/>
          <a:lstStyle/>
          <a:p>
            <a:pPr marL="285750" indent="-285750">
              <a:buClr>
                <a:srgbClr val="AF235F"/>
              </a:buClr>
              <a:buFont typeface="Wingdings" pitchFamily="2" charset="2"/>
              <a:buChar char="§"/>
            </a:pPr>
            <a:endParaRPr lang="en-GB" dirty="0" smtClean="0"/>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smtClean="0"/>
              <a:t>Why </a:t>
            </a:r>
            <a:r>
              <a:rPr lang="en-GB" dirty="0"/>
              <a:t>did the installation of lighting transform the area</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Why did low energy lighting make it more cost effective</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What is special about low energy lights? </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a:t>
            </a:r>
            <a:r>
              <a:rPr lang="en-US" sz="1200" dirty="0">
                <a:solidFill>
                  <a:srgbClr val="AF235F"/>
                </a:solidFill>
              </a:rPr>
              <a:t>I can see clearly now</a:t>
            </a:r>
          </a:p>
        </p:txBody>
      </p:sp>
    </p:spTree>
    <p:extLst>
      <p:ext uri="{BB962C8B-B14F-4D97-AF65-F5344CB8AC3E}">
        <p14:creationId xmlns="" xmlns:p14="http://schemas.microsoft.com/office/powerpoint/2010/main" val="223383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a:t>
            </a:r>
            <a:r>
              <a:rPr lang="en-US" sz="1200" dirty="0">
                <a:solidFill>
                  <a:srgbClr val="AF235F"/>
                </a:solidFill>
              </a:rPr>
              <a:t>I can see clearly now</a:t>
            </a:r>
          </a:p>
        </p:txBody>
      </p:sp>
      <p:pic>
        <p:nvPicPr>
          <p:cNvPr id="7" name="Content Placeholder 3"/>
          <p:cNvPicPr>
            <a:picLocks noGrp="1" noChangeAspect="1"/>
          </p:cNvPicPr>
          <p:nvPr>
            <p:ph sz="quarter" idx="12"/>
          </p:nvPr>
        </p:nvPicPr>
        <p:blipFill>
          <a:blip r:embed="rId4">
            <a:extLst>
              <a:ext uri="{28A0092B-C50C-407E-A947-70E740481C1C}">
                <a14:useLocalDpi xmlns="" xmlns:a14="http://schemas.microsoft.com/office/drawing/2010/main"/>
              </a:ext>
            </a:extLst>
          </a:blip>
          <a:stretch>
            <a:fillRect/>
          </a:stretch>
        </p:blipFill>
        <p:spPr>
          <a:xfrm>
            <a:off x="1332962" y="1628445"/>
            <a:ext cx="6981932" cy="4656651"/>
          </a:xfrm>
        </p:spPr>
      </p:pic>
      <p:sp>
        <p:nvSpPr>
          <p:cNvPr id="8"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0" name="Rectangle 3"/>
          <p:cNvSpPr txBox="1">
            <a:spLocks noChangeArrowheads="1"/>
          </p:cNvSpPr>
          <p:nvPr/>
        </p:nvSpPr>
        <p:spPr bwMode="auto">
          <a:xfrm>
            <a:off x="5670356" y="5300699"/>
            <a:ext cx="3240360"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Low energy bulb and filament bulb</a:t>
            </a:r>
            <a:endParaRPr lang="en-US" sz="1200" dirty="0" smtClean="0">
              <a:solidFill>
                <a:schemeClr val="bg2"/>
              </a:solidFill>
            </a:endParaRPr>
          </a:p>
        </p:txBody>
      </p:sp>
    </p:spTree>
    <p:extLst>
      <p:ext uri="{BB962C8B-B14F-4D97-AF65-F5344CB8AC3E}">
        <p14:creationId xmlns="" xmlns:p14="http://schemas.microsoft.com/office/powerpoint/2010/main" val="386784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025" y="1477685"/>
            <a:ext cx="8244660" cy="4743420"/>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3" name="Rectangle 5"/>
          <p:cNvSpPr>
            <a:spLocks noChangeArrowheads="1"/>
          </p:cNvSpPr>
          <p:nvPr/>
        </p:nvSpPr>
        <p:spPr bwMode="auto">
          <a:xfrm flipV="1">
            <a:off x="5652120" y="5229200"/>
            <a:ext cx="3504580"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796136" y="5373216"/>
            <a:ext cx="2952328"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a:t>
            </a:r>
            <a:r>
              <a:rPr lang="en-US" sz="1800" b="1" dirty="0" err="1" smtClean="0">
                <a:solidFill>
                  <a:schemeClr val="bg2"/>
                </a:solidFill>
              </a:rPr>
              <a:t>Sankey</a:t>
            </a:r>
            <a:r>
              <a:rPr lang="en-US" sz="1800" b="1" dirty="0" smtClean="0">
                <a:solidFill>
                  <a:schemeClr val="bg2"/>
                </a:solidFill>
              </a:rPr>
              <a:t> diagram</a:t>
            </a:r>
            <a:endParaRPr lang="en-US" sz="1200" dirty="0" smtClean="0">
              <a:solidFill>
                <a:schemeClr val="bg2"/>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a:t>
            </a:r>
            <a:r>
              <a:rPr lang="en-US" sz="1200" smtClean="0">
                <a:solidFill>
                  <a:srgbClr val="AF235F"/>
                </a:solidFill>
              </a:rPr>
              <a:t>: I </a:t>
            </a:r>
            <a:r>
              <a:rPr lang="en-US" sz="1200" dirty="0">
                <a:solidFill>
                  <a:srgbClr val="AF235F"/>
                </a:solidFill>
              </a:rPr>
              <a:t>can see clearly now</a:t>
            </a:r>
          </a:p>
        </p:txBody>
      </p:sp>
      <p:sp>
        <p:nvSpPr>
          <p:cNvPr id="1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Tree>
    <p:extLst>
      <p:ext uri="{BB962C8B-B14F-4D97-AF65-F5344CB8AC3E}">
        <p14:creationId xmlns="" xmlns:p14="http://schemas.microsoft.com/office/powerpoint/2010/main" val="2958391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a:t>
            </a:r>
            <a:r>
              <a:rPr lang="en-US" sz="1200" dirty="0">
                <a:solidFill>
                  <a:srgbClr val="AF235F"/>
                </a:solidFill>
              </a:rPr>
              <a:t>I can see clearly now</a:t>
            </a:r>
          </a:p>
        </p:txBody>
      </p:sp>
      <p:pic>
        <p:nvPicPr>
          <p:cNvPr id="2" name="Picture 1"/>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897188" y="1484785"/>
            <a:ext cx="6362129" cy="4139950"/>
          </a:xfrm>
          <a:prstGeom prst="rect">
            <a:avLst/>
          </a:prstGeom>
        </p:spPr>
      </p:pic>
      <p:sp>
        <p:nvSpPr>
          <p:cNvPr id="13" name="Rectangle 5"/>
          <p:cNvSpPr>
            <a:spLocks noChangeArrowheads="1"/>
          </p:cNvSpPr>
          <p:nvPr/>
        </p:nvSpPr>
        <p:spPr bwMode="auto">
          <a:xfrm flipV="1">
            <a:off x="5364088" y="5768033"/>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7667" y="5839532"/>
            <a:ext cx="3240360"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err="1" smtClean="0">
                <a:solidFill>
                  <a:schemeClr val="bg2"/>
                </a:solidFill>
              </a:rPr>
              <a:t>Sankey</a:t>
            </a:r>
            <a:r>
              <a:rPr lang="en-US" sz="1800" b="1" dirty="0" smtClean="0">
                <a:solidFill>
                  <a:schemeClr val="bg2"/>
                </a:solidFill>
              </a:rPr>
              <a:t> diagram for low energy bulb</a:t>
            </a:r>
            <a:endParaRPr lang="en-US" sz="1200" dirty="0" smtClean="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Tree>
    <p:extLst>
      <p:ext uri="{BB962C8B-B14F-4D97-AF65-F5344CB8AC3E}">
        <p14:creationId xmlns="" xmlns:p14="http://schemas.microsoft.com/office/powerpoint/2010/main" val="316990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a:t>
            </a:r>
            <a:r>
              <a:rPr lang="en-US" sz="1200" dirty="0">
                <a:solidFill>
                  <a:srgbClr val="AF235F"/>
                </a:solidFill>
              </a:rPr>
              <a:t>I can see clearly now</a:t>
            </a:r>
          </a:p>
        </p:txBody>
      </p:sp>
      <p:pic>
        <p:nvPicPr>
          <p:cNvPr id="2" name="Picture 1"/>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516913" y="1541428"/>
            <a:ext cx="6500254" cy="4351762"/>
          </a:xfrm>
          <a:prstGeom prst="rect">
            <a:avLst/>
          </a:prstGeom>
        </p:spPr>
      </p:pic>
      <p:sp>
        <p:nvSpPr>
          <p:cNvPr id="13" name="Rectangle 5"/>
          <p:cNvSpPr>
            <a:spLocks noChangeArrowheads="1"/>
          </p:cNvSpPr>
          <p:nvPr/>
        </p:nvSpPr>
        <p:spPr bwMode="auto">
          <a:xfrm flipV="1">
            <a:off x="5508104" y="5943623"/>
            <a:ext cx="3648596"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2120" y="6015122"/>
            <a:ext cx="3096344" cy="577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err="1" smtClean="0">
                <a:solidFill>
                  <a:schemeClr val="bg2"/>
                </a:solidFill>
              </a:rPr>
              <a:t>Sankey</a:t>
            </a:r>
            <a:r>
              <a:rPr lang="en-US" sz="1800" b="1" dirty="0" smtClean="0">
                <a:solidFill>
                  <a:schemeClr val="bg2"/>
                </a:solidFill>
              </a:rPr>
              <a:t> diagram for filament bulb</a:t>
            </a:r>
            <a:endParaRPr lang="en-US" sz="1200" dirty="0" smtClean="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I can see clearly now</a:t>
            </a:r>
            <a:endParaRPr lang="en-GB" dirty="0">
              <a:solidFill>
                <a:srgbClr val="AF235F"/>
              </a:solidFill>
            </a:endParaRPr>
          </a:p>
        </p:txBody>
      </p:sp>
    </p:spTree>
    <p:extLst>
      <p:ext uri="{BB962C8B-B14F-4D97-AF65-F5344CB8AC3E}">
        <p14:creationId xmlns="" xmlns:p14="http://schemas.microsoft.com/office/powerpoint/2010/main" val="42920419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0</TotalTime>
  <Words>887</Words>
  <Application>Microsoft Office PowerPoint</Application>
  <PresentationFormat>On-screen Show (4:3)</PresentationFormat>
  <Paragraphs>113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sie_ppt_basic_gray_EN</vt:lpstr>
      <vt:lpstr>Topic 4:  I can see clearly        now   </vt:lpstr>
      <vt:lpstr>Slide 2</vt:lpstr>
      <vt:lpstr>I can see clearly now</vt:lpstr>
      <vt:lpstr>I can see clearly now</vt:lpstr>
      <vt:lpstr>I can see clearly now</vt:lpstr>
      <vt:lpstr>I can see clearly now</vt:lpstr>
      <vt:lpstr>I can see clearly now</vt:lpstr>
      <vt:lpstr>I can see clearly now</vt:lpstr>
      <vt:lpstr>I can see clearly now</vt:lpstr>
      <vt:lpstr>I can see clearly now</vt:lpstr>
      <vt:lpstr>I can see clearly now</vt:lpstr>
      <vt:lpstr>Engineering the future. Inspire and be inspired.</vt:lpstr>
    </vt:vector>
  </TitlesOfParts>
  <Company>MetaDesign AG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z003dm9h</cp:lastModifiedBy>
  <cp:revision>205</cp:revision>
  <cp:lastPrinted>2008-04-17T14:25:07Z</cp:lastPrinted>
  <dcterms:created xsi:type="dcterms:W3CDTF">2006-04-07T10:01:45Z</dcterms:created>
  <dcterms:modified xsi:type="dcterms:W3CDTF">2014-10-15T14:12:34Z</dcterms:modified>
</cp:coreProperties>
</file>