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73" r:id="rId2"/>
    <p:sldId id="267" r:id="rId3"/>
    <p:sldId id="270" r:id="rId4"/>
    <p:sldId id="271" r:id="rId5"/>
    <p:sldId id="272" r:id="rId6"/>
    <p:sldId id="275" r:id="rId7"/>
    <p:sldId id="277" r:id="rId8"/>
    <p:sldId id="274" r:id="rId9"/>
    <p:sldId id="258" r:id="rId10"/>
    <p:sldId id="259" r:id="rId11"/>
    <p:sldId id="261" r:id="rId12"/>
    <p:sldId id="260" r:id="rId13"/>
    <p:sldId id="262" r:id="rId14"/>
    <p:sldId id="278" r:id="rId15"/>
    <p:sldId id="264" r:id="rId16"/>
    <p:sldId id="279"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7D31"/>
    <a:srgbClr val="005374"/>
    <a:srgbClr val="BBCE00"/>
    <a:srgbClr val="EBBB33"/>
    <a:srgbClr val="F54629"/>
    <a:srgbClr val="FF33CC"/>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764" autoAdjust="0"/>
    <p:restoredTop sz="74798" autoAdjust="0"/>
  </p:normalViewPr>
  <p:slideViewPr>
    <p:cSldViewPr snapToGrid="0">
      <p:cViewPr varScale="1">
        <p:scale>
          <a:sx n="60" d="100"/>
          <a:sy n="60" d="100"/>
        </p:scale>
        <p:origin x="672" y="60"/>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82" d="100"/>
          <a:sy n="82" d="100"/>
        </p:scale>
        <p:origin x="1986"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E5A694-AB3D-4FCC-A941-78F6C1F0D0D0}" type="datetimeFigureOut">
              <a:rPr lang="en-GB" smtClean="0"/>
              <a:t>06/04/2017</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228C79C-4A5D-440A-8F41-FAF2BB080C53}" type="slidenum">
              <a:rPr lang="en-GB" smtClean="0"/>
              <a:t>‹#›</a:t>
            </a:fld>
            <a:endParaRPr lang="en-GB"/>
          </a:p>
        </p:txBody>
      </p:sp>
    </p:spTree>
    <p:extLst>
      <p:ext uri="{BB962C8B-B14F-4D97-AF65-F5344CB8AC3E}">
        <p14:creationId xmlns:p14="http://schemas.microsoft.com/office/powerpoint/2010/main" val="3886102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youtube.com/watch?v=TVtlEqMrc1w"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en.wikipedia.org/wiki/Faraday_cage" TargetMode="External"/><Relationship Id="rId2" Type="http://schemas.openxmlformats.org/officeDocument/2006/relationships/slide" Target="../slides/slide6.xml"/><Relationship Id="rId1" Type="http://schemas.openxmlformats.org/officeDocument/2006/relationships/notesMaster" Target="../notesMasters/notesMaster1.xml"/><Relationship Id="rId6" Type="http://schemas.openxmlformats.org/officeDocument/2006/relationships/hyperlink" Target="https://www.youtube.com/watch?v=fLiji1YgDGU" TargetMode="External"/><Relationship Id="rId5" Type="http://schemas.openxmlformats.org/officeDocument/2006/relationships/hyperlink" Target="https://www.youtube.com/watch?v=BTysjWDl-SI" TargetMode="External"/><Relationship Id="rId4" Type="http://schemas.openxmlformats.org/officeDocument/2006/relationships/hyperlink" Target="https://www.youtube.com/watch?v=RFclcSOiqww"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en.wikipedia.org/wiki/Mohs_scale_of_mineral_hardness"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smtClean="0"/>
              <a:t>What is an electrical conductor?</a:t>
            </a:r>
          </a:p>
          <a:p>
            <a:pPr marL="0" marR="0" indent="0" algn="l" defTabSz="914400" rtl="0" eaLnBrk="1" fontAlgn="auto" latinLnBrk="0" hangingPunct="1">
              <a:lnSpc>
                <a:spcPct val="100000"/>
              </a:lnSpc>
              <a:spcBef>
                <a:spcPts val="0"/>
              </a:spcBef>
              <a:spcAft>
                <a:spcPts val="0"/>
              </a:spcAft>
              <a:buClrTx/>
              <a:buSzTx/>
              <a:buFontTx/>
              <a:buNone/>
              <a:tabLst/>
              <a:defRPr/>
            </a:pPr>
            <a:endParaRPr lang="en-GB"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smtClean="0"/>
              <a:t>&lt;click 1&gt;</a:t>
            </a:r>
          </a:p>
          <a:p>
            <a:pPr marL="0" marR="0" indent="0" algn="l" defTabSz="914400" rtl="0" eaLnBrk="1" fontAlgn="auto" latinLnBrk="0" hangingPunct="1">
              <a:lnSpc>
                <a:spcPct val="100000"/>
              </a:lnSpc>
              <a:spcBef>
                <a:spcPts val="0"/>
              </a:spcBef>
              <a:spcAft>
                <a:spcPts val="0"/>
              </a:spcAft>
              <a:buClrTx/>
              <a:buSzTx/>
              <a:buFontTx/>
              <a:buNone/>
              <a:tabLst/>
              <a:defRPr/>
            </a:pPr>
            <a:endParaRPr lang="en-GB"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smtClean="0"/>
              <a:t>Some materials let electricity pass through them easily, these materials are known as electrical conductors.</a:t>
            </a:r>
          </a:p>
          <a:p>
            <a:pPr marL="0" marR="0" indent="0" algn="l" defTabSz="914400" rtl="0" eaLnBrk="1" fontAlgn="auto" latinLnBrk="0" hangingPunct="1">
              <a:lnSpc>
                <a:spcPct val="100000"/>
              </a:lnSpc>
              <a:spcBef>
                <a:spcPts val="0"/>
              </a:spcBef>
              <a:spcAft>
                <a:spcPts val="0"/>
              </a:spcAft>
              <a:buClrTx/>
              <a:buSzTx/>
              <a:buFontTx/>
              <a:buNone/>
              <a:tabLst/>
              <a:defRPr/>
            </a:pPr>
            <a:endParaRPr lang="en-GB"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smtClean="0"/>
              <a:t>The International Standard (SI) unit of measure for electrical conductivity is the </a:t>
            </a:r>
            <a:r>
              <a:rPr lang="en-GB" b="1" baseline="0" dirty="0" err="1" smtClean="0"/>
              <a:t>siemens</a:t>
            </a:r>
            <a:r>
              <a:rPr lang="en-GB" baseline="0" dirty="0" smtClean="0"/>
              <a:t>, named after Ernst Werner von Siemens (the founder of the Siemens company), and is measured in </a:t>
            </a:r>
            <a:r>
              <a:rPr lang="en-GB" b="1" baseline="0" dirty="0" err="1" smtClean="0"/>
              <a:t>siemens</a:t>
            </a:r>
            <a:r>
              <a:rPr lang="en-GB" baseline="0" dirty="0" smtClean="0"/>
              <a:t> per metre (S/m) and is represented by the Greek letter sigma (lower-case).</a:t>
            </a:r>
          </a:p>
          <a:p>
            <a:pPr marL="0" marR="0" indent="0" algn="l" defTabSz="914400" rtl="0" eaLnBrk="1" fontAlgn="auto" latinLnBrk="0" hangingPunct="1">
              <a:lnSpc>
                <a:spcPct val="100000"/>
              </a:lnSpc>
              <a:spcBef>
                <a:spcPts val="0"/>
              </a:spcBef>
              <a:spcAft>
                <a:spcPts val="0"/>
              </a:spcAft>
              <a:buClrTx/>
              <a:buSzTx/>
              <a:buFontTx/>
              <a:buNone/>
              <a:tabLst/>
              <a:defRPr/>
            </a:pPr>
            <a:endParaRPr lang="en-GB"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smtClean="0"/>
              <a:t>&lt;click 2&gt;</a:t>
            </a:r>
          </a:p>
          <a:p>
            <a:pPr marL="0" marR="0" indent="0" algn="l" defTabSz="914400" rtl="0" eaLnBrk="1" fontAlgn="auto" latinLnBrk="0" hangingPunct="1">
              <a:lnSpc>
                <a:spcPct val="100000"/>
              </a:lnSpc>
              <a:spcBef>
                <a:spcPts val="0"/>
              </a:spcBef>
              <a:spcAft>
                <a:spcPts val="0"/>
              </a:spcAft>
              <a:buClrTx/>
              <a:buSzTx/>
              <a:buFontTx/>
              <a:buNone/>
              <a:tabLst/>
              <a:defRPr/>
            </a:pPr>
            <a:endParaRPr lang="en-GB"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smtClean="0"/>
              <a:t>The electrical resistance of an electrical conductor is a measure of how difficult it is for an electric current to pass through the conductor.</a:t>
            </a:r>
          </a:p>
          <a:p>
            <a:pPr marL="0" marR="0" indent="0" algn="l" defTabSz="914400" rtl="0" eaLnBrk="1" fontAlgn="auto" latinLnBrk="0" hangingPunct="1">
              <a:lnSpc>
                <a:spcPct val="100000"/>
              </a:lnSpc>
              <a:spcBef>
                <a:spcPts val="0"/>
              </a:spcBef>
              <a:spcAft>
                <a:spcPts val="0"/>
              </a:spcAft>
              <a:buClrTx/>
              <a:buSzTx/>
              <a:buFontTx/>
              <a:buNone/>
              <a:tabLst/>
              <a:defRPr/>
            </a:pPr>
            <a:endParaRPr lang="en-GB"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smtClean="0"/>
              <a:t>The SI unit of measure for electrical resistance is the ohm, named after the physicist Georg Simon Ohm, and represented by the Greek letter Omega (upper-case).</a:t>
            </a:r>
          </a:p>
          <a:p>
            <a:pPr marL="0" marR="0" indent="0" algn="l" defTabSz="914400" rtl="0" eaLnBrk="1" fontAlgn="auto" latinLnBrk="0" hangingPunct="1">
              <a:lnSpc>
                <a:spcPct val="100000"/>
              </a:lnSpc>
              <a:spcBef>
                <a:spcPts val="0"/>
              </a:spcBef>
              <a:spcAft>
                <a:spcPts val="0"/>
              </a:spcAft>
              <a:buClrTx/>
              <a:buSzTx/>
              <a:buFontTx/>
              <a:buNone/>
              <a:tabLst/>
              <a:defRPr/>
            </a:pPr>
            <a:endParaRPr lang="en-GB" baseline="0" dirty="0" smtClean="0"/>
          </a:p>
          <a:p>
            <a:r>
              <a:rPr lang="en-GB" dirty="0" smtClean="0"/>
              <a:t>&lt;click 3&gt;</a:t>
            </a:r>
          </a:p>
          <a:p>
            <a:r>
              <a:rPr lang="en-GB" dirty="0" smtClean="0"/>
              <a:t>Some materials don’t allow electricity to pass through them, these materials are known as electrical insulators.</a:t>
            </a:r>
            <a:endParaRPr lang="en-GB" dirty="0"/>
          </a:p>
        </p:txBody>
      </p:sp>
      <p:sp>
        <p:nvSpPr>
          <p:cNvPr id="4" name="Slide Number Placeholder 3"/>
          <p:cNvSpPr>
            <a:spLocks noGrp="1"/>
          </p:cNvSpPr>
          <p:nvPr>
            <p:ph type="sldNum" sz="quarter" idx="10"/>
          </p:nvPr>
        </p:nvSpPr>
        <p:spPr/>
        <p:txBody>
          <a:bodyPr/>
          <a:lstStyle/>
          <a:p>
            <a:fld id="{3228C79C-4A5D-440A-8F41-FAF2BB080C53}" type="slidenum">
              <a:rPr lang="en-GB" smtClean="0"/>
              <a:t>3</a:t>
            </a:fld>
            <a:endParaRPr lang="en-GB"/>
          </a:p>
        </p:txBody>
      </p:sp>
    </p:spTree>
    <p:extLst>
      <p:ext uri="{BB962C8B-B14F-4D97-AF65-F5344CB8AC3E}">
        <p14:creationId xmlns:p14="http://schemas.microsoft.com/office/powerpoint/2010/main" val="12268948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size</a:t>
            </a:r>
            <a:r>
              <a:rPr lang="en-GB" baseline="0" dirty="0" smtClean="0"/>
              <a:t> of the conductor created is open – some may choose to make a very small cylinder such as a domestic cartridge fuse.  Others may prefer to go much larger.  This could lead on to discussion about the current carrying capacity of the various designs created.</a:t>
            </a:r>
          </a:p>
          <a:p>
            <a:endParaRPr lang="en-GB" baseline="0" dirty="0" smtClean="0"/>
          </a:p>
          <a:p>
            <a:r>
              <a:rPr lang="en-GB" baseline="0" dirty="0" smtClean="0"/>
              <a:t>To run the link your computer must support at least a Flash Player 8.</a:t>
            </a:r>
            <a:endParaRPr lang="en-GB" dirty="0"/>
          </a:p>
        </p:txBody>
      </p:sp>
      <p:sp>
        <p:nvSpPr>
          <p:cNvPr id="4" name="Slide Number Placeholder 3"/>
          <p:cNvSpPr>
            <a:spLocks noGrp="1"/>
          </p:cNvSpPr>
          <p:nvPr>
            <p:ph type="sldNum" sz="quarter" idx="10"/>
          </p:nvPr>
        </p:nvSpPr>
        <p:spPr/>
        <p:txBody>
          <a:bodyPr/>
          <a:lstStyle/>
          <a:p>
            <a:fld id="{3228C79C-4A5D-440A-8F41-FAF2BB080C53}" type="slidenum">
              <a:rPr lang="en-GB" smtClean="0"/>
              <a:t>15</a:t>
            </a:fld>
            <a:endParaRPr lang="en-GB"/>
          </a:p>
        </p:txBody>
      </p:sp>
    </p:spTree>
    <p:extLst>
      <p:ext uri="{BB962C8B-B14F-4D97-AF65-F5344CB8AC3E}">
        <p14:creationId xmlns:p14="http://schemas.microsoft.com/office/powerpoint/2010/main" val="31705934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Note to teacher:  This slide builds.</a:t>
            </a:r>
          </a:p>
          <a:p>
            <a:endParaRPr lang="en-GB" b="1" dirty="0" smtClean="0"/>
          </a:p>
          <a:p>
            <a:r>
              <a:rPr lang="en-GB" b="0" dirty="0" smtClean="0"/>
              <a:t>Which materials</a:t>
            </a:r>
            <a:r>
              <a:rPr lang="en-GB" b="0" baseline="0" dirty="0" smtClean="0"/>
              <a:t> are electrical conductors and which material are insulators?</a:t>
            </a:r>
          </a:p>
          <a:p>
            <a:endParaRPr lang="en-GB" b="0" dirty="0" smtClean="0"/>
          </a:p>
          <a:p>
            <a:r>
              <a:rPr lang="en-GB" b="0" dirty="0" smtClean="0"/>
              <a:t>&lt;click</a:t>
            </a:r>
            <a:r>
              <a:rPr lang="en-GB" b="0" baseline="0" dirty="0" smtClean="0"/>
              <a:t> 1&gt;</a:t>
            </a:r>
          </a:p>
          <a:p>
            <a:r>
              <a:rPr lang="en-GB" b="0" baseline="0" dirty="0" smtClean="0"/>
              <a:t>Copper, (the periodic table symbol for cooper is Cu).  Is it a conductor of electricity or an insulator?</a:t>
            </a:r>
          </a:p>
          <a:p>
            <a:endParaRPr lang="en-GB" b="0" baseline="0" dirty="0" smtClean="0"/>
          </a:p>
          <a:p>
            <a:r>
              <a:rPr lang="en-GB" b="0" baseline="0" dirty="0" smtClean="0"/>
              <a:t>&lt;click 2.</a:t>
            </a:r>
          </a:p>
          <a:p>
            <a:r>
              <a:rPr lang="en-GB" b="0" baseline="0" dirty="0" smtClean="0"/>
              <a:t>It’s a conductor.  Cooper is one of the most widely used metals for conducting electricity.</a:t>
            </a:r>
          </a:p>
          <a:p>
            <a:endParaRPr lang="en-GB" b="0" baseline="0" dirty="0" smtClean="0"/>
          </a:p>
          <a:p>
            <a:r>
              <a:rPr lang="en-GB" b="0" baseline="0" dirty="0" smtClean="0"/>
              <a:t>&lt;click 3&gt;</a:t>
            </a:r>
          </a:p>
          <a:p>
            <a:r>
              <a:rPr lang="en-GB" b="0" baseline="0" dirty="0" smtClean="0"/>
              <a:t>Zinc, (the periodic table symbol for Zinc is Zn). Is it a conductor of electricity or an insulator?</a:t>
            </a:r>
          </a:p>
          <a:p>
            <a:endParaRPr lang="en-GB" b="0" baseline="0" dirty="0" smtClean="0"/>
          </a:p>
          <a:p>
            <a:r>
              <a:rPr lang="en-GB" b="0" baseline="0" dirty="0" smtClean="0"/>
              <a:t>&lt;click 4&gt;</a:t>
            </a:r>
          </a:p>
          <a:p>
            <a:r>
              <a:rPr lang="en-GB" b="0" baseline="0" dirty="0" smtClean="0"/>
              <a:t>It’s a conductor. Zinc is widely used in the production of dry cell batteries, the type of battery you use to power flashlights etc.</a:t>
            </a:r>
          </a:p>
          <a:p>
            <a:endParaRPr lang="en-GB" b="0" baseline="0" dirty="0" smtClean="0"/>
          </a:p>
          <a:p>
            <a:r>
              <a:rPr lang="en-GB" b="0" baseline="0" dirty="0" smtClean="0"/>
              <a:t>&lt;click 5&gt;</a:t>
            </a:r>
          </a:p>
          <a:p>
            <a:pPr marL="0" marR="0" indent="0" algn="l" defTabSz="914400" rtl="0" eaLnBrk="1" fontAlgn="auto" latinLnBrk="0" hangingPunct="1">
              <a:lnSpc>
                <a:spcPct val="100000"/>
              </a:lnSpc>
              <a:spcBef>
                <a:spcPts val="0"/>
              </a:spcBef>
              <a:spcAft>
                <a:spcPts val="0"/>
              </a:spcAft>
              <a:buClrTx/>
              <a:buSzTx/>
              <a:buFontTx/>
              <a:buNone/>
              <a:tabLst/>
              <a:defRPr/>
            </a:pPr>
            <a:r>
              <a:rPr lang="en-GB" b="0" baseline="0" dirty="0" smtClean="0"/>
              <a:t>Brass is a metal alloy made of cooper and zinc. Is it a conductor of electricity or an insulator?</a:t>
            </a:r>
          </a:p>
          <a:p>
            <a:endParaRPr lang="en-GB" b="0" baseline="0" dirty="0" smtClean="0"/>
          </a:p>
          <a:p>
            <a:r>
              <a:rPr lang="en-GB" b="0" baseline="0" dirty="0" smtClean="0"/>
              <a:t>&lt;click 6&gt;</a:t>
            </a:r>
          </a:p>
          <a:p>
            <a:r>
              <a:rPr lang="en-GB" b="0" baseline="0" dirty="0" smtClean="0"/>
              <a:t>It’s a conductor.</a:t>
            </a:r>
          </a:p>
          <a:p>
            <a:endParaRPr lang="en-GB" b="0" baseline="0" dirty="0" smtClean="0"/>
          </a:p>
          <a:p>
            <a:r>
              <a:rPr lang="en-GB" b="0" baseline="0" dirty="0" smtClean="0"/>
              <a:t>&lt;click 7&gt;</a:t>
            </a:r>
          </a:p>
          <a:p>
            <a:pPr marL="0" marR="0" indent="0" algn="l" defTabSz="914400" rtl="0" eaLnBrk="1" fontAlgn="auto" latinLnBrk="0" hangingPunct="1">
              <a:lnSpc>
                <a:spcPct val="100000"/>
              </a:lnSpc>
              <a:spcBef>
                <a:spcPts val="0"/>
              </a:spcBef>
              <a:spcAft>
                <a:spcPts val="0"/>
              </a:spcAft>
              <a:buClrTx/>
              <a:buSzTx/>
              <a:buFontTx/>
              <a:buNone/>
              <a:tabLst/>
              <a:defRPr/>
            </a:pPr>
            <a:r>
              <a:rPr lang="en-GB" b="0" baseline="0" dirty="0" smtClean="0"/>
              <a:t>Wood. It grows on trees…  Is it a conductor of electricity or an insulator?</a:t>
            </a:r>
          </a:p>
          <a:p>
            <a:endParaRPr lang="en-GB" b="0" baseline="0" dirty="0" smtClean="0"/>
          </a:p>
          <a:p>
            <a:r>
              <a:rPr lang="en-GB" b="0" baseline="0" dirty="0" smtClean="0"/>
              <a:t>&lt;click 8&gt;</a:t>
            </a:r>
          </a:p>
          <a:p>
            <a:r>
              <a:rPr lang="en-GB" b="0" baseline="0" dirty="0" smtClean="0"/>
              <a:t>It’s an insulator.  It does not conduct electricity.</a:t>
            </a:r>
          </a:p>
          <a:p>
            <a:endParaRPr lang="en-GB" b="0" baseline="0" dirty="0" smtClean="0"/>
          </a:p>
          <a:p>
            <a:r>
              <a:rPr lang="en-GB" b="0" baseline="0" dirty="0" smtClean="0"/>
              <a:t>&lt;click 9&gt;</a:t>
            </a:r>
          </a:p>
          <a:p>
            <a:pPr marL="0" marR="0" indent="0" algn="l" defTabSz="914400" rtl="0" eaLnBrk="1" fontAlgn="auto" latinLnBrk="0" hangingPunct="1">
              <a:lnSpc>
                <a:spcPct val="100000"/>
              </a:lnSpc>
              <a:spcBef>
                <a:spcPts val="0"/>
              </a:spcBef>
              <a:spcAft>
                <a:spcPts val="0"/>
              </a:spcAft>
              <a:buClrTx/>
              <a:buSzTx/>
              <a:buFontTx/>
              <a:buNone/>
              <a:tabLst/>
              <a:defRPr/>
            </a:pPr>
            <a:r>
              <a:rPr lang="en-GB" b="0" baseline="0" dirty="0" smtClean="0"/>
              <a:t>Diamonds are a crystalline form of pure carbon, the hardest naturally occurring substance. Is diamond a conductor of electricity or an insulator?</a:t>
            </a:r>
          </a:p>
          <a:p>
            <a:pPr marL="0" marR="0" indent="0" algn="l" defTabSz="914400" rtl="0" eaLnBrk="1" fontAlgn="auto" latinLnBrk="0" hangingPunct="1">
              <a:lnSpc>
                <a:spcPct val="100000"/>
              </a:lnSpc>
              <a:spcBef>
                <a:spcPts val="0"/>
              </a:spcBef>
              <a:spcAft>
                <a:spcPts val="0"/>
              </a:spcAft>
              <a:buClrTx/>
              <a:buSzTx/>
              <a:buFontTx/>
              <a:buNone/>
              <a:tabLst/>
              <a:defRPr/>
            </a:pPr>
            <a:endParaRPr lang="en-GB" b="0"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b="0" baseline="0" dirty="0" smtClean="0"/>
              <a:t>&lt;click 10&gt;</a:t>
            </a:r>
          </a:p>
          <a:p>
            <a:pPr marL="0" marR="0" indent="0" algn="l" defTabSz="914400" rtl="0" eaLnBrk="1" fontAlgn="auto" latinLnBrk="0" hangingPunct="1">
              <a:lnSpc>
                <a:spcPct val="100000"/>
              </a:lnSpc>
              <a:spcBef>
                <a:spcPts val="0"/>
              </a:spcBef>
              <a:spcAft>
                <a:spcPts val="0"/>
              </a:spcAft>
              <a:buClrTx/>
              <a:buSzTx/>
              <a:buFontTx/>
              <a:buNone/>
              <a:tabLst/>
              <a:defRPr/>
            </a:pPr>
            <a:r>
              <a:rPr lang="en-GB" b="0" baseline="0" dirty="0" smtClean="0"/>
              <a:t>It’s an insulator.  It does not conduct electricity.</a:t>
            </a:r>
          </a:p>
          <a:p>
            <a:pPr marL="0" marR="0" indent="0" algn="l" defTabSz="914400" rtl="0" eaLnBrk="1" fontAlgn="auto" latinLnBrk="0" hangingPunct="1">
              <a:lnSpc>
                <a:spcPct val="100000"/>
              </a:lnSpc>
              <a:spcBef>
                <a:spcPts val="0"/>
              </a:spcBef>
              <a:spcAft>
                <a:spcPts val="0"/>
              </a:spcAft>
              <a:buClrTx/>
              <a:buSzTx/>
              <a:buFontTx/>
              <a:buNone/>
              <a:tabLst/>
              <a:defRPr/>
            </a:pPr>
            <a:endParaRPr lang="en-GB" b="0"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b="0" baseline="0" dirty="0" smtClean="0"/>
              <a:t>&lt;click 11&gt;</a:t>
            </a:r>
          </a:p>
          <a:p>
            <a:pPr marL="0" marR="0" indent="0" algn="l" defTabSz="914400" rtl="0" eaLnBrk="1" fontAlgn="auto" latinLnBrk="0" hangingPunct="1">
              <a:lnSpc>
                <a:spcPct val="100000"/>
              </a:lnSpc>
              <a:spcBef>
                <a:spcPts val="0"/>
              </a:spcBef>
              <a:spcAft>
                <a:spcPts val="0"/>
              </a:spcAft>
              <a:buClrTx/>
              <a:buSzTx/>
              <a:buFontTx/>
              <a:buNone/>
              <a:tabLst/>
              <a:defRPr/>
            </a:pPr>
            <a:r>
              <a:rPr lang="en-GB" b="0" baseline="0" dirty="0" smtClean="0"/>
              <a:t>Gold, a precious metal, (the periodic table symbol for Gold is Au). Is it a conductor of electricity or an insulator?</a:t>
            </a:r>
          </a:p>
          <a:p>
            <a:pPr marL="0" marR="0" indent="0" algn="l" defTabSz="914400" rtl="0" eaLnBrk="1" fontAlgn="auto" latinLnBrk="0" hangingPunct="1">
              <a:lnSpc>
                <a:spcPct val="100000"/>
              </a:lnSpc>
              <a:spcBef>
                <a:spcPts val="0"/>
              </a:spcBef>
              <a:spcAft>
                <a:spcPts val="0"/>
              </a:spcAft>
              <a:buClrTx/>
              <a:buSzTx/>
              <a:buFontTx/>
              <a:buNone/>
              <a:tabLst/>
              <a:defRPr/>
            </a:pPr>
            <a:endParaRPr lang="en-GB" b="0"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b="0" baseline="0" dirty="0" smtClean="0"/>
              <a:t>&lt;click 12&gt;</a:t>
            </a:r>
          </a:p>
          <a:p>
            <a:pPr marL="0" marR="0" indent="0" algn="l" defTabSz="914400" rtl="0" eaLnBrk="1" fontAlgn="auto" latinLnBrk="0" hangingPunct="1">
              <a:lnSpc>
                <a:spcPct val="100000"/>
              </a:lnSpc>
              <a:spcBef>
                <a:spcPts val="0"/>
              </a:spcBef>
              <a:spcAft>
                <a:spcPts val="0"/>
              </a:spcAft>
              <a:buClrTx/>
              <a:buSzTx/>
              <a:buFontTx/>
              <a:buNone/>
              <a:tabLst/>
              <a:defRPr/>
            </a:pPr>
            <a:r>
              <a:rPr lang="en-GB" b="0" baseline="0" dirty="0" smtClean="0"/>
              <a:t>It’s a conductor.</a:t>
            </a:r>
          </a:p>
          <a:p>
            <a:pPr marL="0" marR="0" indent="0" algn="l" defTabSz="914400" rtl="0" eaLnBrk="1" fontAlgn="auto" latinLnBrk="0" hangingPunct="1">
              <a:lnSpc>
                <a:spcPct val="100000"/>
              </a:lnSpc>
              <a:spcBef>
                <a:spcPts val="0"/>
              </a:spcBef>
              <a:spcAft>
                <a:spcPts val="0"/>
              </a:spcAft>
              <a:buClrTx/>
              <a:buSzTx/>
              <a:buFontTx/>
              <a:buNone/>
              <a:tabLst/>
              <a:defRPr/>
            </a:pPr>
            <a:endParaRPr lang="en-GB" b="0"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b="0" baseline="0" dirty="0" smtClean="0"/>
              <a:t>&lt;click 13&gt;</a:t>
            </a:r>
          </a:p>
          <a:p>
            <a:pPr marL="0" marR="0" indent="0" algn="l" defTabSz="914400" rtl="0" eaLnBrk="1" fontAlgn="auto" latinLnBrk="0" hangingPunct="1">
              <a:lnSpc>
                <a:spcPct val="100000"/>
              </a:lnSpc>
              <a:spcBef>
                <a:spcPts val="0"/>
              </a:spcBef>
              <a:spcAft>
                <a:spcPts val="0"/>
              </a:spcAft>
              <a:buClrTx/>
              <a:buSzTx/>
              <a:buFontTx/>
              <a:buNone/>
              <a:tabLst/>
              <a:defRPr/>
            </a:pPr>
            <a:r>
              <a:rPr lang="en-GB" b="0" baseline="0" dirty="0" smtClean="0"/>
              <a:t>Plastic. Is it a conductor of electricity or an insulator?</a:t>
            </a:r>
          </a:p>
          <a:p>
            <a:pPr marL="0" marR="0" indent="0" algn="l" defTabSz="914400" rtl="0" eaLnBrk="1" fontAlgn="auto" latinLnBrk="0" hangingPunct="1">
              <a:lnSpc>
                <a:spcPct val="100000"/>
              </a:lnSpc>
              <a:spcBef>
                <a:spcPts val="0"/>
              </a:spcBef>
              <a:spcAft>
                <a:spcPts val="0"/>
              </a:spcAft>
              <a:buClrTx/>
              <a:buSzTx/>
              <a:buFontTx/>
              <a:buNone/>
              <a:tabLst/>
              <a:defRPr/>
            </a:pPr>
            <a:endParaRPr lang="en-GB" b="0"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b="0" baseline="0" dirty="0" smtClean="0"/>
              <a:t>&lt;click 14&gt;</a:t>
            </a:r>
          </a:p>
          <a:p>
            <a:pPr marL="0" marR="0" indent="0" algn="l" defTabSz="914400" rtl="0" eaLnBrk="1" fontAlgn="auto" latinLnBrk="0" hangingPunct="1">
              <a:lnSpc>
                <a:spcPct val="100000"/>
              </a:lnSpc>
              <a:spcBef>
                <a:spcPts val="0"/>
              </a:spcBef>
              <a:spcAft>
                <a:spcPts val="0"/>
              </a:spcAft>
              <a:buClrTx/>
              <a:buSzTx/>
              <a:buFontTx/>
              <a:buNone/>
              <a:tabLst/>
              <a:defRPr/>
            </a:pPr>
            <a:r>
              <a:rPr lang="en-GB" b="0" baseline="0" dirty="0" smtClean="0"/>
              <a:t>It’s an insulator.</a:t>
            </a:r>
          </a:p>
          <a:p>
            <a:pPr marL="0" marR="0" indent="0" algn="l" defTabSz="914400" rtl="0" eaLnBrk="1" fontAlgn="auto" latinLnBrk="0" hangingPunct="1">
              <a:lnSpc>
                <a:spcPct val="100000"/>
              </a:lnSpc>
              <a:spcBef>
                <a:spcPts val="0"/>
              </a:spcBef>
              <a:spcAft>
                <a:spcPts val="0"/>
              </a:spcAft>
              <a:buClrTx/>
              <a:buSzTx/>
              <a:buFontTx/>
              <a:buNone/>
              <a:tabLst/>
              <a:defRPr/>
            </a:pPr>
            <a:endParaRPr lang="en-GB" b="0"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b="0" baseline="0" dirty="0" smtClean="0"/>
              <a:t>&lt;click 15&gt;</a:t>
            </a:r>
          </a:p>
          <a:p>
            <a:pPr marL="0" marR="0" indent="0" algn="l" defTabSz="914400" rtl="0" eaLnBrk="1" fontAlgn="auto" latinLnBrk="0" hangingPunct="1">
              <a:lnSpc>
                <a:spcPct val="100000"/>
              </a:lnSpc>
              <a:spcBef>
                <a:spcPts val="0"/>
              </a:spcBef>
              <a:spcAft>
                <a:spcPts val="0"/>
              </a:spcAft>
              <a:buClrTx/>
              <a:buSzTx/>
              <a:buFontTx/>
              <a:buNone/>
              <a:tabLst/>
              <a:defRPr/>
            </a:pPr>
            <a:r>
              <a:rPr lang="en-GB" b="0" baseline="0" dirty="0" smtClean="0"/>
              <a:t>Rubber.  Used to make wellies and rubber-gloves, but is it a conductor of electricity or an insulator?</a:t>
            </a:r>
          </a:p>
          <a:p>
            <a:pPr marL="0" marR="0" indent="0" algn="l" defTabSz="914400" rtl="0" eaLnBrk="1" fontAlgn="auto" latinLnBrk="0" hangingPunct="1">
              <a:lnSpc>
                <a:spcPct val="100000"/>
              </a:lnSpc>
              <a:spcBef>
                <a:spcPts val="0"/>
              </a:spcBef>
              <a:spcAft>
                <a:spcPts val="0"/>
              </a:spcAft>
              <a:buClrTx/>
              <a:buSzTx/>
              <a:buFontTx/>
              <a:buNone/>
              <a:tabLst/>
              <a:defRPr/>
            </a:pPr>
            <a:endParaRPr lang="en-GB" b="0"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b="0" baseline="0" dirty="0" smtClean="0"/>
              <a:t>&lt;click 16&gt;</a:t>
            </a:r>
          </a:p>
          <a:p>
            <a:pPr marL="0" marR="0" indent="0" algn="l" defTabSz="914400" rtl="0" eaLnBrk="1" fontAlgn="auto" latinLnBrk="0" hangingPunct="1">
              <a:lnSpc>
                <a:spcPct val="100000"/>
              </a:lnSpc>
              <a:spcBef>
                <a:spcPts val="0"/>
              </a:spcBef>
              <a:spcAft>
                <a:spcPts val="0"/>
              </a:spcAft>
              <a:buClrTx/>
              <a:buSzTx/>
              <a:buFontTx/>
              <a:buNone/>
              <a:tabLst/>
              <a:defRPr/>
            </a:pPr>
            <a:r>
              <a:rPr lang="en-GB" b="0" baseline="0" dirty="0" smtClean="0"/>
              <a:t>It’s an insulator.</a:t>
            </a:r>
          </a:p>
          <a:p>
            <a:pPr marL="0" marR="0" indent="0" algn="l" defTabSz="914400" rtl="0" eaLnBrk="1" fontAlgn="auto" latinLnBrk="0" hangingPunct="1">
              <a:lnSpc>
                <a:spcPct val="100000"/>
              </a:lnSpc>
              <a:spcBef>
                <a:spcPts val="0"/>
              </a:spcBef>
              <a:spcAft>
                <a:spcPts val="0"/>
              </a:spcAft>
              <a:buClrTx/>
              <a:buSzTx/>
              <a:buFontTx/>
              <a:buNone/>
              <a:tabLst/>
              <a:defRPr/>
            </a:pPr>
            <a:endParaRPr lang="en-GB" b="0"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b="0" baseline="0" dirty="0" smtClean="0"/>
              <a:t>&lt;click 17&gt;</a:t>
            </a:r>
          </a:p>
          <a:p>
            <a:pPr marL="0" marR="0" indent="0" algn="l" defTabSz="914400" rtl="0" eaLnBrk="1" fontAlgn="auto" latinLnBrk="0" hangingPunct="1">
              <a:lnSpc>
                <a:spcPct val="100000"/>
              </a:lnSpc>
              <a:spcBef>
                <a:spcPts val="0"/>
              </a:spcBef>
              <a:spcAft>
                <a:spcPts val="0"/>
              </a:spcAft>
              <a:buClrTx/>
              <a:buSzTx/>
              <a:buFontTx/>
              <a:buNone/>
              <a:tabLst/>
              <a:defRPr/>
            </a:pPr>
            <a:r>
              <a:rPr lang="en-GB" b="0" baseline="0" dirty="0" smtClean="0"/>
              <a:t>Lead, (the periodic table symbol for Lead is </a:t>
            </a:r>
            <a:r>
              <a:rPr lang="en-GB" b="0" baseline="0" dirty="0" err="1" smtClean="0"/>
              <a:t>Pb</a:t>
            </a:r>
            <a:r>
              <a:rPr lang="en-GB" b="0" baseline="0" dirty="0" smtClean="0"/>
              <a:t>). Is it a conductor of electricity or an insulator?</a:t>
            </a:r>
          </a:p>
          <a:p>
            <a:pPr marL="0" marR="0" indent="0" algn="l" defTabSz="914400" rtl="0" eaLnBrk="1" fontAlgn="auto" latinLnBrk="0" hangingPunct="1">
              <a:lnSpc>
                <a:spcPct val="100000"/>
              </a:lnSpc>
              <a:spcBef>
                <a:spcPts val="0"/>
              </a:spcBef>
              <a:spcAft>
                <a:spcPts val="0"/>
              </a:spcAft>
              <a:buClrTx/>
              <a:buSzTx/>
              <a:buFontTx/>
              <a:buNone/>
              <a:tabLst/>
              <a:defRPr/>
            </a:pPr>
            <a:endParaRPr lang="en-GB" b="0"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b="0" baseline="0" dirty="0" smtClean="0"/>
              <a:t>&lt;click 18&gt;</a:t>
            </a:r>
          </a:p>
          <a:p>
            <a:pPr marL="0" marR="0" indent="0" algn="l" defTabSz="914400" rtl="0" eaLnBrk="1" fontAlgn="auto" latinLnBrk="0" hangingPunct="1">
              <a:lnSpc>
                <a:spcPct val="100000"/>
              </a:lnSpc>
              <a:spcBef>
                <a:spcPts val="0"/>
              </a:spcBef>
              <a:spcAft>
                <a:spcPts val="0"/>
              </a:spcAft>
              <a:buClrTx/>
              <a:buSzTx/>
              <a:buFontTx/>
              <a:buNone/>
              <a:tabLst/>
              <a:defRPr/>
            </a:pPr>
            <a:r>
              <a:rPr lang="en-GB" b="0" baseline="0" dirty="0" smtClean="0"/>
              <a:t>It’s a conductor.</a:t>
            </a:r>
          </a:p>
          <a:p>
            <a:pPr marL="0" marR="0" indent="0" algn="l" defTabSz="914400" rtl="0" eaLnBrk="1" fontAlgn="auto" latinLnBrk="0" hangingPunct="1">
              <a:lnSpc>
                <a:spcPct val="100000"/>
              </a:lnSpc>
              <a:spcBef>
                <a:spcPts val="0"/>
              </a:spcBef>
              <a:spcAft>
                <a:spcPts val="0"/>
              </a:spcAft>
              <a:buClrTx/>
              <a:buSzTx/>
              <a:buFontTx/>
              <a:buNone/>
              <a:tabLst/>
              <a:defRPr/>
            </a:pPr>
            <a:endParaRPr lang="en-GB" b="0"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b="0" baseline="0" dirty="0" smtClean="0"/>
              <a:t>&lt;click 19&gt;</a:t>
            </a:r>
          </a:p>
          <a:p>
            <a:pPr marL="0" marR="0" indent="0" algn="l" defTabSz="914400" rtl="0" eaLnBrk="1" fontAlgn="auto" latinLnBrk="0" hangingPunct="1">
              <a:lnSpc>
                <a:spcPct val="100000"/>
              </a:lnSpc>
              <a:spcBef>
                <a:spcPts val="0"/>
              </a:spcBef>
              <a:spcAft>
                <a:spcPts val="0"/>
              </a:spcAft>
              <a:buClrTx/>
              <a:buSzTx/>
              <a:buFontTx/>
              <a:buNone/>
              <a:tabLst/>
              <a:defRPr/>
            </a:pPr>
            <a:r>
              <a:rPr lang="en-GB" b="0" baseline="0" dirty="0" smtClean="0"/>
              <a:t>Steel, an alloy made form iron and carbon. Is it a conductor of electricity or an insulator?</a:t>
            </a:r>
          </a:p>
          <a:p>
            <a:pPr marL="0" marR="0" indent="0" algn="l" defTabSz="914400" rtl="0" eaLnBrk="1" fontAlgn="auto" latinLnBrk="0" hangingPunct="1">
              <a:lnSpc>
                <a:spcPct val="100000"/>
              </a:lnSpc>
              <a:spcBef>
                <a:spcPts val="0"/>
              </a:spcBef>
              <a:spcAft>
                <a:spcPts val="0"/>
              </a:spcAft>
              <a:buClrTx/>
              <a:buSzTx/>
              <a:buFontTx/>
              <a:buNone/>
              <a:tabLst/>
              <a:defRPr/>
            </a:pPr>
            <a:endParaRPr lang="en-GB" b="0"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b="0" baseline="0" dirty="0" smtClean="0"/>
              <a:t>&lt;click 20&gt;</a:t>
            </a:r>
          </a:p>
          <a:p>
            <a:pPr marL="0" marR="0" indent="0" algn="l" defTabSz="914400" rtl="0" eaLnBrk="1" fontAlgn="auto" latinLnBrk="0" hangingPunct="1">
              <a:lnSpc>
                <a:spcPct val="100000"/>
              </a:lnSpc>
              <a:spcBef>
                <a:spcPts val="0"/>
              </a:spcBef>
              <a:spcAft>
                <a:spcPts val="0"/>
              </a:spcAft>
              <a:buClrTx/>
              <a:buSzTx/>
              <a:buFontTx/>
              <a:buNone/>
              <a:tabLst/>
              <a:defRPr/>
            </a:pPr>
            <a:r>
              <a:rPr lang="en-GB" b="0" baseline="0" dirty="0" smtClean="0"/>
              <a:t>It’s a conductor.</a:t>
            </a:r>
          </a:p>
          <a:p>
            <a:pPr marL="0" marR="0" indent="0" algn="l" defTabSz="914400" rtl="0" eaLnBrk="1" fontAlgn="auto" latinLnBrk="0" hangingPunct="1">
              <a:lnSpc>
                <a:spcPct val="100000"/>
              </a:lnSpc>
              <a:spcBef>
                <a:spcPts val="0"/>
              </a:spcBef>
              <a:spcAft>
                <a:spcPts val="0"/>
              </a:spcAft>
              <a:buClrTx/>
              <a:buSzTx/>
              <a:buFontTx/>
              <a:buNone/>
              <a:tabLst/>
              <a:defRPr/>
            </a:pPr>
            <a:endParaRPr lang="en-GB" b="0" baseline="0" dirty="0" smtClean="0"/>
          </a:p>
          <a:p>
            <a:endParaRPr lang="en-GB" b="1" dirty="0" smtClean="0"/>
          </a:p>
          <a:p>
            <a:r>
              <a:rPr lang="en-GB" dirty="0" smtClean="0"/>
              <a:t>Materials that typically </a:t>
            </a:r>
            <a:r>
              <a:rPr lang="en-GB" b="1" dirty="0"/>
              <a:t>conduct</a:t>
            </a:r>
            <a:r>
              <a:rPr lang="en-GB" dirty="0"/>
              <a:t> heat very well also </a:t>
            </a:r>
            <a:r>
              <a:rPr lang="en-GB" b="1" dirty="0"/>
              <a:t>conduct electricity</a:t>
            </a:r>
            <a:r>
              <a:rPr lang="en-GB" dirty="0"/>
              <a:t> well, because both processes transport energy using </a:t>
            </a:r>
            <a:r>
              <a:rPr lang="en-GB" dirty="0" smtClean="0"/>
              <a:t>electrons.</a:t>
            </a:r>
          </a:p>
          <a:p>
            <a:endParaRPr lang="en-GB" dirty="0"/>
          </a:p>
        </p:txBody>
      </p:sp>
      <p:sp>
        <p:nvSpPr>
          <p:cNvPr id="4" name="Slide Number Placeholder 3"/>
          <p:cNvSpPr>
            <a:spLocks noGrp="1"/>
          </p:cNvSpPr>
          <p:nvPr>
            <p:ph type="sldNum" sz="quarter" idx="10"/>
          </p:nvPr>
        </p:nvSpPr>
        <p:spPr/>
        <p:txBody>
          <a:bodyPr/>
          <a:lstStyle/>
          <a:p>
            <a:fld id="{3228C79C-4A5D-440A-8F41-FAF2BB080C53}" type="slidenum">
              <a:rPr lang="en-GB" smtClean="0"/>
              <a:t>4</a:t>
            </a:fld>
            <a:endParaRPr lang="en-GB"/>
          </a:p>
        </p:txBody>
      </p:sp>
    </p:spTree>
    <p:extLst>
      <p:ext uri="{BB962C8B-B14F-4D97-AF65-F5344CB8AC3E}">
        <p14:creationId xmlns:p14="http://schemas.microsoft.com/office/powerpoint/2010/main" val="26176147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As metal is a good electrical conductor</a:t>
            </a:r>
            <a:r>
              <a:rPr lang="en-GB" baseline="0" dirty="0" smtClean="0"/>
              <a:t> it’s used to manufacture high-voltage transmission cables.  These cable are typically made form aluminium reinforced with steel.</a:t>
            </a:r>
          </a:p>
          <a:p>
            <a:endParaRPr lang="en-GB" baseline="0" dirty="0" smtClean="0"/>
          </a:p>
          <a:p>
            <a:r>
              <a:rPr lang="en-GB" baseline="0" dirty="0" smtClean="0"/>
              <a:t>The structures used to hold these high-voltage powerlines (referred to as pylons) are also made of steel.  How do they stop the electricity in the powerlines from passing into the pylons?</a:t>
            </a:r>
          </a:p>
          <a:p>
            <a:endParaRPr lang="en-GB" baseline="0" dirty="0" smtClean="0"/>
          </a:p>
          <a:p>
            <a:r>
              <a:rPr lang="en-GB" baseline="0" dirty="0" smtClean="0"/>
              <a:t>&lt;click 1&gt;</a:t>
            </a:r>
          </a:p>
          <a:p>
            <a:endParaRPr lang="en-GB" baseline="0" dirty="0" smtClean="0"/>
          </a:p>
          <a:p>
            <a:r>
              <a:rPr lang="en-GB" baseline="0" dirty="0" smtClean="0"/>
              <a:t>The powerlines are suspended from the pylons under glass or ceramic insulators.</a:t>
            </a:r>
          </a:p>
          <a:p>
            <a:endParaRPr lang="en-GB" baseline="0" dirty="0" smtClean="0"/>
          </a:p>
          <a:p>
            <a:r>
              <a:rPr lang="en-GB" baseline="0" dirty="0" smtClean="0"/>
              <a:t>The following YouTube video is on Siemens Power Transmission Technology: </a:t>
            </a:r>
            <a:r>
              <a:rPr lang="en-GB" baseline="0" dirty="0" smtClean="0">
                <a:hlinkClick r:id="rId3"/>
              </a:rPr>
              <a:t>https://www.youtube.com/watch?v=TVtlEqMrc1w</a:t>
            </a:r>
            <a:r>
              <a:rPr lang="en-GB" baseline="0" dirty="0" smtClean="0"/>
              <a:t>  </a:t>
            </a:r>
          </a:p>
          <a:p>
            <a:endParaRPr lang="en-GB" dirty="0"/>
          </a:p>
        </p:txBody>
      </p:sp>
      <p:sp>
        <p:nvSpPr>
          <p:cNvPr id="4" name="Slide Number Placeholder 3"/>
          <p:cNvSpPr>
            <a:spLocks noGrp="1"/>
          </p:cNvSpPr>
          <p:nvPr>
            <p:ph type="sldNum" sz="quarter" idx="10"/>
          </p:nvPr>
        </p:nvSpPr>
        <p:spPr/>
        <p:txBody>
          <a:bodyPr/>
          <a:lstStyle/>
          <a:p>
            <a:fld id="{3228C79C-4A5D-440A-8F41-FAF2BB080C53}" type="slidenum">
              <a:rPr lang="en-GB" smtClean="0"/>
              <a:t>5</a:t>
            </a:fld>
            <a:endParaRPr lang="en-GB"/>
          </a:p>
        </p:txBody>
      </p:sp>
    </p:spTree>
    <p:extLst>
      <p:ext uri="{BB962C8B-B14F-4D97-AF65-F5344CB8AC3E}">
        <p14:creationId xmlns:p14="http://schemas.microsoft.com/office/powerpoint/2010/main" val="42518043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This slide is optional.</a:t>
            </a:r>
          </a:p>
          <a:p>
            <a:endParaRPr lang="en-GB" dirty="0" smtClean="0"/>
          </a:p>
          <a:p>
            <a:r>
              <a:rPr lang="en-GB" dirty="0" smtClean="0"/>
              <a:t>Faraday cage </a:t>
            </a:r>
            <a:r>
              <a:rPr lang="en-GB" dirty="0" smtClean="0">
                <a:hlinkClick r:id="rId3"/>
              </a:rPr>
              <a:t>https://en.wikipedia.org/wiki/Faraday_cage</a:t>
            </a:r>
            <a:r>
              <a:rPr lang="en-GB" dirty="0" smtClean="0"/>
              <a:t> </a:t>
            </a:r>
          </a:p>
          <a:p>
            <a:r>
              <a:rPr lang="en-GB" dirty="0" smtClean="0"/>
              <a:t>A Faraday cage is an enclosure used to block electric fields.  It’s formed by a conductive material.</a:t>
            </a:r>
          </a:p>
          <a:p>
            <a:endParaRPr lang="en-GB" dirty="0" smtClean="0"/>
          </a:p>
          <a:p>
            <a:r>
              <a:rPr lang="en-GB" dirty="0" smtClean="0"/>
              <a:t>The</a:t>
            </a:r>
            <a:r>
              <a:rPr lang="en-GB" baseline="0" dirty="0" smtClean="0"/>
              <a:t> embedded video is a YouTube clip from the Disney film “The Sorcerer’s Apprentice” (2010) and gives an excellent example of a Faraday cage.  &lt;Click 1&gt; removes the image then please click the video to start the video.</a:t>
            </a:r>
          </a:p>
          <a:p>
            <a:endParaRPr lang="en-GB" baseline="0" dirty="0" smtClean="0"/>
          </a:p>
          <a:p>
            <a:r>
              <a:rPr lang="en-GB" baseline="0" dirty="0" smtClean="0"/>
              <a:t>Alternatively the video clip can be access </a:t>
            </a:r>
            <a:r>
              <a:rPr lang="en-GB" baseline="0" smtClean="0"/>
              <a:t>from YouTube:</a:t>
            </a:r>
            <a:endParaRPr lang="en-GB" dirty="0" smtClean="0"/>
          </a:p>
          <a:p>
            <a:r>
              <a:rPr lang="en-GB" dirty="0" smtClean="0">
                <a:hlinkClick r:id="rId4"/>
              </a:rPr>
              <a:t>https://www.youtube.com/watch?v=RFclcSOiqww</a:t>
            </a:r>
            <a:r>
              <a:rPr lang="en-GB" dirty="0" smtClean="0"/>
              <a:t>   </a:t>
            </a:r>
          </a:p>
          <a:p>
            <a:endParaRPr lang="en-GB" dirty="0" smtClean="0"/>
          </a:p>
          <a:p>
            <a:r>
              <a:rPr lang="en-GB" dirty="0" smtClean="0"/>
              <a:t>The following YouTube videos show the same but in</a:t>
            </a:r>
            <a:r>
              <a:rPr lang="en-GB" baseline="0" dirty="0" smtClean="0"/>
              <a:t> real life and shows the previous video wasn’t movie special effects</a:t>
            </a:r>
            <a:endParaRPr lang="en-GB" dirty="0" smtClean="0"/>
          </a:p>
          <a:p>
            <a:endParaRPr lang="en-GB" dirty="0" smtClean="0"/>
          </a:p>
          <a:p>
            <a:r>
              <a:rPr lang="en-GB" dirty="0" smtClean="0">
                <a:hlinkClick r:id="rId5"/>
              </a:rPr>
              <a:t>https://www.youtube.com/watch?v=BTysjWDl-SI</a:t>
            </a:r>
            <a:r>
              <a:rPr lang="en-GB" dirty="0" smtClean="0"/>
              <a:t> </a:t>
            </a:r>
          </a:p>
          <a:p>
            <a:endParaRPr lang="en-GB" dirty="0" smtClean="0"/>
          </a:p>
          <a:p>
            <a:r>
              <a:rPr lang="en-GB" sz="1200" u="sng" kern="1200" dirty="0" smtClean="0">
                <a:solidFill>
                  <a:schemeClr val="tx1"/>
                </a:solidFill>
                <a:effectLst/>
                <a:latin typeface="+mn-lt"/>
                <a:ea typeface="+mn-ea"/>
                <a:cs typeface="+mn-cs"/>
                <a:hlinkClick r:id="rId6"/>
              </a:rPr>
              <a:t>https://www.youtube.com/watch?v=fLiji1YgDGU</a:t>
            </a:r>
            <a:endParaRPr lang="en-GB" sz="1200" kern="1200" dirty="0" smtClean="0">
              <a:solidFill>
                <a:schemeClr val="tx1"/>
              </a:solidFill>
              <a:effectLst/>
              <a:latin typeface="+mn-lt"/>
              <a:ea typeface="+mn-ea"/>
              <a:cs typeface="+mn-cs"/>
            </a:endParaRPr>
          </a:p>
          <a:p>
            <a:endParaRPr lang="en-GB" dirty="0" smtClean="0"/>
          </a:p>
          <a:p>
            <a:endParaRPr lang="en-GB" dirty="0" smtClean="0"/>
          </a:p>
          <a:p>
            <a:endParaRPr lang="en-GB" dirty="0" smtClean="0"/>
          </a:p>
          <a:p>
            <a:endParaRPr lang="en-GB" dirty="0" smtClean="0"/>
          </a:p>
          <a:p>
            <a:endParaRPr lang="en-GB" dirty="0" smtClean="0"/>
          </a:p>
          <a:p>
            <a:endParaRPr lang="en-GB" dirty="0"/>
          </a:p>
        </p:txBody>
      </p:sp>
      <p:sp>
        <p:nvSpPr>
          <p:cNvPr id="4" name="Slide Number Placeholder 3"/>
          <p:cNvSpPr>
            <a:spLocks noGrp="1"/>
          </p:cNvSpPr>
          <p:nvPr>
            <p:ph type="sldNum" sz="quarter" idx="10"/>
          </p:nvPr>
        </p:nvSpPr>
        <p:spPr/>
        <p:txBody>
          <a:bodyPr/>
          <a:lstStyle/>
          <a:p>
            <a:fld id="{3228C79C-4A5D-440A-8F41-FAF2BB080C53}" type="slidenum">
              <a:rPr lang="en-GB" smtClean="0"/>
              <a:t>6</a:t>
            </a:fld>
            <a:endParaRPr lang="en-GB"/>
          </a:p>
        </p:txBody>
      </p:sp>
    </p:spTree>
    <p:extLst>
      <p:ext uri="{BB962C8B-B14F-4D97-AF65-F5344CB8AC3E}">
        <p14:creationId xmlns:p14="http://schemas.microsoft.com/office/powerpoint/2010/main" val="4777735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electrical resistance of an electrical conductor is a measure of the difficulty to pass an electric current through that conductor.  Electrical resistance shares some conceptual parallels with the notion of mechanical friction. The SI unit of electrical resistance is the ohm (Ω), while electrical conductance is measured in </a:t>
            </a:r>
            <a:r>
              <a:rPr lang="en-GB" dirty="0" err="1" smtClean="0"/>
              <a:t>siemens</a:t>
            </a:r>
            <a:r>
              <a:rPr lang="en-GB" dirty="0" smtClean="0"/>
              <a:t> (S).</a:t>
            </a:r>
            <a:endParaRPr lang="en-GB" dirty="0"/>
          </a:p>
        </p:txBody>
      </p:sp>
      <p:sp>
        <p:nvSpPr>
          <p:cNvPr id="4" name="Slide Number Placeholder 3"/>
          <p:cNvSpPr>
            <a:spLocks noGrp="1"/>
          </p:cNvSpPr>
          <p:nvPr>
            <p:ph type="sldNum" sz="quarter" idx="10"/>
          </p:nvPr>
        </p:nvSpPr>
        <p:spPr/>
        <p:txBody>
          <a:bodyPr/>
          <a:lstStyle/>
          <a:p>
            <a:fld id="{3228C79C-4A5D-440A-8F41-FAF2BB080C53}" type="slidenum">
              <a:rPr lang="en-GB" smtClean="0"/>
              <a:t>7</a:t>
            </a:fld>
            <a:endParaRPr lang="en-GB"/>
          </a:p>
        </p:txBody>
      </p:sp>
    </p:spTree>
    <p:extLst>
      <p:ext uri="{BB962C8B-B14F-4D97-AF65-F5344CB8AC3E}">
        <p14:creationId xmlns:p14="http://schemas.microsoft.com/office/powerpoint/2010/main" val="36765748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smtClean="0"/>
              <a:t>Different metals can be used to conduct electricity.  This slide in the start of a classroom activity to find out which material is the best conductor of electricity and then consider the cost-benefits when applied to specific requirements.</a:t>
            </a:r>
          </a:p>
          <a:p>
            <a:pPr marL="0" marR="0" indent="0" algn="l" defTabSz="914400" rtl="0" eaLnBrk="1" fontAlgn="auto" latinLnBrk="0" hangingPunct="1">
              <a:lnSpc>
                <a:spcPct val="100000"/>
              </a:lnSpc>
              <a:spcBef>
                <a:spcPts val="0"/>
              </a:spcBef>
              <a:spcAft>
                <a:spcPts val="0"/>
              </a:spcAft>
              <a:buClrTx/>
              <a:buSzTx/>
              <a:buFontTx/>
              <a:buNone/>
              <a:tabLst/>
              <a:defRPr/>
            </a:pPr>
            <a:endParaRPr lang="en-GB"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smtClean="0"/>
              <a:t>Price is always an important consideration in design, especially when large amounts of the material is required. </a:t>
            </a:r>
            <a:r>
              <a:rPr lang="en-GB" dirty="0" smtClean="0"/>
              <a:t>The metals market can be quite volatile so these</a:t>
            </a:r>
            <a:r>
              <a:rPr lang="en-GB" baseline="0" dirty="0" smtClean="0"/>
              <a:t> figures may require regular updates. </a:t>
            </a:r>
            <a:endParaRPr lang="en-GB" dirty="0" smtClean="0"/>
          </a:p>
          <a:p>
            <a:endParaRPr lang="en-GB" dirty="0" smtClean="0"/>
          </a:p>
          <a:p>
            <a:endParaRPr lang="en-GB" dirty="0" smtClean="0"/>
          </a:p>
          <a:p>
            <a:r>
              <a:rPr lang="en-GB" dirty="0" smtClean="0"/>
              <a:t>Mohs Scale - </a:t>
            </a:r>
            <a:r>
              <a:rPr lang="en-GB" dirty="0" smtClean="0">
                <a:hlinkClick r:id="rId3"/>
              </a:rPr>
              <a:t>https://en.wikipedia.org/wiki/Mohs_scale_of_mineral_hardness</a:t>
            </a:r>
            <a:r>
              <a:rPr lang="en-GB" dirty="0" smtClean="0"/>
              <a:t> </a:t>
            </a:r>
          </a:p>
          <a:p>
            <a:endParaRPr lang="en-GB" dirty="0"/>
          </a:p>
        </p:txBody>
      </p:sp>
      <p:sp>
        <p:nvSpPr>
          <p:cNvPr id="4" name="Slide Number Placeholder 3"/>
          <p:cNvSpPr>
            <a:spLocks noGrp="1"/>
          </p:cNvSpPr>
          <p:nvPr>
            <p:ph type="sldNum" sz="quarter" idx="10"/>
          </p:nvPr>
        </p:nvSpPr>
        <p:spPr/>
        <p:txBody>
          <a:bodyPr/>
          <a:lstStyle/>
          <a:p>
            <a:fld id="{3228C79C-4A5D-440A-8F41-FAF2BB080C53}" type="slidenum">
              <a:rPr lang="en-GB" smtClean="0"/>
              <a:t>8</a:t>
            </a:fld>
            <a:endParaRPr lang="en-GB"/>
          </a:p>
        </p:txBody>
      </p:sp>
    </p:spTree>
    <p:extLst>
      <p:ext uri="{BB962C8B-B14F-4D97-AF65-F5344CB8AC3E}">
        <p14:creationId xmlns:p14="http://schemas.microsoft.com/office/powerpoint/2010/main" val="32306320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Note – all values must be converted into metres.</a:t>
            </a:r>
            <a:endParaRPr lang="en-GB" dirty="0"/>
          </a:p>
        </p:txBody>
      </p:sp>
      <p:sp>
        <p:nvSpPr>
          <p:cNvPr id="4" name="Slide Number Placeholder 3"/>
          <p:cNvSpPr>
            <a:spLocks noGrp="1"/>
          </p:cNvSpPr>
          <p:nvPr>
            <p:ph type="sldNum" sz="quarter" idx="10"/>
          </p:nvPr>
        </p:nvSpPr>
        <p:spPr/>
        <p:txBody>
          <a:bodyPr/>
          <a:lstStyle/>
          <a:p>
            <a:fld id="{3228C79C-4A5D-440A-8F41-FAF2BB080C53}" type="slidenum">
              <a:rPr lang="en-GB" smtClean="0"/>
              <a:t>9</a:t>
            </a:fld>
            <a:endParaRPr lang="en-GB"/>
          </a:p>
        </p:txBody>
      </p:sp>
    </p:spTree>
    <p:extLst>
      <p:ext uri="{BB962C8B-B14F-4D97-AF65-F5344CB8AC3E}">
        <p14:creationId xmlns:p14="http://schemas.microsoft.com/office/powerpoint/2010/main" val="7826931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Students should be made aware</a:t>
            </a:r>
            <a:r>
              <a:rPr lang="en-GB" baseline="0" dirty="0" smtClean="0"/>
              <a:t> of the importance of using the ratchet to avoid damage to both the instrument and the material being measured.</a:t>
            </a:r>
            <a:endParaRPr lang="en-GB" dirty="0"/>
          </a:p>
        </p:txBody>
      </p:sp>
      <p:sp>
        <p:nvSpPr>
          <p:cNvPr id="4" name="Slide Number Placeholder 3"/>
          <p:cNvSpPr>
            <a:spLocks noGrp="1"/>
          </p:cNvSpPr>
          <p:nvPr>
            <p:ph type="sldNum" sz="quarter" idx="10"/>
          </p:nvPr>
        </p:nvSpPr>
        <p:spPr/>
        <p:txBody>
          <a:bodyPr/>
          <a:lstStyle/>
          <a:p>
            <a:fld id="{3228C79C-4A5D-440A-8F41-FAF2BB080C53}" type="slidenum">
              <a:rPr lang="en-GB" smtClean="0"/>
              <a:t>10</a:t>
            </a:fld>
            <a:endParaRPr lang="en-GB"/>
          </a:p>
        </p:txBody>
      </p:sp>
    </p:spTree>
    <p:extLst>
      <p:ext uri="{BB962C8B-B14F-4D97-AF65-F5344CB8AC3E}">
        <p14:creationId xmlns:p14="http://schemas.microsoft.com/office/powerpoint/2010/main" val="1254419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228C79C-4A5D-440A-8F41-FAF2BB080C53}" type="slidenum">
              <a:rPr lang="en-GB" smtClean="0"/>
              <a:t>14</a:t>
            </a:fld>
            <a:endParaRPr lang="en-GB"/>
          </a:p>
        </p:txBody>
      </p:sp>
    </p:spTree>
    <p:extLst>
      <p:ext uri="{BB962C8B-B14F-4D97-AF65-F5344CB8AC3E}">
        <p14:creationId xmlns:p14="http://schemas.microsoft.com/office/powerpoint/2010/main" val="13830798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E0731696-BBB6-4864-B8E4-590E055EA964}" type="datetimeFigureOut">
              <a:rPr lang="en-GB" smtClean="0"/>
              <a:t>06/04/2017</a:t>
            </a:fld>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436A223D-3D2C-482E-BE21-5DA7A20714E7}" type="slidenum">
              <a:rPr lang="en-GB" smtClean="0"/>
              <a:t>‹#›</a:t>
            </a:fld>
            <a:endParaRPr lang="en-GB"/>
          </a:p>
        </p:txBody>
      </p:sp>
    </p:spTree>
    <p:extLst>
      <p:ext uri="{BB962C8B-B14F-4D97-AF65-F5344CB8AC3E}">
        <p14:creationId xmlns:p14="http://schemas.microsoft.com/office/powerpoint/2010/main" val="36642465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E0731696-BBB6-4864-B8E4-590E055EA964}" type="datetimeFigureOut">
              <a:rPr lang="en-GB" smtClean="0"/>
              <a:t>06/04/2017</a:t>
            </a:fld>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436A223D-3D2C-482E-BE21-5DA7A20714E7}" type="slidenum">
              <a:rPr lang="en-GB" smtClean="0"/>
              <a:t>‹#›</a:t>
            </a:fld>
            <a:endParaRPr lang="en-GB"/>
          </a:p>
        </p:txBody>
      </p:sp>
    </p:spTree>
    <p:extLst>
      <p:ext uri="{BB962C8B-B14F-4D97-AF65-F5344CB8AC3E}">
        <p14:creationId xmlns:p14="http://schemas.microsoft.com/office/powerpoint/2010/main" val="6729199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E0731696-BBB6-4864-B8E4-590E055EA964}" type="datetimeFigureOut">
              <a:rPr lang="en-GB" smtClean="0"/>
              <a:t>06/04/2017</a:t>
            </a:fld>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436A223D-3D2C-482E-BE21-5DA7A20714E7}" type="slidenum">
              <a:rPr lang="en-GB" smtClean="0"/>
              <a:t>‹#›</a:t>
            </a:fld>
            <a:endParaRPr lang="en-GB"/>
          </a:p>
        </p:txBody>
      </p:sp>
    </p:spTree>
    <p:extLst>
      <p:ext uri="{BB962C8B-B14F-4D97-AF65-F5344CB8AC3E}">
        <p14:creationId xmlns:p14="http://schemas.microsoft.com/office/powerpoint/2010/main" val="11801018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E0731696-BBB6-4864-B8E4-590E055EA964}" type="datetimeFigureOut">
              <a:rPr lang="en-GB" smtClean="0"/>
              <a:t>06/04/2017</a:t>
            </a:fld>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436A223D-3D2C-482E-BE21-5DA7A20714E7}" type="slidenum">
              <a:rPr lang="en-GB" smtClean="0"/>
              <a:t>‹#›</a:t>
            </a:fld>
            <a:endParaRPr lang="en-GB"/>
          </a:p>
        </p:txBody>
      </p:sp>
    </p:spTree>
    <p:extLst>
      <p:ext uri="{BB962C8B-B14F-4D97-AF65-F5344CB8AC3E}">
        <p14:creationId xmlns:p14="http://schemas.microsoft.com/office/powerpoint/2010/main" val="29025099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E0731696-BBB6-4864-B8E4-590E055EA964}" type="datetimeFigureOut">
              <a:rPr lang="en-GB" smtClean="0"/>
              <a:t>06/04/2017</a:t>
            </a:fld>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436A223D-3D2C-482E-BE21-5DA7A20714E7}" type="slidenum">
              <a:rPr lang="en-GB" smtClean="0"/>
              <a:t>‹#›</a:t>
            </a:fld>
            <a:endParaRPr lang="en-GB"/>
          </a:p>
        </p:txBody>
      </p:sp>
    </p:spTree>
    <p:extLst>
      <p:ext uri="{BB962C8B-B14F-4D97-AF65-F5344CB8AC3E}">
        <p14:creationId xmlns:p14="http://schemas.microsoft.com/office/powerpoint/2010/main" val="26464501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E0731696-BBB6-4864-B8E4-590E055EA964}" type="datetimeFigureOut">
              <a:rPr lang="en-GB" smtClean="0"/>
              <a:t>06/04/2017</a:t>
            </a:fld>
            <a:endParaRPr lang="en-GB"/>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436A223D-3D2C-482E-BE21-5DA7A20714E7}" type="slidenum">
              <a:rPr lang="en-GB" smtClean="0"/>
              <a:t>‹#›</a:t>
            </a:fld>
            <a:endParaRPr lang="en-GB"/>
          </a:p>
        </p:txBody>
      </p:sp>
    </p:spTree>
    <p:extLst>
      <p:ext uri="{BB962C8B-B14F-4D97-AF65-F5344CB8AC3E}">
        <p14:creationId xmlns:p14="http://schemas.microsoft.com/office/powerpoint/2010/main" val="37807221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E0731696-BBB6-4864-B8E4-590E055EA964}" type="datetimeFigureOut">
              <a:rPr lang="en-GB" smtClean="0"/>
              <a:t>06/04/2017</a:t>
            </a:fld>
            <a:endParaRPr lang="en-GB"/>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GB"/>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436A223D-3D2C-482E-BE21-5DA7A20714E7}" type="slidenum">
              <a:rPr lang="en-GB" smtClean="0"/>
              <a:t>‹#›</a:t>
            </a:fld>
            <a:endParaRPr lang="en-GB"/>
          </a:p>
        </p:txBody>
      </p:sp>
    </p:spTree>
    <p:extLst>
      <p:ext uri="{BB962C8B-B14F-4D97-AF65-F5344CB8AC3E}">
        <p14:creationId xmlns:p14="http://schemas.microsoft.com/office/powerpoint/2010/main" val="18160322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0731696-BBB6-4864-B8E4-590E055EA964}" type="datetimeFigureOut">
              <a:rPr lang="en-GB" smtClean="0"/>
              <a:t>06/04/2017</a:t>
            </a:fld>
            <a:endParaRPr lang="en-GB"/>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GB"/>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436A223D-3D2C-482E-BE21-5DA7A20714E7}" type="slidenum">
              <a:rPr lang="en-GB" smtClean="0"/>
              <a:t>‹#›</a:t>
            </a:fld>
            <a:endParaRPr lang="en-GB"/>
          </a:p>
        </p:txBody>
      </p:sp>
    </p:spTree>
    <p:extLst>
      <p:ext uri="{BB962C8B-B14F-4D97-AF65-F5344CB8AC3E}">
        <p14:creationId xmlns:p14="http://schemas.microsoft.com/office/powerpoint/2010/main" val="25493579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E0731696-BBB6-4864-B8E4-590E055EA964}" type="datetimeFigureOut">
              <a:rPr lang="en-GB" smtClean="0"/>
              <a:t>06/04/2017</a:t>
            </a:fld>
            <a:endParaRPr lang="en-GB"/>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GB"/>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436A223D-3D2C-482E-BE21-5DA7A20714E7}" type="slidenum">
              <a:rPr lang="en-GB" smtClean="0"/>
              <a:t>‹#›</a:t>
            </a:fld>
            <a:endParaRPr lang="en-GB"/>
          </a:p>
        </p:txBody>
      </p:sp>
    </p:spTree>
    <p:extLst>
      <p:ext uri="{BB962C8B-B14F-4D97-AF65-F5344CB8AC3E}">
        <p14:creationId xmlns:p14="http://schemas.microsoft.com/office/powerpoint/2010/main" val="11687989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E0731696-BBB6-4864-B8E4-590E055EA964}" type="datetimeFigureOut">
              <a:rPr lang="en-GB" smtClean="0"/>
              <a:t>06/04/2017</a:t>
            </a:fld>
            <a:endParaRPr lang="en-GB"/>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436A223D-3D2C-482E-BE21-5DA7A20714E7}" type="slidenum">
              <a:rPr lang="en-GB" smtClean="0"/>
              <a:t>‹#›</a:t>
            </a:fld>
            <a:endParaRPr lang="en-GB"/>
          </a:p>
        </p:txBody>
      </p:sp>
    </p:spTree>
    <p:extLst>
      <p:ext uri="{BB962C8B-B14F-4D97-AF65-F5344CB8AC3E}">
        <p14:creationId xmlns:p14="http://schemas.microsoft.com/office/powerpoint/2010/main" val="2404359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E0731696-BBB6-4864-B8E4-590E055EA964}" type="datetimeFigureOut">
              <a:rPr lang="en-GB" smtClean="0"/>
              <a:t>06/04/2017</a:t>
            </a:fld>
            <a:endParaRPr lang="en-GB"/>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436A223D-3D2C-482E-BE21-5DA7A20714E7}" type="slidenum">
              <a:rPr lang="en-GB" smtClean="0"/>
              <a:t>‹#›</a:t>
            </a:fld>
            <a:endParaRPr lang="en-GB"/>
          </a:p>
        </p:txBody>
      </p:sp>
    </p:spTree>
    <p:extLst>
      <p:ext uri="{BB962C8B-B14F-4D97-AF65-F5344CB8AC3E}">
        <p14:creationId xmlns:p14="http://schemas.microsoft.com/office/powerpoint/2010/main" val="14179945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5374"/>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grpSp>
        <p:nvGrpSpPr>
          <p:cNvPr id="7" name="Group 6"/>
          <p:cNvGrpSpPr/>
          <p:nvPr userDrawn="1"/>
        </p:nvGrpSpPr>
        <p:grpSpPr>
          <a:xfrm>
            <a:off x="1" y="6027407"/>
            <a:ext cx="12192000" cy="858771"/>
            <a:chOff x="1" y="6295154"/>
            <a:chExt cx="12192000" cy="858771"/>
          </a:xfrm>
        </p:grpSpPr>
        <p:pic>
          <p:nvPicPr>
            <p:cNvPr id="8" name="Picture 7" descr="Goblins green title box.ai"/>
            <p:cNvPicPr>
              <a:picLocks noChangeAspect="1"/>
            </p:cNvPicPr>
            <p:nvPr/>
          </p:nvPicPr>
          <p:blipFill rotWithShape="1">
            <a:blip r:embed="rId13" cstate="print">
              <a:biLevel thresh="50000"/>
              <a:extLst>
                <a:ext uri="{28A0092B-C50C-407E-A947-70E740481C1C}">
                  <a14:useLocalDpi xmlns:a14="http://schemas.microsoft.com/office/drawing/2010/main" val="0"/>
                </a:ext>
              </a:extLst>
            </a:blip>
            <a:srcRect r="17620"/>
            <a:stretch/>
          </p:blipFill>
          <p:spPr>
            <a:xfrm>
              <a:off x="1" y="6295154"/>
              <a:ext cx="12192000" cy="858771"/>
            </a:xfrm>
            <a:prstGeom prst="rect">
              <a:avLst/>
            </a:prstGeom>
          </p:spPr>
        </p:pic>
        <p:pic>
          <p:nvPicPr>
            <p:cNvPr id="9" name="Picture 8" descr="Greenpower Solo Logo EPS.eps"/>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489347" y="6515940"/>
              <a:ext cx="2282241" cy="416564"/>
            </a:xfrm>
            <a:prstGeom prst="rect">
              <a:avLst/>
            </a:prstGeom>
          </p:spPr>
        </p:pic>
        <p:pic>
          <p:nvPicPr>
            <p:cNvPr id="10" name="Picture 9"/>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9970980" y="6495392"/>
              <a:ext cx="1714802" cy="399802"/>
            </a:xfrm>
            <a:prstGeom prst="rect">
              <a:avLst/>
            </a:prstGeom>
          </p:spPr>
        </p:pic>
      </p:grpSp>
    </p:spTree>
    <p:extLst>
      <p:ext uri="{BB962C8B-B14F-4D97-AF65-F5344CB8AC3E}">
        <p14:creationId xmlns:p14="http://schemas.microsoft.com/office/powerpoint/2010/main" val="542994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4.jpg"/><Relationship Id="rId1" Type="http://schemas.openxmlformats.org/officeDocument/2006/relationships/slideLayout" Target="../slideLayouts/slideLayout1.xml"/><Relationship Id="rId4" Type="http://schemas.openxmlformats.org/officeDocument/2006/relationships/image" Target="../media/image5.emf"/></Relationships>
</file>

<file path=ppt/slides/_rels/slide10.xml.rels><?xml version="1.0" encoding="UTF-8" standalone="yes"?>
<Relationships xmlns="http://schemas.openxmlformats.org/package/2006/relationships"><Relationship Id="rId3" Type="http://schemas.openxmlformats.org/officeDocument/2006/relationships/image" Target="../media/image25.gif"/><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9.png"/></Relationships>
</file>

<file path=ppt/slides/_rels/slide1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resistance-in-a-wire_en.jar"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1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5.emf"/><Relationship Id="rId5" Type="http://schemas.openxmlformats.org/officeDocument/2006/relationships/image" Target="../media/image3.jpeg"/><Relationship Id="rId4" Type="http://schemas.openxmlformats.org/officeDocument/2006/relationships/image" Target="../media/image2.emf"/></Relationships>
</file>

<file path=ppt/slides/_rels/slide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5.emf"/><Relationship Id="rId5" Type="http://schemas.openxmlformats.org/officeDocument/2006/relationships/image" Target="../media/image3.jpeg"/><Relationship Id="rId4" Type="http://schemas.openxmlformats.org/officeDocument/2006/relationships/image" Target="../media/image2.emf"/></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9.jpe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8" Type="http://schemas.openxmlformats.org/officeDocument/2006/relationships/image" Target="../media/image15.jpg"/><Relationship Id="rId3" Type="http://schemas.openxmlformats.org/officeDocument/2006/relationships/image" Target="../media/image10.jpg"/><Relationship Id="rId7"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jpeg"/><Relationship Id="rId10" Type="http://schemas.openxmlformats.org/officeDocument/2006/relationships/image" Target="../media/image17.jpg"/><Relationship Id="rId4" Type="http://schemas.openxmlformats.org/officeDocument/2006/relationships/image" Target="../media/image11.jpeg"/><Relationship Id="rId9" Type="http://schemas.openxmlformats.org/officeDocument/2006/relationships/image" Target="../media/image16.jpg"/></Relationships>
</file>

<file path=ppt/slides/_rels/slide5.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20.jpg"/><Relationship Id="rId4" Type="http://schemas.openxmlformats.org/officeDocument/2006/relationships/image" Target="../media/image19.jpeg"/></Relationships>
</file>

<file path=ppt/slides/_rels/slide6.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slideLayout" Target="../slideLayouts/slideLayout7.xml"/><Relationship Id="rId7" Type="http://schemas.openxmlformats.org/officeDocument/2006/relationships/hyperlink" Target="https://www.youtube.com/watch?v=RFclcSOiqww" TargetMode="Externa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2.gif"/><Relationship Id="rId5" Type="http://schemas.openxmlformats.org/officeDocument/2006/relationships/image" Target="../media/image21.png"/><Relationship Id="rId4" Type="http://schemas.openxmlformats.org/officeDocument/2006/relationships/notesSlide" Target="../notesSlides/notesSlide4.xml"/><Relationship Id="rId9" Type="http://schemas.openxmlformats.org/officeDocument/2006/relationships/image" Target="../media/image24.jpg"/></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8527" y="1506523"/>
            <a:ext cx="5874093" cy="3918450"/>
          </a:xfrm>
          <a:prstGeom prst="rect">
            <a:avLst/>
          </a:prstGeom>
        </p:spPr>
      </p:pic>
      <p:pic>
        <p:nvPicPr>
          <p:cNvPr id="5" name="Picture 4" descr="Goblins green title box.ai"/>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 y="411826"/>
            <a:ext cx="6632619" cy="974225"/>
          </a:xfrm>
          <a:prstGeom prst="rect">
            <a:avLst/>
          </a:prstGeom>
        </p:spPr>
      </p:pic>
      <p:pic>
        <p:nvPicPr>
          <p:cNvPr id="6" name="Picture 5" descr="white electric line.ai"/>
          <p:cNvPicPr>
            <a:picLocks noChangeAspect="1"/>
          </p:cNvPicPr>
          <p:nvPr/>
        </p:nvPicPr>
        <p:blipFill rotWithShape="1">
          <a:blip r:embed="rId4" cstate="email">
            <a:extLst>
              <a:ext uri="{28A0092B-C50C-407E-A947-70E740481C1C}">
                <a14:useLocalDpi xmlns:a14="http://schemas.microsoft.com/office/drawing/2010/main"/>
              </a:ext>
            </a:extLst>
          </a:blip>
          <a:srcRect t="62072"/>
          <a:stretch/>
        </p:blipFill>
        <p:spPr>
          <a:xfrm>
            <a:off x="-1288502" y="13516"/>
            <a:ext cx="4508500" cy="1367971"/>
          </a:xfrm>
          <a:prstGeom prst="rect">
            <a:avLst/>
          </a:prstGeom>
        </p:spPr>
      </p:pic>
      <p:sp>
        <p:nvSpPr>
          <p:cNvPr id="7" name="TextBox 6"/>
          <p:cNvSpPr txBox="1"/>
          <p:nvPr/>
        </p:nvSpPr>
        <p:spPr>
          <a:xfrm>
            <a:off x="842918" y="536862"/>
            <a:ext cx="4955203" cy="646331"/>
          </a:xfrm>
          <a:prstGeom prst="rect">
            <a:avLst/>
          </a:prstGeom>
          <a:noFill/>
        </p:spPr>
        <p:txBody>
          <a:bodyPr wrap="none" rtlCol="0">
            <a:spAutoFit/>
          </a:bodyPr>
          <a:lstStyle/>
          <a:p>
            <a:r>
              <a:rPr lang="en-GB" sz="3600" b="1" dirty="0" smtClean="0">
                <a:solidFill>
                  <a:schemeClr val="bg1"/>
                </a:solidFill>
                <a:latin typeface="Arial" panose="020B0604020202020204" pitchFamily="34" charset="0"/>
                <a:ea typeface="News Gothic MT" charset="0"/>
                <a:cs typeface="Arial" panose="020B0604020202020204" pitchFamily="34" charset="0"/>
              </a:rPr>
              <a:t>Electrical Conductors</a:t>
            </a:r>
            <a:endParaRPr lang="en-GB" sz="3600" b="1" dirty="0">
              <a:solidFill>
                <a:schemeClr val="bg1"/>
              </a:solidFill>
              <a:latin typeface="Arial" panose="020B0604020202020204" pitchFamily="34" charset="0"/>
              <a:ea typeface="News Gothic MT" charset="0"/>
              <a:cs typeface="Arial" panose="020B0604020202020204" pitchFamily="34" charset="0"/>
            </a:endParaRPr>
          </a:p>
        </p:txBody>
      </p:sp>
      <p:sp>
        <p:nvSpPr>
          <p:cNvPr id="8" name="TextBox 7"/>
          <p:cNvSpPr txBox="1"/>
          <p:nvPr/>
        </p:nvSpPr>
        <p:spPr>
          <a:xfrm>
            <a:off x="6969209" y="1506523"/>
            <a:ext cx="4448434" cy="3847207"/>
          </a:xfrm>
          <a:prstGeom prst="rect">
            <a:avLst/>
          </a:prstGeom>
          <a:noFill/>
        </p:spPr>
        <p:txBody>
          <a:bodyPr wrap="square" rtlCol="0">
            <a:spAutoFit/>
          </a:bodyPr>
          <a:lstStyle/>
          <a:p>
            <a:r>
              <a:rPr lang="en-GB" sz="2800" dirty="0" smtClean="0">
                <a:solidFill>
                  <a:schemeClr val="bg1"/>
                </a:solidFill>
              </a:rPr>
              <a:t>[</a:t>
            </a:r>
            <a:r>
              <a:rPr lang="en-GB" sz="2800" b="1" dirty="0" smtClean="0">
                <a:solidFill>
                  <a:schemeClr val="bg1"/>
                </a:solidFill>
              </a:rPr>
              <a:t>Conductivity</a:t>
            </a:r>
            <a:r>
              <a:rPr lang="en-GB" sz="2800" dirty="0" smtClean="0">
                <a:solidFill>
                  <a:schemeClr val="bg1"/>
                </a:solidFill>
              </a:rPr>
              <a:t>] </a:t>
            </a:r>
            <a:r>
              <a:rPr lang="en-GB" sz="2400" i="1" dirty="0" smtClean="0">
                <a:solidFill>
                  <a:schemeClr val="bg1"/>
                </a:solidFill>
              </a:rPr>
              <a:t>noun</a:t>
            </a:r>
            <a:endParaRPr lang="en-GB" sz="2800" i="1" dirty="0" smtClean="0">
              <a:solidFill>
                <a:schemeClr val="bg1"/>
              </a:solidFill>
            </a:endParaRPr>
          </a:p>
          <a:p>
            <a:r>
              <a:rPr lang="en-GB" sz="2400" dirty="0" smtClean="0">
                <a:solidFill>
                  <a:schemeClr val="bg1"/>
                </a:solidFill>
              </a:rPr>
              <a:t>In general, conductivity is the capacity to transmit something, such as electricity or heat.</a:t>
            </a:r>
          </a:p>
          <a:p>
            <a:endParaRPr lang="en-GB" sz="2400" dirty="0" smtClean="0">
              <a:solidFill>
                <a:schemeClr val="bg1"/>
              </a:solidFill>
            </a:endParaRPr>
          </a:p>
          <a:p>
            <a:r>
              <a:rPr lang="en-GB" sz="2400" dirty="0" smtClean="0">
                <a:solidFill>
                  <a:schemeClr val="bg1"/>
                </a:solidFill>
              </a:rPr>
              <a:t>An electrical conductor is a substance in which electrical charge carriers  (usually electrons) move easily from atom to atom with the application of voltage.</a:t>
            </a:r>
            <a:endParaRPr lang="en-GB" sz="2400" dirty="0">
              <a:solidFill>
                <a:schemeClr val="bg1"/>
              </a:solidFill>
            </a:endParaRPr>
          </a:p>
        </p:txBody>
      </p:sp>
      <p:sp>
        <p:nvSpPr>
          <p:cNvPr id="2" name="Rectangle 1"/>
          <p:cNvSpPr/>
          <p:nvPr/>
        </p:nvSpPr>
        <p:spPr>
          <a:xfrm>
            <a:off x="0" y="6654055"/>
            <a:ext cx="1270000" cy="153888"/>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spAutoFit/>
          </a:bodyPr>
          <a:lstStyle/>
          <a:p>
            <a:pPr algn="ctr"/>
            <a:r>
              <a:rPr lang="en-GB" sz="1000" smtClean="0">
                <a:solidFill>
                  <a:srgbClr val="000000"/>
                </a:solidFill>
                <a:latin typeface="Arial" panose="020B0604020202020204" pitchFamily="34" charset="0"/>
              </a:rPr>
              <a:t>Unrestricted</a:t>
            </a:r>
            <a:endParaRPr lang="en-GB" sz="1000">
              <a:solidFill>
                <a:srgbClr val="000000"/>
              </a:solidFill>
              <a:latin typeface="Arial" panose="020B0604020202020204" pitchFamily="34" charset="0"/>
            </a:endParaRPr>
          </a:p>
        </p:txBody>
      </p:sp>
    </p:spTree>
    <p:extLst>
      <p:ext uri="{BB962C8B-B14F-4D97-AF65-F5344CB8AC3E}">
        <p14:creationId xmlns:p14="http://schemas.microsoft.com/office/powerpoint/2010/main" val="226933572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8466" y="2507030"/>
            <a:ext cx="5865369" cy="2830947"/>
          </a:xfrm>
          <a:prstGeom prst="rect">
            <a:avLst/>
          </a:prstGeom>
        </p:spPr>
      </p:pic>
      <mc:AlternateContent xmlns:mc="http://schemas.openxmlformats.org/markup-compatibility/2006" xmlns:a14="http://schemas.microsoft.com/office/drawing/2010/main">
        <mc:Choice Requires="a14">
          <p:sp>
            <p:nvSpPr>
              <p:cNvPr id="5" name="TextBox 4"/>
              <p:cNvSpPr txBox="1"/>
              <p:nvPr/>
            </p:nvSpPr>
            <p:spPr>
              <a:xfrm>
                <a:off x="528033" y="1121722"/>
                <a:ext cx="7942867" cy="1015663"/>
              </a:xfrm>
              <a:prstGeom prst="rect">
                <a:avLst/>
              </a:prstGeom>
              <a:noFill/>
            </p:spPr>
            <p:txBody>
              <a:bodyPr wrap="square" rtlCol="0">
                <a:spAutoFit/>
              </a:bodyPr>
              <a:lstStyle/>
              <a:p>
                <a:r>
                  <a:rPr lang="en-GB" sz="2000" dirty="0" smtClean="0">
                    <a:solidFill>
                      <a:schemeClr val="bg1"/>
                    </a:solidFill>
                    <a:latin typeface="Arial" panose="020B0604020202020204" pitchFamily="34" charset="0"/>
                    <a:cs typeface="Arial" panose="020B0604020202020204" pitchFamily="34" charset="0"/>
                  </a:rPr>
                  <a:t>To determine the cross-section area you will need to </a:t>
                </a:r>
                <a:r>
                  <a:rPr lang="en-GB" sz="2000" b="1" dirty="0" smtClean="0">
                    <a:solidFill>
                      <a:schemeClr val="bg1"/>
                    </a:solidFill>
                    <a:latin typeface="Arial" panose="020B0604020202020204" pitchFamily="34" charset="0"/>
                    <a:cs typeface="Arial" panose="020B0604020202020204" pitchFamily="34" charset="0"/>
                  </a:rPr>
                  <a:t>measure the diameter </a:t>
                </a:r>
                <a:r>
                  <a:rPr lang="en-GB" sz="2000" dirty="0" smtClean="0">
                    <a:solidFill>
                      <a:schemeClr val="bg1"/>
                    </a:solidFill>
                    <a:latin typeface="Arial" panose="020B0604020202020204" pitchFamily="34" charset="0"/>
                    <a:cs typeface="Arial" panose="020B0604020202020204" pitchFamily="34" charset="0"/>
                  </a:rPr>
                  <a:t>of the wire with a </a:t>
                </a:r>
                <a:r>
                  <a:rPr lang="en-GB" sz="2000" dirty="0" err="1" smtClean="0">
                    <a:solidFill>
                      <a:schemeClr val="bg1"/>
                    </a:solidFill>
                    <a:latin typeface="Arial" panose="020B0604020202020204" pitchFamily="34" charset="0"/>
                    <a:cs typeface="Arial" panose="020B0604020202020204" pitchFamily="34" charset="0"/>
                  </a:rPr>
                  <a:t>micrometer</a:t>
                </a:r>
                <a:r>
                  <a:rPr lang="en-GB" sz="2000" dirty="0" smtClean="0">
                    <a:solidFill>
                      <a:schemeClr val="bg1"/>
                    </a:solidFill>
                    <a:latin typeface="Arial" panose="020B0604020202020204" pitchFamily="34" charset="0"/>
                    <a:cs typeface="Arial" panose="020B0604020202020204" pitchFamily="34" charset="0"/>
                  </a:rPr>
                  <a:t> screw gauge.  The Area can then be calculated using A = </a:t>
                </a:r>
                <a14:m>
                  <m:oMath xmlns:m="http://schemas.openxmlformats.org/officeDocument/2006/math">
                    <m:r>
                      <a:rPr lang="en-GB" sz="2000" i="1" smtClean="0">
                        <a:solidFill>
                          <a:schemeClr val="bg1"/>
                        </a:solidFill>
                        <a:latin typeface="Cambria Math" panose="02040503050406030204" pitchFamily="18" charset="0"/>
                        <a:ea typeface="Cambria Math" panose="02040503050406030204" pitchFamily="18" charset="0"/>
                      </a:rPr>
                      <m:t>𝜋</m:t>
                    </m:r>
                    <m:r>
                      <a:rPr lang="en-GB" sz="2000" b="0" i="1" smtClean="0">
                        <a:solidFill>
                          <a:schemeClr val="bg1"/>
                        </a:solidFill>
                        <a:latin typeface="Cambria Math" panose="02040503050406030204" pitchFamily="18" charset="0"/>
                        <a:ea typeface="Cambria Math" panose="02040503050406030204" pitchFamily="18" charset="0"/>
                      </a:rPr>
                      <m:t> </m:t>
                    </m:r>
                    <m:sSup>
                      <m:sSupPr>
                        <m:ctrlPr>
                          <a:rPr lang="en-GB" sz="2000" b="0" i="1" smtClean="0">
                            <a:solidFill>
                              <a:schemeClr val="bg1"/>
                            </a:solidFill>
                            <a:latin typeface="Cambria Math" panose="02040503050406030204" pitchFamily="18" charset="0"/>
                            <a:ea typeface="Cambria Math" panose="02040503050406030204" pitchFamily="18" charset="0"/>
                          </a:rPr>
                        </m:ctrlPr>
                      </m:sSupPr>
                      <m:e>
                        <m:r>
                          <a:rPr lang="en-GB" sz="2000" b="0" i="1" smtClean="0">
                            <a:solidFill>
                              <a:schemeClr val="bg1"/>
                            </a:solidFill>
                            <a:latin typeface="Cambria Math" panose="02040503050406030204" pitchFamily="18" charset="0"/>
                            <a:ea typeface="Cambria Math" panose="02040503050406030204" pitchFamily="18" charset="0"/>
                          </a:rPr>
                          <m:t>𝑟</m:t>
                        </m:r>
                      </m:e>
                      <m:sup>
                        <m:r>
                          <a:rPr lang="en-GB" sz="2000" b="0" i="1" smtClean="0">
                            <a:solidFill>
                              <a:schemeClr val="bg1"/>
                            </a:solidFill>
                            <a:latin typeface="Cambria Math" panose="02040503050406030204" pitchFamily="18" charset="0"/>
                            <a:ea typeface="Cambria Math" panose="02040503050406030204" pitchFamily="18" charset="0"/>
                          </a:rPr>
                          <m:t>2</m:t>
                        </m:r>
                      </m:sup>
                    </m:sSup>
                  </m:oMath>
                </a14:m>
                <a:endParaRPr lang="en-GB" sz="2000" dirty="0">
                  <a:solidFill>
                    <a:schemeClr val="bg1"/>
                  </a:solidFill>
                  <a:latin typeface="Arial" panose="020B0604020202020204" pitchFamily="34" charset="0"/>
                  <a:cs typeface="Arial" panose="020B0604020202020204" pitchFamily="34" charset="0"/>
                </a:endParaRPr>
              </a:p>
            </p:txBody>
          </p:sp>
        </mc:Choice>
        <mc:Fallback xmlns="">
          <p:sp>
            <p:nvSpPr>
              <p:cNvPr id="5" name="TextBox 4"/>
              <p:cNvSpPr txBox="1">
                <a:spLocks noRot="1" noChangeAspect="1" noMove="1" noResize="1" noEditPoints="1" noAdjustHandles="1" noChangeArrowheads="1" noChangeShapeType="1" noTextEdit="1"/>
              </p:cNvSpPr>
              <p:nvPr/>
            </p:nvSpPr>
            <p:spPr>
              <a:xfrm>
                <a:off x="528033" y="1121722"/>
                <a:ext cx="7942867" cy="1015663"/>
              </a:xfrm>
              <a:prstGeom prst="rect">
                <a:avLst/>
              </a:prstGeom>
              <a:blipFill rotWithShape="0">
                <a:blip r:embed="rId4"/>
                <a:stretch>
                  <a:fillRect l="-844" t="-2395" b="-10180"/>
                </a:stretch>
              </a:blipFill>
            </p:spPr>
            <p:txBody>
              <a:bodyPr/>
              <a:lstStyle/>
              <a:p>
                <a:r>
                  <a:rPr lang="en-GB">
                    <a:noFill/>
                  </a:rPr>
                  <a:t> </a:t>
                </a:r>
              </a:p>
            </p:txBody>
          </p:sp>
        </mc:Fallback>
      </mc:AlternateContent>
      <p:pic>
        <p:nvPicPr>
          <p:cNvPr id="8" name="Picture 7"/>
          <p:cNvPicPr>
            <a:picLocks noChangeAspect="1"/>
          </p:cNvPicPr>
          <p:nvPr/>
        </p:nvPicPr>
        <p:blipFill>
          <a:blip r:embed="rId5"/>
          <a:stretch>
            <a:fillRect/>
          </a:stretch>
        </p:blipFill>
        <p:spPr>
          <a:xfrm>
            <a:off x="8372261" y="2434647"/>
            <a:ext cx="2286000" cy="2000250"/>
          </a:xfrm>
          <a:prstGeom prst="rect">
            <a:avLst/>
          </a:prstGeom>
        </p:spPr>
      </p:pic>
      <p:sp>
        <p:nvSpPr>
          <p:cNvPr id="9" name="TextBox 8"/>
          <p:cNvSpPr txBox="1"/>
          <p:nvPr/>
        </p:nvSpPr>
        <p:spPr>
          <a:xfrm>
            <a:off x="8552564" y="1897890"/>
            <a:ext cx="1009822" cy="400110"/>
          </a:xfrm>
          <a:prstGeom prst="rect">
            <a:avLst/>
          </a:prstGeom>
          <a:noFill/>
        </p:spPr>
        <p:txBody>
          <a:bodyPr wrap="square" rtlCol="0">
            <a:spAutoFit/>
          </a:bodyPr>
          <a:lstStyle/>
          <a:p>
            <a:r>
              <a:rPr lang="en-GB" sz="2000" b="1" dirty="0" smtClean="0">
                <a:solidFill>
                  <a:srgbClr val="FF0000"/>
                </a:solidFill>
                <a:latin typeface="Arial" panose="020B0604020202020204" pitchFamily="34" charset="0"/>
                <a:cs typeface="Arial" panose="020B0604020202020204" pitchFamily="34" charset="0"/>
              </a:rPr>
              <a:t>2</a:t>
            </a:r>
            <a:r>
              <a:rPr lang="en-GB" sz="2000" dirty="0" smtClean="0">
                <a:solidFill>
                  <a:schemeClr val="bg1"/>
                </a:solidFill>
                <a:latin typeface="Arial" panose="020B0604020202020204" pitchFamily="34" charset="0"/>
                <a:cs typeface="Arial" panose="020B0604020202020204" pitchFamily="34" charset="0"/>
              </a:rPr>
              <a:t>mm</a:t>
            </a:r>
            <a:endParaRPr lang="en-GB" sz="2000" dirty="0">
              <a:solidFill>
                <a:schemeClr val="bg1"/>
              </a:solidFill>
              <a:latin typeface="Arial" panose="020B0604020202020204" pitchFamily="34" charset="0"/>
              <a:cs typeface="Arial" panose="020B0604020202020204" pitchFamily="34" charset="0"/>
            </a:endParaRPr>
          </a:p>
        </p:txBody>
      </p:sp>
      <p:sp>
        <p:nvSpPr>
          <p:cNvPr id="10" name="TextBox 9"/>
          <p:cNvSpPr txBox="1"/>
          <p:nvPr/>
        </p:nvSpPr>
        <p:spPr>
          <a:xfrm>
            <a:off x="8552564" y="4556778"/>
            <a:ext cx="1335021" cy="400110"/>
          </a:xfrm>
          <a:prstGeom prst="rect">
            <a:avLst/>
          </a:prstGeom>
          <a:noFill/>
        </p:spPr>
        <p:txBody>
          <a:bodyPr wrap="square" rtlCol="0">
            <a:spAutoFit/>
          </a:bodyPr>
          <a:lstStyle/>
          <a:p>
            <a:r>
              <a:rPr lang="en-GB" sz="2000" dirty="0" smtClean="0">
                <a:solidFill>
                  <a:srgbClr val="FFFF00"/>
                </a:solidFill>
                <a:latin typeface="Arial" panose="020B0604020202020204" pitchFamily="34" charset="0"/>
                <a:cs typeface="Arial" panose="020B0604020202020204" pitchFamily="34" charset="0"/>
              </a:rPr>
              <a:t>0.5</a:t>
            </a:r>
            <a:r>
              <a:rPr lang="en-GB" sz="2000" dirty="0" smtClean="0">
                <a:solidFill>
                  <a:schemeClr val="bg1"/>
                </a:solidFill>
                <a:latin typeface="Arial" panose="020B0604020202020204" pitchFamily="34" charset="0"/>
                <a:cs typeface="Arial" panose="020B0604020202020204" pitchFamily="34" charset="0"/>
              </a:rPr>
              <a:t>mm</a:t>
            </a:r>
            <a:endParaRPr lang="en-GB" sz="2000" dirty="0">
              <a:solidFill>
                <a:schemeClr val="bg1"/>
              </a:solidFill>
              <a:latin typeface="Arial" panose="020B0604020202020204" pitchFamily="34" charset="0"/>
              <a:cs typeface="Arial" panose="020B0604020202020204" pitchFamily="34" charset="0"/>
            </a:endParaRPr>
          </a:p>
        </p:txBody>
      </p:sp>
      <p:sp>
        <p:nvSpPr>
          <p:cNvPr id="11" name="TextBox 10"/>
          <p:cNvSpPr txBox="1"/>
          <p:nvPr/>
        </p:nvSpPr>
        <p:spPr>
          <a:xfrm>
            <a:off x="10967211" y="3075173"/>
            <a:ext cx="1212090" cy="400110"/>
          </a:xfrm>
          <a:prstGeom prst="rect">
            <a:avLst/>
          </a:prstGeom>
          <a:noFill/>
        </p:spPr>
        <p:txBody>
          <a:bodyPr wrap="square" rtlCol="0">
            <a:spAutoFit/>
          </a:bodyPr>
          <a:lstStyle/>
          <a:p>
            <a:r>
              <a:rPr lang="en-GB" sz="2000" dirty="0" smtClean="0">
                <a:solidFill>
                  <a:srgbClr val="92D050"/>
                </a:solidFill>
                <a:latin typeface="Arial" panose="020B0604020202020204" pitchFamily="34" charset="0"/>
                <a:cs typeface="Arial" panose="020B0604020202020204" pitchFamily="34" charset="0"/>
              </a:rPr>
              <a:t>0.38</a:t>
            </a:r>
            <a:r>
              <a:rPr lang="en-GB" sz="2000" dirty="0" smtClean="0">
                <a:solidFill>
                  <a:schemeClr val="bg1"/>
                </a:solidFill>
                <a:latin typeface="Arial" panose="020B0604020202020204" pitchFamily="34" charset="0"/>
                <a:cs typeface="Arial" panose="020B0604020202020204" pitchFamily="34" charset="0"/>
              </a:rPr>
              <a:t>mm</a:t>
            </a:r>
            <a:endParaRPr lang="en-GB" sz="2000" dirty="0">
              <a:solidFill>
                <a:schemeClr val="bg1"/>
              </a:solidFill>
              <a:latin typeface="Arial" panose="020B0604020202020204" pitchFamily="34" charset="0"/>
              <a:cs typeface="Arial" panose="020B0604020202020204" pitchFamily="34" charset="0"/>
            </a:endParaRPr>
          </a:p>
        </p:txBody>
      </p:sp>
      <p:cxnSp>
        <p:nvCxnSpPr>
          <p:cNvPr id="13" name="Straight Arrow Connector 12"/>
          <p:cNvCxnSpPr>
            <a:stCxn id="9" idx="2"/>
          </p:cNvCxnSpPr>
          <p:nvPr/>
        </p:nvCxnSpPr>
        <p:spPr>
          <a:xfrm flipH="1">
            <a:off x="8999538" y="2298000"/>
            <a:ext cx="57937" cy="1001182"/>
          </a:xfrm>
          <a:prstGeom prst="straightConnector1">
            <a:avLst/>
          </a:prstGeom>
          <a:ln w="19050">
            <a:solidFill>
              <a:schemeClr val="tx1"/>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V="1">
            <a:off x="8804714" y="3535363"/>
            <a:ext cx="243235" cy="1066959"/>
          </a:xfrm>
          <a:prstGeom prst="straightConnector1">
            <a:avLst/>
          </a:prstGeom>
          <a:ln w="19050">
            <a:solidFill>
              <a:schemeClr val="tx1"/>
            </a:solidFill>
            <a:headEnd w="med" len="lg"/>
            <a:tailEnd type="triangle" w="med" len="lg"/>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8040618" y="5137922"/>
            <a:ext cx="3043536" cy="400110"/>
          </a:xfrm>
          <a:prstGeom prst="rect">
            <a:avLst/>
          </a:prstGeom>
          <a:noFill/>
          <a:ln>
            <a:solidFill>
              <a:schemeClr val="bg1"/>
            </a:solidFill>
          </a:ln>
        </p:spPr>
        <p:txBody>
          <a:bodyPr wrap="square" rtlCol="0">
            <a:spAutoFit/>
          </a:bodyPr>
          <a:lstStyle/>
          <a:p>
            <a:r>
              <a:rPr lang="en-GB" sz="2000" dirty="0" smtClean="0">
                <a:solidFill>
                  <a:srgbClr val="FF0000"/>
                </a:solidFill>
                <a:latin typeface="Arial" panose="020B0604020202020204" pitchFamily="34" charset="0"/>
                <a:cs typeface="Arial" panose="020B0604020202020204" pitchFamily="34" charset="0"/>
              </a:rPr>
              <a:t>2</a:t>
            </a:r>
            <a:r>
              <a:rPr lang="en-GB" sz="2000" dirty="0" smtClean="0">
                <a:solidFill>
                  <a:schemeClr val="bg1"/>
                </a:solidFill>
                <a:latin typeface="Arial" panose="020B0604020202020204" pitchFamily="34" charset="0"/>
                <a:cs typeface="Arial" panose="020B0604020202020204" pitchFamily="34" charset="0"/>
              </a:rPr>
              <a:t> + </a:t>
            </a:r>
            <a:r>
              <a:rPr lang="en-GB" sz="2000" dirty="0" smtClean="0">
                <a:solidFill>
                  <a:srgbClr val="FFFF00"/>
                </a:solidFill>
                <a:latin typeface="Arial" panose="020B0604020202020204" pitchFamily="34" charset="0"/>
                <a:cs typeface="Arial" panose="020B0604020202020204" pitchFamily="34" charset="0"/>
              </a:rPr>
              <a:t>0.5</a:t>
            </a:r>
            <a:r>
              <a:rPr lang="en-GB" sz="2000" dirty="0" smtClean="0">
                <a:solidFill>
                  <a:schemeClr val="bg1"/>
                </a:solidFill>
                <a:latin typeface="Arial" panose="020B0604020202020204" pitchFamily="34" charset="0"/>
                <a:cs typeface="Arial" panose="020B0604020202020204" pitchFamily="34" charset="0"/>
              </a:rPr>
              <a:t> + </a:t>
            </a:r>
            <a:r>
              <a:rPr lang="en-GB" sz="2000" dirty="0" smtClean="0">
                <a:solidFill>
                  <a:srgbClr val="92D050"/>
                </a:solidFill>
                <a:latin typeface="Arial" panose="020B0604020202020204" pitchFamily="34" charset="0"/>
                <a:cs typeface="Arial" panose="020B0604020202020204" pitchFamily="34" charset="0"/>
              </a:rPr>
              <a:t>0.38</a:t>
            </a:r>
            <a:r>
              <a:rPr lang="en-GB" sz="2000" dirty="0" smtClean="0">
                <a:solidFill>
                  <a:schemeClr val="bg1"/>
                </a:solidFill>
                <a:latin typeface="Arial" panose="020B0604020202020204" pitchFamily="34" charset="0"/>
                <a:cs typeface="Arial" panose="020B0604020202020204" pitchFamily="34" charset="0"/>
              </a:rPr>
              <a:t> = </a:t>
            </a:r>
            <a:r>
              <a:rPr lang="en-GB" sz="2000" b="1" dirty="0" smtClean="0">
                <a:solidFill>
                  <a:schemeClr val="bg1"/>
                </a:solidFill>
                <a:latin typeface="Arial" panose="020B0604020202020204" pitchFamily="34" charset="0"/>
                <a:cs typeface="Arial" panose="020B0604020202020204" pitchFamily="34" charset="0"/>
              </a:rPr>
              <a:t>2.88</a:t>
            </a:r>
            <a:r>
              <a:rPr lang="en-GB" sz="2000" dirty="0" smtClean="0">
                <a:solidFill>
                  <a:schemeClr val="bg1"/>
                </a:solidFill>
                <a:latin typeface="Arial" panose="020B0604020202020204" pitchFamily="34" charset="0"/>
                <a:cs typeface="Arial" panose="020B0604020202020204" pitchFamily="34" charset="0"/>
              </a:rPr>
              <a:t>mm</a:t>
            </a:r>
            <a:endParaRPr lang="en-GB" sz="2000" dirty="0">
              <a:solidFill>
                <a:schemeClr val="bg1"/>
              </a:solidFill>
              <a:latin typeface="Arial" panose="020B0604020202020204" pitchFamily="34" charset="0"/>
              <a:cs typeface="Arial" panose="020B0604020202020204" pitchFamily="34" charset="0"/>
            </a:endParaRPr>
          </a:p>
        </p:txBody>
      </p:sp>
      <p:cxnSp>
        <p:nvCxnSpPr>
          <p:cNvPr id="23" name="Straight Arrow Connector 22"/>
          <p:cNvCxnSpPr/>
          <p:nvPr/>
        </p:nvCxnSpPr>
        <p:spPr>
          <a:xfrm flipH="1">
            <a:off x="9323390" y="3291688"/>
            <a:ext cx="1643820" cy="158474"/>
          </a:xfrm>
          <a:prstGeom prst="straightConnector1">
            <a:avLst/>
          </a:prstGeom>
          <a:ln w="19050">
            <a:solidFill>
              <a:schemeClr val="tx1"/>
            </a:solidFill>
            <a:tailEnd type="triangle" w="med" len="lg"/>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476518" y="501634"/>
            <a:ext cx="6274091" cy="461665"/>
          </a:xfrm>
          <a:prstGeom prst="rect">
            <a:avLst/>
          </a:prstGeom>
          <a:noFill/>
        </p:spPr>
        <p:txBody>
          <a:bodyPr wrap="square" rtlCol="0">
            <a:spAutoFit/>
          </a:bodyPr>
          <a:lstStyle/>
          <a:p>
            <a:r>
              <a:rPr lang="en-GB" sz="2400" u="sng" dirty="0" smtClean="0">
                <a:solidFill>
                  <a:schemeClr val="bg1"/>
                </a:solidFill>
                <a:latin typeface="Arial" panose="020B0604020202020204" pitchFamily="34" charset="0"/>
                <a:cs typeface="Arial" panose="020B0604020202020204" pitchFamily="34" charset="0"/>
              </a:rPr>
              <a:t>Calculating cross sectional area</a:t>
            </a:r>
            <a:endParaRPr lang="en-GB" sz="2400" u="sng"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9188858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srcRect l="23988" t="27460" r="39405" b="29366"/>
          <a:stretch/>
        </p:blipFill>
        <p:spPr>
          <a:xfrm>
            <a:off x="1316641" y="3437035"/>
            <a:ext cx="3406516" cy="2259932"/>
          </a:xfrm>
          <a:prstGeom prst="rect">
            <a:avLst/>
          </a:prstGeom>
        </p:spPr>
      </p:pic>
      <p:pic>
        <p:nvPicPr>
          <p:cNvPr id="5" name="Picture 4"/>
          <p:cNvPicPr>
            <a:picLocks noChangeAspect="1"/>
          </p:cNvPicPr>
          <p:nvPr/>
        </p:nvPicPr>
        <p:blipFill rotWithShape="1">
          <a:blip r:embed="rId3"/>
          <a:srcRect l="28080" t="13667" r="5502" b="19960"/>
          <a:stretch/>
        </p:blipFill>
        <p:spPr>
          <a:xfrm>
            <a:off x="1316641" y="1079499"/>
            <a:ext cx="3382359" cy="2034069"/>
          </a:xfrm>
          <a:prstGeom prst="rect">
            <a:avLst/>
          </a:prstGeom>
        </p:spPr>
      </p:pic>
      <p:sp>
        <p:nvSpPr>
          <p:cNvPr id="6" name="TextBox 5"/>
          <p:cNvSpPr txBox="1"/>
          <p:nvPr/>
        </p:nvSpPr>
        <p:spPr>
          <a:xfrm>
            <a:off x="5128593" y="1434813"/>
            <a:ext cx="4038601" cy="1323439"/>
          </a:xfrm>
          <a:prstGeom prst="rect">
            <a:avLst/>
          </a:prstGeom>
          <a:noFill/>
        </p:spPr>
        <p:txBody>
          <a:bodyPr wrap="square" rtlCol="0">
            <a:spAutoFit/>
          </a:bodyPr>
          <a:lstStyle/>
          <a:p>
            <a:r>
              <a:rPr lang="en-GB" sz="2000" dirty="0" smtClean="0">
                <a:solidFill>
                  <a:schemeClr val="bg1"/>
                </a:solidFill>
                <a:latin typeface="Arial" panose="020B0604020202020204" pitchFamily="34" charset="0"/>
                <a:cs typeface="Arial" panose="020B0604020202020204" pitchFamily="34" charset="0"/>
              </a:rPr>
              <a:t>5mm + 0.5 + 0.28 = 7.78mm</a:t>
            </a:r>
          </a:p>
          <a:p>
            <a:r>
              <a:rPr lang="en-GB" sz="2000" dirty="0" smtClean="0">
                <a:solidFill>
                  <a:schemeClr val="bg1"/>
                </a:solidFill>
                <a:latin typeface="Arial" panose="020B0604020202020204" pitchFamily="34" charset="0"/>
                <a:cs typeface="Arial" panose="020B0604020202020204" pitchFamily="34" charset="0"/>
              </a:rPr>
              <a:t>Or more precisely</a:t>
            </a:r>
          </a:p>
          <a:p>
            <a:r>
              <a:rPr lang="en-GB" sz="2000" dirty="0" smtClean="0">
                <a:solidFill>
                  <a:schemeClr val="bg1"/>
                </a:solidFill>
                <a:latin typeface="Arial" panose="020B0604020202020204" pitchFamily="34" charset="0"/>
                <a:cs typeface="Arial" panose="020B0604020202020204" pitchFamily="34" charset="0"/>
              </a:rPr>
              <a:t>7.779mm by estimating between the thimble graduations</a:t>
            </a:r>
            <a:endParaRPr lang="en-GB" sz="2000" dirty="0">
              <a:solidFill>
                <a:schemeClr val="bg1"/>
              </a:solidFill>
              <a:latin typeface="Arial" panose="020B0604020202020204" pitchFamily="34" charset="0"/>
              <a:cs typeface="Arial" panose="020B0604020202020204" pitchFamily="34" charset="0"/>
            </a:endParaRPr>
          </a:p>
        </p:txBody>
      </p:sp>
      <p:sp>
        <p:nvSpPr>
          <p:cNvPr id="7" name="TextBox 6"/>
          <p:cNvSpPr txBox="1"/>
          <p:nvPr/>
        </p:nvSpPr>
        <p:spPr>
          <a:xfrm>
            <a:off x="5128592" y="3905281"/>
            <a:ext cx="4038601" cy="1323439"/>
          </a:xfrm>
          <a:prstGeom prst="rect">
            <a:avLst/>
          </a:prstGeom>
          <a:noFill/>
        </p:spPr>
        <p:txBody>
          <a:bodyPr wrap="square" rtlCol="0">
            <a:spAutoFit/>
          </a:bodyPr>
          <a:lstStyle/>
          <a:p>
            <a:r>
              <a:rPr lang="en-GB" sz="2000" dirty="0">
                <a:solidFill>
                  <a:schemeClr val="bg1"/>
                </a:solidFill>
                <a:latin typeface="Arial" panose="020B0604020202020204" pitchFamily="34" charset="0"/>
                <a:cs typeface="Arial" panose="020B0604020202020204" pitchFamily="34" charset="0"/>
              </a:rPr>
              <a:t>0</a:t>
            </a:r>
            <a:r>
              <a:rPr lang="en-GB" sz="2000" dirty="0" smtClean="0">
                <a:solidFill>
                  <a:schemeClr val="bg1"/>
                </a:solidFill>
                <a:latin typeface="Arial" panose="020B0604020202020204" pitchFamily="34" charset="0"/>
                <a:cs typeface="Arial" panose="020B0604020202020204" pitchFamily="34" charset="0"/>
              </a:rPr>
              <a:t>mm + 0.5 + 0.07 = 0.57mm</a:t>
            </a:r>
          </a:p>
          <a:p>
            <a:r>
              <a:rPr lang="en-GB" sz="2000" dirty="0" smtClean="0">
                <a:solidFill>
                  <a:schemeClr val="bg1"/>
                </a:solidFill>
                <a:latin typeface="Arial" panose="020B0604020202020204" pitchFamily="34" charset="0"/>
                <a:cs typeface="Arial" panose="020B0604020202020204" pitchFamily="34" charset="0"/>
              </a:rPr>
              <a:t>Or more precisely</a:t>
            </a:r>
          </a:p>
          <a:p>
            <a:r>
              <a:rPr lang="en-GB" sz="2000" dirty="0" smtClean="0">
                <a:solidFill>
                  <a:schemeClr val="bg1"/>
                </a:solidFill>
                <a:latin typeface="Arial" panose="020B0604020202020204" pitchFamily="34" charset="0"/>
                <a:cs typeface="Arial" panose="020B0604020202020204" pitchFamily="34" charset="0"/>
              </a:rPr>
              <a:t>0.569mm by estimating between the thimble graduations</a:t>
            </a:r>
            <a:endParaRPr lang="en-GB" sz="2000" dirty="0">
              <a:solidFill>
                <a:schemeClr val="bg1"/>
              </a:solidFill>
              <a:latin typeface="Arial" panose="020B0604020202020204" pitchFamily="34" charset="0"/>
              <a:cs typeface="Arial" panose="020B0604020202020204" pitchFamily="34" charset="0"/>
            </a:endParaRPr>
          </a:p>
        </p:txBody>
      </p:sp>
      <p:sp>
        <p:nvSpPr>
          <p:cNvPr id="8" name="TextBox 7"/>
          <p:cNvSpPr txBox="1"/>
          <p:nvPr/>
        </p:nvSpPr>
        <p:spPr>
          <a:xfrm>
            <a:off x="1316641" y="294367"/>
            <a:ext cx="5102412" cy="461665"/>
          </a:xfrm>
          <a:prstGeom prst="rect">
            <a:avLst/>
          </a:prstGeom>
          <a:noFill/>
        </p:spPr>
        <p:txBody>
          <a:bodyPr wrap="square" rtlCol="0">
            <a:spAutoFit/>
          </a:bodyPr>
          <a:lstStyle/>
          <a:p>
            <a:r>
              <a:rPr lang="en-GB" sz="2400" u="sng" dirty="0" smtClean="0">
                <a:solidFill>
                  <a:schemeClr val="bg1"/>
                </a:solidFill>
                <a:latin typeface="Arial" panose="020B0604020202020204" pitchFamily="34" charset="0"/>
                <a:cs typeface="Arial" panose="020B0604020202020204" pitchFamily="34" charset="0"/>
              </a:rPr>
              <a:t>Try These </a:t>
            </a:r>
            <a:r>
              <a:rPr lang="en-GB" sz="2400" u="sng" dirty="0" err="1" smtClean="0">
                <a:solidFill>
                  <a:schemeClr val="bg1"/>
                </a:solidFill>
                <a:latin typeface="Arial" panose="020B0604020202020204" pitchFamily="34" charset="0"/>
                <a:cs typeface="Arial" panose="020B0604020202020204" pitchFamily="34" charset="0"/>
              </a:rPr>
              <a:t>micrometer</a:t>
            </a:r>
            <a:r>
              <a:rPr lang="en-GB" sz="2400" u="sng" dirty="0" smtClean="0">
                <a:solidFill>
                  <a:schemeClr val="bg1"/>
                </a:solidFill>
                <a:latin typeface="Arial" panose="020B0604020202020204" pitchFamily="34" charset="0"/>
                <a:cs typeface="Arial" panose="020B0604020202020204" pitchFamily="34" charset="0"/>
              </a:rPr>
              <a:t> readings</a:t>
            </a:r>
            <a:endParaRPr lang="en-GB" sz="2400" u="sng"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49466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676649" y="1277937"/>
            <a:ext cx="3857491" cy="4742961"/>
          </a:xfrm>
          <a:prstGeom prst="rect">
            <a:avLst/>
          </a:prstGeom>
        </p:spPr>
      </p:pic>
      <p:sp>
        <p:nvSpPr>
          <p:cNvPr id="5" name="TextBox 4"/>
          <p:cNvSpPr txBox="1"/>
          <p:nvPr/>
        </p:nvSpPr>
        <p:spPr>
          <a:xfrm>
            <a:off x="8275832" y="1966258"/>
            <a:ext cx="3409950" cy="1938992"/>
          </a:xfrm>
          <a:prstGeom prst="rect">
            <a:avLst/>
          </a:prstGeom>
          <a:noFill/>
        </p:spPr>
        <p:txBody>
          <a:bodyPr wrap="square" rtlCol="0">
            <a:spAutoFit/>
          </a:bodyPr>
          <a:lstStyle/>
          <a:p>
            <a:r>
              <a:rPr lang="en-GB" sz="2000" dirty="0" smtClean="0">
                <a:solidFill>
                  <a:schemeClr val="bg1"/>
                </a:solidFill>
                <a:latin typeface="Arial" panose="020B0604020202020204" pitchFamily="34" charset="0"/>
                <a:cs typeface="Arial" panose="020B0604020202020204" pitchFamily="34" charset="0"/>
              </a:rPr>
              <a:t>A </a:t>
            </a:r>
            <a:r>
              <a:rPr lang="en-GB" sz="2000" dirty="0" err="1" smtClean="0">
                <a:solidFill>
                  <a:schemeClr val="bg1"/>
                </a:solidFill>
                <a:latin typeface="Arial" panose="020B0604020202020204" pitchFamily="34" charset="0"/>
                <a:cs typeface="Arial" panose="020B0604020202020204" pitchFamily="34" charset="0"/>
              </a:rPr>
              <a:t>multimeter</a:t>
            </a:r>
            <a:r>
              <a:rPr lang="en-GB" sz="2000" dirty="0" smtClean="0">
                <a:solidFill>
                  <a:schemeClr val="bg1"/>
                </a:solidFill>
                <a:latin typeface="Arial" panose="020B0604020202020204" pitchFamily="34" charset="0"/>
                <a:cs typeface="Arial" panose="020B0604020202020204" pitchFamily="34" charset="0"/>
              </a:rPr>
              <a:t> can measure voltage, current or resistance over a wide range.  We will want to measure resistance over a range of 0-200 Ohms (</a:t>
            </a:r>
            <a:r>
              <a:rPr lang="el-GR" sz="2000" dirty="0" smtClean="0">
                <a:solidFill>
                  <a:schemeClr val="bg1"/>
                </a:solidFill>
                <a:latin typeface="Arial" panose="020B0604020202020204" pitchFamily="34" charset="0"/>
                <a:cs typeface="Arial" panose="020B0604020202020204" pitchFamily="34" charset="0"/>
              </a:rPr>
              <a:t>Ω</a:t>
            </a:r>
            <a:r>
              <a:rPr lang="en-GB" sz="2000" dirty="0" smtClean="0">
                <a:solidFill>
                  <a:schemeClr val="bg1"/>
                </a:solidFill>
                <a:latin typeface="Arial" panose="020B0604020202020204" pitchFamily="34" charset="0"/>
                <a:cs typeface="Arial" panose="020B0604020202020204" pitchFamily="34" charset="0"/>
              </a:rPr>
              <a:t>)</a:t>
            </a:r>
            <a:endParaRPr lang="en-GB" sz="2000" dirty="0">
              <a:solidFill>
                <a:schemeClr val="bg1"/>
              </a:solidFill>
              <a:latin typeface="Arial" panose="020B0604020202020204" pitchFamily="34" charset="0"/>
              <a:cs typeface="Arial" panose="020B0604020202020204" pitchFamily="34" charset="0"/>
            </a:endParaRPr>
          </a:p>
        </p:txBody>
      </p:sp>
      <p:sp>
        <p:nvSpPr>
          <p:cNvPr id="12" name="TextBox 11"/>
          <p:cNvSpPr txBox="1"/>
          <p:nvPr/>
        </p:nvSpPr>
        <p:spPr>
          <a:xfrm>
            <a:off x="234814" y="1658481"/>
            <a:ext cx="3409950" cy="2246769"/>
          </a:xfrm>
          <a:prstGeom prst="rect">
            <a:avLst/>
          </a:prstGeom>
          <a:noFill/>
        </p:spPr>
        <p:txBody>
          <a:bodyPr wrap="square" rtlCol="0">
            <a:spAutoFit/>
          </a:bodyPr>
          <a:lstStyle/>
          <a:p>
            <a:r>
              <a:rPr lang="en-GB" sz="2000" dirty="0" smtClean="0">
                <a:solidFill>
                  <a:schemeClr val="bg1"/>
                </a:solidFill>
                <a:latin typeface="Arial" panose="020B0604020202020204" pitchFamily="34" charset="0"/>
                <a:cs typeface="Arial" panose="020B0604020202020204" pitchFamily="34" charset="0"/>
              </a:rPr>
              <a:t>The probes make a contact with the material being tested.  Make sure there is a firm contact, but use the rounded edges so you do not damage soft materials like aluminium or copper</a:t>
            </a:r>
            <a:endParaRPr lang="en-GB" sz="2000" dirty="0">
              <a:solidFill>
                <a:schemeClr val="bg1"/>
              </a:solidFill>
              <a:latin typeface="Arial" panose="020B0604020202020204" pitchFamily="34" charset="0"/>
              <a:cs typeface="Arial" panose="020B0604020202020204" pitchFamily="34" charset="0"/>
            </a:endParaRPr>
          </a:p>
        </p:txBody>
      </p:sp>
      <p:sp>
        <p:nvSpPr>
          <p:cNvPr id="13" name="TextBox 12"/>
          <p:cNvSpPr txBox="1"/>
          <p:nvPr/>
        </p:nvSpPr>
        <p:spPr>
          <a:xfrm>
            <a:off x="539604" y="467362"/>
            <a:ext cx="6274091" cy="461665"/>
          </a:xfrm>
          <a:prstGeom prst="rect">
            <a:avLst/>
          </a:prstGeom>
          <a:noFill/>
        </p:spPr>
        <p:txBody>
          <a:bodyPr wrap="square" rtlCol="0">
            <a:spAutoFit/>
          </a:bodyPr>
          <a:lstStyle/>
          <a:p>
            <a:r>
              <a:rPr lang="en-GB" sz="2400" u="sng" dirty="0" smtClean="0">
                <a:solidFill>
                  <a:schemeClr val="bg1"/>
                </a:solidFill>
                <a:latin typeface="Arial" panose="020B0604020202020204" pitchFamily="34" charset="0"/>
                <a:cs typeface="Arial" panose="020B0604020202020204" pitchFamily="34" charset="0"/>
              </a:rPr>
              <a:t>Measuring Resistance in Ohms (</a:t>
            </a:r>
            <a:r>
              <a:rPr lang="el-GR" sz="2400" u="sng" dirty="0" smtClean="0">
                <a:solidFill>
                  <a:schemeClr val="bg1"/>
                </a:solidFill>
                <a:latin typeface="Arial" panose="020B0604020202020204" pitchFamily="34" charset="0"/>
                <a:cs typeface="Arial" panose="020B0604020202020204" pitchFamily="34" charset="0"/>
              </a:rPr>
              <a:t>Ω</a:t>
            </a:r>
            <a:r>
              <a:rPr lang="en-GB" sz="2400" u="sng" dirty="0" smtClean="0">
                <a:solidFill>
                  <a:schemeClr val="bg1"/>
                </a:solidFill>
                <a:latin typeface="Arial" panose="020B0604020202020204" pitchFamily="34" charset="0"/>
                <a:cs typeface="Arial" panose="020B0604020202020204" pitchFamily="34" charset="0"/>
              </a:rPr>
              <a:t>)</a:t>
            </a:r>
            <a:endParaRPr lang="en-GB" sz="2400" u="sng" dirty="0">
              <a:solidFill>
                <a:schemeClr val="bg1"/>
              </a:solidFill>
              <a:latin typeface="Arial" panose="020B0604020202020204" pitchFamily="34" charset="0"/>
              <a:cs typeface="Arial" panose="020B0604020202020204" pitchFamily="34" charset="0"/>
            </a:endParaRPr>
          </a:p>
        </p:txBody>
      </p:sp>
      <p:grpSp>
        <p:nvGrpSpPr>
          <p:cNvPr id="3" name="Group 2"/>
          <p:cNvGrpSpPr/>
          <p:nvPr/>
        </p:nvGrpSpPr>
        <p:grpSpPr>
          <a:xfrm>
            <a:off x="5889625" y="3905250"/>
            <a:ext cx="4902201" cy="803525"/>
            <a:chOff x="5889625" y="3905250"/>
            <a:chExt cx="4902201" cy="803525"/>
          </a:xfrm>
        </p:grpSpPr>
        <p:sp>
          <p:nvSpPr>
            <p:cNvPr id="6" name="Oval 5"/>
            <p:cNvSpPr/>
            <p:nvPr/>
          </p:nvSpPr>
          <p:spPr>
            <a:xfrm>
              <a:off x="5889625" y="4168775"/>
              <a:ext cx="540000" cy="540000"/>
            </a:xfrm>
            <a:prstGeom prst="ellipse">
              <a:avLst/>
            </a:prstGeom>
            <a:noFill/>
            <a:ln w="762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noFill/>
              </a:endParaRPr>
            </a:p>
          </p:txBody>
        </p:sp>
        <p:cxnSp>
          <p:nvCxnSpPr>
            <p:cNvPr id="8" name="Straight Arrow Connector 7"/>
            <p:cNvCxnSpPr>
              <a:endCxn id="6" idx="6"/>
            </p:cNvCxnSpPr>
            <p:nvPr/>
          </p:nvCxnSpPr>
          <p:spPr>
            <a:xfrm flipH="1">
              <a:off x="6429625" y="3905250"/>
              <a:ext cx="2841375" cy="533525"/>
            </a:xfrm>
            <a:prstGeom prst="straightConnector1">
              <a:avLst/>
            </a:prstGeom>
            <a:ln w="31750">
              <a:solidFill>
                <a:schemeClr val="bg1"/>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9267826" y="3910013"/>
              <a:ext cx="15240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79189455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95458" y="545359"/>
            <a:ext cx="5962919" cy="1323439"/>
          </a:xfrm>
          <a:prstGeom prst="rect">
            <a:avLst/>
          </a:prstGeom>
          <a:noFill/>
        </p:spPr>
        <p:txBody>
          <a:bodyPr wrap="square" rtlCol="0">
            <a:spAutoFit/>
          </a:bodyPr>
          <a:lstStyle/>
          <a:p>
            <a:r>
              <a:rPr lang="en-GB" sz="2000" u="sng" dirty="0" smtClean="0">
                <a:solidFill>
                  <a:schemeClr val="bg1"/>
                </a:solidFill>
                <a:latin typeface="Arial" panose="020B0604020202020204" pitchFamily="34" charset="0"/>
                <a:cs typeface="Arial" panose="020B0604020202020204" pitchFamily="34" charset="0"/>
              </a:rPr>
              <a:t>For each wire:</a:t>
            </a:r>
          </a:p>
          <a:p>
            <a:pPr marL="342900" indent="-342900">
              <a:buFont typeface="Arial" panose="020B0604020202020204" pitchFamily="34" charset="0"/>
              <a:buChar char="•"/>
            </a:pPr>
            <a:r>
              <a:rPr lang="en-GB" sz="2000" dirty="0" smtClean="0">
                <a:solidFill>
                  <a:schemeClr val="bg1"/>
                </a:solidFill>
                <a:latin typeface="Arial" panose="020B0604020202020204" pitchFamily="34" charset="0"/>
                <a:cs typeface="Arial" panose="020B0604020202020204" pitchFamily="34" charset="0"/>
              </a:rPr>
              <a:t>Measure the diameter (mm)</a:t>
            </a:r>
          </a:p>
          <a:p>
            <a:pPr marL="342900" indent="-342900">
              <a:buFont typeface="Arial" panose="020B0604020202020204" pitchFamily="34" charset="0"/>
              <a:buChar char="•"/>
            </a:pPr>
            <a:r>
              <a:rPr lang="en-GB" sz="2000" dirty="0" smtClean="0">
                <a:solidFill>
                  <a:schemeClr val="bg1"/>
                </a:solidFill>
                <a:latin typeface="Arial" panose="020B0604020202020204" pitchFamily="34" charset="0"/>
                <a:cs typeface="Arial" panose="020B0604020202020204" pitchFamily="34" charset="0"/>
              </a:rPr>
              <a:t>Measure the length you will test</a:t>
            </a:r>
          </a:p>
          <a:p>
            <a:pPr marL="342900" indent="-342900">
              <a:buFont typeface="Arial" panose="020B0604020202020204" pitchFamily="34" charset="0"/>
              <a:buChar char="•"/>
            </a:pPr>
            <a:r>
              <a:rPr lang="en-GB" sz="2000" dirty="0" smtClean="0">
                <a:solidFill>
                  <a:schemeClr val="bg1"/>
                </a:solidFill>
                <a:latin typeface="Arial" panose="020B0604020202020204" pitchFamily="34" charset="0"/>
                <a:cs typeface="Arial" panose="020B0604020202020204" pitchFamily="34" charset="0"/>
              </a:rPr>
              <a:t>Measure the RESISTANCE for that length</a:t>
            </a:r>
          </a:p>
        </p:txBody>
      </p:sp>
      <mc:AlternateContent xmlns:mc="http://schemas.openxmlformats.org/markup-compatibility/2006" xmlns:a14="http://schemas.microsoft.com/office/drawing/2010/main">
        <mc:Choice Requires="a14">
          <p:sp>
            <p:nvSpPr>
              <p:cNvPr id="5" name="TextBox 4"/>
              <p:cNvSpPr txBox="1"/>
              <p:nvPr/>
            </p:nvSpPr>
            <p:spPr>
              <a:xfrm>
                <a:off x="695458" y="2375080"/>
                <a:ext cx="10734542" cy="3539430"/>
              </a:xfrm>
              <a:prstGeom prst="rect">
                <a:avLst/>
              </a:prstGeom>
              <a:noFill/>
            </p:spPr>
            <p:txBody>
              <a:bodyPr wrap="square" rtlCol="0">
                <a:spAutoFit/>
              </a:bodyPr>
              <a:lstStyle/>
              <a:p>
                <a:r>
                  <a:rPr lang="en-GB" sz="2000" u="sng" dirty="0" smtClean="0">
                    <a:solidFill>
                      <a:schemeClr val="bg1"/>
                    </a:solidFill>
                    <a:latin typeface="Arial" panose="020B0604020202020204" pitchFamily="34" charset="0"/>
                    <a:cs typeface="Arial" panose="020B0604020202020204" pitchFamily="34" charset="0"/>
                  </a:rPr>
                  <a:t>Calculating Resistivity</a:t>
                </a:r>
                <a:r>
                  <a:rPr lang="en-GB" sz="2000" dirty="0" smtClean="0">
                    <a:solidFill>
                      <a:schemeClr val="bg1"/>
                    </a:solidFill>
                    <a:latin typeface="Arial" panose="020B0604020202020204" pitchFamily="34" charset="0"/>
                    <a:cs typeface="Arial" panose="020B0604020202020204" pitchFamily="34" charset="0"/>
                  </a:rPr>
                  <a:t>:</a:t>
                </a:r>
              </a:p>
              <a:p>
                <a:pPr marL="342900" indent="-342900">
                  <a:buFont typeface="Arial" panose="020B0604020202020204" pitchFamily="34" charset="0"/>
                  <a:buChar char="•"/>
                </a:pPr>
                <a:r>
                  <a:rPr lang="en-GB" sz="2000" dirty="0" smtClean="0">
                    <a:solidFill>
                      <a:schemeClr val="bg1"/>
                    </a:solidFill>
                    <a:latin typeface="Arial" panose="020B0604020202020204" pitchFamily="34" charset="0"/>
                    <a:cs typeface="Arial" panose="020B0604020202020204" pitchFamily="34" charset="0"/>
                  </a:rPr>
                  <a:t>Convert the diameter (mm) into radius (metres) and then calculate cross section area (m</a:t>
                </a:r>
                <a:r>
                  <a:rPr lang="en-GB" sz="2000" baseline="30000" dirty="0" smtClean="0">
                    <a:solidFill>
                      <a:schemeClr val="bg1"/>
                    </a:solidFill>
                    <a:latin typeface="Arial" panose="020B0604020202020204" pitchFamily="34" charset="0"/>
                    <a:cs typeface="Arial" panose="020B0604020202020204" pitchFamily="34" charset="0"/>
                  </a:rPr>
                  <a:t>2</a:t>
                </a:r>
                <a:r>
                  <a:rPr lang="en-GB" sz="2000" dirty="0" smtClean="0">
                    <a:solidFill>
                      <a:schemeClr val="bg1"/>
                    </a:solidFill>
                    <a:latin typeface="Arial" panose="020B0604020202020204" pitchFamily="34" charset="0"/>
                    <a:cs typeface="Arial" panose="020B0604020202020204" pitchFamily="34" charset="0"/>
                  </a:rPr>
                  <a:t>)</a:t>
                </a:r>
              </a:p>
              <a:p>
                <a:endParaRPr lang="en-GB" sz="2000" dirty="0" smtClean="0">
                  <a:solidFill>
                    <a:schemeClr val="bg1"/>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000" dirty="0" smtClean="0">
                    <a:solidFill>
                      <a:schemeClr val="bg1"/>
                    </a:solidFill>
                    <a:latin typeface="Arial" panose="020B0604020202020204" pitchFamily="34" charset="0"/>
                    <a:cs typeface="Arial" panose="020B0604020202020204" pitchFamily="34" charset="0"/>
                  </a:rPr>
                  <a:t>Use the formula</a:t>
                </a:r>
              </a:p>
              <a:p>
                <a:endParaRPr lang="en-GB" sz="2000" dirty="0" smtClean="0">
                  <a:solidFill>
                    <a:schemeClr val="bg1"/>
                  </a:solidFill>
                  <a:latin typeface="Arial" panose="020B0604020202020204" pitchFamily="34" charset="0"/>
                  <a:cs typeface="Arial" panose="020B0604020202020204" pitchFamily="34" charset="0"/>
                </a:endParaRPr>
              </a:p>
              <a:p>
                <a:endParaRPr lang="en-GB" sz="2000" dirty="0">
                  <a:solidFill>
                    <a:schemeClr val="bg1"/>
                  </a:solidFill>
                  <a:latin typeface="Arial" panose="020B0604020202020204" pitchFamily="34" charset="0"/>
                  <a:cs typeface="Arial" panose="020B0604020202020204" pitchFamily="34" charset="0"/>
                </a:endParaRPr>
              </a:p>
              <a:p>
                <a:r>
                  <a:rPr lang="en-GB" sz="2000" dirty="0" smtClean="0">
                    <a:solidFill>
                      <a:schemeClr val="bg1"/>
                    </a:solidFill>
                    <a:latin typeface="Arial" panose="020B0604020202020204" pitchFamily="34" charset="0"/>
                    <a:cs typeface="Arial" panose="020B0604020202020204" pitchFamily="34" charset="0"/>
                  </a:rPr>
                  <a:t>Where		</a:t>
                </a:r>
                <a:r>
                  <a:rPr lang="el-GR" sz="2000" i="1" dirty="0" smtClean="0">
                    <a:solidFill>
                      <a:schemeClr val="bg1"/>
                    </a:solidFill>
                    <a:latin typeface="Arial" panose="020B0604020202020204" pitchFamily="34" charset="0"/>
                    <a:ea typeface="Cambria Math" panose="02040503050406030204" pitchFamily="18" charset="0"/>
                    <a:cs typeface="Arial" panose="020B0604020202020204" pitchFamily="34" charset="0"/>
                  </a:rPr>
                  <a:t>ρ</a:t>
                </a:r>
                <a:r>
                  <a:rPr lang="en-GB" sz="2000" dirty="0" smtClean="0">
                    <a:solidFill>
                      <a:schemeClr val="bg1"/>
                    </a:solidFill>
                    <a:latin typeface="Arial" panose="020B0604020202020204" pitchFamily="34" charset="0"/>
                    <a:cs typeface="Arial" panose="020B0604020202020204" pitchFamily="34" charset="0"/>
                  </a:rPr>
                  <a:t> is the coefficient of resistivity (</a:t>
                </a:r>
                <a:r>
                  <a:rPr lang="el-GR" sz="2000" dirty="0" smtClean="0">
                    <a:solidFill>
                      <a:schemeClr val="bg1"/>
                    </a:solidFill>
                    <a:latin typeface="Arial" panose="020B0604020202020204" pitchFamily="34" charset="0"/>
                    <a:ea typeface="Cambria Math" panose="02040503050406030204" pitchFamily="18" charset="0"/>
                    <a:cs typeface="Arial" panose="020B0604020202020204" pitchFamily="34" charset="0"/>
                  </a:rPr>
                  <a:t>Ω</a:t>
                </a:r>
                <a:r>
                  <a:rPr lang="en-GB" sz="2000" dirty="0" smtClean="0">
                    <a:solidFill>
                      <a:schemeClr val="bg1"/>
                    </a:solidFill>
                    <a:latin typeface="Arial" panose="020B0604020202020204" pitchFamily="34" charset="0"/>
                    <a:ea typeface="Cambria Math" panose="02040503050406030204" pitchFamily="18" charset="0"/>
                    <a:cs typeface="Arial" panose="020B0604020202020204" pitchFamily="34" charset="0"/>
                  </a:rPr>
                  <a:t>m</a:t>
                </a:r>
                <a:r>
                  <a:rPr lang="en-GB" sz="2000" dirty="0" smtClean="0">
                    <a:solidFill>
                      <a:schemeClr val="bg1"/>
                    </a:solidFill>
                    <a:latin typeface="Arial" panose="020B0604020202020204" pitchFamily="34" charset="0"/>
                    <a:cs typeface="Arial" panose="020B0604020202020204" pitchFamily="34" charset="0"/>
                  </a:rPr>
                  <a:t>)</a:t>
                </a:r>
              </a:p>
              <a:p>
                <a:r>
                  <a:rPr lang="en-GB" sz="2000" dirty="0">
                    <a:solidFill>
                      <a:schemeClr val="bg1"/>
                    </a:solidFill>
                    <a:latin typeface="Arial" panose="020B0604020202020204" pitchFamily="34" charset="0"/>
                    <a:cs typeface="Arial" panose="020B0604020202020204" pitchFamily="34" charset="0"/>
                  </a:rPr>
                  <a:t>	</a:t>
                </a:r>
                <a:r>
                  <a:rPr lang="en-GB" sz="2000" dirty="0" smtClean="0">
                    <a:solidFill>
                      <a:schemeClr val="bg1"/>
                    </a:solidFill>
                    <a:latin typeface="Arial" panose="020B0604020202020204" pitchFamily="34" charset="0"/>
                    <a:cs typeface="Arial" panose="020B0604020202020204" pitchFamily="34" charset="0"/>
                  </a:rPr>
                  <a:t>	</a:t>
                </a:r>
                <a:r>
                  <a:rPr lang="en-GB" sz="2000" i="1" dirty="0" smtClean="0">
                    <a:solidFill>
                      <a:schemeClr val="bg1"/>
                    </a:solidFill>
                    <a:latin typeface="Arial" panose="020B0604020202020204" pitchFamily="34" charset="0"/>
                    <a:ea typeface="Cambria Math" panose="02040503050406030204" pitchFamily="18" charset="0"/>
                    <a:cs typeface="Arial" panose="020B0604020202020204" pitchFamily="34" charset="0"/>
                  </a:rPr>
                  <a:t>R</a:t>
                </a:r>
                <a:r>
                  <a:rPr lang="en-GB" sz="2000" dirty="0" smtClean="0">
                    <a:solidFill>
                      <a:schemeClr val="bg1"/>
                    </a:solidFill>
                    <a:latin typeface="Arial" panose="020B0604020202020204" pitchFamily="34" charset="0"/>
                    <a:cs typeface="Arial" panose="020B0604020202020204" pitchFamily="34" charset="0"/>
                  </a:rPr>
                  <a:t> is the resistance (</a:t>
                </a:r>
                <a:r>
                  <a:rPr lang="el-GR" sz="2000" dirty="0" smtClean="0">
                    <a:solidFill>
                      <a:schemeClr val="bg1"/>
                    </a:solidFill>
                    <a:latin typeface="Arial" panose="020B0604020202020204" pitchFamily="34" charset="0"/>
                    <a:ea typeface="Cambria Math" panose="02040503050406030204" pitchFamily="18" charset="0"/>
                    <a:cs typeface="Arial" panose="020B0604020202020204" pitchFamily="34" charset="0"/>
                  </a:rPr>
                  <a:t>Ω</a:t>
                </a:r>
                <a:r>
                  <a:rPr lang="en-GB" sz="2000" dirty="0" smtClean="0">
                    <a:solidFill>
                      <a:schemeClr val="bg1"/>
                    </a:solidFill>
                    <a:latin typeface="Arial" panose="020B0604020202020204" pitchFamily="34" charset="0"/>
                    <a:cs typeface="Arial" panose="020B0604020202020204" pitchFamily="34" charset="0"/>
                  </a:rPr>
                  <a:t>)</a:t>
                </a:r>
              </a:p>
              <a:p>
                <a:r>
                  <a:rPr lang="en-GB" sz="2000" dirty="0">
                    <a:solidFill>
                      <a:schemeClr val="bg1"/>
                    </a:solidFill>
                    <a:latin typeface="Arial" panose="020B0604020202020204" pitchFamily="34" charset="0"/>
                    <a:cs typeface="Arial" panose="020B0604020202020204" pitchFamily="34" charset="0"/>
                  </a:rPr>
                  <a:t>	</a:t>
                </a:r>
                <a:r>
                  <a:rPr lang="en-GB" sz="2000" dirty="0" smtClean="0">
                    <a:solidFill>
                      <a:schemeClr val="bg1"/>
                    </a:solidFill>
                    <a:latin typeface="Arial" panose="020B0604020202020204" pitchFamily="34" charset="0"/>
                    <a:cs typeface="Arial" panose="020B0604020202020204" pitchFamily="34" charset="0"/>
                  </a:rPr>
                  <a:t>	</a:t>
                </a:r>
                <a:r>
                  <a:rPr lang="en-GB" sz="2000" i="1" dirty="0" smtClean="0">
                    <a:solidFill>
                      <a:schemeClr val="bg1"/>
                    </a:solidFill>
                    <a:latin typeface="Arial" panose="020B0604020202020204" pitchFamily="34" charset="0"/>
                    <a:ea typeface="Cambria Math" panose="02040503050406030204" pitchFamily="18" charset="0"/>
                    <a:cs typeface="Arial" panose="020B0604020202020204" pitchFamily="34" charset="0"/>
                  </a:rPr>
                  <a:t>A</a:t>
                </a:r>
                <a:r>
                  <a:rPr lang="en-GB" sz="2000" dirty="0" smtClean="0">
                    <a:solidFill>
                      <a:schemeClr val="bg1"/>
                    </a:solidFill>
                    <a:latin typeface="Arial" panose="020B0604020202020204" pitchFamily="34" charset="0"/>
                    <a:cs typeface="Arial" panose="020B0604020202020204" pitchFamily="34" charset="0"/>
                  </a:rPr>
                  <a:t> is the cross section area (</a:t>
                </a:r>
                <a:r>
                  <a:rPr lang="en-GB" sz="2000" dirty="0">
                    <a:solidFill>
                      <a:schemeClr val="bg1"/>
                    </a:solidFill>
                    <a:latin typeface="Arial" panose="020B0604020202020204" pitchFamily="34" charset="0"/>
                    <a:ea typeface="Cambria Math" panose="02040503050406030204" pitchFamily="18" charset="0"/>
                    <a:cs typeface="Arial" panose="020B0604020202020204" pitchFamily="34" charset="0"/>
                  </a:rPr>
                  <a:t>m</a:t>
                </a:r>
                <a:r>
                  <a:rPr lang="en-GB" sz="2000" baseline="30000" dirty="0">
                    <a:solidFill>
                      <a:schemeClr val="bg1"/>
                    </a:solidFill>
                    <a:latin typeface="Arial" panose="020B0604020202020204" pitchFamily="34" charset="0"/>
                    <a:ea typeface="Cambria Math" panose="02040503050406030204" pitchFamily="18" charset="0"/>
                    <a:cs typeface="Arial" panose="020B0604020202020204" pitchFamily="34" charset="0"/>
                  </a:rPr>
                  <a:t>2</a:t>
                </a:r>
                <a:r>
                  <a:rPr lang="en-GB" sz="2000" dirty="0">
                    <a:solidFill>
                      <a:schemeClr val="bg1"/>
                    </a:solidFill>
                    <a:latin typeface="Arial" panose="020B0604020202020204" pitchFamily="34" charset="0"/>
                    <a:cs typeface="Arial" panose="020B0604020202020204" pitchFamily="34" charset="0"/>
                  </a:rPr>
                  <a:t>)</a:t>
                </a:r>
              </a:p>
              <a:p>
                <a:r>
                  <a:rPr lang="en-GB" sz="2000" dirty="0">
                    <a:solidFill>
                      <a:schemeClr val="bg1"/>
                    </a:solidFill>
                    <a:latin typeface="Arial" panose="020B0604020202020204" pitchFamily="34" charset="0"/>
                    <a:cs typeface="Arial" panose="020B0604020202020204" pitchFamily="34" charset="0"/>
                  </a:rPr>
                  <a:t>	</a:t>
                </a:r>
                <a:r>
                  <a:rPr lang="en-GB" sz="2000" dirty="0" smtClean="0">
                    <a:solidFill>
                      <a:schemeClr val="bg1"/>
                    </a:solidFill>
                    <a:latin typeface="Arial" panose="020B0604020202020204" pitchFamily="34" charset="0"/>
                    <a:cs typeface="Arial" panose="020B0604020202020204" pitchFamily="34" charset="0"/>
                  </a:rPr>
                  <a:t>	</a:t>
                </a:r>
                <a:r>
                  <a:rPr lang="en-GB" sz="2000" dirty="0">
                    <a:solidFill>
                      <a:schemeClr val="bg1"/>
                    </a:solidFill>
                  </a:rPr>
                  <a:t> </a:t>
                </a:r>
                <a14:m>
                  <m:oMath xmlns:m="http://schemas.openxmlformats.org/officeDocument/2006/math">
                    <m:r>
                      <a:rPr lang="en-GB" sz="2000" i="1">
                        <a:solidFill>
                          <a:schemeClr val="bg1"/>
                        </a:solidFill>
                        <a:latin typeface="Cambria Math" panose="02040503050406030204" pitchFamily="18" charset="0"/>
                      </a:rPr>
                      <m:t>𝑙</m:t>
                    </m:r>
                  </m:oMath>
                </a14:m>
                <a:r>
                  <a:rPr lang="en-GB" sz="2000" dirty="0" smtClean="0">
                    <a:solidFill>
                      <a:schemeClr val="bg1"/>
                    </a:solidFill>
                    <a:latin typeface="Arial" panose="020B0604020202020204" pitchFamily="34" charset="0"/>
                    <a:cs typeface="Arial" panose="020B0604020202020204" pitchFamily="34" charset="0"/>
                  </a:rPr>
                  <a:t> is the length (</a:t>
                </a:r>
                <a:r>
                  <a:rPr lang="en-GB" sz="2000" dirty="0" smtClean="0">
                    <a:solidFill>
                      <a:schemeClr val="bg1"/>
                    </a:solidFill>
                    <a:latin typeface="Arial" panose="020B0604020202020204" pitchFamily="34" charset="0"/>
                    <a:ea typeface="Cambria Math" panose="02040503050406030204" pitchFamily="18" charset="0"/>
                    <a:cs typeface="Arial" panose="020B0604020202020204" pitchFamily="34" charset="0"/>
                  </a:rPr>
                  <a:t>m</a:t>
                </a:r>
                <a:r>
                  <a:rPr lang="en-GB" sz="2000" dirty="0" smtClean="0">
                    <a:solidFill>
                      <a:schemeClr val="bg1"/>
                    </a:solidFill>
                    <a:latin typeface="Arial" panose="020B0604020202020204" pitchFamily="34" charset="0"/>
                    <a:cs typeface="Arial" panose="020B0604020202020204" pitchFamily="34" charset="0"/>
                  </a:rPr>
                  <a:t>)</a:t>
                </a:r>
                <a:endParaRPr lang="en-GB" sz="2000" dirty="0">
                  <a:solidFill>
                    <a:schemeClr val="bg1"/>
                  </a:solidFill>
                  <a:latin typeface="Arial" panose="020B0604020202020204" pitchFamily="34" charset="0"/>
                  <a:cs typeface="Arial" panose="020B0604020202020204" pitchFamily="34" charset="0"/>
                </a:endParaRPr>
              </a:p>
              <a:p>
                <a:endParaRPr lang="en-GB" sz="2000" dirty="0" smtClean="0">
                  <a:solidFill>
                    <a:schemeClr val="bg1"/>
                  </a:solidFill>
                  <a:latin typeface="Arial" panose="020B0604020202020204" pitchFamily="34" charset="0"/>
                  <a:cs typeface="Arial" panose="020B0604020202020204" pitchFamily="34" charset="0"/>
                </a:endParaRPr>
              </a:p>
            </p:txBody>
          </p:sp>
        </mc:Choice>
        <mc:Fallback xmlns="">
          <p:sp>
            <p:nvSpPr>
              <p:cNvPr id="5" name="TextBox 4"/>
              <p:cNvSpPr txBox="1">
                <a:spLocks noRot="1" noChangeAspect="1" noMove="1" noResize="1" noEditPoints="1" noAdjustHandles="1" noChangeArrowheads="1" noChangeShapeType="1" noTextEdit="1"/>
              </p:cNvSpPr>
              <p:nvPr/>
            </p:nvSpPr>
            <p:spPr>
              <a:xfrm>
                <a:off x="695458" y="2375080"/>
                <a:ext cx="10734542" cy="3539430"/>
              </a:xfrm>
              <a:prstGeom prst="rect">
                <a:avLst/>
              </a:prstGeom>
              <a:blipFill rotWithShape="0">
                <a:blip r:embed="rId2"/>
                <a:stretch>
                  <a:fillRect l="-568" t="-862"/>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6" name="TextBox 5"/>
              <p:cNvSpPr txBox="1"/>
              <p:nvPr/>
            </p:nvSpPr>
            <p:spPr>
              <a:xfrm>
                <a:off x="3373549" y="3264842"/>
                <a:ext cx="1913587" cy="529953"/>
              </a:xfrm>
              <a:prstGeom prst="rect">
                <a:avLst/>
              </a:prstGeom>
              <a:noFill/>
            </p:spPr>
            <p:txBody>
              <a:bodyPr wrap="square" lIns="0" tIns="0" rIns="0" bIns="0" rtlCol="0">
                <a:spAutoFit/>
              </a:bodyPr>
              <a:lstStyle/>
              <a:p>
                <a:r>
                  <a:rPr lang="en-GB" sz="2400" dirty="0" smtClean="0">
                    <a:solidFill>
                      <a:schemeClr val="bg1"/>
                    </a:solidFill>
                  </a:rPr>
                  <a:t> </a:t>
                </a:r>
                <a14:m>
                  <m:oMath xmlns:m="http://schemas.openxmlformats.org/officeDocument/2006/math">
                    <m:r>
                      <a:rPr lang="en-GB" sz="2400" b="0" i="0" smtClean="0">
                        <a:solidFill>
                          <a:schemeClr val="bg1"/>
                        </a:solidFill>
                        <a:latin typeface="Cambria Math" panose="02040503050406030204" pitchFamily="18" charset="0"/>
                      </a:rPr>
                      <m:t> </m:t>
                    </m:r>
                    <m:r>
                      <a:rPr lang="el-GR" sz="2400" b="0" i="1" smtClean="0">
                        <a:solidFill>
                          <a:schemeClr val="bg1"/>
                        </a:solidFill>
                        <a:latin typeface="Cambria Math" panose="02040503050406030204" pitchFamily="18" charset="0"/>
                      </a:rPr>
                      <m:t>𝜌</m:t>
                    </m:r>
                    <m:r>
                      <a:rPr lang="en-GB" sz="2400" b="0" i="0" smtClean="0">
                        <a:solidFill>
                          <a:schemeClr val="bg1"/>
                        </a:solidFill>
                        <a:latin typeface="Cambria Math" panose="02040503050406030204" pitchFamily="18" charset="0"/>
                      </a:rPr>
                      <m:t> </m:t>
                    </m:r>
                    <m:r>
                      <a:rPr lang="en-GB" sz="2400" i="1" smtClean="0">
                        <a:solidFill>
                          <a:schemeClr val="bg1"/>
                        </a:solidFill>
                        <a:latin typeface="Cambria Math" panose="02040503050406030204" pitchFamily="18" charset="0"/>
                      </a:rPr>
                      <m:t>=</m:t>
                    </m:r>
                    <m:f>
                      <m:fPr>
                        <m:ctrlPr>
                          <a:rPr lang="en-GB" sz="2400" b="0" i="1" smtClean="0">
                            <a:solidFill>
                              <a:schemeClr val="bg1"/>
                            </a:solidFill>
                            <a:latin typeface="Cambria Math" panose="02040503050406030204" pitchFamily="18" charset="0"/>
                          </a:rPr>
                        </m:ctrlPr>
                      </m:fPr>
                      <m:num>
                        <m:r>
                          <a:rPr lang="en-GB" sz="2400" b="0" i="1" smtClean="0">
                            <a:solidFill>
                              <a:schemeClr val="bg1"/>
                            </a:solidFill>
                            <a:latin typeface="Cambria Math" panose="02040503050406030204" pitchFamily="18" charset="0"/>
                          </a:rPr>
                          <m:t>𝑅</m:t>
                        </m:r>
                        <m:r>
                          <a:rPr lang="en-GB" sz="2400" b="0" i="1" smtClean="0">
                            <a:solidFill>
                              <a:schemeClr val="bg1"/>
                            </a:solidFill>
                            <a:latin typeface="Cambria Math" panose="02040503050406030204" pitchFamily="18" charset="0"/>
                          </a:rPr>
                          <m:t> </m:t>
                        </m:r>
                        <m:r>
                          <a:rPr lang="en-GB" sz="2400" b="0" i="1" smtClean="0">
                            <a:solidFill>
                              <a:schemeClr val="bg1"/>
                            </a:solidFill>
                            <a:latin typeface="Cambria Math" panose="02040503050406030204" pitchFamily="18" charset="0"/>
                          </a:rPr>
                          <m:t>𝐴</m:t>
                        </m:r>
                        <m:r>
                          <a:rPr lang="en-GB" sz="2400" b="0" i="1" smtClean="0">
                            <a:solidFill>
                              <a:schemeClr val="bg1"/>
                            </a:solidFill>
                            <a:latin typeface="Cambria Math" panose="02040503050406030204" pitchFamily="18" charset="0"/>
                          </a:rPr>
                          <m:t> </m:t>
                        </m:r>
                      </m:num>
                      <m:den>
                        <m:r>
                          <a:rPr lang="en-GB" sz="2400" b="0" i="1" smtClean="0">
                            <a:solidFill>
                              <a:schemeClr val="bg1"/>
                            </a:solidFill>
                            <a:latin typeface="Cambria Math" panose="02040503050406030204" pitchFamily="18" charset="0"/>
                          </a:rPr>
                          <m:t>𝑙</m:t>
                        </m:r>
                      </m:den>
                    </m:f>
                  </m:oMath>
                </a14:m>
                <a:endParaRPr lang="en-GB" sz="2400" dirty="0"/>
              </a:p>
            </p:txBody>
          </p:sp>
        </mc:Choice>
        <mc:Fallback xmlns="">
          <p:sp>
            <p:nvSpPr>
              <p:cNvPr id="6" name="TextBox 5"/>
              <p:cNvSpPr txBox="1">
                <a:spLocks noRot="1" noChangeAspect="1" noMove="1" noResize="1" noEditPoints="1" noAdjustHandles="1" noChangeArrowheads="1" noChangeShapeType="1" noTextEdit="1"/>
              </p:cNvSpPr>
              <p:nvPr/>
            </p:nvSpPr>
            <p:spPr>
              <a:xfrm>
                <a:off x="3373549" y="3264842"/>
                <a:ext cx="1913587" cy="529953"/>
              </a:xfrm>
              <a:prstGeom prst="rect">
                <a:avLst/>
              </a:prstGeom>
              <a:blipFill rotWithShape="0">
                <a:blip r:embed="rId3"/>
                <a:stretch>
                  <a:fillRect/>
                </a:stretch>
              </a:blipFill>
            </p:spPr>
            <p:txBody>
              <a:bodyPr/>
              <a:lstStyle/>
              <a:p>
                <a:r>
                  <a:rPr lang="en-GB">
                    <a:noFill/>
                  </a:rPr>
                  <a:t> </a:t>
                </a:r>
              </a:p>
            </p:txBody>
          </p:sp>
        </mc:Fallback>
      </mc:AlternateContent>
    </p:spTree>
    <p:extLst>
      <p:ext uri="{BB962C8B-B14F-4D97-AF65-F5344CB8AC3E}">
        <p14:creationId xmlns:p14="http://schemas.microsoft.com/office/powerpoint/2010/main" val="156316067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94022" y="531340"/>
            <a:ext cx="8832678" cy="830997"/>
          </a:xfrm>
          <a:prstGeom prst="rect">
            <a:avLst/>
          </a:prstGeom>
          <a:noFill/>
        </p:spPr>
        <p:txBody>
          <a:bodyPr wrap="square" rtlCol="0">
            <a:spAutoFit/>
          </a:bodyPr>
          <a:lstStyle/>
          <a:p>
            <a:r>
              <a:rPr lang="en-GB" sz="2400" dirty="0">
                <a:solidFill>
                  <a:schemeClr val="bg1"/>
                </a:solidFill>
                <a:latin typeface="Arial" panose="020B0604020202020204" pitchFamily="34" charset="0"/>
                <a:cs typeface="Arial" panose="020B0604020202020204" pitchFamily="34" charset="0"/>
              </a:rPr>
              <a:t>With your new information, can you explain why many overhead powerlines are made from Aluminium rather than Copper?</a:t>
            </a:r>
          </a:p>
        </p:txBody>
      </p:sp>
      <p:sp>
        <p:nvSpPr>
          <p:cNvPr id="5" name="TextBox 4"/>
          <p:cNvSpPr txBox="1"/>
          <p:nvPr/>
        </p:nvSpPr>
        <p:spPr>
          <a:xfrm>
            <a:off x="780388" y="1731959"/>
            <a:ext cx="4860000" cy="1656000"/>
          </a:xfrm>
          <a:prstGeom prst="rect">
            <a:avLst/>
          </a:prstGeom>
          <a:solidFill>
            <a:schemeClr val="bg1">
              <a:lumMod val="75000"/>
            </a:schemeClr>
          </a:solidFill>
          <a:ln>
            <a:solidFill>
              <a:schemeClr val="tx1"/>
            </a:solidFill>
          </a:ln>
        </p:spPr>
        <p:txBody>
          <a:bodyPr wrap="square" rtlCol="0">
            <a:spAutoFit/>
          </a:bodyPr>
          <a:lstStyle/>
          <a:p>
            <a:r>
              <a:rPr lang="en-GB" sz="2000" b="1" dirty="0" smtClean="0">
                <a:latin typeface="Arial" panose="020B0604020202020204" pitchFamily="34" charset="0"/>
                <a:cs typeface="Arial" panose="020B0604020202020204" pitchFamily="34" charset="0"/>
              </a:rPr>
              <a:t>Stainless Steel</a:t>
            </a:r>
          </a:p>
          <a:p>
            <a:r>
              <a:rPr lang="en-GB" sz="2000" dirty="0" smtClean="0">
                <a:latin typeface="Arial" panose="020B0604020202020204" pitchFamily="34" charset="0"/>
                <a:cs typeface="Arial" panose="020B0604020202020204" pitchFamily="34" charset="0"/>
              </a:rPr>
              <a:t>(An alloy of Iron and Chromium) </a:t>
            </a:r>
          </a:p>
          <a:p>
            <a:r>
              <a:rPr lang="en-GB" sz="2000" dirty="0" smtClean="0">
                <a:latin typeface="Arial" panose="020B0604020202020204" pitchFamily="34" charset="0"/>
                <a:cs typeface="Arial" panose="020B0604020202020204" pitchFamily="34" charset="0"/>
              </a:rPr>
              <a:t>Hardness = 6/10</a:t>
            </a:r>
          </a:p>
          <a:p>
            <a:r>
              <a:rPr lang="en-GB" sz="2000" dirty="0" smtClean="0">
                <a:latin typeface="Arial" panose="020B0604020202020204" pitchFamily="34" charset="0"/>
                <a:cs typeface="Arial" panose="020B0604020202020204" pitchFamily="34" charset="0"/>
              </a:rPr>
              <a:t>Price = US $ 1500</a:t>
            </a:r>
          </a:p>
          <a:p>
            <a:r>
              <a:rPr lang="en-GB" sz="2000" dirty="0" smtClean="0">
                <a:latin typeface="Arial" panose="020B0604020202020204" pitchFamily="34" charset="0"/>
                <a:cs typeface="Arial" panose="020B0604020202020204" pitchFamily="34" charset="0"/>
              </a:rPr>
              <a:t>Density = 8 grams per cubic centimetre </a:t>
            </a:r>
            <a:endParaRPr lang="en-GB" sz="2000" dirty="0">
              <a:latin typeface="Arial" panose="020B0604020202020204" pitchFamily="34" charset="0"/>
              <a:cs typeface="Arial" panose="020B0604020202020204" pitchFamily="34" charset="0"/>
            </a:endParaRPr>
          </a:p>
        </p:txBody>
      </p:sp>
      <p:sp>
        <p:nvSpPr>
          <p:cNvPr id="6" name="TextBox 5"/>
          <p:cNvSpPr txBox="1"/>
          <p:nvPr/>
        </p:nvSpPr>
        <p:spPr>
          <a:xfrm>
            <a:off x="780387" y="4040572"/>
            <a:ext cx="4860000" cy="1323439"/>
          </a:xfrm>
          <a:prstGeom prst="rect">
            <a:avLst/>
          </a:prstGeom>
          <a:solidFill>
            <a:srgbClr val="ED7D31"/>
          </a:solidFill>
          <a:ln>
            <a:solidFill>
              <a:schemeClr val="tx1"/>
            </a:solidFill>
          </a:ln>
        </p:spPr>
        <p:txBody>
          <a:bodyPr wrap="square" rtlCol="0">
            <a:spAutoFit/>
          </a:bodyPr>
          <a:lstStyle/>
          <a:p>
            <a:r>
              <a:rPr lang="en-GB" sz="2000" b="1" dirty="0" smtClean="0">
                <a:solidFill>
                  <a:schemeClr val="bg1"/>
                </a:solidFill>
                <a:latin typeface="Arial" panose="020B0604020202020204" pitchFamily="34" charset="0"/>
                <a:cs typeface="Arial" panose="020B0604020202020204" pitchFamily="34" charset="0"/>
              </a:rPr>
              <a:t>Copper (Cu)</a:t>
            </a:r>
          </a:p>
          <a:p>
            <a:r>
              <a:rPr lang="en-GB" sz="2000" dirty="0" smtClean="0">
                <a:solidFill>
                  <a:schemeClr val="bg1"/>
                </a:solidFill>
                <a:latin typeface="Arial" panose="020B0604020202020204" pitchFamily="34" charset="0"/>
                <a:cs typeface="Arial" panose="020B0604020202020204" pitchFamily="34" charset="0"/>
              </a:rPr>
              <a:t>Hardness = 2.75</a:t>
            </a:r>
          </a:p>
          <a:p>
            <a:r>
              <a:rPr lang="en-GB" sz="2000" dirty="0">
                <a:solidFill>
                  <a:schemeClr val="bg1"/>
                </a:solidFill>
                <a:latin typeface="Arial" panose="020B0604020202020204" pitchFamily="34" charset="0"/>
                <a:cs typeface="Arial" panose="020B0604020202020204" pitchFamily="34" charset="0"/>
              </a:rPr>
              <a:t>P</a:t>
            </a:r>
            <a:r>
              <a:rPr lang="en-GB" sz="2000" dirty="0" smtClean="0">
                <a:solidFill>
                  <a:schemeClr val="bg1"/>
                </a:solidFill>
                <a:latin typeface="Arial" panose="020B0604020202020204" pitchFamily="34" charset="0"/>
                <a:cs typeface="Arial" panose="020B0604020202020204" pitchFamily="34" charset="0"/>
              </a:rPr>
              <a:t>rice = US $ 4500 </a:t>
            </a:r>
          </a:p>
          <a:p>
            <a:r>
              <a:rPr lang="en-GB" sz="2000" dirty="0" smtClean="0">
                <a:solidFill>
                  <a:schemeClr val="bg1"/>
                </a:solidFill>
                <a:latin typeface="Arial" panose="020B0604020202020204" pitchFamily="34" charset="0"/>
                <a:cs typeface="Arial" panose="020B0604020202020204" pitchFamily="34" charset="0"/>
              </a:rPr>
              <a:t>Density = 9 grams per cubic centimetre</a:t>
            </a:r>
            <a:endParaRPr lang="en-GB" sz="2000" dirty="0">
              <a:solidFill>
                <a:schemeClr val="bg1"/>
              </a:solidFill>
              <a:latin typeface="Arial" panose="020B0604020202020204" pitchFamily="34" charset="0"/>
              <a:cs typeface="Arial" panose="020B0604020202020204" pitchFamily="34" charset="0"/>
            </a:endParaRPr>
          </a:p>
        </p:txBody>
      </p:sp>
      <p:sp>
        <p:nvSpPr>
          <p:cNvPr id="7" name="TextBox 6"/>
          <p:cNvSpPr txBox="1"/>
          <p:nvPr/>
        </p:nvSpPr>
        <p:spPr>
          <a:xfrm>
            <a:off x="6443901" y="4040572"/>
            <a:ext cx="4860000" cy="1323439"/>
          </a:xfrm>
          <a:prstGeom prst="rect">
            <a:avLst/>
          </a:prstGeom>
          <a:solidFill>
            <a:schemeClr val="bg1">
              <a:lumMod val="85000"/>
            </a:schemeClr>
          </a:solidFill>
          <a:ln>
            <a:solidFill>
              <a:schemeClr val="tx1"/>
            </a:solidFill>
          </a:ln>
        </p:spPr>
        <p:txBody>
          <a:bodyPr wrap="square" rtlCol="0">
            <a:spAutoFit/>
          </a:bodyPr>
          <a:lstStyle/>
          <a:p>
            <a:r>
              <a:rPr lang="en-GB" sz="2000" b="1" dirty="0" smtClean="0">
                <a:latin typeface="Arial" panose="020B0604020202020204" pitchFamily="34" charset="0"/>
                <a:cs typeface="Arial" panose="020B0604020202020204" pitchFamily="34" charset="0"/>
              </a:rPr>
              <a:t>Aluminium (Al)</a:t>
            </a:r>
          </a:p>
          <a:p>
            <a:r>
              <a:rPr lang="en-GB" sz="2000" dirty="0" smtClean="0">
                <a:latin typeface="Arial" panose="020B0604020202020204" pitchFamily="34" charset="0"/>
                <a:cs typeface="Arial" panose="020B0604020202020204" pitchFamily="34" charset="0"/>
              </a:rPr>
              <a:t>Hardness = 2.5</a:t>
            </a:r>
          </a:p>
          <a:p>
            <a:r>
              <a:rPr lang="en-GB" sz="2000" dirty="0">
                <a:latin typeface="Arial" panose="020B0604020202020204" pitchFamily="34" charset="0"/>
                <a:cs typeface="Arial" panose="020B0604020202020204" pitchFamily="34" charset="0"/>
              </a:rPr>
              <a:t>P</a:t>
            </a:r>
            <a:r>
              <a:rPr lang="en-GB" sz="2000" dirty="0" smtClean="0">
                <a:latin typeface="Arial" panose="020B0604020202020204" pitchFamily="34" charset="0"/>
                <a:cs typeface="Arial" panose="020B0604020202020204" pitchFamily="34" charset="0"/>
              </a:rPr>
              <a:t>rice = US $ 1500 </a:t>
            </a:r>
          </a:p>
          <a:p>
            <a:r>
              <a:rPr lang="en-GB" sz="2000" dirty="0" smtClean="0">
                <a:latin typeface="Arial" panose="020B0604020202020204" pitchFamily="34" charset="0"/>
                <a:cs typeface="Arial" panose="020B0604020202020204" pitchFamily="34" charset="0"/>
              </a:rPr>
              <a:t>Density = 2.7 grams per cubic centimetre</a:t>
            </a:r>
            <a:endParaRPr lang="en-GB" sz="2000" dirty="0">
              <a:latin typeface="Arial" panose="020B0604020202020204" pitchFamily="34" charset="0"/>
              <a:cs typeface="Arial" panose="020B0604020202020204" pitchFamily="34" charset="0"/>
            </a:endParaRPr>
          </a:p>
        </p:txBody>
      </p:sp>
      <p:sp>
        <p:nvSpPr>
          <p:cNvPr id="8" name="TextBox 7"/>
          <p:cNvSpPr txBox="1"/>
          <p:nvPr/>
        </p:nvSpPr>
        <p:spPr>
          <a:xfrm>
            <a:off x="6443901" y="1731959"/>
            <a:ext cx="4860000" cy="1656000"/>
          </a:xfrm>
          <a:prstGeom prst="rect">
            <a:avLst/>
          </a:prstGeom>
          <a:solidFill>
            <a:srgbClr val="EBBB33"/>
          </a:solidFill>
          <a:ln>
            <a:solidFill>
              <a:schemeClr val="tx1"/>
            </a:solidFill>
          </a:ln>
        </p:spPr>
        <p:txBody>
          <a:bodyPr wrap="square" rtlCol="0">
            <a:spAutoFit/>
          </a:bodyPr>
          <a:lstStyle/>
          <a:p>
            <a:r>
              <a:rPr lang="en-GB" sz="2000" b="1" dirty="0" smtClean="0">
                <a:latin typeface="Arial" panose="020B0604020202020204" pitchFamily="34" charset="0"/>
                <a:cs typeface="Arial" panose="020B0604020202020204" pitchFamily="34" charset="0"/>
              </a:rPr>
              <a:t>Brass</a:t>
            </a:r>
          </a:p>
          <a:p>
            <a:r>
              <a:rPr lang="en-GB" sz="2000" dirty="0" smtClean="0">
                <a:latin typeface="Arial" panose="020B0604020202020204" pitchFamily="34" charset="0"/>
                <a:cs typeface="Arial" panose="020B0604020202020204" pitchFamily="34" charset="0"/>
              </a:rPr>
              <a:t>(An alloy of Copper and Zinc)  </a:t>
            </a:r>
          </a:p>
          <a:p>
            <a:r>
              <a:rPr lang="en-GB" sz="2000" dirty="0" smtClean="0">
                <a:latin typeface="Arial" panose="020B0604020202020204" pitchFamily="34" charset="0"/>
                <a:cs typeface="Arial" panose="020B0604020202020204" pitchFamily="34" charset="0"/>
              </a:rPr>
              <a:t>Hardness = 3.5</a:t>
            </a:r>
          </a:p>
          <a:p>
            <a:r>
              <a:rPr lang="en-GB" sz="2000" dirty="0" smtClean="0">
                <a:latin typeface="Arial" panose="020B0604020202020204" pitchFamily="34" charset="0"/>
                <a:cs typeface="Arial" panose="020B0604020202020204" pitchFamily="34" charset="0"/>
              </a:rPr>
              <a:t>Price = US $ 1500</a:t>
            </a:r>
          </a:p>
          <a:p>
            <a:r>
              <a:rPr lang="en-GB" sz="2000" dirty="0" smtClean="0">
                <a:latin typeface="Arial" panose="020B0604020202020204" pitchFamily="34" charset="0"/>
                <a:cs typeface="Arial" panose="020B0604020202020204" pitchFamily="34" charset="0"/>
              </a:rPr>
              <a:t>Density = 8.5 grams per cubic centimetre</a:t>
            </a:r>
            <a:endParaRPr lang="en-GB" sz="2000" dirty="0">
              <a:latin typeface="Arial" panose="020B0604020202020204" pitchFamily="34" charset="0"/>
              <a:cs typeface="Arial" panose="020B0604020202020204" pitchFamily="34" charset="0"/>
            </a:endParaRPr>
          </a:p>
        </p:txBody>
      </p:sp>
      <p:sp>
        <p:nvSpPr>
          <p:cNvPr id="9" name="TextBox 8"/>
          <p:cNvSpPr txBox="1"/>
          <p:nvPr/>
        </p:nvSpPr>
        <p:spPr>
          <a:xfrm>
            <a:off x="1410584" y="5708847"/>
            <a:ext cx="9376864" cy="307777"/>
          </a:xfrm>
          <a:prstGeom prst="rect">
            <a:avLst/>
          </a:prstGeom>
          <a:noFill/>
        </p:spPr>
        <p:txBody>
          <a:bodyPr wrap="square" rtlCol="0">
            <a:spAutoFit/>
          </a:bodyPr>
          <a:lstStyle/>
          <a:p>
            <a:r>
              <a:rPr lang="en-GB" sz="1400" dirty="0" smtClean="0">
                <a:solidFill>
                  <a:schemeClr val="bg1"/>
                </a:solidFill>
                <a:latin typeface="Arial" panose="020B0604020202020204" pitchFamily="34" charset="0"/>
                <a:cs typeface="Arial" panose="020B0604020202020204" pitchFamily="34" charset="0"/>
              </a:rPr>
              <a:t>Prices are $ (US Dollars) per metric tonne (2016).  Hardness is from the Mohs Scale (0-10, from talc to diamond)</a:t>
            </a:r>
            <a:endParaRPr lang="en-GB" sz="14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888568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000" dirty="0" smtClean="0">
                <a:solidFill>
                  <a:schemeClr val="bg1"/>
                </a:solidFill>
                <a:latin typeface="Arial" panose="020B0604020202020204" pitchFamily="34" charset="0"/>
                <a:cs typeface="Arial" panose="020B0604020202020204" pitchFamily="34" charset="0"/>
              </a:rPr>
              <a:t>Design Challenge!</a:t>
            </a:r>
            <a:endParaRPr lang="en-GB" sz="3000" dirty="0">
              <a:solidFill>
                <a:schemeClr val="bg1"/>
              </a:solidFill>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838200" y="1825625"/>
            <a:ext cx="10515600" cy="1728944"/>
          </a:xfrm>
        </p:spPr>
        <p:txBody>
          <a:bodyPr>
            <a:normAutofit/>
          </a:bodyPr>
          <a:lstStyle/>
          <a:p>
            <a:r>
              <a:rPr lang="en-GB" sz="2000" dirty="0" smtClean="0">
                <a:solidFill>
                  <a:schemeClr val="bg1"/>
                </a:solidFill>
                <a:latin typeface="Arial" panose="020B0604020202020204" pitchFamily="34" charset="0"/>
                <a:cs typeface="Arial" panose="020B0604020202020204" pitchFamily="34" charset="0"/>
              </a:rPr>
              <a:t>Make a conductor which has a resistance of 30 Ohms from the material provided.</a:t>
            </a:r>
          </a:p>
          <a:p>
            <a:r>
              <a:rPr lang="en-GB" sz="2000" dirty="0" smtClean="0">
                <a:solidFill>
                  <a:schemeClr val="bg1"/>
                </a:solidFill>
                <a:latin typeface="Arial" panose="020B0604020202020204" pitchFamily="34" charset="0"/>
                <a:cs typeface="Arial" panose="020B0604020202020204" pitchFamily="34" charset="0"/>
              </a:rPr>
              <a:t>The black putty has a coefficient of resistivity of 600 </a:t>
            </a:r>
            <a:r>
              <a:rPr lang="el-GR" sz="2000" dirty="0" smtClean="0">
                <a:solidFill>
                  <a:schemeClr val="bg1"/>
                </a:solidFill>
                <a:latin typeface="Arial" panose="020B0604020202020204" pitchFamily="34" charset="0"/>
                <a:cs typeface="Arial" panose="020B0604020202020204" pitchFamily="34" charset="0"/>
              </a:rPr>
              <a:t>Ω</a:t>
            </a:r>
            <a:r>
              <a:rPr lang="en-GB" sz="2000" dirty="0" smtClean="0">
                <a:solidFill>
                  <a:schemeClr val="bg1"/>
                </a:solidFill>
                <a:latin typeface="Arial" panose="020B0604020202020204" pitchFamily="34" charset="0"/>
                <a:cs typeface="Arial" panose="020B0604020202020204" pitchFamily="34" charset="0"/>
              </a:rPr>
              <a:t>m</a:t>
            </a:r>
          </a:p>
          <a:p>
            <a:endParaRPr lang="en-GB" sz="2000" dirty="0">
              <a:latin typeface="Arial" panose="020B0604020202020204" pitchFamily="34" charset="0"/>
              <a:cs typeface="Arial" panose="020B0604020202020204" pitchFamily="34" charset="0"/>
            </a:endParaRPr>
          </a:p>
        </p:txBody>
      </p:sp>
      <p:sp>
        <p:nvSpPr>
          <p:cNvPr id="4" name="TextBox 3">
            <a:hlinkClick r:id="rId3" action="ppaction://hlinkfile"/>
          </p:cNvPr>
          <p:cNvSpPr txBox="1"/>
          <p:nvPr/>
        </p:nvSpPr>
        <p:spPr>
          <a:xfrm>
            <a:off x="2349725" y="4710284"/>
            <a:ext cx="4327300" cy="923330"/>
          </a:xfrm>
          <a:prstGeom prst="rect">
            <a:avLst/>
          </a:prstGeom>
          <a:noFill/>
        </p:spPr>
        <p:txBody>
          <a:bodyPr wrap="square" rtlCol="0">
            <a:spAutoFit/>
          </a:bodyPr>
          <a:lstStyle/>
          <a:p>
            <a:r>
              <a:rPr lang="en-GB" dirty="0" smtClean="0">
                <a:solidFill>
                  <a:schemeClr val="bg1"/>
                </a:solidFill>
                <a:latin typeface="Arial" panose="020B0604020202020204" pitchFamily="34" charset="0"/>
                <a:cs typeface="Arial" panose="020B0604020202020204" pitchFamily="34" charset="0"/>
              </a:rPr>
              <a:t>Click on this link </a:t>
            </a:r>
            <a:r>
              <a:rPr lang="en-GB" dirty="0" smtClean="0">
                <a:latin typeface="Arial" panose="020B0604020202020204" pitchFamily="34" charset="0"/>
                <a:cs typeface="Arial" panose="020B0604020202020204" pitchFamily="34" charset="0"/>
              </a:rPr>
              <a:t>to see a Visual Equation Editor which lets you explore the equation</a:t>
            </a:r>
            <a:endParaRPr lang="en-GB" dirty="0">
              <a:latin typeface="Arial" panose="020B0604020202020204" pitchFamily="34" charset="0"/>
              <a:cs typeface="Arial" panose="020B0604020202020204" pitchFamily="34" charset="0"/>
            </a:endParaRPr>
          </a:p>
        </p:txBody>
      </p:sp>
      <p:pic>
        <p:nvPicPr>
          <p:cNvPr id="5" name="Picture 4"/>
          <p:cNvPicPr>
            <a:picLocks noChangeAspect="1"/>
          </p:cNvPicPr>
          <p:nvPr/>
        </p:nvPicPr>
        <p:blipFill rotWithShape="1">
          <a:blip r:embed="rId4"/>
          <a:srcRect l="1972" t="9307" b="5445"/>
          <a:stretch/>
        </p:blipFill>
        <p:spPr>
          <a:xfrm>
            <a:off x="6677025" y="4180961"/>
            <a:ext cx="3487152" cy="1704976"/>
          </a:xfrm>
          <a:prstGeom prst="rect">
            <a:avLst/>
          </a:prstGeom>
        </p:spPr>
      </p:pic>
    </p:spTree>
    <p:extLst>
      <p:ext uri="{BB962C8B-B14F-4D97-AF65-F5344CB8AC3E}">
        <p14:creationId xmlns:p14="http://schemas.microsoft.com/office/powerpoint/2010/main" val="273236203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rotWithShape="1">
          <a:blip r:embed="rId2">
            <a:clrChange>
              <a:clrFrom>
                <a:srgbClr val="000000">
                  <a:alpha val="0"/>
                </a:srgbClr>
              </a:clrFrom>
              <a:clrTo>
                <a:srgbClr val="000000">
                  <a:alpha val="0"/>
                </a:srgbClr>
              </a:clrTo>
            </a:clrChange>
            <a:alphaModFix amt="5000"/>
            <a:extLst>
              <a:ext uri="{28A0092B-C50C-407E-A947-70E740481C1C}">
                <a14:useLocalDpi xmlns:a14="http://schemas.microsoft.com/office/drawing/2010/main" val="0"/>
              </a:ext>
            </a:extLst>
          </a:blip>
          <a:srcRect t="9065" r="10633" b="39730"/>
          <a:stretch/>
        </p:blipFill>
        <p:spPr>
          <a:xfrm>
            <a:off x="2" y="-9170"/>
            <a:ext cx="12191999" cy="6279755"/>
          </a:xfrm>
          <a:prstGeom prst="rect">
            <a:avLst/>
          </a:prstGeom>
        </p:spPr>
      </p:pic>
      <p:grpSp>
        <p:nvGrpSpPr>
          <p:cNvPr id="8" name="Group 7"/>
          <p:cNvGrpSpPr/>
          <p:nvPr/>
        </p:nvGrpSpPr>
        <p:grpSpPr>
          <a:xfrm>
            <a:off x="1" y="6295154"/>
            <a:ext cx="12192000" cy="858771"/>
            <a:chOff x="1" y="6295154"/>
            <a:chExt cx="12192000" cy="858771"/>
          </a:xfrm>
        </p:grpSpPr>
        <p:pic>
          <p:nvPicPr>
            <p:cNvPr id="9" name="Picture 8" descr="Goblins green title box.ai"/>
            <p:cNvPicPr>
              <a:picLocks noChangeAspect="1"/>
            </p:cNvPicPr>
            <p:nvPr/>
          </p:nvPicPr>
          <p:blipFill rotWithShape="1">
            <a:blip r:embed="rId3" cstate="email">
              <a:biLevel thresh="50000"/>
              <a:extLst>
                <a:ext uri="{28A0092B-C50C-407E-A947-70E740481C1C}">
                  <a14:useLocalDpi xmlns:a14="http://schemas.microsoft.com/office/drawing/2010/main"/>
                </a:ext>
              </a:extLst>
            </a:blip>
            <a:srcRect r="17620"/>
            <a:stretch/>
          </p:blipFill>
          <p:spPr>
            <a:xfrm>
              <a:off x="1" y="6295154"/>
              <a:ext cx="12192000" cy="858771"/>
            </a:xfrm>
            <a:prstGeom prst="rect">
              <a:avLst/>
            </a:prstGeom>
          </p:spPr>
        </p:pic>
        <p:pic>
          <p:nvPicPr>
            <p:cNvPr id="10" name="Picture 9" descr="Greenpower Solo Logo EPS.eps"/>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89347" y="6320734"/>
              <a:ext cx="2282241" cy="416564"/>
            </a:xfrm>
            <a:prstGeom prst="rect">
              <a:avLst/>
            </a:prstGeom>
          </p:spPr>
        </p:pic>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70980" y="6320734"/>
              <a:ext cx="1714802" cy="399802"/>
            </a:xfrm>
            <a:prstGeom prst="rect">
              <a:avLst/>
            </a:prstGeom>
          </p:spPr>
        </p:pic>
      </p:grpSp>
      <p:pic>
        <p:nvPicPr>
          <p:cNvPr id="12" name="Picture 11" descr="Goblins green title box.ai"/>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 y="411826"/>
            <a:ext cx="6632619" cy="974225"/>
          </a:xfrm>
          <a:prstGeom prst="rect">
            <a:avLst/>
          </a:prstGeom>
        </p:spPr>
      </p:pic>
      <p:pic>
        <p:nvPicPr>
          <p:cNvPr id="14" name="Picture 13" descr="white electric line.ai"/>
          <p:cNvPicPr>
            <a:picLocks noChangeAspect="1"/>
          </p:cNvPicPr>
          <p:nvPr/>
        </p:nvPicPr>
        <p:blipFill rotWithShape="1">
          <a:blip r:embed="rId6" cstate="email">
            <a:extLst>
              <a:ext uri="{28A0092B-C50C-407E-A947-70E740481C1C}">
                <a14:useLocalDpi xmlns:a14="http://schemas.microsoft.com/office/drawing/2010/main"/>
              </a:ext>
            </a:extLst>
          </a:blip>
          <a:srcRect t="62072"/>
          <a:stretch/>
        </p:blipFill>
        <p:spPr>
          <a:xfrm>
            <a:off x="-1288502" y="13516"/>
            <a:ext cx="4508500" cy="1367971"/>
          </a:xfrm>
          <a:prstGeom prst="rect">
            <a:avLst/>
          </a:prstGeom>
        </p:spPr>
      </p:pic>
      <p:sp>
        <p:nvSpPr>
          <p:cNvPr id="13" name="TextBox 12"/>
          <p:cNvSpPr txBox="1"/>
          <p:nvPr/>
        </p:nvSpPr>
        <p:spPr>
          <a:xfrm>
            <a:off x="842918" y="536862"/>
            <a:ext cx="4955203" cy="646331"/>
          </a:xfrm>
          <a:prstGeom prst="rect">
            <a:avLst/>
          </a:prstGeom>
          <a:noFill/>
        </p:spPr>
        <p:txBody>
          <a:bodyPr wrap="none" rtlCol="0">
            <a:spAutoFit/>
          </a:bodyPr>
          <a:lstStyle/>
          <a:p>
            <a:r>
              <a:rPr lang="en-GB" sz="3600" b="1" dirty="0" smtClean="0">
                <a:solidFill>
                  <a:schemeClr val="bg1"/>
                </a:solidFill>
                <a:latin typeface="Arial" panose="020B0604020202020204" pitchFamily="34" charset="0"/>
                <a:ea typeface="News Gothic MT" charset="0"/>
                <a:cs typeface="Arial" panose="020B0604020202020204" pitchFamily="34" charset="0"/>
              </a:rPr>
              <a:t>Electrical Conductors</a:t>
            </a:r>
            <a:endParaRPr lang="en-GB" sz="3600" b="1" dirty="0">
              <a:solidFill>
                <a:schemeClr val="bg1"/>
              </a:solidFill>
              <a:latin typeface="Arial" panose="020B0604020202020204" pitchFamily="34" charset="0"/>
              <a:ea typeface="News Gothic MT" charset="0"/>
              <a:cs typeface="Arial" panose="020B0604020202020204" pitchFamily="34" charset="0"/>
            </a:endParaRPr>
          </a:p>
        </p:txBody>
      </p:sp>
      <p:graphicFrame>
        <p:nvGraphicFramePr>
          <p:cNvPr id="2" name="Table 1"/>
          <p:cNvGraphicFramePr>
            <a:graphicFrameLocks noGrp="1"/>
          </p:cNvGraphicFramePr>
          <p:nvPr>
            <p:extLst/>
          </p:nvPr>
        </p:nvGraphicFramePr>
        <p:xfrm>
          <a:off x="721216" y="1661375"/>
          <a:ext cx="10586436" cy="3926671"/>
        </p:xfrm>
        <a:graphic>
          <a:graphicData uri="http://schemas.openxmlformats.org/drawingml/2006/table">
            <a:tbl>
              <a:tblPr firstRow="1" firstCol="1" bandRow="1"/>
              <a:tblGrid>
                <a:gridCol w="5293218"/>
                <a:gridCol w="5293218"/>
              </a:tblGrid>
              <a:tr h="343198">
                <a:tc gridSpan="2">
                  <a:txBody>
                    <a:bodyPr/>
                    <a:lstStyle/>
                    <a:p>
                      <a:pPr algn="ctr">
                        <a:lnSpc>
                          <a:spcPct val="107000"/>
                        </a:lnSpc>
                        <a:spcAft>
                          <a:spcPts val="0"/>
                        </a:spcAft>
                      </a:pPr>
                      <a:r>
                        <a:rPr lang="en-GB" sz="2000" b="1" dirty="0" smtClean="0">
                          <a:solidFill>
                            <a:schemeClr val="bg1"/>
                          </a:solidFill>
                          <a:effectLst/>
                          <a:latin typeface="Arial" panose="020B0604020202020204" pitchFamily="34" charset="0"/>
                          <a:ea typeface="Calibri" panose="020F0502020204030204" pitchFamily="34" charset="0"/>
                          <a:cs typeface="Times New Roman" panose="02020603050405020304" pitchFamily="18" charset="0"/>
                        </a:rPr>
                        <a:t>Learning </a:t>
                      </a:r>
                      <a:r>
                        <a:rPr lang="en-GB" sz="20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Aims</a:t>
                      </a:r>
                      <a:endParaRPr lang="en-GB"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GB"/>
                    </a:p>
                  </a:txBody>
                  <a:tcPr/>
                </a:tc>
              </a:tr>
              <a:tr h="314642">
                <a:tc>
                  <a:txBody>
                    <a:bodyPr/>
                    <a:lstStyle/>
                    <a:p>
                      <a:pPr algn="ctr">
                        <a:lnSpc>
                          <a:spcPct val="107000"/>
                        </a:lnSpc>
                        <a:spcAft>
                          <a:spcPts val="0"/>
                        </a:spcAft>
                      </a:pPr>
                      <a:r>
                        <a:rPr lang="en-GB" sz="20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Knowledge</a:t>
                      </a:r>
                      <a:endParaRPr lang="en-GB"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en-GB" sz="20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Skills</a:t>
                      </a:r>
                      <a:endParaRPr lang="en-GB"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lnTlToBr w="12700" cmpd="sng">
                      <a:noFill/>
                      <a:prstDash val="solid"/>
                    </a:lnTlToBr>
                    <a:lnBlToTr w="12700" cmpd="sng">
                      <a:noFill/>
                      <a:prstDash val="solid"/>
                    </a:lnBlToTr>
                  </a:tcPr>
                </a:tc>
              </a:tr>
              <a:tr h="3257337">
                <a:tc>
                  <a:txBody>
                    <a:bodyPr/>
                    <a:lstStyle/>
                    <a:p>
                      <a:pPr marL="342900" lvl="0" indent="-342900" algn="l">
                        <a:lnSpc>
                          <a:spcPct val="107000"/>
                        </a:lnSpc>
                        <a:spcAft>
                          <a:spcPts val="0"/>
                        </a:spcAft>
                        <a:buFont typeface="Symbol" panose="05050102010706020507" pitchFamily="18" charset="2"/>
                        <a:buChar char=""/>
                      </a:pPr>
                      <a:r>
                        <a:rPr lang="en-GB" sz="2000" dirty="0" smtClean="0">
                          <a:solidFill>
                            <a:schemeClr val="bg1"/>
                          </a:solidFill>
                          <a:effectLst/>
                          <a:latin typeface="Arial" panose="020B0604020202020204" pitchFamily="34" charset="0"/>
                          <a:ea typeface="Calibri" panose="020F0502020204030204" pitchFamily="34" charset="0"/>
                          <a:cs typeface="Times New Roman" panose="02020603050405020304" pitchFamily="18" charset="0"/>
                        </a:rPr>
                        <a:t>Understand the difference between an</a:t>
                      </a:r>
                      <a:r>
                        <a:rPr lang="en-GB" sz="2000" baseline="0" dirty="0" smtClean="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electrical conductor and insulator.</a:t>
                      </a:r>
                    </a:p>
                    <a:p>
                      <a:pPr marL="342900" lvl="0" indent="-342900" algn="l">
                        <a:lnSpc>
                          <a:spcPct val="107000"/>
                        </a:lnSpc>
                        <a:spcAft>
                          <a:spcPts val="0"/>
                        </a:spcAft>
                        <a:buFont typeface="Symbol" panose="05050102010706020507" pitchFamily="18" charset="2"/>
                        <a:buChar char=""/>
                      </a:pPr>
                      <a:r>
                        <a:rPr lang="en-GB" sz="2000" baseline="0" dirty="0" smtClean="0">
                          <a:solidFill>
                            <a:schemeClr val="bg1"/>
                          </a:solidFill>
                          <a:effectLst/>
                          <a:latin typeface="Arial" panose="020B0604020202020204" pitchFamily="34" charset="0"/>
                          <a:ea typeface="Calibri" panose="020F0502020204030204" pitchFamily="34" charset="0"/>
                          <a:cs typeface="Times New Roman" panose="02020603050405020304" pitchFamily="18" charset="0"/>
                        </a:rPr>
                        <a:t>Understand related scientific terminology</a:t>
                      </a:r>
                      <a:endParaRPr lang="en-GB" sz="2000" dirty="0" smtClean="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l">
                        <a:lnSpc>
                          <a:spcPct val="107000"/>
                        </a:lnSpc>
                        <a:spcAft>
                          <a:spcPts val="0"/>
                        </a:spcAft>
                        <a:buFont typeface="Symbol" panose="05050102010706020507" pitchFamily="18" charset="2"/>
                        <a:buChar char=""/>
                      </a:pPr>
                      <a:r>
                        <a:rPr lang="en-GB" sz="2000" dirty="0" smtClean="0">
                          <a:solidFill>
                            <a:schemeClr val="bg1"/>
                          </a:solidFill>
                          <a:effectLst/>
                          <a:latin typeface="Arial" panose="020B0604020202020204" pitchFamily="34" charset="0"/>
                          <a:ea typeface="Calibri" panose="020F0502020204030204" pitchFamily="34" charset="0"/>
                          <a:cs typeface="Times New Roman" panose="02020603050405020304" pitchFamily="18" charset="0"/>
                        </a:rPr>
                        <a:t>Understand</a:t>
                      </a:r>
                      <a:r>
                        <a:rPr lang="en-GB" sz="2000" baseline="0" dirty="0" smtClean="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d</a:t>
                      </a:r>
                      <a:r>
                        <a:rPr lang="en-GB" sz="2000" dirty="0" smtClean="0">
                          <a:solidFill>
                            <a:schemeClr val="bg1"/>
                          </a:solidFill>
                          <a:effectLst/>
                          <a:latin typeface="Arial" panose="020B0604020202020204" pitchFamily="34" charset="0"/>
                          <a:ea typeface="Calibri" panose="020F0502020204030204" pitchFamily="34" charset="0"/>
                          <a:cs typeface="Times New Roman" panose="02020603050405020304" pitchFamily="18" charset="0"/>
                        </a:rPr>
                        <a:t>ifferent </a:t>
                      </a:r>
                      <a:r>
                        <a:rPr lang="en-GB" sz="20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materials have different </a:t>
                      </a:r>
                      <a:r>
                        <a:rPr lang="en-GB" sz="2000" dirty="0" smtClean="0">
                          <a:solidFill>
                            <a:schemeClr val="bg1"/>
                          </a:solidFill>
                          <a:effectLst/>
                          <a:latin typeface="Arial" panose="020B0604020202020204" pitchFamily="34" charset="0"/>
                          <a:ea typeface="Calibri" panose="020F0502020204030204" pitchFamily="34" charset="0"/>
                          <a:cs typeface="Times New Roman" panose="02020603050405020304" pitchFamily="18" charset="0"/>
                        </a:rPr>
                        <a:t>resistance </a:t>
                      </a:r>
                      <a:r>
                        <a:rPr lang="en-GB" sz="20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to the flow of current</a:t>
                      </a:r>
                      <a:endParaRPr lang="en-GB"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07000"/>
                        </a:lnSpc>
                        <a:spcAft>
                          <a:spcPts val="0"/>
                        </a:spcAft>
                        <a:buFont typeface="Symbol" panose="05050102010706020507" pitchFamily="18" charset="2"/>
                        <a:buChar char=""/>
                      </a:pPr>
                      <a:r>
                        <a:rPr lang="en-GB" sz="2000" dirty="0" smtClean="0">
                          <a:solidFill>
                            <a:schemeClr val="bg1"/>
                          </a:solidFill>
                          <a:effectLst/>
                          <a:latin typeface="Arial" panose="020B0604020202020204" pitchFamily="34" charset="0"/>
                          <a:ea typeface="Calibri" panose="020F0502020204030204" pitchFamily="34" charset="0"/>
                          <a:cs typeface="Times New Roman" panose="02020603050405020304" pitchFamily="18" charset="0"/>
                        </a:rPr>
                        <a:t>Cross</a:t>
                      </a:r>
                      <a:r>
                        <a:rPr lang="en-GB" sz="2000" baseline="0" dirty="0" smtClean="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a:t>
                      </a:r>
                      <a:r>
                        <a:rPr lang="en-GB" sz="2000" dirty="0" smtClean="0">
                          <a:solidFill>
                            <a:schemeClr val="bg1"/>
                          </a:solidFill>
                          <a:effectLst/>
                          <a:latin typeface="Arial" panose="020B0604020202020204" pitchFamily="34" charset="0"/>
                          <a:ea typeface="Calibri" panose="020F0502020204030204" pitchFamily="34" charset="0"/>
                          <a:cs typeface="Times New Roman" panose="02020603050405020304" pitchFamily="18" charset="0"/>
                        </a:rPr>
                        <a:t>sectional area,</a:t>
                      </a:r>
                      <a:r>
                        <a:rPr lang="en-GB" sz="2000" baseline="0" dirty="0" smtClean="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a:t>
                      </a:r>
                      <a:r>
                        <a:rPr lang="en-GB" sz="2000" dirty="0" smtClean="0">
                          <a:solidFill>
                            <a:schemeClr val="bg1"/>
                          </a:solidFill>
                          <a:effectLst/>
                          <a:latin typeface="Arial" panose="020B0604020202020204" pitchFamily="34" charset="0"/>
                          <a:ea typeface="Calibri" panose="020F0502020204030204" pitchFamily="34" charset="0"/>
                          <a:cs typeface="Times New Roman" panose="02020603050405020304" pitchFamily="18" charset="0"/>
                        </a:rPr>
                        <a:t>length, and material </a:t>
                      </a:r>
                      <a:r>
                        <a:rPr lang="en-GB" sz="20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are key factors in the resistance of a </a:t>
                      </a:r>
                      <a:r>
                        <a:rPr lang="en-GB" sz="2000" dirty="0" smtClean="0">
                          <a:solidFill>
                            <a:schemeClr val="bg1"/>
                          </a:solidFill>
                          <a:effectLst/>
                          <a:latin typeface="Arial" panose="020B0604020202020204" pitchFamily="34" charset="0"/>
                          <a:ea typeface="Calibri" panose="020F0502020204030204" pitchFamily="34" charset="0"/>
                          <a:cs typeface="Times New Roman" panose="02020603050405020304" pitchFamily="18" charset="0"/>
                        </a:rPr>
                        <a:t>component.</a:t>
                      </a:r>
                      <a:endParaRPr lang="en-GB"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07000"/>
                        </a:lnSpc>
                        <a:spcAft>
                          <a:spcPts val="0"/>
                        </a:spcAft>
                        <a:buFont typeface="Symbol" panose="05050102010706020507" pitchFamily="18" charset="2"/>
                        <a:buChar char=""/>
                      </a:pPr>
                      <a:r>
                        <a:rPr lang="en-GB" sz="20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Suitable design can reduce energy </a:t>
                      </a:r>
                      <a:r>
                        <a:rPr lang="en-GB" sz="2000" dirty="0" smtClean="0">
                          <a:solidFill>
                            <a:schemeClr val="bg1"/>
                          </a:solidFill>
                          <a:effectLst/>
                          <a:latin typeface="Arial" panose="020B0604020202020204" pitchFamily="34" charset="0"/>
                          <a:ea typeface="Calibri" panose="020F0502020204030204" pitchFamily="34" charset="0"/>
                          <a:cs typeface="Times New Roman" panose="02020603050405020304" pitchFamily="18" charset="0"/>
                        </a:rPr>
                        <a:t>losses.</a:t>
                      </a:r>
                      <a:endParaRPr lang="en-GB"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342900" lvl="0" indent="-342900" algn="l">
                        <a:lnSpc>
                          <a:spcPct val="107000"/>
                        </a:lnSpc>
                        <a:spcAft>
                          <a:spcPts val="0"/>
                        </a:spcAft>
                        <a:buFont typeface="Symbol" panose="05050102010706020507" pitchFamily="18" charset="2"/>
                        <a:buChar char=""/>
                      </a:pPr>
                      <a:r>
                        <a:rPr lang="en-GB" sz="20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Working collaboratively</a:t>
                      </a:r>
                      <a:endParaRPr lang="en-GB"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07000"/>
                        </a:lnSpc>
                        <a:spcAft>
                          <a:spcPts val="0"/>
                        </a:spcAft>
                        <a:buFont typeface="Symbol" panose="05050102010706020507" pitchFamily="18" charset="2"/>
                        <a:buChar char=""/>
                      </a:pPr>
                      <a:r>
                        <a:rPr lang="en-GB" sz="20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Selecting appropriate </a:t>
                      </a:r>
                      <a:r>
                        <a:rPr lang="en-GB" sz="2000" dirty="0" smtClean="0">
                          <a:solidFill>
                            <a:schemeClr val="bg1"/>
                          </a:solidFill>
                          <a:effectLst/>
                          <a:latin typeface="Arial" panose="020B0604020202020204" pitchFamily="34" charset="0"/>
                          <a:ea typeface="Calibri" panose="020F0502020204030204" pitchFamily="34" charset="0"/>
                          <a:cs typeface="Times New Roman" panose="02020603050405020304" pitchFamily="18" charset="0"/>
                        </a:rPr>
                        <a:t>functions on a </a:t>
                      </a:r>
                      <a:r>
                        <a:rPr lang="en-GB" sz="2000" dirty="0" err="1">
                          <a:solidFill>
                            <a:schemeClr val="bg1"/>
                          </a:solidFill>
                          <a:effectLst/>
                          <a:latin typeface="Arial" panose="020B0604020202020204" pitchFamily="34" charset="0"/>
                          <a:ea typeface="Calibri" panose="020F0502020204030204" pitchFamily="34" charset="0"/>
                          <a:cs typeface="Times New Roman" panose="02020603050405020304" pitchFamily="18" charset="0"/>
                        </a:rPr>
                        <a:t>multimeter</a:t>
                      </a:r>
                      <a:r>
                        <a:rPr lang="en-GB" sz="20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a:t>
                      </a:r>
                      <a:endParaRPr lang="en-GB"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07000"/>
                        </a:lnSpc>
                        <a:spcAft>
                          <a:spcPts val="0"/>
                        </a:spcAft>
                        <a:buFont typeface="Symbol" panose="05050102010706020507" pitchFamily="18" charset="2"/>
                        <a:buChar char=""/>
                      </a:pPr>
                      <a:r>
                        <a:rPr lang="en-GB" sz="20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Reading digital scales</a:t>
                      </a:r>
                      <a:endParaRPr lang="en-GB"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07000"/>
                        </a:lnSpc>
                        <a:spcAft>
                          <a:spcPts val="0"/>
                        </a:spcAft>
                        <a:buFont typeface="Symbol" panose="05050102010706020507" pitchFamily="18" charset="2"/>
                        <a:buChar char=""/>
                      </a:pPr>
                      <a:r>
                        <a:rPr lang="en-GB" sz="20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Using Analogue </a:t>
                      </a:r>
                      <a:r>
                        <a:rPr lang="en-GB" sz="2000" dirty="0" err="1">
                          <a:solidFill>
                            <a:schemeClr val="bg1"/>
                          </a:solidFill>
                          <a:effectLst/>
                          <a:latin typeface="Arial" panose="020B0604020202020204" pitchFamily="34" charset="0"/>
                          <a:ea typeface="Calibri" panose="020F0502020204030204" pitchFamily="34" charset="0"/>
                          <a:cs typeface="Times New Roman" panose="02020603050405020304" pitchFamily="18" charset="0"/>
                        </a:rPr>
                        <a:t>micrometer</a:t>
                      </a:r>
                      <a:endParaRPr lang="en-GB"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07000"/>
                        </a:lnSpc>
                        <a:spcAft>
                          <a:spcPts val="0"/>
                        </a:spcAft>
                        <a:buFont typeface="Symbol" panose="05050102010706020507" pitchFamily="18" charset="2"/>
                        <a:buChar char=""/>
                      </a:pPr>
                      <a:r>
                        <a:rPr lang="en-GB" sz="20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Reading </a:t>
                      </a:r>
                      <a:r>
                        <a:rPr lang="en-GB" sz="2000" dirty="0" err="1">
                          <a:solidFill>
                            <a:schemeClr val="bg1"/>
                          </a:solidFill>
                          <a:effectLst/>
                          <a:latin typeface="Arial" panose="020B0604020202020204" pitchFamily="34" charset="0"/>
                          <a:ea typeface="Calibri" panose="020F0502020204030204" pitchFamily="34" charset="0"/>
                          <a:cs typeface="Times New Roman" panose="02020603050405020304" pitchFamily="18" charset="0"/>
                        </a:rPr>
                        <a:t>micrometer</a:t>
                      </a:r>
                      <a:r>
                        <a:rPr lang="en-GB" sz="20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scales</a:t>
                      </a:r>
                      <a:endParaRPr lang="en-GB"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07000"/>
                        </a:lnSpc>
                        <a:spcAft>
                          <a:spcPts val="0"/>
                        </a:spcAft>
                        <a:buFont typeface="Symbol" panose="05050102010706020507" pitchFamily="18" charset="2"/>
                        <a:buChar char=""/>
                      </a:pPr>
                      <a:r>
                        <a:rPr lang="en-GB" sz="20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Using standard form in calculations and presenting figures</a:t>
                      </a:r>
                      <a:endParaRPr lang="en-GB"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spTree>
    <p:extLst>
      <p:ext uri="{BB962C8B-B14F-4D97-AF65-F5344CB8AC3E}">
        <p14:creationId xmlns:p14="http://schemas.microsoft.com/office/powerpoint/2010/main" val="363387174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rotWithShape="1">
          <a:blip r:embed="rId2">
            <a:clrChange>
              <a:clrFrom>
                <a:srgbClr val="000000">
                  <a:alpha val="0"/>
                </a:srgbClr>
              </a:clrFrom>
              <a:clrTo>
                <a:srgbClr val="000000">
                  <a:alpha val="0"/>
                </a:srgbClr>
              </a:clrTo>
            </a:clrChange>
            <a:alphaModFix amt="5000"/>
            <a:extLst>
              <a:ext uri="{28A0092B-C50C-407E-A947-70E740481C1C}">
                <a14:useLocalDpi xmlns:a14="http://schemas.microsoft.com/office/drawing/2010/main" val="0"/>
              </a:ext>
            </a:extLst>
          </a:blip>
          <a:srcRect t="9065" r="10633" b="39730"/>
          <a:stretch/>
        </p:blipFill>
        <p:spPr>
          <a:xfrm>
            <a:off x="2" y="-9170"/>
            <a:ext cx="12191999" cy="6279755"/>
          </a:xfrm>
          <a:prstGeom prst="rect">
            <a:avLst/>
          </a:prstGeom>
        </p:spPr>
      </p:pic>
      <p:grpSp>
        <p:nvGrpSpPr>
          <p:cNvPr id="8" name="Group 7"/>
          <p:cNvGrpSpPr/>
          <p:nvPr/>
        </p:nvGrpSpPr>
        <p:grpSpPr>
          <a:xfrm>
            <a:off x="1" y="6295154"/>
            <a:ext cx="12192000" cy="858771"/>
            <a:chOff x="1" y="6295154"/>
            <a:chExt cx="12192000" cy="858771"/>
          </a:xfrm>
        </p:grpSpPr>
        <p:pic>
          <p:nvPicPr>
            <p:cNvPr id="9" name="Picture 8" descr="Goblins green title box.ai"/>
            <p:cNvPicPr>
              <a:picLocks noChangeAspect="1"/>
            </p:cNvPicPr>
            <p:nvPr/>
          </p:nvPicPr>
          <p:blipFill rotWithShape="1">
            <a:blip r:embed="rId3" cstate="email">
              <a:biLevel thresh="50000"/>
              <a:extLst>
                <a:ext uri="{28A0092B-C50C-407E-A947-70E740481C1C}">
                  <a14:useLocalDpi xmlns:a14="http://schemas.microsoft.com/office/drawing/2010/main"/>
                </a:ext>
              </a:extLst>
            </a:blip>
            <a:srcRect r="17620"/>
            <a:stretch/>
          </p:blipFill>
          <p:spPr>
            <a:xfrm>
              <a:off x="1" y="6295154"/>
              <a:ext cx="12192000" cy="858771"/>
            </a:xfrm>
            <a:prstGeom prst="rect">
              <a:avLst/>
            </a:prstGeom>
          </p:spPr>
        </p:pic>
        <p:pic>
          <p:nvPicPr>
            <p:cNvPr id="10" name="Picture 9" descr="Greenpower Solo Logo EPS.eps"/>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89347" y="6320734"/>
              <a:ext cx="2282241" cy="416564"/>
            </a:xfrm>
            <a:prstGeom prst="rect">
              <a:avLst/>
            </a:prstGeom>
          </p:spPr>
        </p:pic>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70980" y="6320734"/>
              <a:ext cx="1714802" cy="399802"/>
            </a:xfrm>
            <a:prstGeom prst="rect">
              <a:avLst/>
            </a:prstGeom>
          </p:spPr>
        </p:pic>
      </p:grpSp>
      <p:pic>
        <p:nvPicPr>
          <p:cNvPr id="12" name="Picture 11" descr="Goblins green title box.ai"/>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 y="411826"/>
            <a:ext cx="6632619" cy="974225"/>
          </a:xfrm>
          <a:prstGeom prst="rect">
            <a:avLst/>
          </a:prstGeom>
        </p:spPr>
      </p:pic>
      <p:pic>
        <p:nvPicPr>
          <p:cNvPr id="14" name="Picture 13" descr="white electric line.ai"/>
          <p:cNvPicPr>
            <a:picLocks noChangeAspect="1"/>
          </p:cNvPicPr>
          <p:nvPr/>
        </p:nvPicPr>
        <p:blipFill rotWithShape="1">
          <a:blip r:embed="rId6" cstate="email">
            <a:extLst>
              <a:ext uri="{28A0092B-C50C-407E-A947-70E740481C1C}">
                <a14:useLocalDpi xmlns:a14="http://schemas.microsoft.com/office/drawing/2010/main"/>
              </a:ext>
            </a:extLst>
          </a:blip>
          <a:srcRect t="62072"/>
          <a:stretch/>
        </p:blipFill>
        <p:spPr>
          <a:xfrm>
            <a:off x="-1288502" y="13516"/>
            <a:ext cx="4508500" cy="1367971"/>
          </a:xfrm>
          <a:prstGeom prst="rect">
            <a:avLst/>
          </a:prstGeom>
        </p:spPr>
      </p:pic>
      <p:sp>
        <p:nvSpPr>
          <p:cNvPr id="13" name="TextBox 12"/>
          <p:cNvSpPr txBox="1"/>
          <p:nvPr/>
        </p:nvSpPr>
        <p:spPr>
          <a:xfrm>
            <a:off x="842918" y="536862"/>
            <a:ext cx="4955203" cy="646331"/>
          </a:xfrm>
          <a:prstGeom prst="rect">
            <a:avLst/>
          </a:prstGeom>
          <a:noFill/>
        </p:spPr>
        <p:txBody>
          <a:bodyPr wrap="none" rtlCol="0">
            <a:spAutoFit/>
          </a:bodyPr>
          <a:lstStyle/>
          <a:p>
            <a:r>
              <a:rPr lang="en-GB" sz="3600" b="1" dirty="0" smtClean="0">
                <a:solidFill>
                  <a:schemeClr val="bg1"/>
                </a:solidFill>
                <a:latin typeface="Arial" panose="020B0604020202020204" pitchFamily="34" charset="0"/>
                <a:ea typeface="News Gothic MT" charset="0"/>
                <a:cs typeface="Arial" panose="020B0604020202020204" pitchFamily="34" charset="0"/>
              </a:rPr>
              <a:t>Electrical Conductors</a:t>
            </a:r>
            <a:endParaRPr lang="en-GB" sz="3600" b="1" dirty="0">
              <a:solidFill>
                <a:schemeClr val="bg1"/>
              </a:solidFill>
              <a:latin typeface="Arial" panose="020B0604020202020204" pitchFamily="34" charset="0"/>
              <a:ea typeface="News Gothic MT" charset="0"/>
              <a:cs typeface="Arial" panose="020B0604020202020204" pitchFamily="34" charset="0"/>
            </a:endParaRPr>
          </a:p>
        </p:txBody>
      </p:sp>
      <p:graphicFrame>
        <p:nvGraphicFramePr>
          <p:cNvPr id="2" name="Table 1"/>
          <p:cNvGraphicFramePr>
            <a:graphicFrameLocks noGrp="1"/>
          </p:cNvGraphicFramePr>
          <p:nvPr>
            <p:extLst>
              <p:ext uri="{D42A27DB-BD31-4B8C-83A1-F6EECF244321}">
                <p14:modId xmlns:p14="http://schemas.microsoft.com/office/powerpoint/2010/main" val="415761317"/>
              </p:ext>
            </p:extLst>
          </p:nvPr>
        </p:nvGraphicFramePr>
        <p:xfrm>
          <a:off x="721216" y="1661375"/>
          <a:ext cx="10586436" cy="3926671"/>
        </p:xfrm>
        <a:graphic>
          <a:graphicData uri="http://schemas.openxmlformats.org/drawingml/2006/table">
            <a:tbl>
              <a:tblPr firstRow="1" firstCol="1" bandRow="1"/>
              <a:tblGrid>
                <a:gridCol w="5293218"/>
                <a:gridCol w="5293218"/>
              </a:tblGrid>
              <a:tr h="343198">
                <a:tc gridSpan="2">
                  <a:txBody>
                    <a:bodyPr/>
                    <a:lstStyle/>
                    <a:p>
                      <a:pPr algn="ctr">
                        <a:lnSpc>
                          <a:spcPct val="107000"/>
                        </a:lnSpc>
                        <a:spcAft>
                          <a:spcPts val="0"/>
                        </a:spcAft>
                      </a:pPr>
                      <a:r>
                        <a:rPr lang="en-GB" sz="2000" b="1" dirty="0" smtClean="0">
                          <a:solidFill>
                            <a:schemeClr val="bg1"/>
                          </a:solidFill>
                          <a:effectLst/>
                          <a:latin typeface="Arial" panose="020B0604020202020204" pitchFamily="34" charset="0"/>
                          <a:ea typeface="Calibri" panose="020F0502020204030204" pitchFamily="34" charset="0"/>
                          <a:cs typeface="Times New Roman" panose="02020603050405020304" pitchFamily="18" charset="0"/>
                        </a:rPr>
                        <a:t>Learning </a:t>
                      </a:r>
                      <a:r>
                        <a:rPr lang="en-GB" sz="20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Aims</a:t>
                      </a:r>
                      <a:endParaRPr lang="en-GB"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GB"/>
                    </a:p>
                  </a:txBody>
                  <a:tcPr/>
                </a:tc>
              </a:tr>
              <a:tr h="314642">
                <a:tc>
                  <a:txBody>
                    <a:bodyPr/>
                    <a:lstStyle/>
                    <a:p>
                      <a:pPr algn="ctr">
                        <a:lnSpc>
                          <a:spcPct val="107000"/>
                        </a:lnSpc>
                        <a:spcAft>
                          <a:spcPts val="0"/>
                        </a:spcAft>
                      </a:pPr>
                      <a:r>
                        <a:rPr lang="en-GB" sz="20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Knowledge</a:t>
                      </a:r>
                      <a:endParaRPr lang="en-GB"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en-GB" sz="20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Skills</a:t>
                      </a:r>
                      <a:endParaRPr lang="en-GB"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lnTlToBr w="12700" cmpd="sng">
                      <a:noFill/>
                      <a:prstDash val="solid"/>
                    </a:lnTlToBr>
                    <a:lnBlToTr w="12700" cmpd="sng">
                      <a:noFill/>
                      <a:prstDash val="solid"/>
                    </a:lnBlToTr>
                  </a:tcPr>
                </a:tc>
              </a:tr>
              <a:tr h="3257337">
                <a:tc>
                  <a:txBody>
                    <a:bodyPr/>
                    <a:lstStyle/>
                    <a:p>
                      <a:pPr marL="342900" lvl="0" indent="-342900" algn="l">
                        <a:lnSpc>
                          <a:spcPct val="107000"/>
                        </a:lnSpc>
                        <a:spcAft>
                          <a:spcPts val="0"/>
                        </a:spcAft>
                        <a:buFont typeface="Symbol" panose="05050102010706020507" pitchFamily="18" charset="2"/>
                        <a:buChar char=""/>
                      </a:pPr>
                      <a:r>
                        <a:rPr lang="en-GB" sz="2000" dirty="0" smtClean="0">
                          <a:solidFill>
                            <a:schemeClr val="bg1"/>
                          </a:solidFill>
                          <a:effectLst/>
                          <a:latin typeface="Arial" panose="020B0604020202020204" pitchFamily="34" charset="0"/>
                          <a:ea typeface="Calibri" panose="020F0502020204030204" pitchFamily="34" charset="0"/>
                          <a:cs typeface="Times New Roman" panose="02020603050405020304" pitchFamily="18" charset="0"/>
                        </a:rPr>
                        <a:t>Understand the difference between an</a:t>
                      </a:r>
                      <a:r>
                        <a:rPr lang="en-GB" sz="2000" baseline="0" dirty="0" smtClean="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electrical conductor and insulator.</a:t>
                      </a:r>
                    </a:p>
                    <a:p>
                      <a:pPr marL="342900" lvl="0" indent="-342900" algn="l">
                        <a:lnSpc>
                          <a:spcPct val="107000"/>
                        </a:lnSpc>
                        <a:spcAft>
                          <a:spcPts val="0"/>
                        </a:spcAft>
                        <a:buFont typeface="Symbol" panose="05050102010706020507" pitchFamily="18" charset="2"/>
                        <a:buChar char=""/>
                      </a:pPr>
                      <a:r>
                        <a:rPr lang="en-GB" sz="2000" baseline="0" dirty="0" smtClean="0">
                          <a:solidFill>
                            <a:schemeClr val="bg1"/>
                          </a:solidFill>
                          <a:effectLst/>
                          <a:latin typeface="Arial" panose="020B0604020202020204" pitchFamily="34" charset="0"/>
                          <a:ea typeface="Calibri" panose="020F0502020204030204" pitchFamily="34" charset="0"/>
                          <a:cs typeface="Times New Roman" panose="02020603050405020304" pitchFamily="18" charset="0"/>
                        </a:rPr>
                        <a:t>Understand related scientific terminology</a:t>
                      </a:r>
                      <a:endParaRPr lang="en-GB" sz="2000" dirty="0" smtClean="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l">
                        <a:lnSpc>
                          <a:spcPct val="107000"/>
                        </a:lnSpc>
                        <a:spcAft>
                          <a:spcPts val="0"/>
                        </a:spcAft>
                        <a:buFont typeface="Symbol" panose="05050102010706020507" pitchFamily="18" charset="2"/>
                        <a:buChar char=""/>
                      </a:pPr>
                      <a:r>
                        <a:rPr lang="en-GB" sz="2000" dirty="0" smtClean="0">
                          <a:solidFill>
                            <a:schemeClr val="bg1"/>
                          </a:solidFill>
                          <a:effectLst/>
                          <a:latin typeface="Arial" panose="020B0604020202020204" pitchFamily="34" charset="0"/>
                          <a:ea typeface="Calibri" panose="020F0502020204030204" pitchFamily="34" charset="0"/>
                          <a:cs typeface="Times New Roman" panose="02020603050405020304" pitchFamily="18" charset="0"/>
                        </a:rPr>
                        <a:t>Understand</a:t>
                      </a:r>
                      <a:r>
                        <a:rPr lang="en-GB" sz="2000" baseline="0" dirty="0" smtClean="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d</a:t>
                      </a:r>
                      <a:r>
                        <a:rPr lang="en-GB" sz="2000" dirty="0" smtClean="0">
                          <a:solidFill>
                            <a:schemeClr val="bg1"/>
                          </a:solidFill>
                          <a:effectLst/>
                          <a:latin typeface="Arial" panose="020B0604020202020204" pitchFamily="34" charset="0"/>
                          <a:ea typeface="Calibri" panose="020F0502020204030204" pitchFamily="34" charset="0"/>
                          <a:cs typeface="Times New Roman" panose="02020603050405020304" pitchFamily="18" charset="0"/>
                        </a:rPr>
                        <a:t>ifferent </a:t>
                      </a:r>
                      <a:r>
                        <a:rPr lang="en-GB" sz="20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materials have different </a:t>
                      </a:r>
                      <a:r>
                        <a:rPr lang="en-GB" sz="2000" dirty="0" smtClean="0">
                          <a:solidFill>
                            <a:schemeClr val="bg1"/>
                          </a:solidFill>
                          <a:effectLst/>
                          <a:latin typeface="Arial" panose="020B0604020202020204" pitchFamily="34" charset="0"/>
                          <a:ea typeface="Calibri" panose="020F0502020204030204" pitchFamily="34" charset="0"/>
                          <a:cs typeface="Times New Roman" panose="02020603050405020304" pitchFamily="18" charset="0"/>
                        </a:rPr>
                        <a:t>resistance </a:t>
                      </a:r>
                      <a:r>
                        <a:rPr lang="en-GB" sz="20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to the flow of current</a:t>
                      </a:r>
                      <a:endParaRPr lang="en-GB"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07000"/>
                        </a:lnSpc>
                        <a:spcAft>
                          <a:spcPts val="0"/>
                        </a:spcAft>
                        <a:buFont typeface="Symbol" panose="05050102010706020507" pitchFamily="18" charset="2"/>
                        <a:buChar char=""/>
                      </a:pPr>
                      <a:r>
                        <a:rPr lang="en-GB" sz="2000" dirty="0" smtClean="0">
                          <a:solidFill>
                            <a:schemeClr val="bg1"/>
                          </a:solidFill>
                          <a:effectLst/>
                          <a:latin typeface="Arial" panose="020B0604020202020204" pitchFamily="34" charset="0"/>
                          <a:ea typeface="Calibri" panose="020F0502020204030204" pitchFamily="34" charset="0"/>
                          <a:cs typeface="Times New Roman" panose="02020603050405020304" pitchFamily="18" charset="0"/>
                        </a:rPr>
                        <a:t>Cross</a:t>
                      </a:r>
                      <a:r>
                        <a:rPr lang="en-GB" sz="2000" baseline="0" dirty="0" smtClean="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a:t>
                      </a:r>
                      <a:r>
                        <a:rPr lang="en-GB" sz="2000" dirty="0" smtClean="0">
                          <a:solidFill>
                            <a:schemeClr val="bg1"/>
                          </a:solidFill>
                          <a:effectLst/>
                          <a:latin typeface="Arial" panose="020B0604020202020204" pitchFamily="34" charset="0"/>
                          <a:ea typeface="Calibri" panose="020F0502020204030204" pitchFamily="34" charset="0"/>
                          <a:cs typeface="Times New Roman" panose="02020603050405020304" pitchFamily="18" charset="0"/>
                        </a:rPr>
                        <a:t>sectional area,</a:t>
                      </a:r>
                      <a:r>
                        <a:rPr lang="en-GB" sz="2000" baseline="0" dirty="0" smtClean="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a:t>
                      </a:r>
                      <a:r>
                        <a:rPr lang="en-GB" sz="2000" dirty="0" smtClean="0">
                          <a:solidFill>
                            <a:schemeClr val="bg1"/>
                          </a:solidFill>
                          <a:effectLst/>
                          <a:latin typeface="Arial" panose="020B0604020202020204" pitchFamily="34" charset="0"/>
                          <a:ea typeface="Calibri" panose="020F0502020204030204" pitchFamily="34" charset="0"/>
                          <a:cs typeface="Times New Roman" panose="02020603050405020304" pitchFamily="18" charset="0"/>
                        </a:rPr>
                        <a:t>length, and material </a:t>
                      </a:r>
                      <a:r>
                        <a:rPr lang="en-GB" sz="20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are key factors in the resistance of a </a:t>
                      </a:r>
                      <a:r>
                        <a:rPr lang="en-GB" sz="2000" dirty="0" smtClean="0">
                          <a:solidFill>
                            <a:schemeClr val="bg1"/>
                          </a:solidFill>
                          <a:effectLst/>
                          <a:latin typeface="Arial" panose="020B0604020202020204" pitchFamily="34" charset="0"/>
                          <a:ea typeface="Calibri" panose="020F0502020204030204" pitchFamily="34" charset="0"/>
                          <a:cs typeface="Times New Roman" panose="02020603050405020304" pitchFamily="18" charset="0"/>
                        </a:rPr>
                        <a:t>component.</a:t>
                      </a:r>
                      <a:endParaRPr lang="en-GB"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07000"/>
                        </a:lnSpc>
                        <a:spcAft>
                          <a:spcPts val="0"/>
                        </a:spcAft>
                        <a:buFont typeface="Symbol" panose="05050102010706020507" pitchFamily="18" charset="2"/>
                        <a:buChar char=""/>
                      </a:pPr>
                      <a:r>
                        <a:rPr lang="en-GB" sz="20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Suitable design can reduce energy </a:t>
                      </a:r>
                      <a:r>
                        <a:rPr lang="en-GB" sz="2000" dirty="0" smtClean="0">
                          <a:solidFill>
                            <a:schemeClr val="bg1"/>
                          </a:solidFill>
                          <a:effectLst/>
                          <a:latin typeface="Arial" panose="020B0604020202020204" pitchFamily="34" charset="0"/>
                          <a:ea typeface="Calibri" panose="020F0502020204030204" pitchFamily="34" charset="0"/>
                          <a:cs typeface="Times New Roman" panose="02020603050405020304" pitchFamily="18" charset="0"/>
                        </a:rPr>
                        <a:t>losses.</a:t>
                      </a:r>
                      <a:endParaRPr lang="en-GB"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342900" lvl="0" indent="-342900" algn="l">
                        <a:lnSpc>
                          <a:spcPct val="107000"/>
                        </a:lnSpc>
                        <a:spcAft>
                          <a:spcPts val="0"/>
                        </a:spcAft>
                        <a:buFont typeface="Symbol" panose="05050102010706020507" pitchFamily="18" charset="2"/>
                        <a:buChar char=""/>
                      </a:pPr>
                      <a:r>
                        <a:rPr lang="en-GB" sz="20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Working collaboratively</a:t>
                      </a:r>
                      <a:endParaRPr lang="en-GB"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07000"/>
                        </a:lnSpc>
                        <a:spcAft>
                          <a:spcPts val="0"/>
                        </a:spcAft>
                        <a:buFont typeface="Symbol" panose="05050102010706020507" pitchFamily="18" charset="2"/>
                        <a:buChar char=""/>
                      </a:pPr>
                      <a:r>
                        <a:rPr lang="en-GB" sz="20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Selecting appropriate </a:t>
                      </a:r>
                      <a:r>
                        <a:rPr lang="en-GB" sz="2000" dirty="0" smtClean="0">
                          <a:solidFill>
                            <a:schemeClr val="bg1"/>
                          </a:solidFill>
                          <a:effectLst/>
                          <a:latin typeface="Arial" panose="020B0604020202020204" pitchFamily="34" charset="0"/>
                          <a:ea typeface="Calibri" panose="020F0502020204030204" pitchFamily="34" charset="0"/>
                          <a:cs typeface="Times New Roman" panose="02020603050405020304" pitchFamily="18" charset="0"/>
                        </a:rPr>
                        <a:t>functions on a </a:t>
                      </a:r>
                      <a:r>
                        <a:rPr lang="en-GB" sz="2000" dirty="0" err="1">
                          <a:solidFill>
                            <a:schemeClr val="bg1"/>
                          </a:solidFill>
                          <a:effectLst/>
                          <a:latin typeface="Arial" panose="020B0604020202020204" pitchFamily="34" charset="0"/>
                          <a:ea typeface="Calibri" panose="020F0502020204030204" pitchFamily="34" charset="0"/>
                          <a:cs typeface="Times New Roman" panose="02020603050405020304" pitchFamily="18" charset="0"/>
                        </a:rPr>
                        <a:t>multimeter</a:t>
                      </a:r>
                      <a:r>
                        <a:rPr lang="en-GB" sz="20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a:t>
                      </a:r>
                      <a:endParaRPr lang="en-GB"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07000"/>
                        </a:lnSpc>
                        <a:spcAft>
                          <a:spcPts val="0"/>
                        </a:spcAft>
                        <a:buFont typeface="Symbol" panose="05050102010706020507" pitchFamily="18" charset="2"/>
                        <a:buChar char=""/>
                      </a:pPr>
                      <a:r>
                        <a:rPr lang="en-GB" sz="20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Reading digital scales</a:t>
                      </a:r>
                      <a:endParaRPr lang="en-GB"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07000"/>
                        </a:lnSpc>
                        <a:spcAft>
                          <a:spcPts val="0"/>
                        </a:spcAft>
                        <a:buFont typeface="Symbol" panose="05050102010706020507" pitchFamily="18" charset="2"/>
                        <a:buChar char=""/>
                      </a:pPr>
                      <a:r>
                        <a:rPr lang="en-GB" sz="20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Using Analogue </a:t>
                      </a:r>
                      <a:r>
                        <a:rPr lang="en-GB" sz="2000" dirty="0" err="1">
                          <a:solidFill>
                            <a:schemeClr val="bg1"/>
                          </a:solidFill>
                          <a:effectLst/>
                          <a:latin typeface="Arial" panose="020B0604020202020204" pitchFamily="34" charset="0"/>
                          <a:ea typeface="Calibri" panose="020F0502020204030204" pitchFamily="34" charset="0"/>
                          <a:cs typeface="Times New Roman" panose="02020603050405020304" pitchFamily="18" charset="0"/>
                        </a:rPr>
                        <a:t>micrometer</a:t>
                      </a:r>
                      <a:endParaRPr lang="en-GB"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07000"/>
                        </a:lnSpc>
                        <a:spcAft>
                          <a:spcPts val="0"/>
                        </a:spcAft>
                        <a:buFont typeface="Symbol" panose="05050102010706020507" pitchFamily="18" charset="2"/>
                        <a:buChar char=""/>
                      </a:pPr>
                      <a:r>
                        <a:rPr lang="en-GB" sz="20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Reading </a:t>
                      </a:r>
                      <a:r>
                        <a:rPr lang="en-GB" sz="2000" dirty="0" err="1">
                          <a:solidFill>
                            <a:schemeClr val="bg1"/>
                          </a:solidFill>
                          <a:effectLst/>
                          <a:latin typeface="Arial" panose="020B0604020202020204" pitchFamily="34" charset="0"/>
                          <a:ea typeface="Calibri" panose="020F0502020204030204" pitchFamily="34" charset="0"/>
                          <a:cs typeface="Times New Roman" panose="02020603050405020304" pitchFamily="18" charset="0"/>
                        </a:rPr>
                        <a:t>micrometer</a:t>
                      </a:r>
                      <a:r>
                        <a:rPr lang="en-GB" sz="20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scales</a:t>
                      </a:r>
                      <a:endParaRPr lang="en-GB"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07000"/>
                        </a:lnSpc>
                        <a:spcAft>
                          <a:spcPts val="0"/>
                        </a:spcAft>
                        <a:buFont typeface="Symbol" panose="05050102010706020507" pitchFamily="18" charset="2"/>
                        <a:buChar char=""/>
                      </a:pPr>
                      <a:r>
                        <a:rPr lang="en-GB" sz="20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Using standard form in calculations and presenting figures</a:t>
                      </a:r>
                      <a:endParaRPr lang="en-GB"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spTree>
    <p:extLst>
      <p:ext uri="{BB962C8B-B14F-4D97-AF65-F5344CB8AC3E}">
        <p14:creationId xmlns:p14="http://schemas.microsoft.com/office/powerpoint/2010/main" val="28234130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518984" y="322176"/>
            <a:ext cx="9793415" cy="1788065"/>
            <a:chOff x="518984" y="322176"/>
            <a:chExt cx="9793415" cy="1788065"/>
          </a:xfrm>
        </p:grpSpPr>
        <p:sp>
          <p:nvSpPr>
            <p:cNvPr id="4" name="TextBox 3"/>
            <p:cNvSpPr txBox="1"/>
            <p:nvPr/>
          </p:nvSpPr>
          <p:spPr>
            <a:xfrm>
              <a:off x="1729592" y="386692"/>
              <a:ext cx="8582807" cy="1723549"/>
            </a:xfrm>
            <a:prstGeom prst="rect">
              <a:avLst/>
            </a:prstGeom>
            <a:noFill/>
          </p:spPr>
          <p:txBody>
            <a:bodyPr wrap="square" rtlCol="0">
              <a:spAutoFit/>
            </a:bodyPr>
            <a:lstStyle/>
            <a:p>
              <a:r>
                <a:rPr lang="en-GB" sz="2200" dirty="0" smtClean="0">
                  <a:solidFill>
                    <a:schemeClr val="bg1"/>
                  </a:solidFill>
                </a:rPr>
                <a:t>Some materials let electricity pass through them easily, these materials are known as electrical </a:t>
              </a:r>
              <a:r>
                <a:rPr lang="en-GB" sz="2200" b="1" u="sng" dirty="0" smtClean="0">
                  <a:solidFill>
                    <a:schemeClr val="bg1"/>
                  </a:solidFill>
                </a:rPr>
                <a:t>conductors</a:t>
              </a:r>
              <a:r>
                <a:rPr lang="en-GB" sz="2200" dirty="0" smtClean="0">
                  <a:solidFill>
                    <a:schemeClr val="bg1"/>
                  </a:solidFill>
                </a:rPr>
                <a:t>.</a:t>
              </a:r>
            </a:p>
            <a:p>
              <a:endParaRPr lang="en-GB" sz="2200" dirty="0">
                <a:solidFill>
                  <a:schemeClr val="bg1"/>
                </a:solidFill>
              </a:endParaRPr>
            </a:p>
            <a:p>
              <a:r>
                <a:rPr lang="en-GB" sz="2000" dirty="0" smtClean="0">
                  <a:solidFill>
                    <a:schemeClr val="bg1"/>
                  </a:solidFill>
                </a:rPr>
                <a:t>The SI unit of measure for electrical conductivity is the </a:t>
              </a:r>
              <a:r>
                <a:rPr lang="en-GB" sz="2000" b="1" dirty="0" err="1" smtClean="0">
                  <a:solidFill>
                    <a:schemeClr val="bg1"/>
                  </a:solidFill>
                </a:rPr>
                <a:t>siemens</a:t>
              </a:r>
              <a:r>
                <a:rPr lang="en-GB" sz="2000" dirty="0" smtClean="0">
                  <a:solidFill>
                    <a:schemeClr val="bg1"/>
                  </a:solidFill>
                </a:rPr>
                <a:t> (S) and is measured in </a:t>
              </a:r>
              <a:r>
                <a:rPr lang="en-GB" sz="2000" b="1" dirty="0" err="1" smtClean="0">
                  <a:solidFill>
                    <a:schemeClr val="bg1"/>
                  </a:solidFill>
                </a:rPr>
                <a:t>siemens</a:t>
              </a:r>
              <a:r>
                <a:rPr lang="en-GB" sz="2000" dirty="0" smtClean="0">
                  <a:solidFill>
                    <a:schemeClr val="bg1"/>
                  </a:solidFill>
                </a:rPr>
                <a:t> per metre (S/m), represented </a:t>
              </a:r>
              <a:r>
                <a:rPr lang="en-GB" sz="2000" dirty="0">
                  <a:solidFill>
                    <a:schemeClr val="bg1"/>
                  </a:solidFill>
                </a:rPr>
                <a:t>by the Greek letter sigma (σ</a:t>
              </a:r>
              <a:r>
                <a:rPr lang="en-GB" sz="2000" dirty="0" smtClean="0">
                  <a:solidFill>
                    <a:schemeClr val="bg1"/>
                  </a:solidFill>
                </a:rPr>
                <a:t>).</a:t>
              </a:r>
              <a:endParaRPr lang="en-GB" sz="2200" dirty="0">
                <a:solidFill>
                  <a:schemeClr val="bg1"/>
                </a:solidFill>
              </a:endParaRPr>
            </a:p>
          </p:txBody>
        </p:sp>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8984" y="322176"/>
              <a:ext cx="1074500" cy="902043"/>
            </a:xfrm>
            <a:prstGeom prst="rect">
              <a:avLst/>
            </a:prstGeom>
          </p:spPr>
        </p:pic>
      </p:grpSp>
      <p:grpSp>
        <p:nvGrpSpPr>
          <p:cNvPr id="3" name="Group 2"/>
          <p:cNvGrpSpPr/>
          <p:nvPr/>
        </p:nvGrpSpPr>
        <p:grpSpPr>
          <a:xfrm>
            <a:off x="518984" y="2393370"/>
            <a:ext cx="9793414" cy="1837849"/>
            <a:chOff x="518984" y="2393370"/>
            <a:chExt cx="9793414" cy="1837849"/>
          </a:xfrm>
        </p:grpSpPr>
        <p:pic>
          <p:nvPicPr>
            <p:cNvPr id="17" name="Picture 1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8984" y="2393370"/>
              <a:ext cx="1085453" cy="1043933"/>
            </a:xfrm>
            <a:prstGeom prst="rect">
              <a:avLst/>
            </a:prstGeom>
          </p:spPr>
        </p:pic>
        <p:sp>
          <p:nvSpPr>
            <p:cNvPr id="22" name="TextBox 21"/>
            <p:cNvSpPr txBox="1"/>
            <p:nvPr/>
          </p:nvSpPr>
          <p:spPr>
            <a:xfrm>
              <a:off x="1729591" y="2507670"/>
              <a:ext cx="8582807" cy="1723549"/>
            </a:xfrm>
            <a:prstGeom prst="rect">
              <a:avLst/>
            </a:prstGeom>
            <a:noFill/>
          </p:spPr>
          <p:txBody>
            <a:bodyPr wrap="square" rtlCol="0">
              <a:spAutoFit/>
            </a:bodyPr>
            <a:lstStyle/>
            <a:p>
              <a:r>
                <a:rPr lang="en-GB" sz="2200" dirty="0">
                  <a:solidFill>
                    <a:schemeClr val="bg1"/>
                  </a:solidFill>
                </a:rPr>
                <a:t>The electrical </a:t>
              </a:r>
              <a:r>
                <a:rPr lang="en-GB" sz="2200" b="1" u="sng" dirty="0">
                  <a:solidFill>
                    <a:schemeClr val="bg1"/>
                  </a:solidFill>
                </a:rPr>
                <a:t>resistance</a:t>
              </a:r>
              <a:r>
                <a:rPr lang="en-GB" sz="2200" dirty="0">
                  <a:solidFill>
                    <a:schemeClr val="bg1"/>
                  </a:solidFill>
                </a:rPr>
                <a:t> of an electrical conductor is a measure of how difficult it is for an electrical current to pass through </a:t>
              </a:r>
              <a:r>
                <a:rPr lang="en-GB" sz="2200" dirty="0" smtClean="0">
                  <a:solidFill>
                    <a:schemeClr val="bg1"/>
                  </a:solidFill>
                </a:rPr>
                <a:t>the </a:t>
              </a:r>
              <a:r>
                <a:rPr lang="en-GB" sz="2200" dirty="0">
                  <a:solidFill>
                    <a:schemeClr val="bg1"/>
                  </a:solidFill>
                </a:rPr>
                <a:t>conductor.</a:t>
              </a:r>
            </a:p>
            <a:p>
              <a:endParaRPr lang="en-GB" sz="2200" dirty="0">
                <a:solidFill>
                  <a:schemeClr val="bg1"/>
                </a:solidFill>
              </a:endParaRPr>
            </a:p>
            <a:p>
              <a:r>
                <a:rPr lang="en-GB" sz="2000" dirty="0">
                  <a:solidFill>
                    <a:schemeClr val="bg1"/>
                  </a:solidFill>
                </a:rPr>
                <a:t>The SI unit of measure for electrical resistance is the ohm and represented by the Greek letter omega  (</a:t>
              </a:r>
              <a:r>
                <a:rPr lang="el-GR" sz="2000" dirty="0">
                  <a:solidFill>
                    <a:schemeClr val="bg1"/>
                  </a:solidFill>
                </a:rPr>
                <a:t>Ω</a:t>
              </a:r>
              <a:r>
                <a:rPr lang="en-GB" sz="2000" dirty="0">
                  <a:solidFill>
                    <a:schemeClr val="bg1"/>
                  </a:solidFill>
                </a:rPr>
                <a:t>).</a:t>
              </a:r>
            </a:p>
          </p:txBody>
        </p:sp>
      </p:grpSp>
      <p:grpSp>
        <p:nvGrpSpPr>
          <p:cNvPr id="8" name="Group 7"/>
          <p:cNvGrpSpPr/>
          <p:nvPr/>
        </p:nvGrpSpPr>
        <p:grpSpPr>
          <a:xfrm>
            <a:off x="680782" y="4869870"/>
            <a:ext cx="9631616" cy="769441"/>
            <a:chOff x="680782" y="4869870"/>
            <a:chExt cx="9631616" cy="769441"/>
          </a:xfrm>
        </p:grpSpPr>
        <p:grpSp>
          <p:nvGrpSpPr>
            <p:cNvPr id="19" name="Group 18"/>
            <p:cNvGrpSpPr/>
            <p:nvPr/>
          </p:nvGrpSpPr>
          <p:grpSpPr>
            <a:xfrm>
              <a:off x="680782" y="4885855"/>
              <a:ext cx="750904" cy="750904"/>
              <a:chOff x="8852432" y="4666536"/>
              <a:chExt cx="990000" cy="990000"/>
            </a:xfrm>
          </p:grpSpPr>
          <p:pic>
            <p:nvPicPr>
              <p:cNvPr id="20" name="Picture 1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881704" y="4691250"/>
                <a:ext cx="938089" cy="938089"/>
              </a:xfrm>
              <a:prstGeom prst="rect">
                <a:avLst/>
              </a:prstGeom>
            </p:spPr>
          </p:pic>
          <p:sp>
            <p:nvSpPr>
              <p:cNvPr id="21" name="Rounded Rectangle 20"/>
              <p:cNvSpPr/>
              <p:nvPr/>
            </p:nvSpPr>
            <p:spPr>
              <a:xfrm>
                <a:off x="8852432" y="4666536"/>
                <a:ext cx="990000" cy="990000"/>
              </a:xfrm>
              <a:prstGeom prst="round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3" name="TextBox 22"/>
            <p:cNvSpPr txBox="1"/>
            <p:nvPr/>
          </p:nvSpPr>
          <p:spPr>
            <a:xfrm>
              <a:off x="1729591" y="4869870"/>
              <a:ext cx="8582807" cy="769441"/>
            </a:xfrm>
            <a:prstGeom prst="rect">
              <a:avLst/>
            </a:prstGeom>
            <a:noFill/>
          </p:spPr>
          <p:txBody>
            <a:bodyPr wrap="square" rtlCol="0">
              <a:spAutoFit/>
            </a:bodyPr>
            <a:lstStyle/>
            <a:p>
              <a:r>
                <a:rPr lang="en-GB" sz="2200" dirty="0">
                  <a:solidFill>
                    <a:schemeClr val="bg1"/>
                  </a:solidFill>
                </a:rPr>
                <a:t>Some materials do not allow electricity to pass through them, these materials are known as electrical </a:t>
              </a:r>
              <a:r>
                <a:rPr lang="en-GB" sz="2200" b="1" u="sng" dirty="0">
                  <a:solidFill>
                    <a:schemeClr val="bg1"/>
                  </a:solidFill>
                </a:rPr>
                <a:t>insulators</a:t>
              </a:r>
              <a:r>
                <a:rPr lang="en-GB" sz="2200" dirty="0">
                  <a:solidFill>
                    <a:schemeClr val="bg1"/>
                  </a:solidFill>
                </a:rPr>
                <a:t>.</a:t>
              </a:r>
            </a:p>
          </p:txBody>
        </p:sp>
      </p:grpSp>
    </p:spTree>
    <p:extLst>
      <p:ext uri="{BB962C8B-B14F-4D97-AF65-F5344CB8AC3E}">
        <p14:creationId xmlns:p14="http://schemas.microsoft.com/office/powerpoint/2010/main" val="582406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 name="Picture 7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56489" y="1143810"/>
            <a:ext cx="3459760" cy="1518057"/>
          </a:xfrm>
          <a:prstGeom prst="rect">
            <a:avLst/>
          </a:prstGeom>
        </p:spPr>
      </p:pic>
      <p:pic>
        <p:nvPicPr>
          <p:cNvPr id="64" name="Picture 6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56489" y="2386772"/>
            <a:ext cx="1941968" cy="1617659"/>
          </a:xfrm>
          <a:prstGeom prst="rect">
            <a:avLst/>
          </a:prstGeom>
        </p:spPr>
      </p:pic>
      <p:sp>
        <p:nvSpPr>
          <p:cNvPr id="2" name="TextBox 1"/>
          <p:cNvSpPr txBox="1"/>
          <p:nvPr/>
        </p:nvSpPr>
        <p:spPr>
          <a:xfrm>
            <a:off x="1594022" y="531340"/>
            <a:ext cx="9472850" cy="461665"/>
          </a:xfrm>
          <a:prstGeom prst="rect">
            <a:avLst/>
          </a:prstGeom>
          <a:noFill/>
        </p:spPr>
        <p:txBody>
          <a:bodyPr wrap="none" rtlCol="0">
            <a:spAutoFit/>
          </a:bodyPr>
          <a:lstStyle/>
          <a:p>
            <a:r>
              <a:rPr lang="en-GB" sz="2400" dirty="0" smtClean="0">
                <a:solidFill>
                  <a:schemeClr val="bg1"/>
                </a:solidFill>
              </a:rPr>
              <a:t>Good conductors are important for the efficient transmission of electricity </a:t>
            </a:r>
            <a:endParaRPr lang="en-GB" sz="2400" dirty="0">
              <a:solidFill>
                <a:schemeClr val="bg1"/>
              </a:solidFill>
            </a:endParaRPr>
          </a:p>
        </p:txBody>
      </p:sp>
      <p:sp>
        <p:nvSpPr>
          <p:cNvPr id="19" name="Rectangle 18"/>
          <p:cNvSpPr/>
          <p:nvPr/>
        </p:nvSpPr>
        <p:spPr>
          <a:xfrm>
            <a:off x="3272794" y="1881828"/>
            <a:ext cx="386645" cy="400110"/>
          </a:xfrm>
          <a:prstGeom prst="rect">
            <a:avLst/>
          </a:prstGeom>
        </p:spPr>
        <p:txBody>
          <a:bodyPr wrap="none">
            <a:spAutoFit/>
          </a:bodyPr>
          <a:lstStyle/>
          <a:p>
            <a:pPr algn="ctr"/>
            <a:r>
              <a:rPr lang="en-GB" sz="2000" b="1" dirty="0">
                <a:solidFill>
                  <a:schemeClr val="bg1"/>
                </a:solidFill>
                <a:sym typeface="Wingdings" panose="05000000000000000000" pitchFamily="2" charset="2"/>
              </a:rPr>
              <a:t></a:t>
            </a:r>
            <a:endParaRPr lang="en-GB" sz="2000" b="1" dirty="0">
              <a:solidFill>
                <a:schemeClr val="bg1"/>
              </a:solidFill>
            </a:endParaRPr>
          </a:p>
        </p:txBody>
      </p:sp>
      <p:grpSp>
        <p:nvGrpSpPr>
          <p:cNvPr id="43" name="Group 42"/>
          <p:cNvGrpSpPr/>
          <p:nvPr/>
        </p:nvGrpSpPr>
        <p:grpSpPr>
          <a:xfrm>
            <a:off x="902034" y="1359243"/>
            <a:ext cx="4845301" cy="473157"/>
            <a:chOff x="3175686" y="1359243"/>
            <a:chExt cx="4845301" cy="473157"/>
          </a:xfrm>
        </p:grpSpPr>
        <p:sp>
          <p:nvSpPr>
            <p:cNvPr id="6" name="TextBox 5"/>
            <p:cNvSpPr txBox="1"/>
            <p:nvPr/>
          </p:nvSpPr>
          <p:spPr>
            <a:xfrm>
              <a:off x="3175686" y="1359243"/>
              <a:ext cx="4845301" cy="461665"/>
            </a:xfrm>
            <a:prstGeom prst="rect">
              <a:avLst/>
            </a:prstGeom>
            <a:noFill/>
          </p:spPr>
          <p:txBody>
            <a:bodyPr wrap="none" rtlCol="0">
              <a:spAutoFit/>
            </a:bodyPr>
            <a:lstStyle/>
            <a:p>
              <a:r>
                <a:rPr lang="en-GB" sz="2400" b="1" dirty="0" smtClean="0">
                  <a:solidFill>
                    <a:schemeClr val="bg1"/>
                  </a:solidFill>
                </a:rPr>
                <a:t>Material	Conductor     Insulator</a:t>
              </a:r>
              <a:endParaRPr lang="en-GB" sz="2400" b="1" dirty="0">
                <a:solidFill>
                  <a:schemeClr val="bg1"/>
                </a:solidFill>
              </a:endParaRPr>
            </a:p>
          </p:txBody>
        </p:sp>
        <p:cxnSp>
          <p:nvCxnSpPr>
            <p:cNvPr id="21" name="Straight Connector 20"/>
            <p:cNvCxnSpPr/>
            <p:nvPr/>
          </p:nvCxnSpPr>
          <p:spPr>
            <a:xfrm>
              <a:off x="3175686" y="1832400"/>
              <a:ext cx="4845301" cy="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44" name="Group 43"/>
          <p:cNvGrpSpPr/>
          <p:nvPr/>
        </p:nvGrpSpPr>
        <p:grpSpPr>
          <a:xfrm>
            <a:off x="902034" y="1881828"/>
            <a:ext cx="4845301" cy="369332"/>
            <a:chOff x="3175686" y="1881828"/>
            <a:chExt cx="4845301" cy="369332"/>
          </a:xfrm>
        </p:grpSpPr>
        <p:sp>
          <p:nvSpPr>
            <p:cNvPr id="8" name="Rectangle 7"/>
            <p:cNvSpPr/>
            <p:nvPr/>
          </p:nvSpPr>
          <p:spPr>
            <a:xfrm>
              <a:off x="3210374" y="1881828"/>
              <a:ext cx="1308371" cy="369332"/>
            </a:xfrm>
            <a:prstGeom prst="rect">
              <a:avLst/>
            </a:prstGeom>
          </p:spPr>
          <p:txBody>
            <a:bodyPr wrap="none">
              <a:spAutoFit/>
            </a:bodyPr>
            <a:lstStyle/>
            <a:p>
              <a:r>
                <a:rPr lang="en-GB" dirty="0">
                  <a:solidFill>
                    <a:schemeClr val="bg1"/>
                  </a:solidFill>
                </a:rPr>
                <a:t>Copper (Cu)</a:t>
              </a:r>
            </a:p>
          </p:txBody>
        </p:sp>
        <p:cxnSp>
          <p:nvCxnSpPr>
            <p:cNvPr id="22" name="Straight Connector 21"/>
            <p:cNvCxnSpPr/>
            <p:nvPr/>
          </p:nvCxnSpPr>
          <p:spPr>
            <a:xfrm>
              <a:off x="3175686" y="2227212"/>
              <a:ext cx="4845301" cy="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46" name="Group 45"/>
          <p:cNvGrpSpPr/>
          <p:nvPr/>
        </p:nvGrpSpPr>
        <p:grpSpPr>
          <a:xfrm>
            <a:off x="902034" y="2661568"/>
            <a:ext cx="4845301" cy="369332"/>
            <a:chOff x="3175686" y="2661568"/>
            <a:chExt cx="4845301" cy="369332"/>
          </a:xfrm>
        </p:grpSpPr>
        <p:sp>
          <p:nvSpPr>
            <p:cNvPr id="9" name="Rectangle 8"/>
            <p:cNvSpPr/>
            <p:nvPr/>
          </p:nvSpPr>
          <p:spPr>
            <a:xfrm>
              <a:off x="3210374" y="2661568"/>
              <a:ext cx="728148" cy="369332"/>
            </a:xfrm>
            <a:prstGeom prst="rect">
              <a:avLst/>
            </a:prstGeom>
          </p:spPr>
          <p:txBody>
            <a:bodyPr wrap="none">
              <a:spAutoFit/>
            </a:bodyPr>
            <a:lstStyle/>
            <a:p>
              <a:r>
                <a:rPr lang="en-GB" dirty="0" smtClean="0">
                  <a:solidFill>
                    <a:schemeClr val="bg1"/>
                  </a:solidFill>
                </a:rPr>
                <a:t>Brass </a:t>
              </a:r>
              <a:endParaRPr lang="en-GB" dirty="0">
                <a:solidFill>
                  <a:schemeClr val="bg1"/>
                </a:solidFill>
              </a:endParaRPr>
            </a:p>
          </p:txBody>
        </p:sp>
        <p:cxnSp>
          <p:nvCxnSpPr>
            <p:cNvPr id="23" name="Straight Connector 22"/>
            <p:cNvCxnSpPr/>
            <p:nvPr/>
          </p:nvCxnSpPr>
          <p:spPr>
            <a:xfrm>
              <a:off x="3175686" y="3016836"/>
              <a:ext cx="4845301" cy="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47" name="Group 46"/>
          <p:cNvGrpSpPr/>
          <p:nvPr/>
        </p:nvGrpSpPr>
        <p:grpSpPr>
          <a:xfrm>
            <a:off x="902034" y="3051438"/>
            <a:ext cx="4845301" cy="369332"/>
            <a:chOff x="3175686" y="3051438"/>
            <a:chExt cx="4845301" cy="369332"/>
          </a:xfrm>
        </p:grpSpPr>
        <p:sp>
          <p:nvSpPr>
            <p:cNvPr id="11" name="Rectangle 10"/>
            <p:cNvSpPr/>
            <p:nvPr/>
          </p:nvSpPr>
          <p:spPr>
            <a:xfrm>
              <a:off x="3210374" y="3051438"/>
              <a:ext cx="745653" cy="369332"/>
            </a:xfrm>
            <a:prstGeom prst="rect">
              <a:avLst/>
            </a:prstGeom>
          </p:spPr>
          <p:txBody>
            <a:bodyPr wrap="none">
              <a:spAutoFit/>
            </a:bodyPr>
            <a:lstStyle/>
            <a:p>
              <a:r>
                <a:rPr lang="en-GB" dirty="0" smtClean="0">
                  <a:solidFill>
                    <a:schemeClr val="bg1"/>
                  </a:solidFill>
                </a:rPr>
                <a:t>Wood</a:t>
              </a:r>
              <a:endParaRPr lang="en-GB" dirty="0">
                <a:solidFill>
                  <a:schemeClr val="bg1"/>
                </a:solidFill>
              </a:endParaRPr>
            </a:p>
          </p:txBody>
        </p:sp>
        <p:cxnSp>
          <p:nvCxnSpPr>
            <p:cNvPr id="24" name="Straight Connector 23"/>
            <p:cNvCxnSpPr/>
            <p:nvPr/>
          </p:nvCxnSpPr>
          <p:spPr>
            <a:xfrm>
              <a:off x="3175686" y="3411648"/>
              <a:ext cx="4845301" cy="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48" name="Group 47"/>
          <p:cNvGrpSpPr/>
          <p:nvPr/>
        </p:nvGrpSpPr>
        <p:grpSpPr>
          <a:xfrm>
            <a:off x="902034" y="3441308"/>
            <a:ext cx="4845301" cy="369332"/>
            <a:chOff x="3175686" y="3441308"/>
            <a:chExt cx="4845301" cy="369332"/>
          </a:xfrm>
        </p:grpSpPr>
        <p:sp>
          <p:nvSpPr>
            <p:cNvPr id="12" name="Rectangle 11"/>
            <p:cNvSpPr/>
            <p:nvPr/>
          </p:nvSpPr>
          <p:spPr>
            <a:xfrm>
              <a:off x="3210374" y="3441308"/>
              <a:ext cx="1040670" cy="369332"/>
            </a:xfrm>
            <a:prstGeom prst="rect">
              <a:avLst/>
            </a:prstGeom>
          </p:spPr>
          <p:txBody>
            <a:bodyPr wrap="none">
              <a:spAutoFit/>
            </a:bodyPr>
            <a:lstStyle/>
            <a:p>
              <a:r>
                <a:rPr lang="en-GB" dirty="0" smtClean="0">
                  <a:solidFill>
                    <a:schemeClr val="bg1"/>
                  </a:solidFill>
                </a:rPr>
                <a:t>Diamond</a:t>
              </a:r>
              <a:endParaRPr lang="en-GB" dirty="0">
                <a:solidFill>
                  <a:schemeClr val="bg1"/>
                </a:solidFill>
              </a:endParaRPr>
            </a:p>
          </p:txBody>
        </p:sp>
        <p:cxnSp>
          <p:nvCxnSpPr>
            <p:cNvPr id="25" name="Straight Connector 24"/>
            <p:cNvCxnSpPr/>
            <p:nvPr/>
          </p:nvCxnSpPr>
          <p:spPr>
            <a:xfrm>
              <a:off x="3175686" y="3806460"/>
              <a:ext cx="4845301" cy="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49" name="Group 48"/>
          <p:cNvGrpSpPr/>
          <p:nvPr/>
        </p:nvGrpSpPr>
        <p:grpSpPr>
          <a:xfrm>
            <a:off x="902034" y="3831178"/>
            <a:ext cx="4845301" cy="370094"/>
            <a:chOff x="3175686" y="3831178"/>
            <a:chExt cx="4845301" cy="370094"/>
          </a:xfrm>
        </p:grpSpPr>
        <p:sp>
          <p:nvSpPr>
            <p:cNvPr id="13" name="Rectangle 12"/>
            <p:cNvSpPr/>
            <p:nvPr/>
          </p:nvSpPr>
          <p:spPr>
            <a:xfrm>
              <a:off x="3210374" y="3831178"/>
              <a:ext cx="1075936" cy="369332"/>
            </a:xfrm>
            <a:prstGeom prst="rect">
              <a:avLst/>
            </a:prstGeom>
          </p:spPr>
          <p:txBody>
            <a:bodyPr wrap="none">
              <a:spAutoFit/>
            </a:bodyPr>
            <a:lstStyle/>
            <a:p>
              <a:r>
                <a:rPr lang="en-GB" dirty="0" smtClean="0">
                  <a:solidFill>
                    <a:schemeClr val="bg1"/>
                  </a:solidFill>
                </a:rPr>
                <a:t>Gold (Au)</a:t>
              </a:r>
              <a:endParaRPr lang="en-GB" dirty="0">
                <a:solidFill>
                  <a:schemeClr val="bg1"/>
                </a:solidFill>
              </a:endParaRPr>
            </a:p>
          </p:txBody>
        </p:sp>
        <p:cxnSp>
          <p:nvCxnSpPr>
            <p:cNvPr id="26" name="Straight Connector 25"/>
            <p:cNvCxnSpPr/>
            <p:nvPr/>
          </p:nvCxnSpPr>
          <p:spPr>
            <a:xfrm>
              <a:off x="3175686" y="4201272"/>
              <a:ext cx="4845301" cy="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50" name="Group 49"/>
          <p:cNvGrpSpPr/>
          <p:nvPr/>
        </p:nvGrpSpPr>
        <p:grpSpPr>
          <a:xfrm>
            <a:off x="902034" y="4221048"/>
            <a:ext cx="4845301" cy="375036"/>
            <a:chOff x="3175686" y="4221048"/>
            <a:chExt cx="4845301" cy="375036"/>
          </a:xfrm>
        </p:grpSpPr>
        <p:sp>
          <p:nvSpPr>
            <p:cNvPr id="14" name="Rectangle 13"/>
            <p:cNvSpPr/>
            <p:nvPr/>
          </p:nvSpPr>
          <p:spPr>
            <a:xfrm>
              <a:off x="3210374" y="4221048"/>
              <a:ext cx="781624" cy="369332"/>
            </a:xfrm>
            <a:prstGeom prst="rect">
              <a:avLst/>
            </a:prstGeom>
          </p:spPr>
          <p:txBody>
            <a:bodyPr wrap="none">
              <a:spAutoFit/>
            </a:bodyPr>
            <a:lstStyle/>
            <a:p>
              <a:r>
                <a:rPr lang="en-GB" dirty="0" smtClean="0">
                  <a:solidFill>
                    <a:schemeClr val="bg1"/>
                  </a:solidFill>
                </a:rPr>
                <a:t>Plastic</a:t>
              </a:r>
              <a:endParaRPr lang="en-GB" dirty="0">
                <a:solidFill>
                  <a:schemeClr val="bg1"/>
                </a:solidFill>
              </a:endParaRPr>
            </a:p>
          </p:txBody>
        </p:sp>
        <p:cxnSp>
          <p:nvCxnSpPr>
            <p:cNvPr id="27" name="Straight Connector 26"/>
            <p:cNvCxnSpPr/>
            <p:nvPr/>
          </p:nvCxnSpPr>
          <p:spPr>
            <a:xfrm>
              <a:off x="3175686" y="4596084"/>
              <a:ext cx="4845301" cy="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51" name="Group 50"/>
          <p:cNvGrpSpPr/>
          <p:nvPr/>
        </p:nvGrpSpPr>
        <p:grpSpPr>
          <a:xfrm>
            <a:off x="902034" y="4610918"/>
            <a:ext cx="4845301" cy="379978"/>
            <a:chOff x="3175686" y="4610918"/>
            <a:chExt cx="4845301" cy="379978"/>
          </a:xfrm>
        </p:grpSpPr>
        <p:sp>
          <p:nvSpPr>
            <p:cNvPr id="15" name="Rectangle 14"/>
            <p:cNvSpPr/>
            <p:nvPr/>
          </p:nvSpPr>
          <p:spPr>
            <a:xfrm>
              <a:off x="3210374" y="4610918"/>
              <a:ext cx="870751" cy="369332"/>
            </a:xfrm>
            <a:prstGeom prst="rect">
              <a:avLst/>
            </a:prstGeom>
          </p:spPr>
          <p:txBody>
            <a:bodyPr wrap="none">
              <a:spAutoFit/>
            </a:bodyPr>
            <a:lstStyle/>
            <a:p>
              <a:r>
                <a:rPr lang="en-GB" dirty="0" smtClean="0">
                  <a:solidFill>
                    <a:schemeClr val="bg1"/>
                  </a:solidFill>
                </a:rPr>
                <a:t>Rubber</a:t>
              </a:r>
              <a:endParaRPr lang="en-GB" dirty="0">
                <a:solidFill>
                  <a:schemeClr val="bg1"/>
                </a:solidFill>
              </a:endParaRPr>
            </a:p>
          </p:txBody>
        </p:sp>
        <p:cxnSp>
          <p:nvCxnSpPr>
            <p:cNvPr id="28" name="Straight Connector 27"/>
            <p:cNvCxnSpPr/>
            <p:nvPr/>
          </p:nvCxnSpPr>
          <p:spPr>
            <a:xfrm>
              <a:off x="3175686" y="4990896"/>
              <a:ext cx="4845301" cy="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52" name="Group 51"/>
          <p:cNvGrpSpPr/>
          <p:nvPr/>
        </p:nvGrpSpPr>
        <p:grpSpPr>
          <a:xfrm>
            <a:off x="902034" y="5000788"/>
            <a:ext cx="4845301" cy="384920"/>
            <a:chOff x="3175686" y="5000788"/>
            <a:chExt cx="4845301" cy="384920"/>
          </a:xfrm>
        </p:grpSpPr>
        <p:sp>
          <p:nvSpPr>
            <p:cNvPr id="16" name="Rectangle 15"/>
            <p:cNvSpPr/>
            <p:nvPr/>
          </p:nvSpPr>
          <p:spPr>
            <a:xfrm>
              <a:off x="3210374" y="5000788"/>
              <a:ext cx="1064715" cy="369332"/>
            </a:xfrm>
            <a:prstGeom prst="rect">
              <a:avLst/>
            </a:prstGeom>
          </p:spPr>
          <p:txBody>
            <a:bodyPr wrap="none">
              <a:spAutoFit/>
            </a:bodyPr>
            <a:lstStyle/>
            <a:p>
              <a:r>
                <a:rPr lang="en-GB" dirty="0" smtClean="0">
                  <a:solidFill>
                    <a:schemeClr val="bg1"/>
                  </a:solidFill>
                </a:rPr>
                <a:t>Lead (</a:t>
              </a:r>
              <a:r>
                <a:rPr lang="en-GB" dirty="0" err="1" smtClean="0">
                  <a:solidFill>
                    <a:schemeClr val="bg1"/>
                  </a:solidFill>
                </a:rPr>
                <a:t>Pb</a:t>
              </a:r>
              <a:r>
                <a:rPr lang="en-GB" dirty="0" smtClean="0">
                  <a:solidFill>
                    <a:schemeClr val="bg1"/>
                  </a:solidFill>
                </a:rPr>
                <a:t>)</a:t>
              </a:r>
              <a:endParaRPr lang="en-GB" dirty="0">
                <a:solidFill>
                  <a:schemeClr val="bg1"/>
                </a:solidFill>
              </a:endParaRPr>
            </a:p>
          </p:txBody>
        </p:sp>
        <p:cxnSp>
          <p:nvCxnSpPr>
            <p:cNvPr id="29" name="Straight Connector 28"/>
            <p:cNvCxnSpPr/>
            <p:nvPr/>
          </p:nvCxnSpPr>
          <p:spPr>
            <a:xfrm>
              <a:off x="3175686" y="5385708"/>
              <a:ext cx="4845301" cy="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53" name="Group 52"/>
          <p:cNvGrpSpPr/>
          <p:nvPr/>
        </p:nvGrpSpPr>
        <p:grpSpPr>
          <a:xfrm>
            <a:off x="902034" y="5390658"/>
            <a:ext cx="4845301" cy="389866"/>
            <a:chOff x="3175686" y="5390658"/>
            <a:chExt cx="4845301" cy="389866"/>
          </a:xfrm>
        </p:grpSpPr>
        <p:sp>
          <p:nvSpPr>
            <p:cNvPr id="17" name="Rectangle 16"/>
            <p:cNvSpPr/>
            <p:nvPr/>
          </p:nvSpPr>
          <p:spPr>
            <a:xfrm>
              <a:off x="3210374" y="5390658"/>
              <a:ext cx="648639" cy="369332"/>
            </a:xfrm>
            <a:prstGeom prst="rect">
              <a:avLst/>
            </a:prstGeom>
          </p:spPr>
          <p:txBody>
            <a:bodyPr wrap="none">
              <a:spAutoFit/>
            </a:bodyPr>
            <a:lstStyle/>
            <a:p>
              <a:r>
                <a:rPr lang="en-GB" dirty="0" smtClean="0">
                  <a:solidFill>
                    <a:schemeClr val="bg1"/>
                  </a:solidFill>
                </a:rPr>
                <a:t>Steel</a:t>
              </a:r>
              <a:endParaRPr lang="en-GB" dirty="0">
                <a:solidFill>
                  <a:schemeClr val="bg1"/>
                </a:solidFill>
              </a:endParaRPr>
            </a:p>
          </p:txBody>
        </p:sp>
        <p:cxnSp>
          <p:nvCxnSpPr>
            <p:cNvPr id="30" name="Straight Connector 29"/>
            <p:cNvCxnSpPr/>
            <p:nvPr/>
          </p:nvCxnSpPr>
          <p:spPr>
            <a:xfrm>
              <a:off x="3175686" y="5780524"/>
              <a:ext cx="4845301" cy="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45" name="Group 44"/>
          <p:cNvGrpSpPr/>
          <p:nvPr/>
        </p:nvGrpSpPr>
        <p:grpSpPr>
          <a:xfrm>
            <a:off x="902034" y="2271698"/>
            <a:ext cx="4845301" cy="369332"/>
            <a:chOff x="3175686" y="2271698"/>
            <a:chExt cx="4845301" cy="369332"/>
          </a:xfrm>
        </p:grpSpPr>
        <p:sp>
          <p:nvSpPr>
            <p:cNvPr id="10" name="Rectangle 9"/>
            <p:cNvSpPr/>
            <p:nvPr/>
          </p:nvSpPr>
          <p:spPr>
            <a:xfrm>
              <a:off x="3210374" y="2271698"/>
              <a:ext cx="987771" cy="369332"/>
            </a:xfrm>
            <a:prstGeom prst="rect">
              <a:avLst/>
            </a:prstGeom>
          </p:spPr>
          <p:txBody>
            <a:bodyPr wrap="none">
              <a:spAutoFit/>
            </a:bodyPr>
            <a:lstStyle/>
            <a:p>
              <a:r>
                <a:rPr lang="en-GB" dirty="0" smtClean="0">
                  <a:solidFill>
                    <a:schemeClr val="bg1"/>
                  </a:solidFill>
                </a:rPr>
                <a:t>Zinc (Zn)</a:t>
              </a:r>
              <a:endParaRPr lang="en-GB" dirty="0">
                <a:solidFill>
                  <a:schemeClr val="bg1"/>
                </a:solidFill>
              </a:endParaRPr>
            </a:p>
          </p:txBody>
        </p:sp>
        <p:cxnSp>
          <p:nvCxnSpPr>
            <p:cNvPr id="31" name="Straight Connector 30"/>
            <p:cNvCxnSpPr/>
            <p:nvPr/>
          </p:nvCxnSpPr>
          <p:spPr>
            <a:xfrm>
              <a:off x="3175686" y="2622024"/>
              <a:ext cx="4845301" cy="0"/>
            </a:xfrm>
            <a:prstGeom prst="line">
              <a:avLst/>
            </a:prstGeom>
          </p:spPr>
          <p:style>
            <a:lnRef idx="1">
              <a:schemeClr val="accent1"/>
            </a:lnRef>
            <a:fillRef idx="0">
              <a:schemeClr val="accent1"/>
            </a:fillRef>
            <a:effectRef idx="0">
              <a:schemeClr val="accent1"/>
            </a:effectRef>
            <a:fontRef idx="minor">
              <a:schemeClr val="tx1"/>
            </a:fontRef>
          </p:style>
        </p:cxnSp>
      </p:grpSp>
      <p:sp>
        <p:nvSpPr>
          <p:cNvPr id="33" name="Rectangle 32"/>
          <p:cNvSpPr/>
          <p:nvPr/>
        </p:nvSpPr>
        <p:spPr>
          <a:xfrm>
            <a:off x="3272794" y="2279337"/>
            <a:ext cx="386645" cy="400110"/>
          </a:xfrm>
          <a:prstGeom prst="rect">
            <a:avLst/>
          </a:prstGeom>
        </p:spPr>
        <p:txBody>
          <a:bodyPr wrap="none">
            <a:spAutoFit/>
          </a:bodyPr>
          <a:lstStyle/>
          <a:p>
            <a:pPr algn="ctr"/>
            <a:r>
              <a:rPr lang="en-GB" sz="2000" b="1" dirty="0">
                <a:solidFill>
                  <a:schemeClr val="bg1"/>
                </a:solidFill>
                <a:sym typeface="Wingdings" panose="05000000000000000000" pitchFamily="2" charset="2"/>
              </a:rPr>
              <a:t></a:t>
            </a:r>
            <a:endParaRPr lang="en-GB" sz="2000" b="1" dirty="0">
              <a:solidFill>
                <a:schemeClr val="bg1"/>
              </a:solidFill>
            </a:endParaRPr>
          </a:p>
        </p:txBody>
      </p:sp>
      <p:sp>
        <p:nvSpPr>
          <p:cNvPr id="34" name="Rectangle 33"/>
          <p:cNvSpPr/>
          <p:nvPr/>
        </p:nvSpPr>
        <p:spPr>
          <a:xfrm>
            <a:off x="3264748" y="2664257"/>
            <a:ext cx="386645" cy="400110"/>
          </a:xfrm>
          <a:prstGeom prst="rect">
            <a:avLst/>
          </a:prstGeom>
        </p:spPr>
        <p:txBody>
          <a:bodyPr wrap="none">
            <a:spAutoFit/>
          </a:bodyPr>
          <a:lstStyle/>
          <a:p>
            <a:pPr algn="ctr"/>
            <a:r>
              <a:rPr lang="en-GB" sz="2000" b="1" dirty="0">
                <a:solidFill>
                  <a:schemeClr val="bg1"/>
                </a:solidFill>
                <a:sym typeface="Wingdings" panose="05000000000000000000" pitchFamily="2" charset="2"/>
              </a:rPr>
              <a:t></a:t>
            </a:r>
            <a:endParaRPr lang="en-GB" sz="2000" b="1" dirty="0">
              <a:solidFill>
                <a:schemeClr val="bg1"/>
              </a:solidFill>
            </a:endParaRPr>
          </a:p>
        </p:txBody>
      </p:sp>
      <p:sp>
        <p:nvSpPr>
          <p:cNvPr id="35" name="Rectangle 34"/>
          <p:cNvSpPr/>
          <p:nvPr/>
        </p:nvSpPr>
        <p:spPr>
          <a:xfrm>
            <a:off x="4821866" y="3077465"/>
            <a:ext cx="386645" cy="400110"/>
          </a:xfrm>
          <a:prstGeom prst="rect">
            <a:avLst/>
          </a:prstGeom>
        </p:spPr>
        <p:txBody>
          <a:bodyPr wrap="none">
            <a:spAutoFit/>
          </a:bodyPr>
          <a:lstStyle/>
          <a:p>
            <a:pPr algn="ctr"/>
            <a:r>
              <a:rPr lang="en-GB" sz="2000" b="1" dirty="0">
                <a:solidFill>
                  <a:schemeClr val="bg1"/>
                </a:solidFill>
                <a:sym typeface="Wingdings" panose="05000000000000000000" pitchFamily="2" charset="2"/>
              </a:rPr>
              <a:t></a:t>
            </a:r>
            <a:endParaRPr lang="en-GB" sz="2000" b="1" dirty="0">
              <a:solidFill>
                <a:schemeClr val="bg1"/>
              </a:solidFill>
            </a:endParaRPr>
          </a:p>
        </p:txBody>
      </p:sp>
      <p:sp>
        <p:nvSpPr>
          <p:cNvPr id="36" name="Rectangle 35"/>
          <p:cNvSpPr/>
          <p:nvPr/>
        </p:nvSpPr>
        <p:spPr>
          <a:xfrm>
            <a:off x="4797631" y="3455420"/>
            <a:ext cx="386645" cy="400110"/>
          </a:xfrm>
          <a:prstGeom prst="rect">
            <a:avLst/>
          </a:prstGeom>
        </p:spPr>
        <p:txBody>
          <a:bodyPr wrap="none">
            <a:spAutoFit/>
          </a:bodyPr>
          <a:lstStyle/>
          <a:p>
            <a:pPr algn="ctr"/>
            <a:r>
              <a:rPr lang="en-GB" sz="2000" b="1" dirty="0">
                <a:solidFill>
                  <a:schemeClr val="bg1"/>
                </a:solidFill>
                <a:sym typeface="Wingdings" panose="05000000000000000000" pitchFamily="2" charset="2"/>
              </a:rPr>
              <a:t></a:t>
            </a:r>
            <a:endParaRPr lang="en-GB" sz="2000" b="1" dirty="0">
              <a:solidFill>
                <a:schemeClr val="bg1"/>
              </a:solidFill>
            </a:endParaRPr>
          </a:p>
        </p:txBody>
      </p:sp>
      <p:sp>
        <p:nvSpPr>
          <p:cNvPr id="37" name="Rectangle 36"/>
          <p:cNvSpPr/>
          <p:nvPr/>
        </p:nvSpPr>
        <p:spPr>
          <a:xfrm>
            <a:off x="3211822" y="3856630"/>
            <a:ext cx="386645" cy="400110"/>
          </a:xfrm>
          <a:prstGeom prst="rect">
            <a:avLst/>
          </a:prstGeom>
        </p:spPr>
        <p:txBody>
          <a:bodyPr wrap="none">
            <a:spAutoFit/>
          </a:bodyPr>
          <a:lstStyle/>
          <a:p>
            <a:pPr algn="ctr"/>
            <a:r>
              <a:rPr lang="en-GB" sz="2000" b="1" dirty="0">
                <a:solidFill>
                  <a:schemeClr val="bg1"/>
                </a:solidFill>
                <a:sym typeface="Wingdings" panose="05000000000000000000" pitchFamily="2" charset="2"/>
              </a:rPr>
              <a:t></a:t>
            </a:r>
            <a:endParaRPr lang="en-GB" sz="2000" b="1" dirty="0">
              <a:solidFill>
                <a:schemeClr val="bg1"/>
              </a:solidFill>
            </a:endParaRPr>
          </a:p>
        </p:txBody>
      </p:sp>
      <p:sp>
        <p:nvSpPr>
          <p:cNvPr id="38" name="Rectangle 37"/>
          <p:cNvSpPr/>
          <p:nvPr/>
        </p:nvSpPr>
        <p:spPr>
          <a:xfrm>
            <a:off x="4785768" y="4256740"/>
            <a:ext cx="386645" cy="400110"/>
          </a:xfrm>
          <a:prstGeom prst="rect">
            <a:avLst/>
          </a:prstGeom>
        </p:spPr>
        <p:txBody>
          <a:bodyPr wrap="none">
            <a:spAutoFit/>
          </a:bodyPr>
          <a:lstStyle/>
          <a:p>
            <a:pPr algn="ctr"/>
            <a:r>
              <a:rPr lang="en-GB" sz="2000" b="1" dirty="0">
                <a:solidFill>
                  <a:schemeClr val="bg1"/>
                </a:solidFill>
                <a:sym typeface="Wingdings" panose="05000000000000000000" pitchFamily="2" charset="2"/>
              </a:rPr>
              <a:t></a:t>
            </a:r>
            <a:endParaRPr lang="en-GB" sz="2000" b="1" dirty="0">
              <a:solidFill>
                <a:schemeClr val="bg1"/>
              </a:solidFill>
            </a:endParaRPr>
          </a:p>
        </p:txBody>
      </p:sp>
      <p:sp>
        <p:nvSpPr>
          <p:cNvPr id="39" name="Rectangle 38"/>
          <p:cNvSpPr/>
          <p:nvPr/>
        </p:nvSpPr>
        <p:spPr>
          <a:xfrm>
            <a:off x="4785274" y="4660081"/>
            <a:ext cx="386645" cy="400110"/>
          </a:xfrm>
          <a:prstGeom prst="rect">
            <a:avLst/>
          </a:prstGeom>
        </p:spPr>
        <p:txBody>
          <a:bodyPr wrap="none">
            <a:spAutoFit/>
          </a:bodyPr>
          <a:lstStyle/>
          <a:p>
            <a:pPr algn="ctr"/>
            <a:r>
              <a:rPr lang="en-GB" sz="2000" b="1" dirty="0">
                <a:solidFill>
                  <a:schemeClr val="bg1"/>
                </a:solidFill>
                <a:sym typeface="Wingdings" panose="05000000000000000000" pitchFamily="2" charset="2"/>
              </a:rPr>
              <a:t></a:t>
            </a:r>
            <a:endParaRPr lang="en-GB" sz="2000" b="1" dirty="0">
              <a:solidFill>
                <a:schemeClr val="bg1"/>
              </a:solidFill>
            </a:endParaRPr>
          </a:p>
        </p:txBody>
      </p:sp>
      <p:sp>
        <p:nvSpPr>
          <p:cNvPr id="40" name="Rectangle 39"/>
          <p:cNvSpPr/>
          <p:nvPr/>
        </p:nvSpPr>
        <p:spPr>
          <a:xfrm>
            <a:off x="3264747" y="5053900"/>
            <a:ext cx="386645" cy="400110"/>
          </a:xfrm>
          <a:prstGeom prst="rect">
            <a:avLst/>
          </a:prstGeom>
        </p:spPr>
        <p:txBody>
          <a:bodyPr wrap="none">
            <a:spAutoFit/>
          </a:bodyPr>
          <a:lstStyle/>
          <a:p>
            <a:pPr algn="ctr"/>
            <a:r>
              <a:rPr lang="en-GB" sz="2000" b="1" dirty="0">
                <a:solidFill>
                  <a:schemeClr val="bg1"/>
                </a:solidFill>
                <a:sym typeface="Wingdings" panose="05000000000000000000" pitchFamily="2" charset="2"/>
              </a:rPr>
              <a:t></a:t>
            </a:r>
            <a:endParaRPr lang="en-GB" sz="2000" b="1" dirty="0">
              <a:solidFill>
                <a:schemeClr val="bg1"/>
              </a:solidFill>
            </a:endParaRPr>
          </a:p>
        </p:txBody>
      </p:sp>
      <p:sp>
        <p:nvSpPr>
          <p:cNvPr id="41" name="Rectangle 40"/>
          <p:cNvSpPr/>
          <p:nvPr/>
        </p:nvSpPr>
        <p:spPr>
          <a:xfrm>
            <a:off x="3248755" y="5451363"/>
            <a:ext cx="386645" cy="400110"/>
          </a:xfrm>
          <a:prstGeom prst="rect">
            <a:avLst/>
          </a:prstGeom>
        </p:spPr>
        <p:txBody>
          <a:bodyPr wrap="none">
            <a:spAutoFit/>
          </a:bodyPr>
          <a:lstStyle/>
          <a:p>
            <a:pPr algn="ctr"/>
            <a:r>
              <a:rPr lang="en-GB" sz="2000" b="1" dirty="0">
                <a:solidFill>
                  <a:schemeClr val="bg1"/>
                </a:solidFill>
                <a:sym typeface="Wingdings" panose="05000000000000000000" pitchFamily="2" charset="2"/>
              </a:rPr>
              <a:t></a:t>
            </a:r>
            <a:endParaRPr lang="en-GB" sz="2000" b="1" dirty="0">
              <a:solidFill>
                <a:schemeClr val="bg1"/>
              </a:solidFill>
            </a:endParaRPr>
          </a:p>
        </p:txBody>
      </p:sp>
      <p:grpSp>
        <p:nvGrpSpPr>
          <p:cNvPr id="62" name="Group 61"/>
          <p:cNvGrpSpPr/>
          <p:nvPr/>
        </p:nvGrpSpPr>
        <p:grpSpPr>
          <a:xfrm>
            <a:off x="7035503" y="2017955"/>
            <a:ext cx="863422" cy="902280"/>
            <a:chOff x="8810368" y="5181323"/>
            <a:chExt cx="863422" cy="902280"/>
          </a:xfrm>
        </p:grpSpPr>
        <p:sp>
          <p:nvSpPr>
            <p:cNvPr id="58" name="TextBox 57"/>
            <p:cNvSpPr txBox="1"/>
            <p:nvPr/>
          </p:nvSpPr>
          <p:spPr>
            <a:xfrm>
              <a:off x="8989799" y="5606549"/>
              <a:ext cx="508473" cy="477054"/>
            </a:xfrm>
            <a:prstGeom prst="rect">
              <a:avLst/>
            </a:prstGeom>
            <a:noFill/>
          </p:spPr>
          <p:txBody>
            <a:bodyPr wrap="none" rtlCol="0">
              <a:spAutoFit/>
            </a:bodyPr>
            <a:lstStyle/>
            <a:p>
              <a:r>
                <a:rPr lang="en-GB" sz="1400" dirty="0" smtClean="0">
                  <a:solidFill>
                    <a:schemeClr val="bg1"/>
                  </a:solidFill>
                </a:rPr>
                <a:t>Zinc</a:t>
              </a:r>
            </a:p>
            <a:p>
              <a:r>
                <a:rPr lang="en-GB" sz="1100" dirty="0" smtClean="0">
                  <a:solidFill>
                    <a:schemeClr val="bg1"/>
                  </a:solidFill>
                </a:rPr>
                <a:t>65.38</a:t>
              </a:r>
              <a:endParaRPr lang="en-GB" sz="1100" dirty="0">
                <a:solidFill>
                  <a:schemeClr val="bg1"/>
                </a:solidFill>
              </a:endParaRPr>
            </a:p>
          </p:txBody>
        </p:sp>
        <p:sp>
          <p:nvSpPr>
            <p:cNvPr id="59" name="Rounded Rectangle 58"/>
            <p:cNvSpPr/>
            <p:nvPr/>
          </p:nvSpPr>
          <p:spPr>
            <a:xfrm>
              <a:off x="8810368" y="5185454"/>
              <a:ext cx="863422" cy="863422"/>
            </a:xfrm>
            <a:prstGeom prst="round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TextBox 59"/>
            <p:cNvSpPr txBox="1"/>
            <p:nvPr/>
          </p:nvSpPr>
          <p:spPr>
            <a:xfrm>
              <a:off x="8810368" y="5181323"/>
              <a:ext cx="341760" cy="276999"/>
            </a:xfrm>
            <a:prstGeom prst="rect">
              <a:avLst/>
            </a:prstGeom>
            <a:noFill/>
          </p:spPr>
          <p:txBody>
            <a:bodyPr wrap="none" rtlCol="0">
              <a:spAutoFit/>
            </a:bodyPr>
            <a:lstStyle/>
            <a:p>
              <a:r>
                <a:rPr lang="en-GB" sz="1200" dirty="0" smtClean="0">
                  <a:solidFill>
                    <a:schemeClr val="bg1"/>
                  </a:solidFill>
                </a:rPr>
                <a:t>30</a:t>
              </a:r>
            </a:p>
          </p:txBody>
        </p:sp>
        <p:sp>
          <p:nvSpPr>
            <p:cNvPr id="61" name="TextBox 60"/>
            <p:cNvSpPr txBox="1"/>
            <p:nvPr/>
          </p:nvSpPr>
          <p:spPr>
            <a:xfrm>
              <a:off x="8967805" y="5263816"/>
              <a:ext cx="548548" cy="523220"/>
            </a:xfrm>
            <a:prstGeom prst="rect">
              <a:avLst/>
            </a:prstGeom>
            <a:noFill/>
          </p:spPr>
          <p:txBody>
            <a:bodyPr wrap="none" rtlCol="0">
              <a:spAutoFit/>
            </a:bodyPr>
            <a:lstStyle/>
            <a:p>
              <a:r>
                <a:rPr lang="en-GB" sz="2700" b="1" dirty="0" smtClean="0">
                  <a:solidFill>
                    <a:schemeClr val="bg1"/>
                  </a:solidFill>
                </a:rPr>
                <a:t>Zn</a:t>
              </a:r>
            </a:p>
          </p:txBody>
        </p:sp>
      </p:grpSp>
      <p:pic>
        <p:nvPicPr>
          <p:cNvPr id="63" name="Picture 6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92248" y="2367444"/>
            <a:ext cx="1524000" cy="1143000"/>
          </a:xfrm>
          <a:prstGeom prst="rect">
            <a:avLst/>
          </a:prstGeom>
        </p:spPr>
      </p:pic>
      <p:pic>
        <p:nvPicPr>
          <p:cNvPr id="65" name="Picture 6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928184" y="3288683"/>
            <a:ext cx="1494063" cy="842144"/>
          </a:xfrm>
          <a:prstGeom prst="rect">
            <a:avLst/>
          </a:prstGeom>
        </p:spPr>
      </p:pic>
      <p:pic>
        <p:nvPicPr>
          <p:cNvPr id="66" name="Picture 6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902541" y="3035217"/>
            <a:ext cx="1713708" cy="1713708"/>
          </a:xfrm>
          <a:prstGeom prst="rect">
            <a:avLst/>
          </a:prstGeom>
        </p:spPr>
      </p:pic>
      <p:pic>
        <p:nvPicPr>
          <p:cNvPr id="67" name="Picture 6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179617" y="4004431"/>
            <a:ext cx="1722822" cy="1160693"/>
          </a:xfrm>
          <a:prstGeom prst="rect">
            <a:avLst/>
          </a:prstGeom>
        </p:spPr>
      </p:pic>
      <p:pic>
        <p:nvPicPr>
          <p:cNvPr id="68" name="Picture 6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895881" y="4462910"/>
            <a:ext cx="1720367" cy="1720367"/>
          </a:xfrm>
          <a:prstGeom prst="rect">
            <a:avLst/>
          </a:prstGeom>
        </p:spPr>
      </p:pic>
      <p:grpSp>
        <p:nvGrpSpPr>
          <p:cNvPr id="69" name="Group 68"/>
          <p:cNvGrpSpPr/>
          <p:nvPr/>
        </p:nvGrpSpPr>
        <p:grpSpPr>
          <a:xfrm>
            <a:off x="7039964" y="4709041"/>
            <a:ext cx="863422" cy="902280"/>
            <a:chOff x="8810368" y="5181323"/>
            <a:chExt cx="863422" cy="902280"/>
          </a:xfrm>
        </p:grpSpPr>
        <p:sp>
          <p:nvSpPr>
            <p:cNvPr id="70" name="TextBox 69"/>
            <p:cNvSpPr txBox="1"/>
            <p:nvPr/>
          </p:nvSpPr>
          <p:spPr>
            <a:xfrm>
              <a:off x="8989799" y="5606549"/>
              <a:ext cx="530915" cy="477054"/>
            </a:xfrm>
            <a:prstGeom prst="rect">
              <a:avLst/>
            </a:prstGeom>
            <a:noFill/>
          </p:spPr>
          <p:txBody>
            <a:bodyPr wrap="none" rtlCol="0">
              <a:spAutoFit/>
            </a:bodyPr>
            <a:lstStyle/>
            <a:p>
              <a:r>
                <a:rPr lang="en-GB" sz="1400" dirty="0" smtClean="0">
                  <a:solidFill>
                    <a:schemeClr val="bg1"/>
                  </a:solidFill>
                </a:rPr>
                <a:t>Lead</a:t>
              </a:r>
            </a:p>
            <a:p>
              <a:r>
                <a:rPr lang="en-GB" sz="1100" dirty="0" smtClean="0">
                  <a:solidFill>
                    <a:schemeClr val="bg1"/>
                  </a:solidFill>
                </a:rPr>
                <a:t>207.2</a:t>
              </a:r>
              <a:endParaRPr lang="en-GB" sz="1100" dirty="0">
                <a:solidFill>
                  <a:schemeClr val="bg1"/>
                </a:solidFill>
              </a:endParaRPr>
            </a:p>
          </p:txBody>
        </p:sp>
        <p:sp>
          <p:nvSpPr>
            <p:cNvPr id="71" name="Rounded Rectangle 70"/>
            <p:cNvSpPr/>
            <p:nvPr/>
          </p:nvSpPr>
          <p:spPr>
            <a:xfrm>
              <a:off x="8810368" y="5185454"/>
              <a:ext cx="863422" cy="863422"/>
            </a:xfrm>
            <a:prstGeom prst="round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TextBox 71"/>
            <p:cNvSpPr txBox="1"/>
            <p:nvPr/>
          </p:nvSpPr>
          <p:spPr>
            <a:xfrm>
              <a:off x="8810368" y="5181323"/>
              <a:ext cx="341760" cy="276999"/>
            </a:xfrm>
            <a:prstGeom prst="rect">
              <a:avLst/>
            </a:prstGeom>
            <a:noFill/>
          </p:spPr>
          <p:txBody>
            <a:bodyPr wrap="none" rtlCol="0">
              <a:spAutoFit/>
            </a:bodyPr>
            <a:lstStyle/>
            <a:p>
              <a:r>
                <a:rPr lang="en-GB" sz="1200" dirty="0" smtClean="0">
                  <a:solidFill>
                    <a:schemeClr val="bg1"/>
                  </a:solidFill>
                </a:rPr>
                <a:t>82</a:t>
              </a:r>
            </a:p>
          </p:txBody>
        </p:sp>
        <p:sp>
          <p:nvSpPr>
            <p:cNvPr id="73" name="TextBox 72"/>
            <p:cNvSpPr txBox="1"/>
            <p:nvPr/>
          </p:nvSpPr>
          <p:spPr>
            <a:xfrm>
              <a:off x="8967805" y="5263816"/>
              <a:ext cx="554960" cy="507831"/>
            </a:xfrm>
            <a:prstGeom prst="rect">
              <a:avLst/>
            </a:prstGeom>
            <a:noFill/>
          </p:spPr>
          <p:txBody>
            <a:bodyPr wrap="none" rtlCol="0">
              <a:spAutoFit/>
            </a:bodyPr>
            <a:lstStyle/>
            <a:p>
              <a:r>
                <a:rPr lang="en-GB" sz="2700" b="1" dirty="0" err="1" smtClean="0">
                  <a:solidFill>
                    <a:schemeClr val="bg1"/>
                  </a:solidFill>
                </a:rPr>
                <a:t>Pb</a:t>
              </a:r>
              <a:endParaRPr lang="en-GB" sz="2700" b="1" dirty="0" smtClean="0">
                <a:solidFill>
                  <a:schemeClr val="bg1"/>
                </a:solidFill>
              </a:endParaRPr>
            </a:p>
          </p:txBody>
        </p:sp>
      </p:grpSp>
      <p:pic>
        <p:nvPicPr>
          <p:cNvPr id="74" name="Picture 73"/>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179515" y="5160181"/>
            <a:ext cx="1722924" cy="1033754"/>
          </a:xfrm>
          <a:prstGeom prst="rect">
            <a:avLst/>
          </a:prstGeom>
        </p:spPr>
      </p:pic>
    </p:spTree>
    <p:extLst>
      <p:ext uri="{BB962C8B-B14F-4D97-AF65-F5344CB8AC3E}">
        <p14:creationId xmlns:p14="http://schemas.microsoft.com/office/powerpoint/2010/main" val="1651459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fade">
                                      <p:cBhvr>
                                        <p:cTn id="7" dur="500"/>
                                        <p:tgtEl>
                                          <p:spTgt spid="44"/>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78"/>
                                        </p:tgtEl>
                                        <p:attrNameLst>
                                          <p:attrName>style.visibility</p:attrName>
                                        </p:attrNameLst>
                                      </p:cBhvr>
                                      <p:to>
                                        <p:strVal val="visible"/>
                                      </p:to>
                                    </p:set>
                                    <p:animEffect transition="in" filter="fade">
                                      <p:cBhvr>
                                        <p:cTn id="11" dur="500"/>
                                        <p:tgtEl>
                                          <p:spTgt spid="78"/>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9"/>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45"/>
                                        </p:tgtEl>
                                        <p:attrNameLst>
                                          <p:attrName>style.visibility</p:attrName>
                                        </p:attrNameLst>
                                      </p:cBhvr>
                                      <p:to>
                                        <p:strVal val="visible"/>
                                      </p:to>
                                    </p:set>
                                    <p:animEffect transition="in" filter="fade">
                                      <p:cBhvr>
                                        <p:cTn id="20" dur="500"/>
                                        <p:tgtEl>
                                          <p:spTgt spid="45"/>
                                        </p:tgtEl>
                                      </p:cBhvr>
                                    </p:animEffect>
                                  </p:childTnLst>
                                </p:cTn>
                              </p:par>
                            </p:childTnLst>
                          </p:cTn>
                        </p:par>
                        <p:par>
                          <p:cTn id="21" fill="hold">
                            <p:stCondLst>
                              <p:cond delay="500"/>
                            </p:stCondLst>
                            <p:childTnLst>
                              <p:par>
                                <p:cTn id="22" presetID="10" presetClass="entr" presetSubtype="0" fill="hold" nodeType="afterEffect">
                                  <p:stCondLst>
                                    <p:cond delay="0"/>
                                  </p:stCondLst>
                                  <p:childTnLst>
                                    <p:set>
                                      <p:cBhvr>
                                        <p:cTn id="23" dur="1" fill="hold">
                                          <p:stCondLst>
                                            <p:cond delay="0"/>
                                          </p:stCondLst>
                                        </p:cTn>
                                        <p:tgtEl>
                                          <p:spTgt spid="62"/>
                                        </p:tgtEl>
                                        <p:attrNameLst>
                                          <p:attrName>style.visibility</p:attrName>
                                        </p:attrNameLst>
                                      </p:cBhvr>
                                      <p:to>
                                        <p:strVal val="visible"/>
                                      </p:to>
                                    </p:set>
                                    <p:animEffect transition="in" filter="fade">
                                      <p:cBhvr>
                                        <p:cTn id="24" dur="500"/>
                                        <p:tgtEl>
                                          <p:spTgt spid="62"/>
                                        </p:tgtEl>
                                      </p:cBhvr>
                                    </p:animEffec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46"/>
                                        </p:tgtEl>
                                        <p:attrNameLst>
                                          <p:attrName>style.visibility</p:attrName>
                                        </p:attrNameLst>
                                      </p:cBhvr>
                                      <p:to>
                                        <p:strVal val="visible"/>
                                      </p:to>
                                    </p:set>
                                    <p:animEffect transition="in" filter="fade">
                                      <p:cBhvr>
                                        <p:cTn id="33" dur="500"/>
                                        <p:tgtEl>
                                          <p:spTgt spid="46"/>
                                        </p:tgtEl>
                                      </p:cBhvr>
                                    </p:animEffect>
                                  </p:childTnLst>
                                </p:cTn>
                              </p:par>
                            </p:childTnLst>
                          </p:cTn>
                        </p:par>
                        <p:par>
                          <p:cTn id="34" fill="hold">
                            <p:stCondLst>
                              <p:cond delay="500"/>
                            </p:stCondLst>
                            <p:childTnLst>
                              <p:par>
                                <p:cTn id="35" presetID="10" presetClass="entr" presetSubtype="0" fill="hold" nodeType="afterEffect">
                                  <p:stCondLst>
                                    <p:cond delay="0"/>
                                  </p:stCondLst>
                                  <p:childTnLst>
                                    <p:set>
                                      <p:cBhvr>
                                        <p:cTn id="36" dur="1" fill="hold">
                                          <p:stCondLst>
                                            <p:cond delay="0"/>
                                          </p:stCondLst>
                                        </p:cTn>
                                        <p:tgtEl>
                                          <p:spTgt spid="63"/>
                                        </p:tgtEl>
                                        <p:attrNameLst>
                                          <p:attrName>style.visibility</p:attrName>
                                        </p:attrNameLst>
                                      </p:cBhvr>
                                      <p:to>
                                        <p:strVal val="visible"/>
                                      </p:to>
                                    </p:set>
                                    <p:animEffect transition="in" filter="fade">
                                      <p:cBhvr>
                                        <p:cTn id="37" dur="500"/>
                                        <p:tgtEl>
                                          <p:spTgt spid="63"/>
                                        </p:tgtEl>
                                      </p:cBhvr>
                                    </p:animEffec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34"/>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47"/>
                                        </p:tgtEl>
                                        <p:attrNameLst>
                                          <p:attrName>style.visibility</p:attrName>
                                        </p:attrNameLst>
                                      </p:cBhvr>
                                      <p:to>
                                        <p:strVal val="visible"/>
                                      </p:to>
                                    </p:set>
                                    <p:animEffect transition="in" filter="fade">
                                      <p:cBhvr>
                                        <p:cTn id="46" dur="500"/>
                                        <p:tgtEl>
                                          <p:spTgt spid="47"/>
                                        </p:tgtEl>
                                      </p:cBhvr>
                                    </p:animEffect>
                                  </p:childTnLst>
                                </p:cTn>
                              </p:par>
                            </p:childTnLst>
                          </p:cTn>
                        </p:par>
                        <p:par>
                          <p:cTn id="47" fill="hold">
                            <p:stCondLst>
                              <p:cond delay="500"/>
                            </p:stCondLst>
                            <p:childTnLst>
                              <p:par>
                                <p:cTn id="48" presetID="10" presetClass="entr" presetSubtype="0" fill="hold" nodeType="afterEffect">
                                  <p:stCondLst>
                                    <p:cond delay="0"/>
                                  </p:stCondLst>
                                  <p:childTnLst>
                                    <p:set>
                                      <p:cBhvr>
                                        <p:cTn id="49" dur="1" fill="hold">
                                          <p:stCondLst>
                                            <p:cond delay="0"/>
                                          </p:stCondLst>
                                        </p:cTn>
                                        <p:tgtEl>
                                          <p:spTgt spid="64"/>
                                        </p:tgtEl>
                                        <p:attrNameLst>
                                          <p:attrName>style.visibility</p:attrName>
                                        </p:attrNameLst>
                                      </p:cBhvr>
                                      <p:to>
                                        <p:strVal val="visible"/>
                                      </p:to>
                                    </p:set>
                                    <p:animEffect transition="in" filter="fade">
                                      <p:cBhvr>
                                        <p:cTn id="50" dur="500"/>
                                        <p:tgtEl>
                                          <p:spTgt spid="64"/>
                                        </p:tgtEl>
                                      </p:cBhvr>
                                    </p:animEffec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35"/>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nodeType="clickEffect">
                                  <p:stCondLst>
                                    <p:cond delay="0"/>
                                  </p:stCondLst>
                                  <p:childTnLst>
                                    <p:set>
                                      <p:cBhvr>
                                        <p:cTn id="58" dur="1" fill="hold">
                                          <p:stCondLst>
                                            <p:cond delay="0"/>
                                          </p:stCondLst>
                                        </p:cTn>
                                        <p:tgtEl>
                                          <p:spTgt spid="48"/>
                                        </p:tgtEl>
                                        <p:attrNameLst>
                                          <p:attrName>style.visibility</p:attrName>
                                        </p:attrNameLst>
                                      </p:cBhvr>
                                      <p:to>
                                        <p:strVal val="visible"/>
                                      </p:to>
                                    </p:set>
                                    <p:animEffect transition="in" filter="fade">
                                      <p:cBhvr>
                                        <p:cTn id="59" dur="500"/>
                                        <p:tgtEl>
                                          <p:spTgt spid="48"/>
                                        </p:tgtEl>
                                      </p:cBhvr>
                                    </p:animEffect>
                                  </p:childTnLst>
                                </p:cTn>
                              </p:par>
                            </p:childTnLst>
                          </p:cTn>
                        </p:par>
                        <p:par>
                          <p:cTn id="60" fill="hold">
                            <p:stCondLst>
                              <p:cond delay="500"/>
                            </p:stCondLst>
                            <p:childTnLst>
                              <p:par>
                                <p:cTn id="61" presetID="10" presetClass="entr" presetSubtype="0" fill="hold" nodeType="afterEffect">
                                  <p:stCondLst>
                                    <p:cond delay="0"/>
                                  </p:stCondLst>
                                  <p:childTnLst>
                                    <p:set>
                                      <p:cBhvr>
                                        <p:cTn id="62" dur="1" fill="hold">
                                          <p:stCondLst>
                                            <p:cond delay="0"/>
                                          </p:stCondLst>
                                        </p:cTn>
                                        <p:tgtEl>
                                          <p:spTgt spid="65"/>
                                        </p:tgtEl>
                                        <p:attrNameLst>
                                          <p:attrName>style.visibility</p:attrName>
                                        </p:attrNameLst>
                                      </p:cBhvr>
                                      <p:to>
                                        <p:strVal val="visible"/>
                                      </p:to>
                                    </p:set>
                                    <p:animEffect transition="in" filter="fade">
                                      <p:cBhvr>
                                        <p:cTn id="63" dur="500"/>
                                        <p:tgtEl>
                                          <p:spTgt spid="65"/>
                                        </p:tgtEl>
                                      </p:cBhvr>
                                    </p:animEffect>
                                  </p:childTnLst>
                                </p:cTn>
                              </p:par>
                            </p:childTnLst>
                          </p:cTn>
                        </p:par>
                      </p:childTnLst>
                    </p:cTn>
                  </p:par>
                  <p:par>
                    <p:cTn id="64" fill="hold">
                      <p:stCondLst>
                        <p:cond delay="indefinite"/>
                      </p:stCondLst>
                      <p:childTnLst>
                        <p:par>
                          <p:cTn id="65" fill="hold">
                            <p:stCondLst>
                              <p:cond delay="0"/>
                            </p:stCondLst>
                            <p:childTnLst>
                              <p:par>
                                <p:cTn id="66" presetID="1" presetClass="entr" presetSubtype="0" fill="hold" grpId="0" nodeType="clickEffect">
                                  <p:stCondLst>
                                    <p:cond delay="0"/>
                                  </p:stCondLst>
                                  <p:childTnLst>
                                    <p:set>
                                      <p:cBhvr>
                                        <p:cTn id="67" dur="1" fill="hold">
                                          <p:stCondLst>
                                            <p:cond delay="0"/>
                                          </p:stCondLst>
                                        </p:cTn>
                                        <p:tgtEl>
                                          <p:spTgt spid="36"/>
                                        </p:tgtEl>
                                        <p:attrNameLst>
                                          <p:attrName>style.visibility</p:attrName>
                                        </p:attrNameLst>
                                      </p:cBhvr>
                                      <p:to>
                                        <p:strVal val="visible"/>
                                      </p:to>
                                    </p:se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49"/>
                                        </p:tgtEl>
                                        <p:attrNameLst>
                                          <p:attrName>style.visibility</p:attrName>
                                        </p:attrNameLst>
                                      </p:cBhvr>
                                      <p:to>
                                        <p:strVal val="visible"/>
                                      </p:to>
                                    </p:set>
                                    <p:animEffect transition="in" filter="fade">
                                      <p:cBhvr>
                                        <p:cTn id="72" dur="500"/>
                                        <p:tgtEl>
                                          <p:spTgt spid="49"/>
                                        </p:tgtEl>
                                      </p:cBhvr>
                                    </p:animEffect>
                                  </p:childTnLst>
                                </p:cTn>
                              </p:par>
                            </p:childTnLst>
                          </p:cTn>
                        </p:par>
                        <p:par>
                          <p:cTn id="73" fill="hold">
                            <p:stCondLst>
                              <p:cond delay="500"/>
                            </p:stCondLst>
                            <p:childTnLst>
                              <p:par>
                                <p:cTn id="74" presetID="10" presetClass="entr" presetSubtype="0" fill="hold" nodeType="afterEffect">
                                  <p:stCondLst>
                                    <p:cond delay="0"/>
                                  </p:stCondLst>
                                  <p:childTnLst>
                                    <p:set>
                                      <p:cBhvr>
                                        <p:cTn id="75" dur="1" fill="hold">
                                          <p:stCondLst>
                                            <p:cond delay="0"/>
                                          </p:stCondLst>
                                        </p:cTn>
                                        <p:tgtEl>
                                          <p:spTgt spid="66"/>
                                        </p:tgtEl>
                                        <p:attrNameLst>
                                          <p:attrName>style.visibility</p:attrName>
                                        </p:attrNameLst>
                                      </p:cBhvr>
                                      <p:to>
                                        <p:strVal val="visible"/>
                                      </p:to>
                                    </p:set>
                                    <p:animEffect transition="in" filter="fade">
                                      <p:cBhvr>
                                        <p:cTn id="76" dur="500"/>
                                        <p:tgtEl>
                                          <p:spTgt spid="66"/>
                                        </p:tgtEl>
                                      </p:cBhvr>
                                    </p:animEffect>
                                  </p:childTnLst>
                                </p:cTn>
                              </p:par>
                            </p:childTnLst>
                          </p:cTn>
                        </p:par>
                      </p:childTnLst>
                    </p:cTn>
                  </p:par>
                  <p:par>
                    <p:cTn id="77" fill="hold">
                      <p:stCondLst>
                        <p:cond delay="indefinite"/>
                      </p:stCondLst>
                      <p:childTnLst>
                        <p:par>
                          <p:cTn id="78" fill="hold">
                            <p:stCondLst>
                              <p:cond delay="0"/>
                            </p:stCondLst>
                            <p:childTnLst>
                              <p:par>
                                <p:cTn id="79" presetID="1" presetClass="entr" presetSubtype="0" fill="hold" grpId="0" nodeType="clickEffect">
                                  <p:stCondLst>
                                    <p:cond delay="0"/>
                                  </p:stCondLst>
                                  <p:childTnLst>
                                    <p:set>
                                      <p:cBhvr>
                                        <p:cTn id="80" dur="1" fill="hold">
                                          <p:stCondLst>
                                            <p:cond delay="0"/>
                                          </p:stCondLst>
                                        </p:cTn>
                                        <p:tgtEl>
                                          <p:spTgt spid="37"/>
                                        </p:tgtEl>
                                        <p:attrNameLst>
                                          <p:attrName>style.visibility</p:attrName>
                                        </p:attrNameLst>
                                      </p:cBhvr>
                                      <p:to>
                                        <p:strVal val="visible"/>
                                      </p:to>
                                    </p:set>
                                  </p:childTnLst>
                                </p:cTn>
                              </p:par>
                            </p:childTnLst>
                          </p:cTn>
                        </p:par>
                      </p:childTnLst>
                    </p:cTn>
                  </p:par>
                  <p:par>
                    <p:cTn id="81" fill="hold">
                      <p:stCondLst>
                        <p:cond delay="indefinite"/>
                      </p:stCondLst>
                      <p:childTnLst>
                        <p:par>
                          <p:cTn id="82" fill="hold">
                            <p:stCondLst>
                              <p:cond delay="0"/>
                            </p:stCondLst>
                            <p:childTnLst>
                              <p:par>
                                <p:cTn id="83" presetID="10" presetClass="entr" presetSubtype="0" fill="hold" nodeType="clickEffect">
                                  <p:stCondLst>
                                    <p:cond delay="0"/>
                                  </p:stCondLst>
                                  <p:childTnLst>
                                    <p:set>
                                      <p:cBhvr>
                                        <p:cTn id="84" dur="1" fill="hold">
                                          <p:stCondLst>
                                            <p:cond delay="0"/>
                                          </p:stCondLst>
                                        </p:cTn>
                                        <p:tgtEl>
                                          <p:spTgt spid="50"/>
                                        </p:tgtEl>
                                        <p:attrNameLst>
                                          <p:attrName>style.visibility</p:attrName>
                                        </p:attrNameLst>
                                      </p:cBhvr>
                                      <p:to>
                                        <p:strVal val="visible"/>
                                      </p:to>
                                    </p:set>
                                    <p:animEffect transition="in" filter="fade">
                                      <p:cBhvr>
                                        <p:cTn id="85" dur="500"/>
                                        <p:tgtEl>
                                          <p:spTgt spid="50"/>
                                        </p:tgtEl>
                                      </p:cBhvr>
                                    </p:animEffect>
                                  </p:childTnLst>
                                </p:cTn>
                              </p:par>
                            </p:childTnLst>
                          </p:cTn>
                        </p:par>
                        <p:par>
                          <p:cTn id="86" fill="hold">
                            <p:stCondLst>
                              <p:cond delay="500"/>
                            </p:stCondLst>
                            <p:childTnLst>
                              <p:par>
                                <p:cTn id="87" presetID="10" presetClass="entr" presetSubtype="0" fill="hold" nodeType="afterEffect">
                                  <p:stCondLst>
                                    <p:cond delay="0"/>
                                  </p:stCondLst>
                                  <p:childTnLst>
                                    <p:set>
                                      <p:cBhvr>
                                        <p:cTn id="88" dur="1" fill="hold">
                                          <p:stCondLst>
                                            <p:cond delay="0"/>
                                          </p:stCondLst>
                                        </p:cTn>
                                        <p:tgtEl>
                                          <p:spTgt spid="67"/>
                                        </p:tgtEl>
                                        <p:attrNameLst>
                                          <p:attrName>style.visibility</p:attrName>
                                        </p:attrNameLst>
                                      </p:cBhvr>
                                      <p:to>
                                        <p:strVal val="visible"/>
                                      </p:to>
                                    </p:set>
                                    <p:animEffect transition="in" filter="fade">
                                      <p:cBhvr>
                                        <p:cTn id="89" dur="500"/>
                                        <p:tgtEl>
                                          <p:spTgt spid="67"/>
                                        </p:tgtEl>
                                      </p:cBhvr>
                                    </p:animEffect>
                                  </p:childTnLst>
                                </p:cTn>
                              </p:par>
                            </p:childTnLst>
                          </p:cTn>
                        </p:par>
                      </p:childTnLst>
                    </p:cTn>
                  </p:par>
                  <p:par>
                    <p:cTn id="90" fill="hold">
                      <p:stCondLst>
                        <p:cond delay="indefinite"/>
                      </p:stCondLst>
                      <p:childTnLst>
                        <p:par>
                          <p:cTn id="91" fill="hold">
                            <p:stCondLst>
                              <p:cond delay="0"/>
                            </p:stCondLst>
                            <p:childTnLst>
                              <p:par>
                                <p:cTn id="92" presetID="1" presetClass="entr" presetSubtype="0" fill="hold" grpId="0" nodeType="clickEffect">
                                  <p:stCondLst>
                                    <p:cond delay="0"/>
                                  </p:stCondLst>
                                  <p:childTnLst>
                                    <p:set>
                                      <p:cBhvr>
                                        <p:cTn id="93" dur="1" fill="hold">
                                          <p:stCondLst>
                                            <p:cond delay="0"/>
                                          </p:stCondLst>
                                        </p:cTn>
                                        <p:tgtEl>
                                          <p:spTgt spid="38"/>
                                        </p:tgtEl>
                                        <p:attrNameLst>
                                          <p:attrName>style.visibility</p:attrName>
                                        </p:attrNameLst>
                                      </p:cBhvr>
                                      <p:to>
                                        <p:strVal val="visible"/>
                                      </p:to>
                                    </p:set>
                                  </p:childTnLst>
                                </p:cTn>
                              </p:par>
                            </p:childTnLst>
                          </p:cTn>
                        </p:par>
                      </p:childTnLst>
                    </p:cTn>
                  </p:par>
                  <p:par>
                    <p:cTn id="94" fill="hold">
                      <p:stCondLst>
                        <p:cond delay="indefinite"/>
                      </p:stCondLst>
                      <p:childTnLst>
                        <p:par>
                          <p:cTn id="95" fill="hold">
                            <p:stCondLst>
                              <p:cond delay="0"/>
                            </p:stCondLst>
                            <p:childTnLst>
                              <p:par>
                                <p:cTn id="96" presetID="10" presetClass="entr" presetSubtype="0" fill="hold" nodeType="clickEffect">
                                  <p:stCondLst>
                                    <p:cond delay="0"/>
                                  </p:stCondLst>
                                  <p:childTnLst>
                                    <p:set>
                                      <p:cBhvr>
                                        <p:cTn id="97" dur="1" fill="hold">
                                          <p:stCondLst>
                                            <p:cond delay="0"/>
                                          </p:stCondLst>
                                        </p:cTn>
                                        <p:tgtEl>
                                          <p:spTgt spid="51"/>
                                        </p:tgtEl>
                                        <p:attrNameLst>
                                          <p:attrName>style.visibility</p:attrName>
                                        </p:attrNameLst>
                                      </p:cBhvr>
                                      <p:to>
                                        <p:strVal val="visible"/>
                                      </p:to>
                                    </p:set>
                                    <p:animEffect transition="in" filter="fade">
                                      <p:cBhvr>
                                        <p:cTn id="98" dur="500"/>
                                        <p:tgtEl>
                                          <p:spTgt spid="51"/>
                                        </p:tgtEl>
                                      </p:cBhvr>
                                    </p:animEffect>
                                  </p:childTnLst>
                                </p:cTn>
                              </p:par>
                            </p:childTnLst>
                          </p:cTn>
                        </p:par>
                        <p:par>
                          <p:cTn id="99" fill="hold">
                            <p:stCondLst>
                              <p:cond delay="500"/>
                            </p:stCondLst>
                            <p:childTnLst>
                              <p:par>
                                <p:cTn id="100" presetID="10" presetClass="entr" presetSubtype="0" fill="hold" nodeType="afterEffect">
                                  <p:stCondLst>
                                    <p:cond delay="0"/>
                                  </p:stCondLst>
                                  <p:childTnLst>
                                    <p:set>
                                      <p:cBhvr>
                                        <p:cTn id="101" dur="1" fill="hold">
                                          <p:stCondLst>
                                            <p:cond delay="0"/>
                                          </p:stCondLst>
                                        </p:cTn>
                                        <p:tgtEl>
                                          <p:spTgt spid="68"/>
                                        </p:tgtEl>
                                        <p:attrNameLst>
                                          <p:attrName>style.visibility</p:attrName>
                                        </p:attrNameLst>
                                      </p:cBhvr>
                                      <p:to>
                                        <p:strVal val="visible"/>
                                      </p:to>
                                    </p:set>
                                    <p:animEffect transition="in" filter="fade">
                                      <p:cBhvr>
                                        <p:cTn id="102" dur="500"/>
                                        <p:tgtEl>
                                          <p:spTgt spid="68"/>
                                        </p:tgtEl>
                                      </p:cBhvr>
                                    </p:animEffect>
                                  </p:childTnLst>
                                </p:cTn>
                              </p:par>
                            </p:childTnLst>
                          </p:cTn>
                        </p:par>
                      </p:childTnLst>
                    </p:cTn>
                  </p:par>
                  <p:par>
                    <p:cTn id="103" fill="hold">
                      <p:stCondLst>
                        <p:cond delay="indefinite"/>
                      </p:stCondLst>
                      <p:childTnLst>
                        <p:par>
                          <p:cTn id="104" fill="hold">
                            <p:stCondLst>
                              <p:cond delay="0"/>
                            </p:stCondLst>
                            <p:childTnLst>
                              <p:par>
                                <p:cTn id="105" presetID="1" presetClass="entr" presetSubtype="0" fill="hold" grpId="0" nodeType="clickEffect">
                                  <p:stCondLst>
                                    <p:cond delay="0"/>
                                  </p:stCondLst>
                                  <p:childTnLst>
                                    <p:set>
                                      <p:cBhvr>
                                        <p:cTn id="106" dur="1" fill="hold">
                                          <p:stCondLst>
                                            <p:cond delay="0"/>
                                          </p:stCondLst>
                                        </p:cTn>
                                        <p:tgtEl>
                                          <p:spTgt spid="39"/>
                                        </p:tgtEl>
                                        <p:attrNameLst>
                                          <p:attrName>style.visibility</p:attrName>
                                        </p:attrNameLst>
                                      </p:cBhvr>
                                      <p:to>
                                        <p:strVal val="visible"/>
                                      </p:to>
                                    </p:set>
                                  </p:childTnLst>
                                </p:cTn>
                              </p:par>
                            </p:childTnLst>
                          </p:cTn>
                        </p:par>
                      </p:childTnLst>
                    </p:cTn>
                  </p:par>
                  <p:par>
                    <p:cTn id="107" fill="hold">
                      <p:stCondLst>
                        <p:cond delay="indefinite"/>
                      </p:stCondLst>
                      <p:childTnLst>
                        <p:par>
                          <p:cTn id="108" fill="hold">
                            <p:stCondLst>
                              <p:cond delay="0"/>
                            </p:stCondLst>
                            <p:childTnLst>
                              <p:par>
                                <p:cTn id="109" presetID="10" presetClass="entr" presetSubtype="0" fill="hold" nodeType="clickEffect">
                                  <p:stCondLst>
                                    <p:cond delay="0"/>
                                  </p:stCondLst>
                                  <p:childTnLst>
                                    <p:set>
                                      <p:cBhvr>
                                        <p:cTn id="110" dur="1" fill="hold">
                                          <p:stCondLst>
                                            <p:cond delay="0"/>
                                          </p:stCondLst>
                                        </p:cTn>
                                        <p:tgtEl>
                                          <p:spTgt spid="52"/>
                                        </p:tgtEl>
                                        <p:attrNameLst>
                                          <p:attrName>style.visibility</p:attrName>
                                        </p:attrNameLst>
                                      </p:cBhvr>
                                      <p:to>
                                        <p:strVal val="visible"/>
                                      </p:to>
                                    </p:set>
                                    <p:animEffect transition="in" filter="fade">
                                      <p:cBhvr>
                                        <p:cTn id="111" dur="500"/>
                                        <p:tgtEl>
                                          <p:spTgt spid="52"/>
                                        </p:tgtEl>
                                      </p:cBhvr>
                                    </p:animEffect>
                                  </p:childTnLst>
                                </p:cTn>
                              </p:par>
                            </p:childTnLst>
                          </p:cTn>
                        </p:par>
                        <p:par>
                          <p:cTn id="112" fill="hold">
                            <p:stCondLst>
                              <p:cond delay="500"/>
                            </p:stCondLst>
                            <p:childTnLst>
                              <p:par>
                                <p:cTn id="113" presetID="10" presetClass="entr" presetSubtype="0" fill="hold" nodeType="afterEffect">
                                  <p:stCondLst>
                                    <p:cond delay="0"/>
                                  </p:stCondLst>
                                  <p:childTnLst>
                                    <p:set>
                                      <p:cBhvr>
                                        <p:cTn id="114" dur="1" fill="hold">
                                          <p:stCondLst>
                                            <p:cond delay="0"/>
                                          </p:stCondLst>
                                        </p:cTn>
                                        <p:tgtEl>
                                          <p:spTgt spid="69"/>
                                        </p:tgtEl>
                                        <p:attrNameLst>
                                          <p:attrName>style.visibility</p:attrName>
                                        </p:attrNameLst>
                                      </p:cBhvr>
                                      <p:to>
                                        <p:strVal val="visible"/>
                                      </p:to>
                                    </p:set>
                                    <p:animEffect transition="in" filter="fade">
                                      <p:cBhvr>
                                        <p:cTn id="115" dur="500"/>
                                        <p:tgtEl>
                                          <p:spTgt spid="69"/>
                                        </p:tgtEl>
                                      </p:cBhvr>
                                    </p:animEffect>
                                  </p:childTnLst>
                                </p:cTn>
                              </p:par>
                            </p:childTnLst>
                          </p:cTn>
                        </p:par>
                      </p:childTnLst>
                    </p:cTn>
                  </p:par>
                  <p:par>
                    <p:cTn id="116" fill="hold">
                      <p:stCondLst>
                        <p:cond delay="indefinite"/>
                      </p:stCondLst>
                      <p:childTnLst>
                        <p:par>
                          <p:cTn id="117" fill="hold">
                            <p:stCondLst>
                              <p:cond delay="0"/>
                            </p:stCondLst>
                            <p:childTnLst>
                              <p:par>
                                <p:cTn id="118" presetID="1" presetClass="entr" presetSubtype="0" fill="hold" grpId="0" nodeType="clickEffect">
                                  <p:stCondLst>
                                    <p:cond delay="0"/>
                                  </p:stCondLst>
                                  <p:childTnLst>
                                    <p:set>
                                      <p:cBhvr>
                                        <p:cTn id="119" dur="1" fill="hold">
                                          <p:stCondLst>
                                            <p:cond delay="0"/>
                                          </p:stCondLst>
                                        </p:cTn>
                                        <p:tgtEl>
                                          <p:spTgt spid="40"/>
                                        </p:tgtEl>
                                        <p:attrNameLst>
                                          <p:attrName>style.visibility</p:attrName>
                                        </p:attrNameLst>
                                      </p:cBhvr>
                                      <p:to>
                                        <p:strVal val="visible"/>
                                      </p:to>
                                    </p:set>
                                  </p:childTnLst>
                                </p:cTn>
                              </p:par>
                            </p:childTnLst>
                          </p:cTn>
                        </p:par>
                      </p:childTnLst>
                    </p:cTn>
                  </p:par>
                  <p:par>
                    <p:cTn id="120" fill="hold">
                      <p:stCondLst>
                        <p:cond delay="indefinite"/>
                      </p:stCondLst>
                      <p:childTnLst>
                        <p:par>
                          <p:cTn id="121" fill="hold">
                            <p:stCondLst>
                              <p:cond delay="0"/>
                            </p:stCondLst>
                            <p:childTnLst>
                              <p:par>
                                <p:cTn id="122" presetID="10" presetClass="entr" presetSubtype="0" fill="hold" nodeType="clickEffect">
                                  <p:stCondLst>
                                    <p:cond delay="0"/>
                                  </p:stCondLst>
                                  <p:childTnLst>
                                    <p:set>
                                      <p:cBhvr>
                                        <p:cTn id="123" dur="1" fill="hold">
                                          <p:stCondLst>
                                            <p:cond delay="0"/>
                                          </p:stCondLst>
                                        </p:cTn>
                                        <p:tgtEl>
                                          <p:spTgt spid="53"/>
                                        </p:tgtEl>
                                        <p:attrNameLst>
                                          <p:attrName>style.visibility</p:attrName>
                                        </p:attrNameLst>
                                      </p:cBhvr>
                                      <p:to>
                                        <p:strVal val="visible"/>
                                      </p:to>
                                    </p:set>
                                    <p:animEffect transition="in" filter="fade">
                                      <p:cBhvr>
                                        <p:cTn id="124" dur="500"/>
                                        <p:tgtEl>
                                          <p:spTgt spid="53"/>
                                        </p:tgtEl>
                                      </p:cBhvr>
                                    </p:animEffect>
                                  </p:childTnLst>
                                </p:cTn>
                              </p:par>
                            </p:childTnLst>
                          </p:cTn>
                        </p:par>
                        <p:par>
                          <p:cTn id="125" fill="hold">
                            <p:stCondLst>
                              <p:cond delay="500"/>
                            </p:stCondLst>
                            <p:childTnLst>
                              <p:par>
                                <p:cTn id="126" presetID="10" presetClass="entr" presetSubtype="0" fill="hold" nodeType="afterEffect">
                                  <p:stCondLst>
                                    <p:cond delay="0"/>
                                  </p:stCondLst>
                                  <p:childTnLst>
                                    <p:set>
                                      <p:cBhvr>
                                        <p:cTn id="127" dur="1" fill="hold">
                                          <p:stCondLst>
                                            <p:cond delay="0"/>
                                          </p:stCondLst>
                                        </p:cTn>
                                        <p:tgtEl>
                                          <p:spTgt spid="74"/>
                                        </p:tgtEl>
                                        <p:attrNameLst>
                                          <p:attrName>style.visibility</p:attrName>
                                        </p:attrNameLst>
                                      </p:cBhvr>
                                      <p:to>
                                        <p:strVal val="visible"/>
                                      </p:to>
                                    </p:set>
                                    <p:animEffect transition="in" filter="fade">
                                      <p:cBhvr>
                                        <p:cTn id="128" dur="500"/>
                                        <p:tgtEl>
                                          <p:spTgt spid="74"/>
                                        </p:tgtEl>
                                      </p:cBhvr>
                                    </p:animEffect>
                                  </p:childTnLst>
                                </p:cTn>
                              </p:par>
                            </p:childTnLst>
                          </p:cTn>
                        </p:par>
                      </p:childTnLst>
                    </p:cTn>
                  </p:par>
                  <p:par>
                    <p:cTn id="129" fill="hold">
                      <p:stCondLst>
                        <p:cond delay="indefinite"/>
                      </p:stCondLst>
                      <p:childTnLst>
                        <p:par>
                          <p:cTn id="130" fill="hold">
                            <p:stCondLst>
                              <p:cond delay="0"/>
                            </p:stCondLst>
                            <p:childTnLst>
                              <p:par>
                                <p:cTn id="131" presetID="10" presetClass="entr" presetSubtype="0" fill="hold" grpId="0" nodeType="clickEffect">
                                  <p:stCondLst>
                                    <p:cond delay="0"/>
                                  </p:stCondLst>
                                  <p:childTnLst>
                                    <p:set>
                                      <p:cBhvr>
                                        <p:cTn id="132" dur="1" fill="hold">
                                          <p:stCondLst>
                                            <p:cond delay="0"/>
                                          </p:stCondLst>
                                        </p:cTn>
                                        <p:tgtEl>
                                          <p:spTgt spid="41"/>
                                        </p:tgtEl>
                                        <p:attrNameLst>
                                          <p:attrName>style.visibility</p:attrName>
                                        </p:attrNameLst>
                                      </p:cBhvr>
                                      <p:to>
                                        <p:strVal val="visible"/>
                                      </p:to>
                                    </p:set>
                                    <p:animEffect transition="in" filter="fade">
                                      <p:cBhvr>
                                        <p:cTn id="133"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33" grpId="0"/>
      <p:bldP spid="34" grpId="0"/>
      <p:bldP spid="35" grpId="0"/>
      <p:bldP spid="36" grpId="0"/>
      <p:bldP spid="37" grpId="0"/>
      <p:bldP spid="38" grpId="0"/>
      <p:bldP spid="39" grpId="0"/>
      <p:bldP spid="40" grpId="0"/>
      <p:bldP spid="4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94022" y="531340"/>
            <a:ext cx="9472850" cy="461665"/>
          </a:xfrm>
          <a:prstGeom prst="rect">
            <a:avLst/>
          </a:prstGeom>
          <a:noFill/>
        </p:spPr>
        <p:txBody>
          <a:bodyPr wrap="none" rtlCol="0">
            <a:spAutoFit/>
          </a:bodyPr>
          <a:lstStyle/>
          <a:p>
            <a:r>
              <a:rPr lang="en-GB" sz="2400" dirty="0" smtClean="0">
                <a:solidFill>
                  <a:schemeClr val="bg1"/>
                </a:solidFill>
              </a:rPr>
              <a:t>Good conductors are important for the efficient transmission of electricity </a:t>
            </a:r>
            <a:endParaRPr lang="en-GB" sz="2400" dirty="0">
              <a:solidFill>
                <a:schemeClr val="bg1"/>
              </a:solidFill>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0927" y="2896714"/>
            <a:ext cx="5345193" cy="3006671"/>
          </a:xfrm>
          <a:prstGeom prst="rect">
            <a:avLst/>
          </a:prstGeom>
        </p:spPr>
      </p:pic>
      <p:cxnSp>
        <p:nvCxnSpPr>
          <p:cNvPr id="11" name="Straight Arrow Connector 10"/>
          <p:cNvCxnSpPr/>
          <p:nvPr/>
        </p:nvCxnSpPr>
        <p:spPr>
          <a:xfrm flipH="1" flipV="1">
            <a:off x="5144090" y="4553075"/>
            <a:ext cx="1877232" cy="518945"/>
          </a:xfrm>
          <a:prstGeom prst="straightConnector1">
            <a:avLst/>
          </a:prstGeom>
          <a:ln w="66675">
            <a:solidFill>
              <a:schemeClr val="tx1"/>
            </a:solidFill>
            <a:headEnd type="none"/>
            <a:tailEnd type="triangle" w="med" len="lg"/>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H="1">
            <a:off x="3928056" y="2383128"/>
            <a:ext cx="3388" cy="1171978"/>
          </a:xfrm>
          <a:prstGeom prst="straightConnector1">
            <a:avLst/>
          </a:prstGeom>
          <a:ln w="66675">
            <a:solidFill>
              <a:schemeClr val="tx1"/>
            </a:solidFill>
            <a:headEnd type="none"/>
            <a:tailEnd type="triangle" w="med" len="lg"/>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1503356" y="1339315"/>
            <a:ext cx="3441312" cy="1200329"/>
          </a:xfrm>
          <a:prstGeom prst="rect">
            <a:avLst/>
          </a:prstGeom>
          <a:noFill/>
        </p:spPr>
        <p:txBody>
          <a:bodyPr wrap="square" rtlCol="0">
            <a:spAutoFit/>
          </a:bodyPr>
          <a:lstStyle/>
          <a:p>
            <a:r>
              <a:rPr lang="en-GB" dirty="0" smtClean="0">
                <a:solidFill>
                  <a:schemeClr val="bg1"/>
                </a:solidFill>
              </a:rPr>
              <a:t>Aluminium powerline (with steel reinforcement)</a:t>
            </a:r>
          </a:p>
          <a:p>
            <a:r>
              <a:rPr lang="en-GB" dirty="0">
                <a:solidFill>
                  <a:schemeClr val="bg1"/>
                </a:solidFill>
              </a:rPr>
              <a:t>c</a:t>
            </a:r>
            <a:r>
              <a:rPr lang="en-GB" dirty="0" smtClean="0">
                <a:solidFill>
                  <a:schemeClr val="bg1"/>
                </a:solidFill>
              </a:rPr>
              <a:t>arrying electricity at voltages exceeding 765,000 volts</a:t>
            </a:r>
            <a:endParaRPr lang="en-GB" dirty="0">
              <a:solidFill>
                <a:schemeClr val="bg1"/>
              </a:solidFill>
            </a:endParaRPr>
          </a:p>
        </p:txBody>
      </p:sp>
      <p:pic>
        <p:nvPicPr>
          <p:cNvPr id="20" name="Picture 19"/>
          <p:cNvPicPr>
            <a:picLocks noChangeAspect="1"/>
          </p:cNvPicPr>
          <p:nvPr/>
        </p:nvPicPr>
        <p:blipFill rotWithShape="1">
          <a:blip r:embed="rId4" cstate="print">
            <a:extLst>
              <a:ext uri="{28A0092B-C50C-407E-A947-70E740481C1C}">
                <a14:useLocalDpi xmlns:a14="http://schemas.microsoft.com/office/drawing/2010/main" val="0"/>
              </a:ext>
            </a:extLst>
          </a:blip>
          <a:srcRect l="14000" t="1771" r="14000" b="3740"/>
          <a:stretch/>
        </p:blipFill>
        <p:spPr>
          <a:xfrm>
            <a:off x="589074" y="1392758"/>
            <a:ext cx="914282" cy="1219043"/>
          </a:xfrm>
          <a:prstGeom prst="rect">
            <a:avLst/>
          </a:prstGeom>
        </p:spPr>
      </p:pic>
      <p:grpSp>
        <p:nvGrpSpPr>
          <p:cNvPr id="25" name="Group 24"/>
          <p:cNvGrpSpPr/>
          <p:nvPr/>
        </p:nvGrpSpPr>
        <p:grpSpPr>
          <a:xfrm>
            <a:off x="5110959" y="1499343"/>
            <a:ext cx="6007429" cy="3446808"/>
            <a:chOff x="5059443" y="1731165"/>
            <a:chExt cx="6007429" cy="3446808"/>
          </a:xfrm>
        </p:grpSpPr>
        <p:grpSp>
          <p:nvGrpSpPr>
            <p:cNvPr id="7" name="Group 6"/>
            <p:cNvGrpSpPr/>
            <p:nvPr/>
          </p:nvGrpSpPr>
          <p:grpSpPr>
            <a:xfrm>
              <a:off x="7124119" y="1731165"/>
              <a:ext cx="3942753" cy="3446808"/>
              <a:chOff x="7355511" y="1156188"/>
              <a:chExt cx="3942753" cy="3446808"/>
            </a:xfrm>
          </p:grpSpPr>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40914" y="1596325"/>
                <a:ext cx="3636000" cy="2598528"/>
              </a:xfrm>
              <a:prstGeom prst="rect">
                <a:avLst/>
              </a:prstGeom>
            </p:spPr>
          </p:pic>
          <p:sp>
            <p:nvSpPr>
              <p:cNvPr id="5" name="Oval 4"/>
              <p:cNvSpPr/>
              <p:nvPr/>
            </p:nvSpPr>
            <p:spPr>
              <a:xfrm>
                <a:off x="7355511" y="1156188"/>
                <a:ext cx="3446808" cy="3446808"/>
              </a:xfrm>
              <a:prstGeom prst="ellipse">
                <a:avLst/>
              </a:prstGeom>
              <a:noFill/>
              <a:ln w="889000">
                <a:solidFill>
                  <a:srgbClr val="00537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p:cNvSpPr/>
              <p:nvPr/>
            </p:nvSpPr>
            <p:spPr>
              <a:xfrm>
                <a:off x="10802319" y="1596325"/>
                <a:ext cx="495945" cy="2598528"/>
              </a:xfrm>
              <a:prstGeom prst="rect">
                <a:avLst/>
              </a:prstGeom>
              <a:solidFill>
                <a:srgbClr val="0053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8" name="Oval 7"/>
            <p:cNvSpPr/>
            <p:nvPr/>
          </p:nvSpPr>
          <p:spPr>
            <a:xfrm>
              <a:off x="7540708" y="2146588"/>
              <a:ext cx="2598528" cy="2598528"/>
            </a:xfrm>
            <a:prstGeom prst="ellipse">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p:cNvSpPr/>
            <p:nvPr/>
          </p:nvSpPr>
          <p:spPr>
            <a:xfrm>
              <a:off x="5059443" y="3358849"/>
              <a:ext cx="720000" cy="720000"/>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2" name="Straight Connector 11"/>
            <p:cNvCxnSpPr/>
            <p:nvPr/>
          </p:nvCxnSpPr>
          <p:spPr>
            <a:xfrm flipH="1">
              <a:off x="5299309" y="2298877"/>
              <a:ext cx="2893222" cy="10894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5299309" y="4078849"/>
              <a:ext cx="3066215" cy="59364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6" name="Group 25"/>
          <p:cNvGrpSpPr/>
          <p:nvPr/>
        </p:nvGrpSpPr>
        <p:grpSpPr>
          <a:xfrm>
            <a:off x="9357525" y="3487027"/>
            <a:ext cx="1810715" cy="2353238"/>
            <a:chOff x="9053859" y="3959665"/>
            <a:chExt cx="1810715" cy="2353238"/>
          </a:xfrm>
        </p:grpSpPr>
        <p:cxnSp>
          <p:nvCxnSpPr>
            <p:cNvPr id="22" name="Straight Arrow Connector 21"/>
            <p:cNvCxnSpPr/>
            <p:nvPr/>
          </p:nvCxnSpPr>
          <p:spPr>
            <a:xfrm flipH="1" flipV="1">
              <a:off x="9053859" y="3959665"/>
              <a:ext cx="963723" cy="1105958"/>
            </a:xfrm>
            <a:prstGeom prst="straightConnector1">
              <a:avLst/>
            </a:prstGeom>
            <a:ln w="66675">
              <a:solidFill>
                <a:schemeClr val="tx1"/>
              </a:solidFill>
              <a:headEnd type="none"/>
              <a:tailEnd type="triangle" w="med" len="lg"/>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9363714" y="5112574"/>
              <a:ext cx="1500860" cy="1200329"/>
            </a:xfrm>
            <a:prstGeom prst="rect">
              <a:avLst/>
            </a:prstGeom>
            <a:noFill/>
          </p:spPr>
          <p:txBody>
            <a:bodyPr wrap="none" rtlCol="0">
              <a:spAutoFit/>
            </a:bodyPr>
            <a:lstStyle/>
            <a:p>
              <a:pPr algn="ctr"/>
              <a:r>
                <a:rPr lang="en-GB" sz="2400" dirty="0" smtClean="0">
                  <a:solidFill>
                    <a:schemeClr val="bg1"/>
                  </a:solidFill>
                </a:rPr>
                <a:t>Glass</a:t>
              </a:r>
            </a:p>
            <a:p>
              <a:pPr algn="ctr"/>
              <a:r>
                <a:rPr lang="en-GB" sz="2400" dirty="0" smtClean="0">
                  <a:solidFill>
                    <a:schemeClr val="bg1"/>
                  </a:solidFill>
                </a:rPr>
                <a:t>or ceramic</a:t>
              </a:r>
            </a:p>
            <a:p>
              <a:pPr algn="ctr"/>
              <a:r>
                <a:rPr lang="en-GB" sz="2400" dirty="0" smtClean="0">
                  <a:solidFill>
                    <a:schemeClr val="bg1"/>
                  </a:solidFill>
                </a:rPr>
                <a:t>insulators</a:t>
              </a:r>
              <a:endParaRPr lang="en-GB" sz="2400" dirty="0">
                <a:solidFill>
                  <a:schemeClr val="bg1"/>
                </a:solidFill>
              </a:endParaRPr>
            </a:p>
          </p:txBody>
        </p:sp>
      </p:grpSp>
      <p:sp>
        <p:nvSpPr>
          <p:cNvPr id="13" name="TextBox 12"/>
          <p:cNvSpPr txBox="1"/>
          <p:nvPr/>
        </p:nvSpPr>
        <p:spPr>
          <a:xfrm>
            <a:off x="7032610" y="4812547"/>
            <a:ext cx="803297" cy="461665"/>
          </a:xfrm>
          <a:prstGeom prst="rect">
            <a:avLst/>
          </a:prstGeom>
          <a:noFill/>
        </p:spPr>
        <p:txBody>
          <a:bodyPr wrap="none" rtlCol="0">
            <a:spAutoFit/>
          </a:bodyPr>
          <a:lstStyle/>
          <a:p>
            <a:r>
              <a:rPr lang="en-GB" sz="2400" dirty="0" smtClean="0">
                <a:solidFill>
                  <a:schemeClr val="bg1"/>
                </a:solidFill>
              </a:rPr>
              <a:t>Steel</a:t>
            </a:r>
            <a:endParaRPr lang="en-GB" dirty="0">
              <a:solidFill>
                <a:schemeClr val="bg1"/>
              </a:solidFill>
            </a:endParaRPr>
          </a:p>
        </p:txBody>
      </p:sp>
    </p:spTree>
    <p:extLst>
      <p:ext uri="{BB962C8B-B14F-4D97-AF65-F5344CB8AC3E}">
        <p14:creationId xmlns:p14="http://schemas.microsoft.com/office/powerpoint/2010/main" val="3821242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par>
                          <p:cTn id="7" fill="hold">
                            <p:stCondLst>
                              <p:cond delay="0"/>
                            </p:stCondLst>
                            <p:childTnLst>
                              <p:par>
                                <p:cTn id="8" presetID="10" presetClass="entr" presetSubtype="0" fill="hold" nodeType="after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fade">
                                      <p:cBhvr>
                                        <p:cTn id="10"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435425" y="718735"/>
            <a:ext cx="5167994" cy="4753345"/>
            <a:chOff x="1226998" y="718735"/>
            <a:chExt cx="5167994" cy="4753345"/>
          </a:xfrm>
        </p:grpSpPr>
        <p:sp>
          <p:nvSpPr>
            <p:cNvPr id="2" name="TextBox 1"/>
            <p:cNvSpPr txBox="1"/>
            <p:nvPr/>
          </p:nvSpPr>
          <p:spPr>
            <a:xfrm>
              <a:off x="2685609" y="718735"/>
              <a:ext cx="2367571" cy="461665"/>
            </a:xfrm>
            <a:prstGeom prst="rect">
              <a:avLst/>
            </a:prstGeom>
            <a:noFill/>
          </p:spPr>
          <p:txBody>
            <a:bodyPr wrap="none" rtlCol="0">
              <a:spAutoFit/>
            </a:bodyPr>
            <a:lstStyle/>
            <a:p>
              <a:r>
                <a:rPr lang="en-GB" sz="2400" dirty="0">
                  <a:solidFill>
                    <a:schemeClr val="bg1"/>
                  </a:solidFill>
                </a:rPr>
                <a:t>T</a:t>
              </a:r>
              <a:r>
                <a:rPr lang="en-GB" sz="2400" dirty="0" smtClean="0">
                  <a:solidFill>
                    <a:schemeClr val="bg1"/>
                  </a:solidFill>
                </a:rPr>
                <a:t>he Faraday Cage</a:t>
              </a:r>
              <a:endParaRPr lang="en-GB" sz="2400" dirty="0">
                <a:solidFill>
                  <a:schemeClr val="bg1"/>
                </a:solidFill>
              </a:endParaRPr>
            </a:p>
          </p:txBody>
        </p:sp>
        <p:grpSp>
          <p:nvGrpSpPr>
            <p:cNvPr id="49" name="Group 48"/>
            <p:cNvGrpSpPr/>
            <p:nvPr/>
          </p:nvGrpSpPr>
          <p:grpSpPr>
            <a:xfrm>
              <a:off x="3016285" y="2036379"/>
              <a:ext cx="1507525" cy="2028994"/>
              <a:chOff x="5685351" y="2036379"/>
              <a:chExt cx="1507525" cy="2028994"/>
            </a:xfrm>
          </p:grpSpPr>
          <p:pic>
            <p:nvPicPr>
              <p:cNvPr id="47" name="Picture 4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55411" y="2411987"/>
                <a:ext cx="626274" cy="1613699"/>
              </a:xfrm>
              <a:prstGeom prst="rect">
                <a:avLst/>
              </a:prstGeom>
            </p:spPr>
          </p:pic>
          <p:sp>
            <p:nvSpPr>
              <p:cNvPr id="6" name="Flowchart: Delay 5"/>
              <p:cNvSpPr/>
              <p:nvPr/>
            </p:nvSpPr>
            <p:spPr>
              <a:xfrm rot="16200000">
                <a:off x="5955957" y="1767016"/>
                <a:ext cx="966312" cy="1507524"/>
              </a:xfrm>
              <a:prstGeom prst="flowChartDelay">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Arc 6"/>
              <p:cNvSpPr/>
              <p:nvPr/>
            </p:nvSpPr>
            <p:spPr>
              <a:xfrm>
                <a:off x="5867329" y="2037621"/>
                <a:ext cx="1143568" cy="866217"/>
              </a:xfrm>
              <a:prstGeom prst="arc">
                <a:avLst>
                  <a:gd name="adj1" fmla="val 16200000"/>
                  <a:gd name="adj2" fmla="val 3"/>
                </a:avLst>
              </a:prstGeom>
              <a:ln w="28575">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8" name="Arc 7"/>
              <p:cNvSpPr/>
              <p:nvPr/>
            </p:nvSpPr>
            <p:spPr>
              <a:xfrm>
                <a:off x="6068770" y="2037621"/>
                <a:ext cx="740686" cy="866217"/>
              </a:xfrm>
              <a:prstGeom prst="arc">
                <a:avLst>
                  <a:gd name="adj1" fmla="val 16200000"/>
                  <a:gd name="adj2" fmla="val 3"/>
                </a:avLst>
              </a:prstGeom>
              <a:ln w="28575">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9" name="Arc 8"/>
              <p:cNvSpPr/>
              <p:nvPr/>
            </p:nvSpPr>
            <p:spPr>
              <a:xfrm>
                <a:off x="6282954" y="2054094"/>
                <a:ext cx="312319" cy="866217"/>
              </a:xfrm>
              <a:prstGeom prst="arc">
                <a:avLst>
                  <a:gd name="adj1" fmla="val 16200000"/>
                  <a:gd name="adj2" fmla="val 3"/>
                </a:avLst>
              </a:prstGeom>
              <a:ln w="28575">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cxnSp>
            <p:nvCxnSpPr>
              <p:cNvPr id="11" name="Straight Connector 10"/>
              <p:cNvCxnSpPr>
                <a:stCxn id="9" idx="2"/>
              </p:cNvCxnSpPr>
              <p:nvPr/>
            </p:nvCxnSpPr>
            <p:spPr>
              <a:xfrm>
                <a:off x="6595273" y="2487203"/>
                <a:ext cx="0" cy="157817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6809456" y="2474846"/>
                <a:ext cx="0" cy="157817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7010897" y="2470729"/>
                <a:ext cx="0" cy="157817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7192875" y="3016291"/>
                <a:ext cx="0" cy="1032608"/>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H="1">
                <a:off x="5685351" y="4040659"/>
                <a:ext cx="1507525"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4" name="Arc 23"/>
              <p:cNvSpPr/>
              <p:nvPr/>
            </p:nvSpPr>
            <p:spPr>
              <a:xfrm flipH="1">
                <a:off x="6269780" y="2036379"/>
                <a:ext cx="312319" cy="866217"/>
              </a:xfrm>
              <a:prstGeom prst="arc">
                <a:avLst>
                  <a:gd name="adj1" fmla="val 16200000"/>
                  <a:gd name="adj2" fmla="val 3"/>
                </a:avLst>
              </a:prstGeom>
              <a:ln w="28575">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5" name="Arc 24"/>
              <p:cNvSpPr/>
              <p:nvPr/>
            </p:nvSpPr>
            <p:spPr>
              <a:xfrm flipH="1">
                <a:off x="6055596" y="2036379"/>
                <a:ext cx="740686" cy="866217"/>
              </a:xfrm>
              <a:prstGeom prst="arc">
                <a:avLst>
                  <a:gd name="adj1" fmla="val 16200000"/>
                  <a:gd name="adj2" fmla="val 3"/>
                </a:avLst>
              </a:prstGeom>
              <a:ln w="28575">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6" name="Arc 25"/>
              <p:cNvSpPr/>
              <p:nvPr/>
            </p:nvSpPr>
            <p:spPr>
              <a:xfrm flipH="1">
                <a:off x="5854155" y="2036379"/>
                <a:ext cx="1143568" cy="866217"/>
              </a:xfrm>
              <a:prstGeom prst="arc">
                <a:avLst>
                  <a:gd name="adj1" fmla="val 16200000"/>
                  <a:gd name="adj2" fmla="val 3"/>
                </a:avLst>
              </a:prstGeom>
              <a:ln w="28575">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cxnSp>
            <p:nvCxnSpPr>
              <p:cNvPr id="28" name="Straight Connector 27"/>
              <p:cNvCxnSpPr/>
              <p:nvPr/>
            </p:nvCxnSpPr>
            <p:spPr>
              <a:xfrm>
                <a:off x="6270597" y="2474845"/>
                <a:ext cx="0" cy="1578171"/>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a:stCxn id="25" idx="2"/>
              </p:cNvCxnSpPr>
              <p:nvPr/>
            </p:nvCxnSpPr>
            <p:spPr>
              <a:xfrm>
                <a:off x="6055596" y="2469488"/>
                <a:ext cx="0" cy="1595885"/>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a:stCxn id="26" idx="2"/>
              </p:cNvCxnSpPr>
              <p:nvPr/>
            </p:nvCxnSpPr>
            <p:spPr>
              <a:xfrm>
                <a:off x="5854155" y="2469488"/>
                <a:ext cx="13174" cy="1595885"/>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5685351" y="3003934"/>
                <a:ext cx="0" cy="1061439"/>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a:stCxn id="6" idx="3"/>
              </p:cNvCxnSpPr>
              <p:nvPr/>
            </p:nvCxnSpPr>
            <p:spPr>
              <a:xfrm>
                <a:off x="6439113" y="2037622"/>
                <a:ext cx="0" cy="2011277"/>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a:stCxn id="6" idx="0"/>
                <a:endCxn id="6" idx="2"/>
              </p:cNvCxnSpPr>
              <p:nvPr/>
            </p:nvCxnSpPr>
            <p:spPr>
              <a:xfrm>
                <a:off x="5685351" y="2520778"/>
                <a:ext cx="1507524"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a:off x="5685351" y="3532595"/>
                <a:ext cx="1507524"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50" name="Flowchart: Terminator 49"/>
            <p:cNvSpPr/>
            <p:nvPr/>
          </p:nvSpPr>
          <p:spPr>
            <a:xfrm>
              <a:off x="5449330" y="2487202"/>
              <a:ext cx="877330" cy="284205"/>
            </a:xfrm>
            <a:prstGeom prst="flowChartTerminator">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Rectangle 50"/>
            <p:cNvSpPr/>
            <p:nvPr/>
          </p:nvSpPr>
          <p:spPr>
            <a:xfrm>
              <a:off x="5745892" y="2767913"/>
              <a:ext cx="284206" cy="1256272"/>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53" name="Straight Connector 52"/>
            <p:cNvCxnSpPr/>
            <p:nvPr/>
          </p:nvCxnSpPr>
          <p:spPr>
            <a:xfrm>
              <a:off x="3271588" y="4682447"/>
              <a:ext cx="0" cy="36000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a:off x="3376785" y="4754447"/>
              <a:ext cx="0" cy="21600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a:off x="3481982" y="4682447"/>
              <a:ext cx="0" cy="36000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a:off x="3587179" y="4754447"/>
              <a:ext cx="0" cy="21600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a:off x="3692376" y="4682447"/>
              <a:ext cx="0" cy="36000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a:off x="3797573" y="4754447"/>
              <a:ext cx="0" cy="21600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a:off x="3902770" y="4682447"/>
              <a:ext cx="0" cy="36000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a:off x="4007967" y="4754447"/>
              <a:ext cx="0" cy="21600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a:off x="4113164" y="4682447"/>
              <a:ext cx="0" cy="36000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a:off x="4218365" y="4754447"/>
              <a:ext cx="0" cy="21600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68" name="Flowchart: Terminator 67"/>
            <p:cNvSpPr/>
            <p:nvPr/>
          </p:nvSpPr>
          <p:spPr>
            <a:xfrm>
              <a:off x="1289205" y="2478961"/>
              <a:ext cx="877330" cy="284205"/>
            </a:xfrm>
            <a:prstGeom prst="flowChartTerminator">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Rectangle 68"/>
            <p:cNvSpPr/>
            <p:nvPr/>
          </p:nvSpPr>
          <p:spPr>
            <a:xfrm>
              <a:off x="1585767" y="2772029"/>
              <a:ext cx="284206" cy="1256272"/>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80" name="Elbow Connector 79"/>
            <p:cNvCxnSpPr>
              <a:endCxn id="51" idx="2"/>
            </p:cNvCxnSpPr>
            <p:nvPr/>
          </p:nvCxnSpPr>
          <p:spPr>
            <a:xfrm flipV="1">
              <a:off x="4218365" y="4024185"/>
              <a:ext cx="1669630" cy="832020"/>
            </a:xfrm>
            <a:prstGeom prst="bentConnector2">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3" name="Elbow Connector 82"/>
            <p:cNvCxnSpPr>
              <a:stCxn id="69" idx="2"/>
            </p:cNvCxnSpPr>
            <p:nvPr/>
          </p:nvCxnSpPr>
          <p:spPr>
            <a:xfrm rot="16200000" flipH="1">
              <a:off x="2085777" y="3670394"/>
              <a:ext cx="827904" cy="1543718"/>
            </a:xfrm>
            <a:prstGeom prst="bentConnector2">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pic>
          <p:nvPicPr>
            <p:cNvPr id="86" name="Picture 8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884816">
              <a:off x="4791999" y="2477060"/>
              <a:ext cx="542983" cy="886503"/>
            </a:xfrm>
            <a:prstGeom prst="rect">
              <a:avLst/>
            </a:prstGeom>
          </p:spPr>
        </p:pic>
        <p:pic>
          <p:nvPicPr>
            <p:cNvPr id="87" name="Picture 8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4224732">
              <a:off x="2289562" y="1960456"/>
              <a:ext cx="542983" cy="886503"/>
            </a:xfrm>
            <a:prstGeom prst="rect">
              <a:avLst/>
            </a:prstGeom>
          </p:spPr>
        </p:pic>
        <p:sp>
          <p:nvSpPr>
            <p:cNvPr id="88" name="TextBox 87"/>
            <p:cNvSpPr txBox="1"/>
            <p:nvPr/>
          </p:nvSpPr>
          <p:spPr>
            <a:xfrm>
              <a:off x="5373559" y="2117870"/>
              <a:ext cx="1021433" cy="369332"/>
            </a:xfrm>
            <a:prstGeom prst="rect">
              <a:avLst/>
            </a:prstGeom>
            <a:noFill/>
          </p:spPr>
          <p:txBody>
            <a:bodyPr wrap="none" rtlCol="0">
              <a:spAutoFit/>
            </a:bodyPr>
            <a:lstStyle/>
            <a:p>
              <a:r>
                <a:rPr lang="en-GB" dirty="0" smtClean="0">
                  <a:solidFill>
                    <a:schemeClr val="bg1"/>
                  </a:solidFill>
                </a:rPr>
                <a:t>Tesla coil</a:t>
              </a:r>
              <a:endParaRPr lang="en-GB" dirty="0">
                <a:solidFill>
                  <a:schemeClr val="bg1"/>
                </a:solidFill>
              </a:endParaRPr>
            </a:p>
          </p:txBody>
        </p:sp>
        <p:sp>
          <p:nvSpPr>
            <p:cNvPr id="89" name="TextBox 88"/>
            <p:cNvSpPr txBox="1"/>
            <p:nvPr/>
          </p:nvSpPr>
          <p:spPr>
            <a:xfrm>
              <a:off x="1226998" y="2107556"/>
              <a:ext cx="1021433" cy="369332"/>
            </a:xfrm>
            <a:prstGeom prst="rect">
              <a:avLst/>
            </a:prstGeom>
            <a:noFill/>
          </p:spPr>
          <p:txBody>
            <a:bodyPr wrap="none" rtlCol="0">
              <a:spAutoFit/>
            </a:bodyPr>
            <a:lstStyle/>
            <a:p>
              <a:r>
                <a:rPr lang="en-GB" dirty="0" smtClean="0">
                  <a:solidFill>
                    <a:schemeClr val="bg1"/>
                  </a:solidFill>
                </a:rPr>
                <a:t>Tesla coil</a:t>
              </a:r>
              <a:endParaRPr lang="en-GB" dirty="0">
                <a:solidFill>
                  <a:schemeClr val="bg1"/>
                </a:solidFill>
              </a:endParaRPr>
            </a:p>
          </p:txBody>
        </p:sp>
        <p:sp>
          <p:nvSpPr>
            <p:cNvPr id="90" name="TextBox 89"/>
            <p:cNvSpPr txBox="1"/>
            <p:nvPr/>
          </p:nvSpPr>
          <p:spPr>
            <a:xfrm>
              <a:off x="2617774" y="5102748"/>
              <a:ext cx="2306850" cy="369332"/>
            </a:xfrm>
            <a:prstGeom prst="rect">
              <a:avLst/>
            </a:prstGeom>
            <a:noFill/>
          </p:spPr>
          <p:txBody>
            <a:bodyPr wrap="none" rtlCol="0">
              <a:spAutoFit/>
            </a:bodyPr>
            <a:lstStyle/>
            <a:p>
              <a:r>
                <a:rPr lang="en-GB" dirty="0" smtClean="0">
                  <a:solidFill>
                    <a:schemeClr val="bg1"/>
                  </a:solidFill>
                </a:rPr>
                <a:t>Source of High Voltage</a:t>
              </a:r>
              <a:endParaRPr lang="en-GB" dirty="0">
                <a:solidFill>
                  <a:schemeClr val="bg1"/>
                </a:solidFill>
              </a:endParaRPr>
            </a:p>
          </p:txBody>
        </p:sp>
      </p:grpSp>
      <p:sp>
        <p:nvSpPr>
          <p:cNvPr id="93" name="TextBox 92"/>
          <p:cNvSpPr txBox="1"/>
          <p:nvPr/>
        </p:nvSpPr>
        <p:spPr>
          <a:xfrm>
            <a:off x="6050709" y="5287414"/>
            <a:ext cx="5166807" cy="646331"/>
          </a:xfrm>
          <a:prstGeom prst="rect">
            <a:avLst/>
          </a:prstGeom>
          <a:noFill/>
        </p:spPr>
        <p:txBody>
          <a:bodyPr wrap="square" rtlCol="0">
            <a:spAutoFit/>
          </a:bodyPr>
          <a:lstStyle/>
          <a:p>
            <a:r>
              <a:rPr lang="en-GB" dirty="0">
                <a:solidFill>
                  <a:schemeClr val="bg1"/>
                </a:solidFill>
              </a:rPr>
              <a:t>“The </a:t>
            </a:r>
            <a:r>
              <a:rPr lang="en-GB" dirty="0" smtClean="0">
                <a:solidFill>
                  <a:schemeClr val="bg1"/>
                </a:solidFill>
              </a:rPr>
              <a:t>Sorcerer’s </a:t>
            </a:r>
            <a:r>
              <a:rPr lang="en-GB" dirty="0">
                <a:solidFill>
                  <a:schemeClr val="bg1"/>
                </a:solidFill>
              </a:rPr>
              <a:t>Apprentice” (</a:t>
            </a:r>
            <a:r>
              <a:rPr lang="en-GB" dirty="0" smtClean="0">
                <a:solidFill>
                  <a:schemeClr val="bg1"/>
                </a:solidFill>
              </a:rPr>
              <a:t>2010) Disney ©   </a:t>
            </a:r>
            <a:r>
              <a:rPr lang="en-GB" dirty="0" smtClean="0">
                <a:solidFill>
                  <a:schemeClr val="bg1"/>
                </a:solidFill>
                <a:hlinkClick r:id="rId7"/>
              </a:rPr>
              <a:t>YouTube video</a:t>
            </a:r>
            <a:endParaRPr lang="en-GB" dirty="0">
              <a:solidFill>
                <a:schemeClr val="bg1"/>
              </a:solidFill>
            </a:endParaRPr>
          </a:p>
        </p:txBody>
      </p:sp>
      <p:sp>
        <p:nvSpPr>
          <p:cNvPr id="94" name="TextBox 93"/>
          <p:cNvSpPr txBox="1"/>
          <p:nvPr/>
        </p:nvSpPr>
        <p:spPr>
          <a:xfrm>
            <a:off x="6332562" y="452941"/>
            <a:ext cx="5090615" cy="646331"/>
          </a:xfrm>
          <a:prstGeom prst="rect">
            <a:avLst/>
          </a:prstGeom>
          <a:noFill/>
        </p:spPr>
        <p:txBody>
          <a:bodyPr wrap="square" rtlCol="0">
            <a:spAutoFit/>
          </a:bodyPr>
          <a:lstStyle/>
          <a:p>
            <a:r>
              <a:rPr lang="en-GB" dirty="0" smtClean="0">
                <a:solidFill>
                  <a:schemeClr val="bg1"/>
                </a:solidFill>
              </a:rPr>
              <a:t>Question: is a Faraday cage made from an electric conductive material or an insulator material?</a:t>
            </a:r>
            <a:endParaRPr lang="en-GB" dirty="0">
              <a:solidFill>
                <a:schemeClr val="bg1"/>
              </a:solidFill>
            </a:endParaRPr>
          </a:p>
        </p:txBody>
      </p:sp>
      <p:pic>
        <p:nvPicPr>
          <p:cNvPr id="4" name="Sorcerers_Apprentice-Tesla_Coil_Scene__720p">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5901612" y="1739559"/>
            <a:ext cx="5737715" cy="3586072"/>
          </a:xfrm>
          <a:prstGeom prst="rect">
            <a:avLst/>
          </a:prstGeom>
        </p:spPr>
      </p:pic>
      <p:sp>
        <p:nvSpPr>
          <p:cNvPr id="5" name="Rectangle 4"/>
          <p:cNvSpPr/>
          <p:nvPr/>
        </p:nvSpPr>
        <p:spPr>
          <a:xfrm>
            <a:off x="5901612" y="1312701"/>
            <a:ext cx="5737715" cy="90507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2" name="Picture 91"/>
          <p:cNvPicPr>
            <a:picLocks noChangeAspect="1"/>
          </p:cNvPicPr>
          <p:nvPr/>
        </p:nvPicPr>
        <p:blipFill rotWithShape="1">
          <a:blip r:embed="rId9">
            <a:extLst>
              <a:ext uri="{28A0092B-C50C-407E-A947-70E740481C1C}">
                <a14:useLocalDpi xmlns:a14="http://schemas.microsoft.com/office/drawing/2010/main" val="0"/>
              </a:ext>
            </a:extLst>
          </a:blip>
          <a:srcRect l="16586" t="14079" r="21639" b="17871"/>
          <a:stretch/>
        </p:blipFill>
        <p:spPr>
          <a:xfrm>
            <a:off x="5901611" y="1312701"/>
            <a:ext cx="5730669" cy="3928113"/>
          </a:xfrm>
          <a:prstGeom prst="rect">
            <a:avLst/>
          </a:prstGeom>
        </p:spPr>
      </p:pic>
    </p:spTree>
    <p:extLst>
      <p:ext uri="{BB962C8B-B14F-4D97-AF65-F5344CB8AC3E}">
        <p14:creationId xmlns:p14="http://schemas.microsoft.com/office/powerpoint/2010/main" val="3819663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92"/>
                                        </p:tgtEl>
                                      </p:cBhvr>
                                    </p:animEffect>
                                    <p:set>
                                      <p:cBhvr>
                                        <p:cTn id="7" dur="1" fill="hold">
                                          <p:stCondLst>
                                            <p:cond delay="499"/>
                                          </p:stCondLst>
                                        </p:cTn>
                                        <p:tgtEl>
                                          <p:spTgt spid="9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with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video>
              <p:cMediaNode vol="80000">
                <p:cTn id="13" fill="hold" display="0">
                  <p:stCondLst>
                    <p:cond delay="indefinite"/>
                  </p:stCondLst>
                </p:cTn>
                <p:tgtEl>
                  <p:spTgt spid="4"/>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161535" y="1890584"/>
            <a:ext cx="10602097" cy="2492990"/>
          </a:xfrm>
          <a:prstGeom prst="rect">
            <a:avLst/>
          </a:prstGeom>
          <a:noFill/>
        </p:spPr>
        <p:txBody>
          <a:bodyPr wrap="square" rtlCol="0">
            <a:spAutoFit/>
          </a:bodyPr>
          <a:lstStyle/>
          <a:p>
            <a:r>
              <a:rPr lang="en-GB" sz="2000" dirty="0" smtClean="0">
                <a:solidFill>
                  <a:schemeClr val="bg1"/>
                </a:solidFill>
              </a:rPr>
              <a:t>While all metals are electric conductors some are better than others.  Electrical </a:t>
            </a:r>
            <a:r>
              <a:rPr lang="en-GB" sz="2000" b="1" u="sng" dirty="0" smtClean="0">
                <a:solidFill>
                  <a:schemeClr val="bg1"/>
                </a:solidFill>
              </a:rPr>
              <a:t>resistance</a:t>
            </a:r>
            <a:r>
              <a:rPr lang="en-GB" sz="2000" dirty="0" smtClean="0">
                <a:solidFill>
                  <a:schemeClr val="bg1"/>
                </a:solidFill>
              </a:rPr>
              <a:t> is a measurement of how a material impedes the flow of electricity.</a:t>
            </a:r>
          </a:p>
          <a:p>
            <a:endParaRPr lang="en-GB" dirty="0">
              <a:solidFill>
                <a:schemeClr val="bg1"/>
              </a:solidFill>
            </a:endParaRPr>
          </a:p>
          <a:p>
            <a:r>
              <a:rPr lang="en-GB" sz="2000" dirty="0" smtClean="0">
                <a:solidFill>
                  <a:schemeClr val="bg1"/>
                </a:solidFill>
              </a:rPr>
              <a:t>The scientific symbol for electrical resistance is the ohm:</a:t>
            </a:r>
          </a:p>
          <a:p>
            <a:endParaRPr lang="en-GB" dirty="0">
              <a:solidFill>
                <a:schemeClr val="bg1"/>
              </a:solidFill>
            </a:endParaRPr>
          </a:p>
          <a:p>
            <a:r>
              <a:rPr lang="en-GB" sz="2000" dirty="0" smtClean="0">
                <a:solidFill>
                  <a:schemeClr val="bg1"/>
                </a:solidFill>
              </a:rPr>
              <a:t>Each metal has a different </a:t>
            </a:r>
            <a:r>
              <a:rPr lang="en-GB" sz="2000" b="1" dirty="0" smtClean="0">
                <a:solidFill>
                  <a:schemeClr val="bg1"/>
                </a:solidFill>
              </a:rPr>
              <a:t>resistivity</a:t>
            </a:r>
            <a:r>
              <a:rPr lang="en-GB" sz="2000" dirty="0" smtClean="0">
                <a:solidFill>
                  <a:schemeClr val="bg1"/>
                </a:solidFill>
              </a:rPr>
              <a:t>; a measure of the</a:t>
            </a:r>
          </a:p>
          <a:p>
            <a:r>
              <a:rPr lang="en-GB" sz="2000" dirty="0" smtClean="0">
                <a:solidFill>
                  <a:schemeClr val="bg1"/>
                </a:solidFill>
              </a:rPr>
              <a:t>resisting ability of a material to the flow of electricity.</a:t>
            </a:r>
          </a:p>
          <a:p>
            <a:r>
              <a:rPr lang="en-GB" sz="2000" dirty="0" smtClean="0">
                <a:solidFill>
                  <a:schemeClr val="bg1"/>
                </a:solidFill>
              </a:rPr>
              <a:t>The symbol for resistivity is the Greek letter rho: </a:t>
            </a:r>
            <a:endParaRPr lang="en-GB" sz="2000" dirty="0">
              <a:solidFill>
                <a:schemeClr val="bg1"/>
              </a:solidFill>
            </a:endParaRPr>
          </a:p>
        </p:txBody>
      </p:sp>
      <p:sp>
        <p:nvSpPr>
          <p:cNvPr id="15" name="TextBox 14"/>
          <p:cNvSpPr txBox="1"/>
          <p:nvPr/>
        </p:nvSpPr>
        <p:spPr>
          <a:xfrm>
            <a:off x="1161535" y="1334529"/>
            <a:ext cx="3197798" cy="461665"/>
          </a:xfrm>
          <a:prstGeom prst="rect">
            <a:avLst/>
          </a:prstGeom>
          <a:noFill/>
        </p:spPr>
        <p:txBody>
          <a:bodyPr wrap="none" rtlCol="0">
            <a:spAutoFit/>
          </a:bodyPr>
          <a:lstStyle/>
          <a:p>
            <a:r>
              <a:rPr lang="en-GB" sz="2400" b="1" dirty="0" smtClean="0">
                <a:solidFill>
                  <a:schemeClr val="bg1"/>
                </a:solidFill>
              </a:rPr>
              <a:t>Electrical resistance (R) </a:t>
            </a:r>
            <a:endParaRPr lang="en-GB" sz="2400" b="1" dirty="0">
              <a:solidFill>
                <a:schemeClr val="bg1"/>
              </a:solidFill>
            </a:endParaRPr>
          </a:p>
        </p:txBody>
      </p:sp>
      <p:sp>
        <p:nvSpPr>
          <p:cNvPr id="32" name="TextBox 31"/>
          <p:cNvSpPr txBox="1"/>
          <p:nvPr/>
        </p:nvSpPr>
        <p:spPr>
          <a:xfrm>
            <a:off x="7183236" y="2524396"/>
            <a:ext cx="593432" cy="830997"/>
          </a:xfrm>
          <a:prstGeom prst="rect">
            <a:avLst/>
          </a:prstGeom>
          <a:noFill/>
        </p:spPr>
        <p:txBody>
          <a:bodyPr wrap="none" rtlCol="0">
            <a:spAutoFit/>
          </a:bodyPr>
          <a:lstStyle/>
          <a:p>
            <a:r>
              <a:rPr lang="el-GR" sz="4800" dirty="0" smtClean="0">
                <a:solidFill>
                  <a:schemeClr val="bg1"/>
                </a:solidFill>
              </a:rPr>
              <a:t>Ω</a:t>
            </a:r>
            <a:endParaRPr lang="en-GB" sz="3200" dirty="0">
              <a:solidFill>
                <a:schemeClr val="bg1"/>
              </a:solidFill>
            </a:endParaRPr>
          </a:p>
        </p:txBody>
      </p:sp>
      <mc:AlternateContent xmlns:mc="http://schemas.openxmlformats.org/markup-compatibility/2006" xmlns:a14="http://schemas.microsoft.com/office/drawing/2010/main">
        <mc:Choice Requires="a14">
          <p:sp>
            <p:nvSpPr>
              <p:cNvPr id="17" name="Rectangle 16"/>
              <p:cNvSpPr/>
              <p:nvPr/>
            </p:nvSpPr>
            <p:spPr>
              <a:xfrm>
                <a:off x="7135048" y="3607873"/>
                <a:ext cx="641620" cy="523220"/>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m:rPr>
                          <m:sty m:val="p"/>
                        </m:rPr>
                        <a:rPr lang="el-GR" sz="2800" i="1">
                          <a:solidFill>
                            <a:schemeClr val="bg1"/>
                          </a:solidFill>
                          <a:latin typeface="Cambria Math" panose="02040503050406030204" pitchFamily="18" charset="0"/>
                          <a:ea typeface="Cambria Math" panose="02040503050406030204" pitchFamily="18" charset="0"/>
                        </a:rPr>
                        <m:t>ρ</m:t>
                      </m:r>
                    </m:oMath>
                  </m:oMathPara>
                </a14:m>
                <a:endParaRPr lang="en-GB" dirty="0"/>
              </a:p>
            </p:txBody>
          </p:sp>
        </mc:Choice>
        <mc:Fallback xmlns="">
          <p:sp>
            <p:nvSpPr>
              <p:cNvPr id="17" name="Rectangle 16"/>
              <p:cNvSpPr>
                <a:spLocks noRot="1" noChangeAspect="1" noMove="1" noResize="1" noEditPoints="1" noAdjustHandles="1" noChangeArrowheads="1" noChangeShapeType="1" noTextEdit="1"/>
              </p:cNvSpPr>
              <p:nvPr/>
            </p:nvSpPr>
            <p:spPr>
              <a:xfrm>
                <a:off x="7135048" y="3607873"/>
                <a:ext cx="641620" cy="523220"/>
              </a:xfrm>
              <a:prstGeom prst="rect">
                <a:avLst/>
              </a:prstGeom>
              <a:blipFill rotWithShape="0">
                <a:blip r:embed="rId3"/>
                <a:stretch>
                  <a:fillRect/>
                </a:stretch>
              </a:blipFill>
            </p:spPr>
            <p:txBody>
              <a:bodyPr/>
              <a:lstStyle/>
              <a:p>
                <a:r>
                  <a:rPr lang="en-GB">
                    <a:noFill/>
                  </a:rPr>
                  <a:t> </a:t>
                </a:r>
              </a:p>
            </p:txBody>
          </p:sp>
        </mc:Fallback>
      </mc:AlternateContent>
    </p:spTree>
    <p:extLst>
      <p:ext uri="{BB962C8B-B14F-4D97-AF65-F5344CB8AC3E}">
        <p14:creationId xmlns:p14="http://schemas.microsoft.com/office/powerpoint/2010/main" val="353169974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31831" y="531340"/>
            <a:ext cx="8400954" cy="1200329"/>
          </a:xfrm>
          <a:prstGeom prst="rect">
            <a:avLst/>
          </a:prstGeom>
          <a:noFill/>
        </p:spPr>
        <p:txBody>
          <a:bodyPr wrap="none" rtlCol="0">
            <a:spAutoFit/>
          </a:bodyPr>
          <a:lstStyle/>
          <a:p>
            <a:pPr algn="ctr"/>
            <a:r>
              <a:rPr lang="en-GB" sz="2400" dirty="0" smtClean="0">
                <a:solidFill>
                  <a:schemeClr val="bg1"/>
                </a:solidFill>
              </a:rPr>
              <a:t>Most non-metals are poor conductors of electricity (insulators).</a:t>
            </a:r>
          </a:p>
          <a:p>
            <a:pPr algn="ctr"/>
            <a:r>
              <a:rPr lang="en-GB" sz="2400" dirty="0">
                <a:solidFill>
                  <a:schemeClr val="bg1"/>
                </a:solidFill>
              </a:rPr>
              <a:t>All metals conduct electricity, some better than others</a:t>
            </a:r>
            <a:r>
              <a:rPr lang="en-GB" sz="2400" dirty="0" smtClean="0">
                <a:solidFill>
                  <a:schemeClr val="bg1"/>
                </a:solidFill>
              </a:rPr>
              <a:t>.</a:t>
            </a:r>
          </a:p>
          <a:p>
            <a:pPr algn="ctr"/>
            <a:r>
              <a:rPr lang="en-GB" sz="2400" dirty="0" smtClean="0">
                <a:solidFill>
                  <a:schemeClr val="bg1"/>
                </a:solidFill>
              </a:rPr>
              <a:t>But which of the following metals is the best electrical conductor?</a:t>
            </a:r>
            <a:endParaRPr lang="en-GB" sz="2400" dirty="0">
              <a:solidFill>
                <a:schemeClr val="bg1"/>
              </a:solidFill>
            </a:endParaRPr>
          </a:p>
        </p:txBody>
      </p:sp>
      <p:sp>
        <p:nvSpPr>
          <p:cNvPr id="5" name="TextBox 4"/>
          <p:cNvSpPr txBox="1"/>
          <p:nvPr/>
        </p:nvSpPr>
        <p:spPr>
          <a:xfrm>
            <a:off x="780388" y="1731959"/>
            <a:ext cx="4860000" cy="1656000"/>
          </a:xfrm>
          <a:prstGeom prst="rect">
            <a:avLst/>
          </a:prstGeom>
          <a:solidFill>
            <a:schemeClr val="bg1">
              <a:lumMod val="75000"/>
            </a:schemeClr>
          </a:solidFill>
          <a:ln>
            <a:solidFill>
              <a:schemeClr val="tx1"/>
            </a:solidFill>
          </a:ln>
        </p:spPr>
        <p:txBody>
          <a:bodyPr wrap="square" rtlCol="0">
            <a:spAutoFit/>
          </a:bodyPr>
          <a:lstStyle/>
          <a:p>
            <a:r>
              <a:rPr lang="en-GB" sz="2000" b="1" dirty="0" smtClean="0">
                <a:latin typeface="Arial" panose="020B0604020202020204" pitchFamily="34" charset="0"/>
                <a:cs typeface="Arial" panose="020B0604020202020204" pitchFamily="34" charset="0"/>
              </a:rPr>
              <a:t>Stainless Steel</a:t>
            </a:r>
          </a:p>
          <a:p>
            <a:r>
              <a:rPr lang="en-GB" sz="2000" dirty="0" smtClean="0">
                <a:latin typeface="Arial" panose="020B0604020202020204" pitchFamily="34" charset="0"/>
                <a:cs typeface="Arial" panose="020B0604020202020204" pitchFamily="34" charset="0"/>
              </a:rPr>
              <a:t>(An alloy of Iron and Chromium) </a:t>
            </a:r>
          </a:p>
          <a:p>
            <a:r>
              <a:rPr lang="en-GB" sz="2000" dirty="0" smtClean="0">
                <a:latin typeface="Arial" panose="020B0604020202020204" pitchFamily="34" charset="0"/>
                <a:cs typeface="Arial" panose="020B0604020202020204" pitchFamily="34" charset="0"/>
              </a:rPr>
              <a:t>Hardness = 6/10</a:t>
            </a:r>
          </a:p>
          <a:p>
            <a:r>
              <a:rPr lang="en-GB" sz="2000" dirty="0" smtClean="0">
                <a:latin typeface="Arial" panose="020B0604020202020204" pitchFamily="34" charset="0"/>
                <a:cs typeface="Arial" panose="020B0604020202020204" pitchFamily="34" charset="0"/>
              </a:rPr>
              <a:t>Price = US $ 1500</a:t>
            </a:r>
          </a:p>
          <a:p>
            <a:r>
              <a:rPr lang="en-GB" sz="2000" dirty="0" smtClean="0">
                <a:latin typeface="Arial" panose="020B0604020202020204" pitchFamily="34" charset="0"/>
                <a:cs typeface="Arial" panose="020B0604020202020204" pitchFamily="34" charset="0"/>
              </a:rPr>
              <a:t>Density = 8 grams per cubic centimetre </a:t>
            </a:r>
            <a:endParaRPr lang="en-GB" sz="2000" dirty="0">
              <a:latin typeface="Arial" panose="020B0604020202020204" pitchFamily="34" charset="0"/>
              <a:cs typeface="Arial" panose="020B0604020202020204" pitchFamily="34" charset="0"/>
            </a:endParaRPr>
          </a:p>
        </p:txBody>
      </p:sp>
      <p:sp>
        <p:nvSpPr>
          <p:cNvPr id="6" name="TextBox 5"/>
          <p:cNvSpPr txBox="1"/>
          <p:nvPr/>
        </p:nvSpPr>
        <p:spPr>
          <a:xfrm>
            <a:off x="780387" y="4040572"/>
            <a:ext cx="4860000" cy="1323439"/>
          </a:xfrm>
          <a:prstGeom prst="rect">
            <a:avLst/>
          </a:prstGeom>
          <a:solidFill>
            <a:srgbClr val="ED7D31"/>
          </a:solidFill>
          <a:ln>
            <a:solidFill>
              <a:schemeClr val="tx1"/>
            </a:solidFill>
          </a:ln>
        </p:spPr>
        <p:txBody>
          <a:bodyPr wrap="square" rtlCol="0">
            <a:spAutoFit/>
          </a:bodyPr>
          <a:lstStyle/>
          <a:p>
            <a:r>
              <a:rPr lang="en-GB" sz="2000" b="1" dirty="0" smtClean="0">
                <a:solidFill>
                  <a:schemeClr val="bg1"/>
                </a:solidFill>
                <a:latin typeface="Arial" panose="020B0604020202020204" pitchFamily="34" charset="0"/>
                <a:cs typeface="Arial" panose="020B0604020202020204" pitchFamily="34" charset="0"/>
              </a:rPr>
              <a:t>Copper (Cu)</a:t>
            </a:r>
          </a:p>
          <a:p>
            <a:r>
              <a:rPr lang="en-GB" sz="2000" dirty="0" smtClean="0">
                <a:solidFill>
                  <a:schemeClr val="bg1"/>
                </a:solidFill>
                <a:latin typeface="Arial" panose="020B0604020202020204" pitchFamily="34" charset="0"/>
                <a:cs typeface="Arial" panose="020B0604020202020204" pitchFamily="34" charset="0"/>
              </a:rPr>
              <a:t>Hardness = 2.75</a:t>
            </a:r>
          </a:p>
          <a:p>
            <a:r>
              <a:rPr lang="en-GB" sz="2000" dirty="0">
                <a:solidFill>
                  <a:schemeClr val="bg1"/>
                </a:solidFill>
                <a:latin typeface="Arial" panose="020B0604020202020204" pitchFamily="34" charset="0"/>
                <a:cs typeface="Arial" panose="020B0604020202020204" pitchFamily="34" charset="0"/>
              </a:rPr>
              <a:t>P</a:t>
            </a:r>
            <a:r>
              <a:rPr lang="en-GB" sz="2000" dirty="0" smtClean="0">
                <a:solidFill>
                  <a:schemeClr val="bg1"/>
                </a:solidFill>
                <a:latin typeface="Arial" panose="020B0604020202020204" pitchFamily="34" charset="0"/>
                <a:cs typeface="Arial" panose="020B0604020202020204" pitchFamily="34" charset="0"/>
              </a:rPr>
              <a:t>rice = US $ 4500 </a:t>
            </a:r>
          </a:p>
          <a:p>
            <a:r>
              <a:rPr lang="en-GB" sz="2000" dirty="0" smtClean="0">
                <a:solidFill>
                  <a:schemeClr val="bg1"/>
                </a:solidFill>
                <a:latin typeface="Arial" panose="020B0604020202020204" pitchFamily="34" charset="0"/>
                <a:cs typeface="Arial" panose="020B0604020202020204" pitchFamily="34" charset="0"/>
              </a:rPr>
              <a:t>Density = 9 grams per cubic centimetre</a:t>
            </a:r>
            <a:endParaRPr lang="en-GB" sz="2000" dirty="0">
              <a:solidFill>
                <a:schemeClr val="bg1"/>
              </a:solidFill>
              <a:latin typeface="Arial" panose="020B0604020202020204" pitchFamily="34" charset="0"/>
              <a:cs typeface="Arial" panose="020B0604020202020204" pitchFamily="34" charset="0"/>
            </a:endParaRPr>
          </a:p>
        </p:txBody>
      </p:sp>
      <p:sp>
        <p:nvSpPr>
          <p:cNvPr id="7" name="TextBox 6"/>
          <p:cNvSpPr txBox="1"/>
          <p:nvPr/>
        </p:nvSpPr>
        <p:spPr>
          <a:xfrm>
            <a:off x="6443901" y="4040572"/>
            <a:ext cx="4860000" cy="1323439"/>
          </a:xfrm>
          <a:prstGeom prst="rect">
            <a:avLst/>
          </a:prstGeom>
          <a:solidFill>
            <a:schemeClr val="bg1">
              <a:lumMod val="85000"/>
            </a:schemeClr>
          </a:solidFill>
          <a:ln>
            <a:solidFill>
              <a:schemeClr val="tx1"/>
            </a:solidFill>
          </a:ln>
        </p:spPr>
        <p:txBody>
          <a:bodyPr wrap="square" rtlCol="0">
            <a:spAutoFit/>
          </a:bodyPr>
          <a:lstStyle/>
          <a:p>
            <a:r>
              <a:rPr lang="en-GB" sz="2000" b="1" dirty="0" smtClean="0">
                <a:latin typeface="Arial" panose="020B0604020202020204" pitchFamily="34" charset="0"/>
                <a:cs typeface="Arial" panose="020B0604020202020204" pitchFamily="34" charset="0"/>
              </a:rPr>
              <a:t>Aluminium (Al)</a:t>
            </a:r>
          </a:p>
          <a:p>
            <a:r>
              <a:rPr lang="en-GB" sz="2000" dirty="0" smtClean="0">
                <a:latin typeface="Arial" panose="020B0604020202020204" pitchFamily="34" charset="0"/>
                <a:cs typeface="Arial" panose="020B0604020202020204" pitchFamily="34" charset="0"/>
              </a:rPr>
              <a:t>Hardness = 2.5</a:t>
            </a:r>
          </a:p>
          <a:p>
            <a:r>
              <a:rPr lang="en-GB" sz="2000" dirty="0">
                <a:latin typeface="Arial" panose="020B0604020202020204" pitchFamily="34" charset="0"/>
                <a:cs typeface="Arial" panose="020B0604020202020204" pitchFamily="34" charset="0"/>
              </a:rPr>
              <a:t>P</a:t>
            </a:r>
            <a:r>
              <a:rPr lang="en-GB" sz="2000" dirty="0" smtClean="0">
                <a:latin typeface="Arial" panose="020B0604020202020204" pitchFamily="34" charset="0"/>
                <a:cs typeface="Arial" panose="020B0604020202020204" pitchFamily="34" charset="0"/>
              </a:rPr>
              <a:t>rice = US $ 1500 </a:t>
            </a:r>
          </a:p>
          <a:p>
            <a:r>
              <a:rPr lang="en-GB" sz="2000" dirty="0" smtClean="0">
                <a:latin typeface="Arial" panose="020B0604020202020204" pitchFamily="34" charset="0"/>
                <a:cs typeface="Arial" panose="020B0604020202020204" pitchFamily="34" charset="0"/>
              </a:rPr>
              <a:t>Density = 2.7 grams per cubic centimetre</a:t>
            </a:r>
            <a:endParaRPr lang="en-GB" sz="2000" dirty="0">
              <a:latin typeface="Arial" panose="020B0604020202020204" pitchFamily="34" charset="0"/>
              <a:cs typeface="Arial" panose="020B0604020202020204" pitchFamily="34" charset="0"/>
            </a:endParaRPr>
          </a:p>
        </p:txBody>
      </p:sp>
      <p:sp>
        <p:nvSpPr>
          <p:cNvPr id="8" name="TextBox 7"/>
          <p:cNvSpPr txBox="1"/>
          <p:nvPr/>
        </p:nvSpPr>
        <p:spPr>
          <a:xfrm>
            <a:off x="6443901" y="1731959"/>
            <a:ext cx="4860000" cy="1656000"/>
          </a:xfrm>
          <a:prstGeom prst="rect">
            <a:avLst/>
          </a:prstGeom>
          <a:solidFill>
            <a:srgbClr val="EBBB33"/>
          </a:solidFill>
          <a:ln>
            <a:solidFill>
              <a:schemeClr val="tx1"/>
            </a:solidFill>
          </a:ln>
        </p:spPr>
        <p:txBody>
          <a:bodyPr wrap="square" rtlCol="0">
            <a:spAutoFit/>
          </a:bodyPr>
          <a:lstStyle/>
          <a:p>
            <a:r>
              <a:rPr lang="en-GB" sz="2000" b="1" dirty="0" smtClean="0">
                <a:latin typeface="Arial" panose="020B0604020202020204" pitchFamily="34" charset="0"/>
                <a:cs typeface="Arial" panose="020B0604020202020204" pitchFamily="34" charset="0"/>
              </a:rPr>
              <a:t>Brass</a:t>
            </a:r>
          </a:p>
          <a:p>
            <a:r>
              <a:rPr lang="en-GB" sz="2000" dirty="0" smtClean="0">
                <a:latin typeface="Arial" panose="020B0604020202020204" pitchFamily="34" charset="0"/>
                <a:cs typeface="Arial" panose="020B0604020202020204" pitchFamily="34" charset="0"/>
              </a:rPr>
              <a:t>(An alloy of Copper and Zinc)  </a:t>
            </a:r>
          </a:p>
          <a:p>
            <a:r>
              <a:rPr lang="en-GB" sz="2000" dirty="0" smtClean="0">
                <a:latin typeface="Arial" panose="020B0604020202020204" pitchFamily="34" charset="0"/>
                <a:cs typeface="Arial" panose="020B0604020202020204" pitchFamily="34" charset="0"/>
              </a:rPr>
              <a:t>Hardness = 3.5</a:t>
            </a:r>
          </a:p>
          <a:p>
            <a:r>
              <a:rPr lang="en-GB" sz="2000" dirty="0" smtClean="0">
                <a:latin typeface="Arial" panose="020B0604020202020204" pitchFamily="34" charset="0"/>
                <a:cs typeface="Arial" panose="020B0604020202020204" pitchFamily="34" charset="0"/>
              </a:rPr>
              <a:t>Price = US $ 1500</a:t>
            </a:r>
          </a:p>
          <a:p>
            <a:r>
              <a:rPr lang="en-GB" sz="2000" dirty="0" smtClean="0">
                <a:latin typeface="Arial" panose="020B0604020202020204" pitchFamily="34" charset="0"/>
                <a:cs typeface="Arial" panose="020B0604020202020204" pitchFamily="34" charset="0"/>
              </a:rPr>
              <a:t>Density = 8.5 grams per cubic centimetre</a:t>
            </a:r>
            <a:endParaRPr lang="en-GB" sz="2000" dirty="0">
              <a:latin typeface="Arial" panose="020B0604020202020204" pitchFamily="34" charset="0"/>
              <a:cs typeface="Arial" panose="020B0604020202020204" pitchFamily="34" charset="0"/>
            </a:endParaRPr>
          </a:p>
        </p:txBody>
      </p:sp>
      <p:sp>
        <p:nvSpPr>
          <p:cNvPr id="9" name="TextBox 8"/>
          <p:cNvSpPr txBox="1"/>
          <p:nvPr/>
        </p:nvSpPr>
        <p:spPr>
          <a:xfrm>
            <a:off x="1410584" y="5708847"/>
            <a:ext cx="9376864" cy="307777"/>
          </a:xfrm>
          <a:prstGeom prst="rect">
            <a:avLst/>
          </a:prstGeom>
          <a:noFill/>
        </p:spPr>
        <p:txBody>
          <a:bodyPr wrap="square" rtlCol="0">
            <a:spAutoFit/>
          </a:bodyPr>
          <a:lstStyle/>
          <a:p>
            <a:r>
              <a:rPr lang="en-GB" sz="1400" dirty="0" smtClean="0">
                <a:solidFill>
                  <a:schemeClr val="bg1"/>
                </a:solidFill>
                <a:latin typeface="Arial" panose="020B0604020202020204" pitchFamily="34" charset="0"/>
                <a:cs typeface="Arial" panose="020B0604020202020204" pitchFamily="34" charset="0"/>
              </a:rPr>
              <a:t>Prices are $ (US Dollars) per metric tonne (2016).  Hardness is from the Mohs Scale (0-10, from talc to diamond)</a:t>
            </a:r>
            <a:endParaRPr lang="en-GB" sz="14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4709474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455898" y="3909909"/>
            <a:ext cx="3664040" cy="1725769"/>
          </a:xfrm>
          <a:prstGeom prst="rect">
            <a:avLst/>
          </a:prstGeom>
          <a:solidFill>
            <a:srgbClr val="BBCE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HelveticaNeueLT Std Lt" panose="020B0403020202020204" pitchFamily="34" charset="0"/>
            </a:endParaRPr>
          </a:p>
        </p:txBody>
      </p:sp>
      <p:sp>
        <p:nvSpPr>
          <p:cNvPr id="3" name="Content Placeholder 2"/>
          <p:cNvSpPr>
            <a:spLocks noGrp="1"/>
          </p:cNvSpPr>
          <p:nvPr>
            <p:ph idx="1"/>
          </p:nvPr>
        </p:nvSpPr>
        <p:spPr>
          <a:xfrm>
            <a:off x="678693" y="643646"/>
            <a:ext cx="10757745" cy="855774"/>
          </a:xfrm>
        </p:spPr>
        <p:txBody>
          <a:bodyPr>
            <a:normAutofit/>
          </a:bodyPr>
          <a:lstStyle/>
          <a:p>
            <a:r>
              <a:rPr lang="en-GB" sz="2000" dirty="0">
                <a:solidFill>
                  <a:schemeClr val="bg1"/>
                </a:solidFill>
                <a:latin typeface="Arial" panose="020B0604020202020204" pitchFamily="34" charset="0"/>
                <a:cs typeface="Arial" panose="020B0604020202020204" pitchFamily="34" charset="0"/>
              </a:rPr>
              <a:t>W</a:t>
            </a:r>
            <a:r>
              <a:rPr lang="en-GB" sz="2000" dirty="0" smtClean="0">
                <a:solidFill>
                  <a:schemeClr val="bg1"/>
                </a:solidFill>
                <a:latin typeface="Arial" panose="020B0604020202020204" pitchFamily="34" charset="0"/>
                <a:cs typeface="Arial" panose="020B0604020202020204" pitchFamily="34" charset="0"/>
              </a:rPr>
              <a:t>hich metal is the best conductor of electricity, and which is most resistant to current flow?</a:t>
            </a:r>
            <a:endParaRPr lang="en-GB" sz="2000" dirty="0">
              <a:solidFill>
                <a:schemeClr val="bg1"/>
              </a:solidFill>
              <a:latin typeface="Arial" panose="020B0604020202020204" pitchFamily="34" charset="0"/>
              <a:cs typeface="Arial" panose="020B0604020202020204" pitchFamily="34" charset="0"/>
            </a:endParaRPr>
          </a:p>
        </p:txBody>
      </p:sp>
      <p:sp>
        <p:nvSpPr>
          <p:cNvPr id="2" name="TextBox 1"/>
          <p:cNvSpPr txBox="1"/>
          <p:nvPr/>
        </p:nvSpPr>
        <p:spPr>
          <a:xfrm>
            <a:off x="238845" y="1679104"/>
            <a:ext cx="4134117" cy="1015663"/>
          </a:xfrm>
          <a:prstGeom prst="rect">
            <a:avLst/>
          </a:prstGeom>
          <a:noFill/>
        </p:spPr>
        <p:txBody>
          <a:bodyPr wrap="square" rtlCol="0">
            <a:spAutoFit/>
          </a:bodyPr>
          <a:lstStyle/>
          <a:p>
            <a:r>
              <a:rPr lang="en-GB" sz="2000" dirty="0" smtClean="0">
                <a:solidFill>
                  <a:schemeClr val="bg1"/>
                </a:solidFill>
                <a:latin typeface="Arial" panose="020B0604020202020204" pitchFamily="34" charset="0"/>
                <a:cs typeface="Arial" panose="020B0604020202020204" pitchFamily="34" charset="0"/>
              </a:rPr>
              <a:t>Electrical resistance depends upon the dimensions of the conductor and the resistivity of the material:</a:t>
            </a:r>
            <a:endParaRPr lang="en-GB" sz="2000" dirty="0">
              <a:solidFill>
                <a:schemeClr val="bg1"/>
              </a:solidFill>
              <a:latin typeface="Arial" panose="020B0604020202020204" pitchFamily="34" charset="0"/>
              <a:cs typeface="Arial" panose="020B0604020202020204" pitchFamily="34" charset="0"/>
            </a:endParaRPr>
          </a:p>
        </p:txBody>
      </p:sp>
      <p:sp>
        <p:nvSpPr>
          <p:cNvPr id="6" name="Oval 5"/>
          <p:cNvSpPr/>
          <p:nvPr/>
        </p:nvSpPr>
        <p:spPr>
          <a:xfrm>
            <a:off x="4873092" y="3909909"/>
            <a:ext cx="476519" cy="1725769"/>
          </a:xfrm>
          <a:prstGeom prst="ellipse">
            <a:avLst/>
          </a:prstGeom>
          <a:solidFill>
            <a:srgbClr val="BBCE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n>
                <a:solidFill>
                  <a:schemeClr val="accent6">
                    <a:lumMod val="50000"/>
                  </a:schemeClr>
                </a:solidFill>
              </a:ln>
              <a:latin typeface="HelveticaNeueLT Std Lt" panose="020B0403020202020204" pitchFamily="34" charset="0"/>
            </a:endParaRPr>
          </a:p>
        </p:txBody>
      </p:sp>
      <p:sp>
        <p:nvSpPr>
          <p:cNvPr id="5" name="Oval 4"/>
          <p:cNvSpPr/>
          <p:nvPr/>
        </p:nvSpPr>
        <p:spPr>
          <a:xfrm>
            <a:off x="1217639" y="3909909"/>
            <a:ext cx="476519" cy="1725769"/>
          </a:xfrm>
          <a:prstGeom prst="ellipse">
            <a:avLst/>
          </a:prstGeom>
          <a:solidFill>
            <a:srgbClr val="BBCE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n>
                <a:solidFill>
                  <a:schemeClr val="accent6">
                    <a:lumMod val="50000"/>
                  </a:schemeClr>
                </a:solidFill>
              </a:ln>
              <a:latin typeface="HelveticaNeueLT Std Lt" panose="020B0403020202020204" pitchFamily="34" charset="0"/>
            </a:endParaRPr>
          </a:p>
        </p:txBody>
      </p:sp>
      <p:cxnSp>
        <p:nvCxnSpPr>
          <p:cNvPr id="9" name="Straight Arrow Connector 8"/>
          <p:cNvCxnSpPr/>
          <p:nvPr/>
        </p:nvCxnSpPr>
        <p:spPr>
          <a:xfrm flipV="1">
            <a:off x="1455898" y="3678089"/>
            <a:ext cx="3664040" cy="0"/>
          </a:xfrm>
          <a:prstGeom prst="straightConnector1">
            <a:avLst/>
          </a:prstGeom>
          <a:ln w="57150">
            <a:headEnd type="triangle"/>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0" name="TextBox 9"/>
              <p:cNvSpPr txBox="1"/>
              <p:nvPr/>
            </p:nvSpPr>
            <p:spPr>
              <a:xfrm>
                <a:off x="4873092" y="1832595"/>
                <a:ext cx="6563347" cy="643766"/>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m:rPr>
                          <m:sty m:val="p"/>
                        </m:rPr>
                        <a:rPr lang="en-GB" sz="2200" b="0" i="0" smtClean="0">
                          <a:solidFill>
                            <a:schemeClr val="bg1"/>
                          </a:solidFill>
                          <a:latin typeface="Cambria Math" panose="02040503050406030204" pitchFamily="18" charset="0"/>
                        </a:rPr>
                        <m:t>Resistance</m:t>
                      </m:r>
                      <m:r>
                        <a:rPr lang="en-GB" sz="2200" b="0" i="0" smtClean="0">
                          <a:solidFill>
                            <a:schemeClr val="bg1"/>
                          </a:solidFill>
                          <a:latin typeface="Cambria Math" panose="02040503050406030204" pitchFamily="18" charset="0"/>
                        </a:rPr>
                        <m:t> (</m:t>
                      </m:r>
                      <m:r>
                        <m:rPr>
                          <m:sty m:val="p"/>
                        </m:rPr>
                        <a:rPr lang="en-GB" sz="2200" b="0" i="0" smtClean="0">
                          <a:solidFill>
                            <a:schemeClr val="bg1"/>
                          </a:solidFill>
                          <a:latin typeface="Cambria Math" panose="02040503050406030204" pitchFamily="18" charset="0"/>
                        </a:rPr>
                        <m:t>R</m:t>
                      </m:r>
                      <m:r>
                        <a:rPr lang="en-GB" sz="2200" b="0" i="0" smtClean="0">
                          <a:solidFill>
                            <a:schemeClr val="bg1"/>
                          </a:solidFill>
                          <a:latin typeface="Cambria Math" panose="02040503050406030204" pitchFamily="18" charset="0"/>
                        </a:rPr>
                        <m:t>) </m:t>
                      </m:r>
                      <m:r>
                        <a:rPr lang="en-GB" sz="2200" i="1" smtClean="0">
                          <a:solidFill>
                            <a:schemeClr val="bg1"/>
                          </a:solidFill>
                          <a:latin typeface="Cambria Math" panose="02040503050406030204" pitchFamily="18" charset="0"/>
                        </a:rPr>
                        <m:t>=</m:t>
                      </m:r>
                      <m:f>
                        <m:fPr>
                          <m:ctrlPr>
                            <a:rPr lang="en-GB" sz="2200" b="0" i="1" smtClean="0">
                              <a:solidFill>
                                <a:schemeClr val="bg1"/>
                              </a:solidFill>
                              <a:latin typeface="Cambria Math" panose="02040503050406030204" pitchFamily="18" charset="0"/>
                            </a:rPr>
                          </m:ctrlPr>
                        </m:fPr>
                        <m:num>
                          <m:r>
                            <a:rPr lang="en-GB" sz="2200" b="0" i="1" smtClean="0">
                              <a:solidFill>
                                <a:schemeClr val="bg1"/>
                              </a:solidFill>
                              <a:latin typeface="Cambria Math" panose="02040503050406030204" pitchFamily="18" charset="0"/>
                            </a:rPr>
                            <m:t>𝑐𝑜𝑒𝑓𝑓𝑖𝑐𝑖𝑒𝑛𝑡</m:t>
                          </m:r>
                          <m:r>
                            <a:rPr lang="en-GB" sz="2200" b="0" i="1" smtClean="0">
                              <a:solidFill>
                                <a:schemeClr val="bg1"/>
                              </a:solidFill>
                              <a:latin typeface="Cambria Math" panose="02040503050406030204" pitchFamily="18" charset="0"/>
                            </a:rPr>
                            <m:t> </m:t>
                          </m:r>
                          <m:r>
                            <a:rPr lang="en-GB" sz="2200" b="0" i="1" smtClean="0">
                              <a:solidFill>
                                <a:schemeClr val="bg1"/>
                              </a:solidFill>
                              <a:latin typeface="Cambria Math" panose="02040503050406030204" pitchFamily="18" charset="0"/>
                            </a:rPr>
                            <m:t>𝑜𝑓</m:t>
                          </m:r>
                          <m:r>
                            <a:rPr lang="en-GB" sz="2200" b="0" i="1" smtClean="0">
                              <a:solidFill>
                                <a:schemeClr val="bg1"/>
                              </a:solidFill>
                              <a:latin typeface="Cambria Math" panose="02040503050406030204" pitchFamily="18" charset="0"/>
                            </a:rPr>
                            <m:t> </m:t>
                          </m:r>
                          <m:r>
                            <a:rPr lang="en-GB" sz="2200" b="0" i="1" smtClean="0">
                              <a:solidFill>
                                <a:schemeClr val="bg1"/>
                              </a:solidFill>
                              <a:latin typeface="Cambria Math" panose="02040503050406030204" pitchFamily="18" charset="0"/>
                            </a:rPr>
                            <m:t>𝑅𝑒𝑠𝑖𝑠𝑡𝑖𝑣𝑖𝑡𝑦</m:t>
                          </m:r>
                          <m:r>
                            <a:rPr lang="en-GB" sz="2200" b="0" i="1" smtClean="0">
                              <a:solidFill>
                                <a:schemeClr val="bg1"/>
                              </a:solidFill>
                              <a:latin typeface="Cambria Math" panose="02040503050406030204" pitchFamily="18" charset="0"/>
                            </a:rPr>
                            <m:t> </m:t>
                          </m:r>
                          <m:r>
                            <a:rPr lang="en-GB" sz="2200" b="0" i="1" smtClean="0">
                              <a:solidFill>
                                <a:schemeClr val="bg1"/>
                              </a:solidFill>
                              <a:latin typeface="Cambria Math" panose="02040503050406030204" pitchFamily="18" charset="0"/>
                            </a:rPr>
                            <m:t>𝑥</m:t>
                          </m:r>
                          <m:r>
                            <a:rPr lang="en-GB" sz="2200" b="0" i="1" smtClean="0">
                              <a:solidFill>
                                <a:schemeClr val="bg1"/>
                              </a:solidFill>
                              <a:latin typeface="Cambria Math" panose="02040503050406030204" pitchFamily="18" charset="0"/>
                            </a:rPr>
                            <m:t> </m:t>
                          </m:r>
                          <m:r>
                            <a:rPr lang="en-GB" sz="2200" b="0" i="1" smtClean="0">
                              <a:solidFill>
                                <a:schemeClr val="bg1"/>
                              </a:solidFill>
                              <a:latin typeface="Cambria Math" panose="02040503050406030204" pitchFamily="18" charset="0"/>
                            </a:rPr>
                            <m:t>𝑙𝑒𝑛𝑔𝑡h</m:t>
                          </m:r>
                        </m:num>
                        <m:den>
                          <m:r>
                            <a:rPr lang="en-GB" sz="2200" b="0" i="1" smtClean="0">
                              <a:solidFill>
                                <a:schemeClr val="bg1"/>
                              </a:solidFill>
                              <a:latin typeface="Cambria Math" panose="02040503050406030204" pitchFamily="18" charset="0"/>
                            </a:rPr>
                            <m:t>𝑐𝑟𝑜𝑠𝑠</m:t>
                          </m:r>
                          <m:r>
                            <a:rPr lang="en-GB" sz="2200" b="0" i="1" smtClean="0">
                              <a:solidFill>
                                <a:schemeClr val="bg1"/>
                              </a:solidFill>
                              <a:latin typeface="Cambria Math" panose="02040503050406030204" pitchFamily="18" charset="0"/>
                            </a:rPr>
                            <m:t> </m:t>
                          </m:r>
                          <m:r>
                            <a:rPr lang="en-GB" sz="2200" b="0" i="1" smtClean="0">
                              <a:solidFill>
                                <a:schemeClr val="bg1"/>
                              </a:solidFill>
                              <a:latin typeface="Cambria Math" panose="02040503050406030204" pitchFamily="18" charset="0"/>
                            </a:rPr>
                            <m:t>𝑠𝑒𝑐𝑡𝑖𝑜𝑛𝑎</m:t>
                          </m:r>
                          <m:r>
                            <a:rPr lang="en-GB" sz="2200" b="0" i="1" smtClean="0">
                              <a:solidFill>
                                <a:schemeClr val="bg1"/>
                              </a:solidFill>
                              <a:latin typeface="Cambria Math" panose="02040503050406030204" pitchFamily="18" charset="0"/>
                            </a:rPr>
                            <m:t> </m:t>
                          </m:r>
                          <m:r>
                            <a:rPr lang="en-GB" sz="2200" b="0" i="1" smtClean="0">
                              <a:solidFill>
                                <a:schemeClr val="bg1"/>
                              </a:solidFill>
                              <a:latin typeface="Cambria Math" panose="02040503050406030204" pitchFamily="18" charset="0"/>
                            </a:rPr>
                            <m:t>𝐴𝑟𝑒𝑎</m:t>
                          </m:r>
                        </m:den>
                      </m:f>
                    </m:oMath>
                  </m:oMathPara>
                </a14:m>
                <a:endParaRPr lang="en-GB" sz="2200" dirty="0">
                  <a:latin typeface="Arial" panose="020B0604020202020204" pitchFamily="34" charset="0"/>
                  <a:cs typeface="Arial" panose="020B0604020202020204" pitchFamily="34" charset="0"/>
                </a:endParaRPr>
              </a:p>
            </p:txBody>
          </p:sp>
        </mc:Choice>
        <mc:Fallback xmlns="">
          <p:sp>
            <p:nvSpPr>
              <p:cNvPr id="10" name="TextBox 9"/>
              <p:cNvSpPr txBox="1">
                <a:spLocks noRot="1" noChangeAspect="1" noMove="1" noResize="1" noEditPoints="1" noAdjustHandles="1" noChangeArrowheads="1" noChangeShapeType="1" noTextEdit="1"/>
              </p:cNvSpPr>
              <p:nvPr/>
            </p:nvSpPr>
            <p:spPr>
              <a:xfrm>
                <a:off x="4873092" y="1832595"/>
                <a:ext cx="6563347" cy="643766"/>
              </a:xfrm>
              <a:prstGeom prst="rect">
                <a:avLst/>
              </a:prstGeom>
              <a:blipFill rotWithShape="0">
                <a:blip r:embed="rId3"/>
                <a:stretch>
                  <a:fillRect b="-952"/>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1" name="TextBox 10"/>
              <p:cNvSpPr txBox="1"/>
              <p:nvPr/>
            </p:nvSpPr>
            <p:spPr>
              <a:xfrm>
                <a:off x="6616748" y="3148812"/>
                <a:ext cx="1115096" cy="529953"/>
              </a:xfrm>
              <a:prstGeom prst="rect">
                <a:avLst/>
              </a:prstGeom>
              <a:noFill/>
            </p:spPr>
            <p:txBody>
              <a:bodyPr wrap="square" lIns="0" tIns="0" rIns="0" bIns="0" rtlCol="0">
                <a:spAutoFit/>
              </a:bodyPr>
              <a:lstStyle/>
              <a:p>
                <a:r>
                  <a:rPr lang="en-GB" sz="2800" dirty="0" smtClean="0">
                    <a:solidFill>
                      <a:schemeClr val="bg1"/>
                    </a:solidFill>
                    <a:latin typeface="Arial" panose="020B0604020202020204" pitchFamily="34" charset="0"/>
                    <a:ea typeface="Cambria Math" panose="02040503050406030204" pitchFamily="18" charset="0"/>
                    <a:cs typeface="Arial" panose="020B0604020202020204" pitchFamily="34" charset="0"/>
                  </a:rPr>
                  <a:t>R</a:t>
                </a:r>
                <a14:m>
                  <m:oMath xmlns:m="http://schemas.openxmlformats.org/officeDocument/2006/math">
                    <m:r>
                      <a:rPr lang="en-GB" sz="2400" b="0" i="0" smtClean="0">
                        <a:solidFill>
                          <a:schemeClr val="bg1"/>
                        </a:solidFill>
                        <a:latin typeface="Cambria Math" panose="02040503050406030204" pitchFamily="18" charset="0"/>
                        <a:ea typeface="Cambria Math" panose="02040503050406030204" pitchFamily="18" charset="0"/>
                      </a:rPr>
                      <m:t> </m:t>
                    </m:r>
                    <m:r>
                      <a:rPr lang="en-GB" sz="2400" i="1" smtClean="0">
                        <a:solidFill>
                          <a:schemeClr val="bg1"/>
                        </a:solidFill>
                        <a:latin typeface="Cambria Math" panose="02040503050406030204" pitchFamily="18" charset="0"/>
                        <a:ea typeface="Cambria Math" panose="02040503050406030204" pitchFamily="18" charset="0"/>
                      </a:rPr>
                      <m:t>=</m:t>
                    </m:r>
                    <m:f>
                      <m:fPr>
                        <m:ctrlPr>
                          <a:rPr lang="en-GB" sz="2400" b="0" i="1" smtClean="0">
                            <a:solidFill>
                              <a:schemeClr val="bg1"/>
                            </a:solidFill>
                            <a:latin typeface="Cambria Math" panose="02040503050406030204" pitchFamily="18" charset="0"/>
                            <a:ea typeface="Cambria Math" panose="02040503050406030204" pitchFamily="18" charset="0"/>
                          </a:rPr>
                        </m:ctrlPr>
                      </m:fPr>
                      <m:num>
                        <m:r>
                          <a:rPr lang="en-GB" sz="2400" b="0" i="1" smtClean="0">
                            <a:solidFill>
                              <a:schemeClr val="bg1"/>
                            </a:solidFill>
                            <a:latin typeface="Cambria Math" panose="02040503050406030204" pitchFamily="18" charset="0"/>
                            <a:ea typeface="Cambria Math" panose="02040503050406030204" pitchFamily="18" charset="0"/>
                          </a:rPr>
                          <m:t> </m:t>
                        </m:r>
                        <m:r>
                          <m:rPr>
                            <m:sty m:val="p"/>
                          </m:rPr>
                          <a:rPr lang="el-GR" sz="2400" b="0" i="1" smtClean="0">
                            <a:solidFill>
                              <a:schemeClr val="bg1"/>
                            </a:solidFill>
                            <a:latin typeface="Cambria Math" panose="02040503050406030204" pitchFamily="18" charset="0"/>
                            <a:ea typeface="Cambria Math" panose="02040503050406030204" pitchFamily="18" charset="0"/>
                          </a:rPr>
                          <m:t>ρ</m:t>
                        </m:r>
                        <m:r>
                          <a:rPr lang="en-GB" sz="2400" b="0" i="1" smtClean="0">
                            <a:solidFill>
                              <a:schemeClr val="bg1"/>
                            </a:solidFill>
                            <a:latin typeface="Cambria Math" panose="02040503050406030204" pitchFamily="18" charset="0"/>
                            <a:ea typeface="Cambria Math" panose="02040503050406030204" pitchFamily="18" charset="0"/>
                          </a:rPr>
                          <m:t> </m:t>
                        </m:r>
                        <m:r>
                          <a:rPr lang="en-GB" sz="2400" b="0" i="1" smtClean="0">
                            <a:solidFill>
                              <a:schemeClr val="bg1"/>
                            </a:solidFill>
                            <a:latin typeface="Cambria Math" panose="02040503050406030204" pitchFamily="18" charset="0"/>
                            <a:ea typeface="Cambria Math" panose="02040503050406030204" pitchFamily="18" charset="0"/>
                          </a:rPr>
                          <m:t>𝑙</m:t>
                        </m:r>
                      </m:num>
                      <m:den>
                        <m:r>
                          <a:rPr lang="en-GB" sz="2400" b="0" i="1" smtClean="0">
                            <a:solidFill>
                              <a:schemeClr val="bg1"/>
                            </a:solidFill>
                            <a:latin typeface="Cambria Math" panose="02040503050406030204" pitchFamily="18" charset="0"/>
                            <a:ea typeface="Cambria Math" panose="02040503050406030204" pitchFamily="18" charset="0"/>
                          </a:rPr>
                          <m:t>𝐴</m:t>
                        </m:r>
                      </m:den>
                    </m:f>
                  </m:oMath>
                </a14:m>
                <a:endParaRPr lang="en-GB" sz="2200" dirty="0">
                  <a:latin typeface="Arial" panose="020B0604020202020204" pitchFamily="34" charset="0"/>
                  <a:ea typeface="Cambria Math" panose="02040503050406030204" pitchFamily="18" charset="0"/>
                  <a:cs typeface="Arial" panose="020B0604020202020204" pitchFamily="34" charset="0"/>
                </a:endParaRPr>
              </a:p>
            </p:txBody>
          </p:sp>
        </mc:Choice>
        <mc:Fallback xmlns="">
          <p:sp>
            <p:nvSpPr>
              <p:cNvPr id="11" name="TextBox 10"/>
              <p:cNvSpPr txBox="1">
                <a:spLocks noRot="1" noChangeAspect="1" noMove="1" noResize="1" noEditPoints="1" noAdjustHandles="1" noChangeArrowheads="1" noChangeShapeType="1" noTextEdit="1"/>
              </p:cNvSpPr>
              <p:nvPr/>
            </p:nvSpPr>
            <p:spPr>
              <a:xfrm>
                <a:off x="6616748" y="3148812"/>
                <a:ext cx="1115096" cy="529953"/>
              </a:xfrm>
              <a:prstGeom prst="rect">
                <a:avLst/>
              </a:prstGeom>
              <a:blipFill rotWithShape="0">
                <a:blip r:embed="rId4"/>
                <a:stretch>
                  <a:fillRect l="-19126" t="-16279" b="-26744"/>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2" name="TextBox 11"/>
              <p:cNvSpPr txBox="1"/>
              <p:nvPr/>
            </p:nvSpPr>
            <p:spPr>
              <a:xfrm>
                <a:off x="6362748" y="4242840"/>
                <a:ext cx="3161764" cy="614014"/>
              </a:xfrm>
              <a:prstGeom prst="rect">
                <a:avLst/>
              </a:prstGeom>
              <a:noFill/>
            </p:spPr>
            <p:txBody>
              <a:bodyPr wrap="square" lIns="0" tIns="0" rIns="0" bIns="0" rtlCol="0">
                <a:spAutoFit/>
              </a:bodyPr>
              <a:lstStyle/>
              <a:p>
                <a:r>
                  <a:rPr lang="en-GB" sz="2000" dirty="0" smtClean="0">
                    <a:solidFill>
                      <a:schemeClr val="bg1"/>
                    </a:solidFill>
                    <a:latin typeface="Arial" panose="020B0604020202020204" pitchFamily="34" charset="0"/>
                    <a:ea typeface="Cambria Math" panose="02040503050406030204" pitchFamily="18" charset="0"/>
                    <a:cs typeface="Arial" panose="020B0604020202020204" pitchFamily="34" charset="0"/>
                  </a:rPr>
                  <a:t>So </a:t>
                </a:r>
                <a14:m>
                  <m:oMath xmlns:m="http://schemas.openxmlformats.org/officeDocument/2006/math">
                    <m:r>
                      <a:rPr lang="en-GB" sz="2800" b="0" i="0" smtClean="0">
                        <a:solidFill>
                          <a:schemeClr val="bg1"/>
                        </a:solidFill>
                        <a:latin typeface="Cambria Math" panose="02040503050406030204" pitchFamily="18" charset="0"/>
                        <a:ea typeface="Cambria Math" panose="02040503050406030204" pitchFamily="18" charset="0"/>
                      </a:rPr>
                      <m:t> </m:t>
                    </m:r>
                    <m:r>
                      <m:rPr>
                        <m:sty m:val="p"/>
                      </m:rPr>
                      <a:rPr lang="el-GR" sz="2800" b="0" i="1" smtClean="0">
                        <a:solidFill>
                          <a:schemeClr val="bg1"/>
                        </a:solidFill>
                        <a:latin typeface="Cambria Math" panose="02040503050406030204" pitchFamily="18" charset="0"/>
                        <a:ea typeface="Cambria Math" panose="02040503050406030204" pitchFamily="18" charset="0"/>
                      </a:rPr>
                      <m:t>ρ</m:t>
                    </m:r>
                    <m:r>
                      <a:rPr lang="en-GB" sz="2800" b="0" i="0" smtClean="0">
                        <a:solidFill>
                          <a:schemeClr val="bg1"/>
                        </a:solidFill>
                        <a:latin typeface="Cambria Math" panose="02040503050406030204" pitchFamily="18" charset="0"/>
                        <a:ea typeface="Cambria Math" panose="02040503050406030204" pitchFamily="18" charset="0"/>
                      </a:rPr>
                      <m:t> </m:t>
                    </m:r>
                    <m:r>
                      <a:rPr lang="en-GB" sz="2800" i="1" smtClean="0">
                        <a:solidFill>
                          <a:schemeClr val="bg1"/>
                        </a:solidFill>
                        <a:latin typeface="Cambria Math" panose="02040503050406030204" pitchFamily="18" charset="0"/>
                        <a:ea typeface="Cambria Math" panose="02040503050406030204" pitchFamily="18" charset="0"/>
                      </a:rPr>
                      <m:t>=</m:t>
                    </m:r>
                    <m:f>
                      <m:fPr>
                        <m:ctrlPr>
                          <a:rPr lang="en-GB" sz="2800" b="0" i="1" smtClean="0">
                            <a:solidFill>
                              <a:schemeClr val="bg1"/>
                            </a:solidFill>
                            <a:latin typeface="Cambria Math" panose="02040503050406030204" pitchFamily="18" charset="0"/>
                            <a:ea typeface="Cambria Math" panose="02040503050406030204" pitchFamily="18" charset="0"/>
                          </a:rPr>
                        </m:ctrlPr>
                      </m:fPr>
                      <m:num>
                        <m:r>
                          <a:rPr lang="en-GB" sz="2800" b="0" i="1" smtClean="0">
                            <a:solidFill>
                              <a:schemeClr val="bg1"/>
                            </a:solidFill>
                            <a:latin typeface="Cambria Math" panose="02040503050406030204" pitchFamily="18" charset="0"/>
                            <a:ea typeface="Cambria Math" panose="02040503050406030204" pitchFamily="18" charset="0"/>
                          </a:rPr>
                          <m:t>𝑅</m:t>
                        </m:r>
                        <m:r>
                          <a:rPr lang="en-GB" sz="2800" b="0" i="1" smtClean="0">
                            <a:solidFill>
                              <a:schemeClr val="bg1"/>
                            </a:solidFill>
                            <a:latin typeface="Cambria Math" panose="02040503050406030204" pitchFamily="18" charset="0"/>
                            <a:ea typeface="Cambria Math" panose="02040503050406030204" pitchFamily="18" charset="0"/>
                          </a:rPr>
                          <m:t> </m:t>
                        </m:r>
                        <m:r>
                          <a:rPr lang="en-GB" sz="2800" b="0" i="1" smtClean="0">
                            <a:solidFill>
                              <a:schemeClr val="bg1"/>
                            </a:solidFill>
                            <a:latin typeface="Cambria Math" panose="02040503050406030204" pitchFamily="18" charset="0"/>
                            <a:ea typeface="Cambria Math" panose="02040503050406030204" pitchFamily="18" charset="0"/>
                          </a:rPr>
                          <m:t>𝐴</m:t>
                        </m:r>
                        <m:r>
                          <a:rPr lang="en-GB" sz="2800" b="0" i="1" smtClean="0">
                            <a:solidFill>
                              <a:schemeClr val="bg1"/>
                            </a:solidFill>
                            <a:latin typeface="Cambria Math" panose="02040503050406030204" pitchFamily="18" charset="0"/>
                            <a:ea typeface="Cambria Math" panose="02040503050406030204" pitchFamily="18" charset="0"/>
                          </a:rPr>
                          <m:t> </m:t>
                        </m:r>
                      </m:num>
                      <m:den>
                        <m:r>
                          <a:rPr lang="en-GB" sz="2800" b="0" i="1" smtClean="0">
                            <a:solidFill>
                              <a:schemeClr val="bg1"/>
                            </a:solidFill>
                            <a:latin typeface="Cambria Math" panose="02040503050406030204" pitchFamily="18" charset="0"/>
                            <a:ea typeface="Cambria Math" panose="02040503050406030204" pitchFamily="18" charset="0"/>
                          </a:rPr>
                          <m:t>𝑙</m:t>
                        </m:r>
                      </m:den>
                    </m:f>
                  </m:oMath>
                </a14:m>
                <a:endParaRPr lang="en-GB" sz="2200" dirty="0">
                  <a:latin typeface="Arial" panose="020B0604020202020204" pitchFamily="34" charset="0"/>
                  <a:ea typeface="Cambria Math" panose="02040503050406030204" pitchFamily="18" charset="0"/>
                  <a:cs typeface="Arial" panose="020B0604020202020204" pitchFamily="34" charset="0"/>
                </a:endParaRPr>
              </a:p>
            </p:txBody>
          </p:sp>
        </mc:Choice>
        <mc:Fallback xmlns="">
          <p:sp>
            <p:nvSpPr>
              <p:cNvPr id="12" name="TextBox 11"/>
              <p:cNvSpPr txBox="1">
                <a:spLocks noRot="1" noChangeAspect="1" noMove="1" noResize="1" noEditPoints="1" noAdjustHandles="1" noChangeArrowheads="1" noChangeShapeType="1" noTextEdit="1"/>
              </p:cNvSpPr>
              <p:nvPr/>
            </p:nvSpPr>
            <p:spPr>
              <a:xfrm>
                <a:off x="6362748" y="4242840"/>
                <a:ext cx="3161764" cy="614014"/>
              </a:xfrm>
              <a:prstGeom prst="rect">
                <a:avLst/>
              </a:prstGeom>
              <a:blipFill rotWithShape="0">
                <a:blip r:embed="rId5"/>
                <a:stretch>
                  <a:fillRect l="-5019" b="-4950"/>
                </a:stretch>
              </a:blipFill>
            </p:spPr>
            <p:txBody>
              <a:bodyPr/>
              <a:lstStyle/>
              <a:p>
                <a:r>
                  <a:rPr lang="en-GB">
                    <a:noFill/>
                  </a:rPr>
                  <a:t> </a:t>
                </a:r>
              </a:p>
            </p:txBody>
          </p:sp>
        </mc:Fallback>
      </mc:AlternateContent>
      <p:sp>
        <p:nvSpPr>
          <p:cNvPr id="13" name="TextBox 12"/>
          <p:cNvSpPr txBox="1"/>
          <p:nvPr/>
        </p:nvSpPr>
        <p:spPr>
          <a:xfrm>
            <a:off x="1819726" y="4283691"/>
            <a:ext cx="3300212" cy="1015663"/>
          </a:xfrm>
          <a:prstGeom prst="rect">
            <a:avLst/>
          </a:prstGeom>
          <a:noFill/>
        </p:spPr>
        <p:txBody>
          <a:bodyPr wrap="square" rtlCol="0">
            <a:spAutoFit/>
          </a:bodyPr>
          <a:lstStyle/>
          <a:p>
            <a:r>
              <a:rPr lang="en-GB" sz="2000" dirty="0" smtClean="0">
                <a:latin typeface="Arial" panose="020B0604020202020204" pitchFamily="34" charset="0"/>
                <a:cs typeface="Arial" panose="020B0604020202020204" pitchFamily="34" charset="0"/>
              </a:rPr>
              <a:t>The coefficient of Resistivity (</a:t>
            </a:r>
            <a:r>
              <a:rPr lang="el-GR" sz="2000" dirty="0" smtClean="0">
                <a:latin typeface="Arial" panose="020B0604020202020204" pitchFamily="34" charset="0"/>
                <a:cs typeface="Arial" panose="020B0604020202020204" pitchFamily="34" charset="0"/>
              </a:rPr>
              <a:t>ρ</a:t>
            </a:r>
            <a:r>
              <a:rPr lang="en-GB" sz="2000" dirty="0" smtClean="0">
                <a:latin typeface="Arial" panose="020B0604020202020204" pitchFamily="34" charset="0"/>
                <a:cs typeface="Arial" panose="020B0604020202020204" pitchFamily="34" charset="0"/>
              </a:rPr>
              <a:t>) is a fixed property for each material</a:t>
            </a:r>
            <a:endParaRPr lang="en-GB"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5361548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1364</TotalTime>
  <Words>2157</Words>
  <Application>Microsoft Office PowerPoint</Application>
  <PresentationFormat>Widescreen</PresentationFormat>
  <Paragraphs>311</Paragraphs>
  <Slides>16</Slides>
  <Notes>10</Notes>
  <HiddenSlides>0</HiddenSlides>
  <MMClips>1</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16</vt:i4>
      </vt:variant>
    </vt:vector>
  </HeadingPairs>
  <TitlesOfParts>
    <vt:vector size="26" baseType="lpstr">
      <vt:lpstr>Arial</vt:lpstr>
      <vt:lpstr>Calibri</vt:lpstr>
      <vt:lpstr>Calibri Light</vt:lpstr>
      <vt:lpstr>Cambria Math</vt:lpstr>
      <vt:lpstr>HelveticaNeueLT Std Lt</vt:lpstr>
      <vt:lpstr>News Gothic MT</vt:lpstr>
      <vt:lpstr>Symbol</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Design Challenge!</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dc:creator>
  <cp:keywords>C_Unrestricted</cp:keywords>
  <cp:lastModifiedBy>Brown, Michael (DF PL ME PRD TO&amp;I ACD)</cp:lastModifiedBy>
  <cp:revision>157</cp:revision>
  <dcterms:created xsi:type="dcterms:W3CDTF">2016-01-25T17:49:13Z</dcterms:created>
  <dcterms:modified xsi:type="dcterms:W3CDTF">2017-04-06T15:15:34Z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ocument Confidentiality">
    <vt:lpwstr>Unrestricted</vt:lpwstr>
  </property>
</Properties>
</file>