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handoutMasterIdLst>
    <p:handoutMasterId r:id="rId21"/>
  </p:handoutMasterIdLst>
  <p:sldIdLst>
    <p:sldId id="357" r:id="rId2"/>
    <p:sldId id="326" r:id="rId3"/>
    <p:sldId id="359" r:id="rId4"/>
    <p:sldId id="335" r:id="rId5"/>
    <p:sldId id="360" r:id="rId6"/>
    <p:sldId id="330" r:id="rId7"/>
    <p:sldId id="361" r:id="rId8"/>
    <p:sldId id="362" r:id="rId9"/>
    <p:sldId id="369" r:id="rId10"/>
    <p:sldId id="364" r:id="rId11"/>
    <p:sldId id="371" r:id="rId12"/>
    <p:sldId id="363" r:id="rId13"/>
    <p:sldId id="365" r:id="rId14"/>
    <p:sldId id="366" r:id="rId15"/>
    <p:sldId id="367" r:id="rId16"/>
    <p:sldId id="368" r:id="rId17"/>
    <p:sldId id="370" r:id="rId18"/>
    <p:sldId id="358" r:id="rId19"/>
  </p:sldIdLst>
  <p:sldSz cx="9144000" cy="6858000" type="screen4x3"/>
  <p:notesSz cx="6797675" cy="9926638"/>
  <p:defaultTex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p:defaultTextStyle>
  <p:extLst>
    <p:ext uri="{EFAFB233-063F-42B5-8137-9DF3F51BA10A}">
      <p15:sldGuideLst xmlns:p15="http://schemas.microsoft.com/office/powerpoint/2012/main">
        <p15:guide id="1" orient="horz" pos="1162">
          <p15:clr>
            <a:srgbClr val="A4A3A4"/>
          </p15:clr>
        </p15:guide>
        <p15:guide id="2" orient="horz" pos="163">
          <p15:clr>
            <a:srgbClr val="A4A3A4"/>
          </p15:clr>
        </p15:guide>
        <p15:guide id="3" orient="horz" pos="3952">
          <p15:clr>
            <a:srgbClr val="A4A3A4"/>
          </p15:clr>
        </p15:guide>
        <p15:guide id="4" orient="horz" pos="4103">
          <p15:clr>
            <a:srgbClr val="A4A3A4"/>
          </p15:clr>
        </p15:guide>
        <p15:guide id="5" orient="horz" pos="2431">
          <p15:clr>
            <a:srgbClr val="A4A3A4"/>
          </p15:clr>
        </p15:guide>
        <p15:guide id="6" orient="horz" pos="2520">
          <p15:clr>
            <a:srgbClr val="A4A3A4"/>
          </p15:clr>
        </p15:guide>
        <p15:guide id="7" orient="horz" pos="1008">
          <p15:clr>
            <a:srgbClr val="A4A3A4"/>
          </p15:clr>
        </p15:guide>
        <p15:guide id="8" orient="horz" pos="787">
          <p15:clr>
            <a:srgbClr val="A4A3A4"/>
          </p15:clr>
        </p15:guide>
        <p15:guide id="9" pos="2971">
          <p15:clr>
            <a:srgbClr val="A4A3A4"/>
          </p15:clr>
        </p15:guide>
        <p15:guide id="10" pos="180">
          <p15:clr>
            <a:srgbClr val="A4A3A4"/>
          </p15:clr>
        </p15:guide>
        <p15:guide id="11" pos="5509">
          <p15:clr>
            <a:srgbClr val="A4A3A4"/>
          </p15:clr>
        </p15:guide>
        <p15:guide id="12" pos="249">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235F"/>
    <a:srgbClr val="55A0B9"/>
    <a:srgbClr val="D2D741"/>
    <a:srgbClr val="BEC328"/>
    <a:srgbClr val="96A51E"/>
    <a:srgbClr val="669A00"/>
    <a:srgbClr val="D0D3DA"/>
    <a:srgbClr val="333333"/>
    <a:srgbClr val="003399"/>
    <a:srgbClr val="00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94" autoAdjust="0"/>
    <p:restoredTop sz="77241" autoAdjust="0"/>
  </p:normalViewPr>
  <p:slideViewPr>
    <p:cSldViewPr>
      <p:cViewPr varScale="1">
        <p:scale>
          <a:sx n="110" d="100"/>
          <a:sy n="110" d="100"/>
        </p:scale>
        <p:origin x="1650" y="102"/>
      </p:cViewPr>
      <p:guideLst>
        <p:guide orient="horz" pos="1162"/>
        <p:guide orient="horz" pos="163"/>
        <p:guide orient="horz" pos="3952"/>
        <p:guide orient="horz" pos="4103"/>
        <p:guide orient="horz" pos="2431"/>
        <p:guide orient="horz" pos="2520"/>
        <p:guide orient="horz" pos="1008"/>
        <p:guide orient="horz" pos="787"/>
        <p:guide pos="2971"/>
        <p:guide pos="180"/>
        <p:guide pos="5509"/>
        <p:guide pos="249"/>
      </p:guideLst>
    </p:cSldViewPr>
  </p:slideViewPr>
  <p:outlineViewPr>
    <p:cViewPr>
      <p:scale>
        <a:sx n="33" d="100"/>
        <a:sy n="33" d="100"/>
      </p:scale>
      <p:origin x="0" y="408"/>
    </p:cViewPr>
  </p:outlineViewPr>
  <p:notesTextViewPr>
    <p:cViewPr>
      <p:scale>
        <a:sx n="100" d="100"/>
        <a:sy n="100" d="100"/>
      </p:scale>
      <p:origin x="0" y="0"/>
    </p:cViewPr>
  </p:notesTextViewPr>
  <p:sorterViewPr>
    <p:cViewPr>
      <p:scale>
        <a:sx n="66" d="100"/>
        <a:sy n="66" d="100"/>
      </p:scale>
      <p:origin x="0" y="0"/>
    </p:cViewPr>
  </p:sorterViewPr>
  <p:notesViewPr>
    <p:cSldViewPr>
      <p:cViewPr>
        <p:scale>
          <a:sx n="90" d="100"/>
          <a:sy n="90" d="100"/>
        </p:scale>
        <p:origin x="-2136"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od, Mark (RC-GB SUS SUS1)" userId="7b65dbd3-4fb9-43eb-becc-2b93ea9ad58d" providerId="ADAL" clId="{82C1E74F-D9AE-49C7-B785-95782C8B7FD4}"/>
    <pc:docChg chg="modSld">
      <pc:chgData name="Wood, Mark (RC-GB SUS SUS1)" userId="7b65dbd3-4fb9-43eb-becc-2b93ea9ad58d" providerId="ADAL" clId="{82C1E74F-D9AE-49C7-B785-95782C8B7FD4}" dt="2023-03-08T14:52:25.075" v="0" actId="20577"/>
      <pc:docMkLst>
        <pc:docMk/>
      </pc:docMkLst>
      <pc:sldChg chg="modSp mod">
        <pc:chgData name="Wood, Mark (RC-GB SUS SUS1)" userId="7b65dbd3-4fb9-43eb-becc-2b93ea9ad58d" providerId="ADAL" clId="{82C1E74F-D9AE-49C7-B785-95782C8B7FD4}" dt="2023-03-08T14:52:25.075" v="0" actId="20577"/>
        <pc:sldMkLst>
          <pc:docMk/>
          <pc:sldMk cId="0" sldId="357"/>
        </pc:sldMkLst>
        <pc:spChg chg="mod">
          <ac:chgData name="Wood, Mark (RC-GB SUS SUS1)" userId="7b65dbd3-4fb9-43eb-becc-2b93ea9ad58d" providerId="ADAL" clId="{82C1E74F-D9AE-49C7-B785-95782C8B7FD4}" dt="2023-03-08T14:52:25.075" v="0" actId="20577"/>
          <ac:spMkLst>
            <pc:docMk/>
            <pc:sldMk cId="0" sldId="357"/>
            <ac:spMk id="50074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1" y="1"/>
            <a:ext cx="2946189" cy="4960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173059" name="Rectangle 3"/>
          <p:cNvSpPr>
            <a:spLocks noGrp="1" noChangeArrowheads="1"/>
          </p:cNvSpPr>
          <p:nvPr>
            <p:ph type="dt" sz="quarter" idx="1"/>
          </p:nvPr>
        </p:nvSpPr>
        <p:spPr bwMode="auto">
          <a:xfrm>
            <a:off x="3851487" y="1"/>
            <a:ext cx="2946188" cy="4960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173060" name="Rectangle 4"/>
          <p:cNvSpPr>
            <a:spLocks noGrp="1" noChangeArrowheads="1"/>
          </p:cNvSpPr>
          <p:nvPr>
            <p:ph type="ftr" sz="quarter" idx="2"/>
          </p:nvPr>
        </p:nvSpPr>
        <p:spPr bwMode="auto">
          <a:xfrm>
            <a:off x="1" y="9430622"/>
            <a:ext cx="2946189" cy="4960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173061" name="Rectangle 5"/>
          <p:cNvSpPr>
            <a:spLocks noGrp="1" noChangeArrowheads="1"/>
          </p:cNvSpPr>
          <p:nvPr>
            <p:ph type="sldNum" sz="quarter" idx="3"/>
          </p:nvPr>
        </p:nvSpPr>
        <p:spPr bwMode="auto">
          <a:xfrm>
            <a:off x="3851487" y="9430622"/>
            <a:ext cx="2946188" cy="4960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r">
              <a:spcBef>
                <a:spcPct val="0"/>
              </a:spcBef>
              <a:defRPr sz="1200">
                <a:latin typeface="Siemens Sans" charset="0"/>
              </a:defRPr>
            </a:lvl1pPr>
          </a:lstStyle>
          <a:p>
            <a:fld id="{25F2FD24-84D8-B54C-8C6D-F7C5A01A286D}" type="slidenum">
              <a:rPr lang="de-DE"/>
              <a:pPr/>
              <a:t>‹#›</a:t>
            </a:fld>
            <a:endParaRPr lang="de-DE"/>
          </a:p>
        </p:txBody>
      </p:sp>
    </p:spTree>
    <p:extLst>
      <p:ext uri="{BB962C8B-B14F-4D97-AF65-F5344CB8AC3E}">
        <p14:creationId xmlns:p14="http://schemas.microsoft.com/office/powerpoint/2010/main" val="25337844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1" y="1"/>
            <a:ext cx="2946189" cy="4960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spcBef>
                <a:spcPct val="0"/>
              </a:spcBef>
              <a:defRPr sz="1200">
                <a:latin typeface="Siemens Sans" charset="0"/>
              </a:defRPr>
            </a:lvl1pPr>
          </a:lstStyle>
          <a:p>
            <a:endParaRPr lang="de-DE"/>
          </a:p>
        </p:txBody>
      </p:sp>
      <p:sp>
        <p:nvSpPr>
          <p:cNvPr id="77827" name="Rectangle 3"/>
          <p:cNvSpPr>
            <a:spLocks noGrp="1" noChangeArrowheads="1"/>
          </p:cNvSpPr>
          <p:nvPr>
            <p:ph type="dt" idx="1"/>
          </p:nvPr>
        </p:nvSpPr>
        <p:spPr bwMode="auto">
          <a:xfrm>
            <a:off x="3849899" y="1"/>
            <a:ext cx="2946189" cy="4960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spcBef>
                <a:spcPct val="0"/>
              </a:spcBef>
              <a:defRPr sz="1200">
                <a:latin typeface="Siemens Sans" charset="0"/>
              </a:defRPr>
            </a:lvl1pPr>
          </a:lstStyle>
          <a:p>
            <a:endParaRPr lang="de-DE"/>
          </a:p>
        </p:txBody>
      </p:sp>
      <p:sp>
        <p:nvSpPr>
          <p:cNvPr id="7782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77829" name="Rectangle 5"/>
          <p:cNvSpPr>
            <a:spLocks noGrp="1" noChangeArrowheads="1"/>
          </p:cNvSpPr>
          <p:nvPr>
            <p:ph type="body" sz="quarter" idx="3"/>
          </p:nvPr>
        </p:nvSpPr>
        <p:spPr bwMode="auto">
          <a:xfrm>
            <a:off x="679768" y="4714523"/>
            <a:ext cx="5438140" cy="44673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7830" name="Rectangle 6"/>
          <p:cNvSpPr>
            <a:spLocks noGrp="1" noChangeArrowheads="1"/>
          </p:cNvSpPr>
          <p:nvPr>
            <p:ph type="ftr" sz="quarter" idx="4"/>
          </p:nvPr>
        </p:nvSpPr>
        <p:spPr bwMode="auto">
          <a:xfrm>
            <a:off x="1" y="9429047"/>
            <a:ext cx="2946189" cy="4960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spcBef>
                <a:spcPct val="0"/>
              </a:spcBef>
              <a:defRPr sz="1200">
                <a:latin typeface="Siemens Sans" charset="0"/>
              </a:defRPr>
            </a:lvl1pPr>
          </a:lstStyle>
          <a:p>
            <a:endParaRPr lang="de-DE"/>
          </a:p>
        </p:txBody>
      </p:sp>
      <p:sp>
        <p:nvSpPr>
          <p:cNvPr id="77831" name="Rectangle 7"/>
          <p:cNvSpPr>
            <a:spLocks noGrp="1" noChangeArrowheads="1"/>
          </p:cNvSpPr>
          <p:nvPr>
            <p:ph type="sldNum" sz="quarter" idx="5"/>
          </p:nvPr>
        </p:nvSpPr>
        <p:spPr bwMode="auto">
          <a:xfrm>
            <a:off x="3849899" y="9429047"/>
            <a:ext cx="2946189" cy="4960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a:spcBef>
                <a:spcPct val="0"/>
              </a:spcBef>
              <a:defRPr sz="1200">
                <a:latin typeface="Siemens Sans" charset="0"/>
              </a:defRPr>
            </a:lvl1pPr>
          </a:lstStyle>
          <a:p>
            <a:fld id="{8C459197-2F9C-1E49-ABBF-26CF38F0E880}" type="slidenum">
              <a:rPr lang="de-DE"/>
              <a:pPr/>
              <a:t>‹#›</a:t>
            </a:fld>
            <a:endParaRPr lang="de-DE"/>
          </a:p>
        </p:txBody>
      </p:sp>
    </p:spTree>
    <p:extLst>
      <p:ext uri="{BB962C8B-B14F-4D97-AF65-F5344CB8AC3E}">
        <p14:creationId xmlns:p14="http://schemas.microsoft.com/office/powerpoint/2010/main" val="394380007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Siemens Sans" charset="0"/>
        <a:ea typeface="Geneva" charset="0"/>
        <a:cs typeface="+mn-cs"/>
      </a:defRPr>
    </a:lvl1pPr>
    <a:lvl2pPr marL="457200" algn="l" rtl="0" fontAlgn="base">
      <a:spcBef>
        <a:spcPct val="30000"/>
      </a:spcBef>
      <a:spcAft>
        <a:spcPct val="0"/>
      </a:spcAft>
      <a:defRPr sz="1200" kern="1200">
        <a:solidFill>
          <a:schemeClr val="tx1"/>
        </a:solidFill>
        <a:latin typeface="Siemens Sans" charset="0"/>
        <a:ea typeface="Geneva" charset="0"/>
        <a:cs typeface="+mn-cs"/>
      </a:defRPr>
    </a:lvl2pPr>
    <a:lvl3pPr marL="914400" algn="l" rtl="0" fontAlgn="base">
      <a:spcBef>
        <a:spcPct val="30000"/>
      </a:spcBef>
      <a:spcAft>
        <a:spcPct val="0"/>
      </a:spcAft>
      <a:defRPr sz="1200" kern="1200">
        <a:solidFill>
          <a:schemeClr val="tx1"/>
        </a:solidFill>
        <a:latin typeface="Siemens Sans" charset="0"/>
        <a:ea typeface="Geneva" charset="0"/>
        <a:cs typeface="+mn-cs"/>
      </a:defRPr>
    </a:lvl3pPr>
    <a:lvl4pPr marL="1371600" algn="l" rtl="0" fontAlgn="base">
      <a:spcBef>
        <a:spcPct val="30000"/>
      </a:spcBef>
      <a:spcAft>
        <a:spcPct val="0"/>
      </a:spcAft>
      <a:defRPr sz="1200" kern="1200">
        <a:solidFill>
          <a:schemeClr val="tx1"/>
        </a:solidFill>
        <a:latin typeface="Siemens Sans" charset="0"/>
        <a:ea typeface="Geneva" charset="0"/>
        <a:cs typeface="+mn-cs"/>
      </a:defRPr>
    </a:lvl4pPr>
    <a:lvl5pPr marL="1828800" algn="l" rtl="0" fontAlgn="base">
      <a:spcBef>
        <a:spcPct val="30000"/>
      </a:spcBef>
      <a:spcAft>
        <a:spcPct val="0"/>
      </a:spcAft>
      <a:defRPr sz="1200" kern="1200">
        <a:solidFill>
          <a:schemeClr val="tx1"/>
        </a:solidFill>
        <a:latin typeface="Siemens Sans" charset="0"/>
        <a:ea typeface="Geneva"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98D436-EBD3-7345-A5A0-EA8721F3B44A}" type="slidenum">
              <a:rPr lang="de-DE"/>
              <a:pPr/>
              <a:t>1</a:t>
            </a:fld>
            <a:endParaRPr lang="de-DE"/>
          </a:p>
        </p:txBody>
      </p:sp>
      <p:sp>
        <p:nvSpPr>
          <p:cNvPr id="5017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501763"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10</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Explain that bats use high frequency sounds to locate their prey in pitch darkness.  The sounds are usually above frequencies that humans can hear.  Say that students are going to find out and present ideas about how this works.</a:t>
            </a:r>
          </a:p>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11</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r>
              <a:rPr lang="en-US" dirty="0"/>
              <a:t>Ask students</a:t>
            </a:r>
            <a:r>
              <a:rPr lang="en-US" baseline="0" dirty="0"/>
              <a:t> to work in groups to prepare a poster to answer the questions.  Allow access to books and the internet.</a:t>
            </a:r>
          </a:p>
          <a:p>
            <a:endParaRPr lang="en-US" baseline="0" dirty="0"/>
          </a:p>
          <a:p>
            <a:r>
              <a:rPr lang="en-US" baseline="0" dirty="0"/>
              <a:t>In the plenary draw out key points about:</a:t>
            </a:r>
          </a:p>
          <a:p>
            <a:pPr marL="171450" indent="-171450">
              <a:buFont typeface="Wingdings" pitchFamily="2" charset="2"/>
              <a:buChar char="§"/>
            </a:pPr>
            <a:r>
              <a:rPr lang="en-US" baseline="0" dirty="0"/>
              <a:t>The frequencies going up to 100kHz and beyond.</a:t>
            </a:r>
          </a:p>
          <a:p>
            <a:pPr marL="171450" indent="-171450">
              <a:buFont typeface="Wingdings" pitchFamily="2" charset="2"/>
              <a:buChar char="§"/>
            </a:pPr>
            <a:r>
              <a:rPr lang="en-US" dirty="0"/>
              <a:t>The bats detecting prey by comparing the strength of the returning signal with that of the outgoing signal.</a:t>
            </a:r>
          </a:p>
          <a:p>
            <a:pPr marL="171450" indent="-171450">
              <a:buFont typeface="Wingdings" pitchFamily="2" charset="2"/>
              <a:buChar char="§"/>
            </a:pPr>
            <a:r>
              <a:rPr lang="en-US" dirty="0"/>
              <a:t>Bats are able to hunt</a:t>
            </a:r>
            <a:r>
              <a:rPr lang="en-US" baseline="0" dirty="0"/>
              <a:t> in conditions which most other predators would not be able to compete.</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12</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13</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Remind</a:t>
            </a:r>
            <a:r>
              <a:rPr lang="en-GB" sz="1200" kern="1200" baseline="0" dirty="0">
                <a:solidFill>
                  <a:schemeClr val="tx1"/>
                </a:solidFill>
                <a:effectLst/>
                <a:latin typeface="Siemens Sans" charset="0"/>
                <a:ea typeface="Geneva" charset="0"/>
                <a:cs typeface="+mn-cs"/>
              </a:rPr>
              <a:t> students about bats finding moths by releasing high frequency sounds and listening for the echoes.</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baseline="0" dirty="0">
                <a:solidFill>
                  <a:schemeClr val="tx1"/>
                </a:solidFill>
                <a:effectLst/>
                <a:latin typeface="Siemens Sans" charset="0"/>
                <a:ea typeface="Geneva" charset="0"/>
                <a:cs typeface="+mn-cs"/>
              </a:rPr>
              <a:t>Explain that the reflection took place when there was a change in density; the moth is more dense than the air so the sound bounces off it.</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baseline="0" dirty="0">
                <a:solidFill>
                  <a:schemeClr val="tx1"/>
                </a:solidFill>
                <a:effectLst/>
                <a:latin typeface="Siemens Sans" charset="0"/>
                <a:ea typeface="Geneva" charset="0"/>
                <a:cs typeface="+mn-cs"/>
              </a:rPr>
              <a:t>Explain that the same principal is used in ultrasound imaging.</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Show students an image of an ultrasound being used to produce images and point out that different parts of the body have different densities.  Explain that when the ultrasound reaches a part with a different density some of the waves are reflected.  The amount of the waves that are reflected and the direction from which they are reflected are used to produce the image.</a:t>
            </a:r>
          </a:p>
          <a:p>
            <a:endParaRPr lang="en-US" dirty="0"/>
          </a:p>
          <a:p>
            <a:r>
              <a:rPr lang="en-US" dirty="0"/>
              <a:t>Use student support</a:t>
            </a:r>
            <a:r>
              <a:rPr lang="en-US" baseline="0" dirty="0"/>
              <a:t> sheet 9 to provide a summary of the key point and to consolidate learning.</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14</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r>
              <a:rPr lang="en-GB" sz="1200" kern="1200" dirty="0">
                <a:solidFill>
                  <a:schemeClr val="tx1"/>
                </a:solidFill>
                <a:effectLst/>
                <a:latin typeface="Siemens Sans" charset="0"/>
                <a:ea typeface="Geneva" charset="0"/>
                <a:cs typeface="+mn-cs"/>
              </a:rPr>
              <a:t>Explain that pregnancies are divided in time into three equal parts, called trimesters.  Ultrasound causes no ill effects to the mother or the foetus and can be used to monitor growth rates, identify some types of medical issue and help with the bonding between parent and child. </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15</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r>
              <a:rPr lang="en-GB" sz="1200" kern="1200" dirty="0">
                <a:solidFill>
                  <a:schemeClr val="tx1"/>
                </a:solidFill>
                <a:effectLst/>
                <a:latin typeface="Siemens Sans" charset="0"/>
                <a:ea typeface="Geneva" charset="0"/>
                <a:cs typeface="+mn-cs"/>
              </a:rPr>
              <a:t>Explain that the ultrasound scanner takes a cross sectional view; in other words, turning the scanner produces an image in a different plane.  The individual images are shown on the right but can then be combined to form the ‘3D’ view in the main part of the picture. </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16</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Then show the image of the uterine polyp and explain that this is a growth in the uterus.  They may cause abnormal bleeding and occasionally become cancerous.  The images clearly show the position and size of the polyp; they have been taken in two different planes and provide a doctor with a wealth of information to draw upon to make a diagnosis.</a:t>
            </a:r>
          </a:p>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17</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Ask</a:t>
            </a:r>
            <a:r>
              <a:rPr lang="en-GB" sz="1200" kern="1200" baseline="0" dirty="0">
                <a:solidFill>
                  <a:schemeClr val="tx1"/>
                </a:solidFill>
                <a:effectLst/>
                <a:latin typeface="Siemens Sans" charset="0"/>
                <a:ea typeface="Geneva" charset="0"/>
                <a:cs typeface="+mn-cs"/>
              </a:rPr>
              <a:t> students to work in small groups to identify key points about the use of ultrasound in medical imaging using these sub headings:</a:t>
            </a:r>
          </a:p>
          <a:p>
            <a:pPr lvl="0"/>
            <a:endParaRPr lang="en-GB" sz="1200" kern="1200" baseline="0" dirty="0">
              <a:solidFill>
                <a:schemeClr val="tx1"/>
              </a:solidFill>
              <a:effectLst/>
              <a:latin typeface="Siemens Sans" charset="0"/>
              <a:ea typeface="Geneva" charset="0"/>
              <a:cs typeface="+mn-cs"/>
            </a:endParaRPr>
          </a:p>
          <a:p>
            <a:pPr marL="228600" lvl="0" indent="-228600">
              <a:buFont typeface="+mj-lt"/>
              <a:buAutoNum type="alphaLcParenR"/>
            </a:pPr>
            <a:r>
              <a:rPr lang="en-GB" sz="1200" kern="1200" baseline="0" dirty="0">
                <a:solidFill>
                  <a:schemeClr val="tx1"/>
                </a:solidFill>
                <a:effectLst/>
                <a:latin typeface="Siemens Sans" charset="0"/>
                <a:ea typeface="Geneva" charset="0"/>
                <a:cs typeface="+mn-cs"/>
              </a:rPr>
              <a:t>What ultrasound is.</a:t>
            </a:r>
          </a:p>
          <a:p>
            <a:pPr marL="228600" lvl="0" indent="-228600">
              <a:buFont typeface="+mj-lt"/>
              <a:buAutoNum type="alphaLcParenR"/>
            </a:pPr>
            <a:r>
              <a:rPr lang="en-GB" sz="1200" kern="1200" baseline="0" dirty="0">
                <a:solidFill>
                  <a:schemeClr val="tx1"/>
                </a:solidFill>
                <a:effectLst/>
                <a:latin typeface="Siemens Sans" charset="0"/>
                <a:ea typeface="Geneva" charset="0"/>
                <a:cs typeface="+mn-cs"/>
              </a:rPr>
              <a:t>How it can be used to form images?</a:t>
            </a:r>
          </a:p>
          <a:p>
            <a:pPr marL="228600" lvl="0" indent="-228600">
              <a:buFont typeface="+mj-lt"/>
              <a:buAutoNum type="alphaLcParenR"/>
            </a:pPr>
            <a:r>
              <a:rPr lang="en-GB" sz="1200" kern="1200" baseline="0" dirty="0">
                <a:solidFill>
                  <a:schemeClr val="tx1"/>
                </a:solidFill>
                <a:effectLst/>
                <a:latin typeface="Siemens Sans" charset="0"/>
                <a:ea typeface="Geneva" charset="0"/>
                <a:cs typeface="+mn-cs"/>
              </a:rPr>
              <a:t>Why this is useful in </a:t>
            </a:r>
            <a:r>
              <a:rPr lang="en-GB" sz="1200" kern="1200" baseline="0">
                <a:solidFill>
                  <a:schemeClr val="tx1"/>
                </a:solidFill>
                <a:effectLst/>
                <a:latin typeface="Siemens Sans" charset="0"/>
                <a:ea typeface="Geneva" charset="0"/>
                <a:cs typeface="+mn-cs"/>
              </a:rPr>
              <a:t>medical diagnosis?</a:t>
            </a:r>
            <a:endParaRPr lang="en-GB" sz="1200" kern="1200" baseline="0" dirty="0">
              <a:solidFill>
                <a:schemeClr val="tx1"/>
              </a:solidFill>
              <a:effectLst/>
              <a:latin typeface="Siemens Sans" charset="0"/>
              <a:ea typeface="Geneva" charset="0"/>
              <a:cs typeface="+mn-cs"/>
            </a:endParaRPr>
          </a:p>
          <a:p>
            <a:pPr lvl="0"/>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C459197-2F9C-1E49-ABBF-26CF38F0E880}" type="slidenum">
              <a:rPr lang="de-DE" smtClean="0"/>
              <a:pPr/>
              <a:t>18</a:t>
            </a:fld>
            <a:endParaRPr lang="de-DE"/>
          </a:p>
        </p:txBody>
      </p:sp>
    </p:spTree>
    <p:extLst>
      <p:ext uri="{BB962C8B-B14F-4D97-AF65-F5344CB8AC3E}">
        <p14:creationId xmlns:p14="http://schemas.microsoft.com/office/powerpoint/2010/main" val="2246919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2</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0DCB10-2C3A-1F46-987F-3C3076780EF8}" type="slidenum">
              <a:rPr lang="de-DE"/>
              <a:pPr/>
              <a:t>3</a:t>
            </a:fld>
            <a:endParaRPr lang="de-DE"/>
          </a:p>
        </p:txBody>
      </p:sp>
      <p:sp>
        <p:nvSpPr>
          <p:cNvPr id="4096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09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4</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Ask</a:t>
            </a:r>
            <a:r>
              <a:rPr lang="en-GB" sz="1200" kern="1200" baseline="0" dirty="0">
                <a:solidFill>
                  <a:schemeClr val="tx1"/>
                </a:solidFill>
                <a:effectLst/>
                <a:latin typeface="Siemens Sans" charset="0"/>
                <a:ea typeface="Geneva" charset="0"/>
                <a:cs typeface="+mn-cs"/>
              </a:rPr>
              <a:t> students to consider if they have been in a situation when they had symptoms which needed skilled diagnosis or have known someone who has and explore the possible causes for these complaints.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baseline="0" dirty="0">
                <a:solidFill>
                  <a:schemeClr val="tx1"/>
                </a:solidFill>
                <a:effectLst/>
                <a:latin typeface="Siemens Sans" charset="0"/>
                <a:ea typeface="Geneva" charset="0"/>
                <a:cs typeface="+mn-cs"/>
              </a:rPr>
              <a:t>Ask students to work in groups to answer:</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baseline="0" dirty="0">
              <a:solidFill>
                <a:schemeClr val="tx1"/>
              </a:solidFill>
              <a:effectLst/>
              <a:latin typeface="Siemens Sans" charset="0"/>
              <a:ea typeface="Geneva" charset="0"/>
              <a:cs typeface="+mn-cs"/>
            </a:endParaRP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What questions might be useful for the doctor to ask?</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What other evidence might the doctor want to gather?</a:t>
            </a:r>
          </a:p>
          <a:p>
            <a:pPr marL="228600" marR="0" lvl="0" indent="-228600" algn="l" defTabSz="914400" rtl="0" eaLnBrk="1" fontAlgn="base" latinLnBrk="0" hangingPunct="1">
              <a:lnSpc>
                <a:spcPct val="100000"/>
              </a:lnSpc>
              <a:spcBef>
                <a:spcPct val="30000"/>
              </a:spcBef>
              <a:spcAft>
                <a:spcPct val="0"/>
              </a:spcAft>
              <a:buClrTx/>
              <a:buSzTx/>
              <a:buFont typeface="+mj-lt"/>
              <a:buAutoNum type="alphaLcParenR"/>
              <a:tabLst/>
              <a:defRPr/>
            </a:pPr>
            <a:r>
              <a:rPr lang="en-GB" sz="1200" kern="1200" baseline="0" dirty="0">
                <a:solidFill>
                  <a:schemeClr val="tx1"/>
                </a:solidFill>
                <a:effectLst/>
                <a:latin typeface="Siemens Sans" charset="0"/>
                <a:ea typeface="Geneva" charset="0"/>
                <a:cs typeface="+mn-cs"/>
              </a:rPr>
              <a:t>How might imaging have a role to play in this?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1200" baseline="0" dirty="0">
              <a:solidFill>
                <a:schemeClr val="tx1"/>
              </a:solidFill>
              <a:effectLst/>
              <a:latin typeface="Siemens Sans" charset="0"/>
              <a:ea typeface="Geneva"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Draw together ideas about the medical imaging and what a useful image should show if it is to aid diagnosis.  Record this and display for future reference.</a:t>
            </a:r>
          </a:p>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D00C31-5355-6045-B1F5-392D18EBADC3}" type="slidenum">
              <a:rPr lang="de-DE"/>
              <a:pPr/>
              <a:t>5</a:t>
            </a:fld>
            <a:endParaRPr lang="de-DE"/>
          </a:p>
        </p:txBody>
      </p:sp>
      <p:sp>
        <p:nvSpPr>
          <p:cNvPr id="4280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2803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The nature and detail of this episode may need to be judged be careful questioning and recognition of prior learning.  A good starting point is to ask students to suggest how sound is made.  It is useful to have a variety of objects that make a noise, but do so in different ways.  Some of them may be musical instruments, but they shouldn’t all be.  You might include, for example, a guitar, a penny whistle, a drum, a tuning fork, a box (to be hit) and a conical flask half full of water (which can be tapped and also blown across the top of).  </a:t>
            </a:r>
          </a:p>
          <a:p>
            <a:pPr lvl="0"/>
            <a:endParaRPr lang="en-GB" sz="1200" kern="1200" dirty="0">
              <a:solidFill>
                <a:schemeClr val="tx1"/>
              </a:solidFill>
              <a:effectLst/>
              <a:latin typeface="Siemens Sans" charset="0"/>
              <a:ea typeface="Geneva" charset="0"/>
              <a:cs typeface="+mn-cs"/>
            </a:endParaRPr>
          </a:p>
          <a:p>
            <a:pPr lvl="0"/>
            <a:r>
              <a:rPr lang="en-GB" dirty="0"/>
              <a:t>Ask for suggestions about how each of them makes a noise and then ask for generic characteristics.  </a:t>
            </a:r>
          </a:p>
          <a:p>
            <a:pPr lvl="0"/>
            <a:endParaRPr lang="en-GB" dirty="0"/>
          </a:p>
          <a:p>
            <a:pPr lvl="0"/>
            <a:r>
              <a:rPr lang="en-GB" dirty="0"/>
              <a:t>Draw out that a noise is made when a pressure wave travels through air.  Something that makes a continuous sound produces a series of such waves.</a:t>
            </a:r>
          </a:p>
          <a:p>
            <a:endParaRPr lang="en-US" dirty="0"/>
          </a:p>
          <a:p>
            <a:pPr lvl="0"/>
            <a:endParaRPr lang="en-GB" sz="1200" kern="1200" dirty="0">
              <a:solidFill>
                <a:schemeClr val="tx1"/>
              </a:solidFill>
              <a:effectLst/>
              <a:latin typeface="Siemens Sans" charset="0"/>
              <a:ea typeface="Geneva" charset="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6</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pPr lvl="0"/>
            <a:r>
              <a:rPr lang="en-GB" dirty="0"/>
              <a:t>Ask</a:t>
            </a:r>
            <a:r>
              <a:rPr lang="en-GB" baseline="0" dirty="0"/>
              <a:t> for ideas about how sound can be displayed.</a:t>
            </a:r>
          </a:p>
          <a:p>
            <a:pPr lvl="0"/>
            <a:endParaRPr lang="en-GB" baseline="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7</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r>
              <a:rPr lang="en-GB" sz="1200" kern="1200" dirty="0">
                <a:solidFill>
                  <a:schemeClr val="tx1"/>
                </a:solidFill>
                <a:effectLst/>
                <a:latin typeface="Siemens Sans" charset="0"/>
                <a:ea typeface="Geneva" charset="0"/>
                <a:cs typeface="+mn-cs"/>
              </a:rPr>
              <a:t>It is important to explain that the waveform is a representation rather than a picture of a sound wave (it could usefully be included that sound is a compression wave and these images are of transverse waves; nevertheless they are useful because of the information they show). </a:t>
            </a:r>
          </a:p>
          <a:p>
            <a:endParaRPr lang="en-GB" sz="1200" kern="1200" dirty="0">
              <a:solidFill>
                <a:schemeClr val="tx1"/>
              </a:solidFill>
              <a:effectLst/>
              <a:latin typeface="Siemens Sans" charset="0"/>
              <a:cs typeface="+mn-cs"/>
            </a:endParaRPr>
          </a:p>
          <a:p>
            <a:r>
              <a:rPr lang="en-GB" sz="1200" kern="1200" dirty="0">
                <a:solidFill>
                  <a:schemeClr val="tx1"/>
                </a:solidFill>
                <a:effectLst/>
                <a:latin typeface="Siemens Sans" charset="0"/>
                <a:cs typeface="+mn-cs"/>
              </a:rPr>
              <a:t>Explain</a:t>
            </a:r>
            <a:r>
              <a:rPr lang="en-GB" sz="1200" kern="1200" baseline="0" dirty="0">
                <a:solidFill>
                  <a:schemeClr val="tx1"/>
                </a:solidFill>
                <a:effectLst/>
                <a:latin typeface="Siemens Sans" charset="0"/>
                <a:cs typeface="+mn-cs"/>
              </a:rPr>
              <a:t> that by using a waveform like this, measurements can be made that are useful.</a:t>
            </a:r>
          </a:p>
          <a:p>
            <a:r>
              <a:rPr lang="en-GB" sz="1200" kern="1200" baseline="0" dirty="0">
                <a:solidFill>
                  <a:schemeClr val="tx1"/>
                </a:solidFill>
                <a:effectLst/>
                <a:latin typeface="Siemens Sans" charset="0"/>
                <a:cs typeface="+mn-cs"/>
              </a:rPr>
              <a:t>Explain that the horizontal distance between one peak and the next is called the </a:t>
            </a:r>
            <a:r>
              <a:rPr lang="en-GB" sz="1200" kern="1200" baseline="0" dirty="0" err="1">
                <a:solidFill>
                  <a:schemeClr val="tx1"/>
                </a:solidFill>
                <a:effectLst/>
                <a:latin typeface="Siemens Sans" charset="0"/>
                <a:cs typeface="+mn-cs"/>
              </a:rPr>
              <a:t>wavelengthv</a:t>
            </a:r>
            <a:r>
              <a:rPr lang="en-GB" sz="1200" kern="1200" baseline="0" dirty="0">
                <a:solidFill>
                  <a:schemeClr val="tx1"/>
                </a:solidFill>
                <a:effectLst/>
                <a:latin typeface="Siemens Sans" charset="0"/>
                <a:cs typeface="+mn-cs"/>
              </a:rPr>
              <a:t> and that this indicates the pitch of the note.  A shorter wavelength indicates a higher pitch.</a:t>
            </a:r>
          </a:p>
          <a:p>
            <a:endParaRPr lang="en-GB" sz="1200" kern="1200" baseline="0" dirty="0">
              <a:solidFill>
                <a:schemeClr val="tx1"/>
              </a:solidFill>
              <a:effectLst/>
              <a:latin typeface="Siemens Sans" charset="0"/>
              <a:cs typeface="+mn-cs"/>
            </a:endParaRPr>
          </a:p>
          <a:p>
            <a:r>
              <a:rPr lang="en-GB" sz="1200" kern="1200" baseline="0" dirty="0">
                <a:solidFill>
                  <a:schemeClr val="tx1"/>
                </a:solidFill>
                <a:effectLst/>
                <a:latin typeface="Siemens Sans" charset="0"/>
                <a:cs typeface="+mn-cs"/>
              </a:rPr>
              <a:t>Say that sound can be explained by thinking of it as a series of vibrations.  </a:t>
            </a:r>
          </a:p>
          <a:p>
            <a:pPr marL="171450" indent="-171450">
              <a:buFont typeface="Wingdings" pitchFamily="2" charset="2"/>
              <a:buChar char="§"/>
            </a:pPr>
            <a:r>
              <a:rPr lang="en-GB" sz="1200" kern="1200" baseline="0" dirty="0">
                <a:solidFill>
                  <a:schemeClr val="tx1"/>
                </a:solidFill>
                <a:effectLst/>
                <a:latin typeface="Siemens Sans" charset="0"/>
                <a:cs typeface="+mn-cs"/>
              </a:rPr>
              <a:t>The more energy is put into each vibration the louder it will sound.</a:t>
            </a:r>
          </a:p>
          <a:p>
            <a:pPr marL="171450" indent="-171450">
              <a:buFont typeface="Wingdings" pitchFamily="2" charset="2"/>
              <a:buChar char="§"/>
            </a:pPr>
            <a:r>
              <a:rPr lang="en-GB" sz="1200" kern="1200" baseline="0" dirty="0">
                <a:solidFill>
                  <a:schemeClr val="tx1"/>
                </a:solidFill>
                <a:effectLst/>
                <a:latin typeface="Siemens Sans" charset="0"/>
                <a:cs typeface="+mn-cs"/>
              </a:rPr>
              <a:t>The more frequently the vibrations arrive (the more waves per second) the higher the note sounds.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8</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pPr lvl="0"/>
            <a:r>
              <a:rPr lang="en-GB" dirty="0"/>
              <a:t>Remind students about ideas from the previous episode about frequency.  </a:t>
            </a:r>
          </a:p>
          <a:p>
            <a:pPr lvl="0"/>
            <a:endParaRPr lang="en-GB" dirty="0"/>
          </a:p>
          <a:p>
            <a:pPr lvl="0"/>
            <a:r>
              <a:rPr lang="en-GB" dirty="0"/>
              <a:t>Explain that this is measured in Hertz (Hz) and that a frequency of 1Hz is one wave per second.  Say that ‘Middle C’ has a frequency of 256Hz; 256 waves arrive every second.  More than that and it is a higher note, fewer and it is lower.  Illustrate this using equipment such as a signal generator and CRO.  Add that 1,000 Hz is 1 kilohertz (1kHz).</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F1B01B-7231-BB46-B6F7-1C246537AB68}" type="slidenum">
              <a:rPr lang="de-DE"/>
              <a:pPr/>
              <a:t>9</a:t>
            </a:fld>
            <a:endParaRPr lang="de-DE"/>
          </a:p>
        </p:txBody>
      </p:sp>
      <p:sp>
        <p:nvSpPr>
          <p:cNvPr id="4177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417795" name="Rectangle 3"/>
          <p:cNvSpPr>
            <a:spLocks noGrp="1" noChangeArrowheads="1"/>
          </p:cNvSpPr>
          <p:nvPr>
            <p:ph type="body" idx="1"/>
          </p:nvPr>
        </p:nvSpPr>
        <p:spPr/>
        <p:txBody>
          <a:bodyPr/>
          <a:lstStyle/>
          <a:p>
            <a:pPr lvl="0"/>
            <a:r>
              <a:rPr lang="en-GB" sz="1200" kern="1200" dirty="0">
                <a:solidFill>
                  <a:schemeClr val="tx1"/>
                </a:solidFill>
                <a:effectLst/>
                <a:latin typeface="Siemens Sans" charset="0"/>
                <a:ea typeface="Geneva" charset="0"/>
                <a:cs typeface="+mn-cs"/>
              </a:rPr>
              <a:t>There is an upper limit to the frequency we can hear and that it is around 20kHz.  This can be demonstrated by using the signal generator and CRO and further illustrated using a dog whistle, microphone and CRO.  The whistle can’t be heard, though it will be clearly displayed.  </a:t>
            </a:r>
          </a:p>
          <a:p>
            <a:pPr lvl="0"/>
            <a:endParaRPr lang="en-GB" sz="1200" kern="1200" dirty="0">
              <a:solidFill>
                <a:schemeClr val="tx1"/>
              </a:solidFill>
              <a:effectLst/>
              <a:latin typeface="Siemens Sans" charset="0"/>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1200" dirty="0">
                <a:solidFill>
                  <a:schemeClr val="tx1"/>
                </a:solidFill>
                <a:effectLst/>
                <a:latin typeface="Siemens Sans" charset="0"/>
                <a:ea typeface="Geneva" charset="0"/>
                <a:cs typeface="+mn-cs"/>
              </a:rPr>
              <a:t>Then explain that there is an upper limit to the frequency we can hear and that it is around 20kHz. </a:t>
            </a:r>
            <a:r>
              <a:rPr lang="en-GB" sz="1200" kern="1200" baseline="0" dirty="0">
                <a:solidFill>
                  <a:schemeClr val="tx1"/>
                </a:solidFill>
                <a:effectLst/>
                <a:latin typeface="Siemens Sans" charset="0"/>
                <a:ea typeface="Geneva" charset="0"/>
                <a:cs typeface="+mn-cs"/>
              </a:rPr>
              <a:t> </a:t>
            </a:r>
            <a:r>
              <a:rPr lang="en-GB" sz="1200" kern="1200" dirty="0">
                <a:solidFill>
                  <a:schemeClr val="tx1"/>
                </a:solidFill>
                <a:effectLst/>
                <a:latin typeface="Siemens Sans" charset="0"/>
                <a:ea typeface="Geneva" charset="0"/>
                <a:cs typeface="+mn-cs"/>
              </a:rPr>
              <a:t>Emphasise that although our audible range is around 50Hz – 20kHz other animals have different ranges.  </a:t>
            </a:r>
          </a:p>
          <a:p>
            <a:pPr lvl="0"/>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223" name="Rectangle 127"/>
          <p:cNvSpPr>
            <a:spLocks noGrp="1" noChangeArrowheads="1"/>
          </p:cNvSpPr>
          <p:nvPr>
            <p:ph type="ctrTitle" sz="quarter"/>
          </p:nvPr>
        </p:nvSpPr>
        <p:spPr>
          <a:xfrm>
            <a:off x="539750" y="1420813"/>
            <a:ext cx="8208963" cy="1246187"/>
          </a:xfrm>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nchor="t"/>
          <a:lstStyle>
            <a:lvl1pPr>
              <a:defRPr sz="4000"/>
            </a:lvl1pPr>
          </a:lstStyle>
          <a:p>
            <a:pPr lvl="0"/>
            <a:r>
              <a:rPr lang="en-GB" noProof="0"/>
              <a:t>Click to edit Master title style</a:t>
            </a:r>
            <a:endParaRPr lang="en-US" noProof="0"/>
          </a:p>
        </p:txBody>
      </p:sp>
      <p:sp>
        <p:nvSpPr>
          <p:cNvPr id="4225" name="Rectangle 129"/>
          <p:cNvSpPr>
            <a:spLocks noGrp="1" noChangeArrowheads="1"/>
          </p:cNvSpPr>
          <p:nvPr>
            <p:ph type="subTitle" sz="quarter" idx="1"/>
          </p:nvPr>
        </p:nvSpPr>
        <p:spPr>
          <a:xfrm>
            <a:off x="539750" y="2770188"/>
            <a:ext cx="8208963" cy="1511300"/>
          </a:xfrm>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lvl1pPr>
              <a:lnSpc>
                <a:spcPct val="100000"/>
              </a:lnSpc>
              <a:defRPr sz="2000"/>
            </a:lvl1pPr>
          </a:lstStyle>
          <a:p>
            <a:pPr lvl="0"/>
            <a:r>
              <a:rPr lang="en-GB" noProof="0"/>
              <a:t>Click to edit Master subtitle style</a:t>
            </a:r>
            <a:endParaRPr lang="en-US" noProof="0"/>
          </a:p>
        </p:txBody>
      </p:sp>
      <p:sp>
        <p:nvSpPr>
          <p:cNvPr id="4234" name="Rectangle 138"/>
          <p:cNvSpPr>
            <a:spLocks noChangeArrowheads="1"/>
          </p:cNvSpPr>
          <p:nvPr>
            <p:custDataLst>
              <p:tags r:id="rId1"/>
            </p:custDataLst>
          </p:nvPr>
        </p:nvSpPr>
        <p:spPr bwMode="auto">
          <a:xfrm>
            <a:off x="287338" y="261938"/>
            <a:ext cx="8856662" cy="971550"/>
          </a:xfrm>
          <a:prstGeom prst="rect">
            <a:avLst/>
          </a:prstGeom>
          <a:solidFill>
            <a:srgbClr val="FEFFFF"/>
          </a:solidFill>
          <a:ln>
            <a:noFill/>
          </a:ln>
          <a:effectLst/>
          <a:extLst>
            <a:ext uri="{91240B29-F687-4f45-9708-019B960494DF}">
              <a14:hiddenLine xmlns:a14="http://schemas.microsoft.com/office/drawing/2010/main" xmlns="" w="9525">
                <a:solidFill>
                  <a:schemeClr val="bg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4236" name="Text Box 140"/>
          <p:cNvSpPr txBox="1">
            <a:spLocks noChangeArrowheads="1"/>
          </p:cNvSpPr>
          <p:nvPr/>
        </p:nvSpPr>
        <p:spPr bwMode="auto">
          <a:xfrm>
            <a:off x="555625" y="6272213"/>
            <a:ext cx="8193088" cy="2778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lIns="0" tIns="0" rIns="0" bIns="0" anchor="b"/>
          <a:lstStyle/>
          <a:p>
            <a:pPr algn="r"/>
            <a:r>
              <a:rPr lang="en-US" sz="1200" b="1">
                <a:solidFill>
                  <a:schemeClr val="bg2"/>
                </a:solidFill>
              </a:rPr>
              <a:t>Protection notice / Copyright notice</a:t>
            </a:r>
          </a:p>
        </p:txBody>
      </p:sp>
      <p:pic>
        <p:nvPicPr>
          <p:cNvPr id="4252" name="Picture 156" descr="sie_logo_petrol_rgb_2"/>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C85C549-364F-114A-8190-576025D469D5}" type="slidenum">
              <a:rPr lang="en-US"/>
              <a:pPr/>
              <a:t>‹#›</a:t>
            </a:fld>
            <a:endParaRPr lang="en-US"/>
          </a:p>
        </p:txBody>
      </p:sp>
    </p:spTree>
    <p:extLst>
      <p:ext uri="{BB962C8B-B14F-4D97-AF65-F5344CB8AC3E}">
        <p14:creationId xmlns:p14="http://schemas.microsoft.com/office/powerpoint/2010/main" val="21249086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258763"/>
            <a:ext cx="2051050" cy="6013450"/>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539750" y="258763"/>
            <a:ext cx="6005513" cy="6013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F1592B3-2FA6-7B4D-8B15-EAB7E4C7F4F9}" type="slidenum">
              <a:rPr lang="en-US"/>
              <a:pPr/>
              <a:t>‹#›</a:t>
            </a:fld>
            <a:endParaRPr lang="en-US"/>
          </a:p>
        </p:txBody>
      </p:sp>
    </p:spTree>
    <p:extLst>
      <p:ext uri="{BB962C8B-B14F-4D97-AF65-F5344CB8AC3E}">
        <p14:creationId xmlns:p14="http://schemas.microsoft.com/office/powerpoint/2010/main" val="3944913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258763"/>
            <a:ext cx="6140450" cy="809625"/>
          </a:xfrm>
        </p:spPr>
        <p:txBody>
          <a:bodyPr/>
          <a:lstStyle/>
          <a:p>
            <a:r>
              <a:rPr lang="en-GB"/>
              <a:t>Click to edit Master title style</a:t>
            </a:r>
            <a:endParaRPr lang="en-US"/>
          </a:p>
        </p:txBody>
      </p:sp>
      <p:sp>
        <p:nvSpPr>
          <p:cNvPr id="3" name="Text Placeholder 2"/>
          <p:cNvSpPr>
            <a:spLocks noGrp="1"/>
          </p:cNvSpPr>
          <p:nvPr>
            <p:ph type="body" sz="half" idx="1"/>
          </p:nvPr>
        </p:nvSpPr>
        <p:spPr>
          <a:xfrm>
            <a:off x="539750" y="1590675"/>
            <a:ext cx="4027488"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977D51B0-7D53-ED4B-8D91-B4A615CD1391}" type="slidenum">
              <a:rPr lang="en-US"/>
              <a:pPr/>
              <a:t>‹#›</a:t>
            </a:fld>
            <a:endParaRPr lang="en-US"/>
          </a:p>
        </p:txBody>
      </p:sp>
    </p:spTree>
    <p:extLst>
      <p:ext uri="{BB962C8B-B14F-4D97-AF65-F5344CB8AC3E}">
        <p14:creationId xmlns:p14="http://schemas.microsoft.com/office/powerpoint/2010/main" val="1796360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C5C4E259-AF43-1E42-A8D9-A884BFE3184F}" type="slidenum">
              <a:rPr lang="en-US"/>
              <a:pPr/>
              <a:t>‹#›</a:t>
            </a:fld>
            <a:endParaRPr lang="en-US"/>
          </a:p>
        </p:txBody>
      </p:sp>
    </p:spTree>
    <p:extLst>
      <p:ext uri="{BB962C8B-B14F-4D97-AF65-F5344CB8AC3E}">
        <p14:creationId xmlns:p14="http://schemas.microsoft.com/office/powerpoint/2010/main" val="3633818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5" name="Footer Placeholder 4"/>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6" name="Slide Number Placeholder 5"/>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39D0370D-F162-2D46-B498-2CBA26678F49}" type="slidenum">
              <a:rPr lang="en-US"/>
              <a:pPr/>
              <a:t>‹#›</a:t>
            </a:fld>
            <a:endParaRPr lang="en-US"/>
          </a:p>
        </p:txBody>
      </p:sp>
    </p:spTree>
    <p:extLst>
      <p:ext uri="{BB962C8B-B14F-4D97-AF65-F5344CB8AC3E}">
        <p14:creationId xmlns:p14="http://schemas.microsoft.com/office/powerpoint/2010/main" val="154132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539750" y="1590675"/>
            <a:ext cx="4027488"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719638" y="1590675"/>
            <a:ext cx="4029075" cy="46815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0D09E800-23D3-FC4C-8920-BAFB880C42B9}" type="slidenum">
              <a:rPr lang="en-US"/>
              <a:pPr/>
              <a:t>‹#›</a:t>
            </a:fld>
            <a:endParaRPr lang="en-US"/>
          </a:p>
        </p:txBody>
      </p:sp>
    </p:spTree>
    <p:extLst>
      <p:ext uri="{BB962C8B-B14F-4D97-AF65-F5344CB8AC3E}">
        <p14:creationId xmlns:p14="http://schemas.microsoft.com/office/powerpoint/2010/main" val="1386693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8" name="Footer Placeholder 7"/>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9" name="Slide Number Placeholder 8"/>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A6D90753-5D73-FB46-9478-16EC186A29A5}" type="slidenum">
              <a:rPr lang="en-US"/>
              <a:pPr/>
              <a:t>‹#›</a:t>
            </a:fld>
            <a:endParaRPr lang="en-US"/>
          </a:p>
        </p:txBody>
      </p:sp>
    </p:spTree>
    <p:extLst>
      <p:ext uri="{BB962C8B-B14F-4D97-AF65-F5344CB8AC3E}">
        <p14:creationId xmlns:p14="http://schemas.microsoft.com/office/powerpoint/2010/main" val="527256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4" name="Footer Placeholder 3"/>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5" name="Slide Number Placeholder 4"/>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12C61B7B-B179-1547-9674-16B330BB6BBB}" type="slidenum">
              <a:rPr lang="en-US"/>
              <a:pPr/>
              <a:t>‹#›</a:t>
            </a:fld>
            <a:endParaRPr lang="en-US"/>
          </a:p>
        </p:txBody>
      </p:sp>
    </p:spTree>
    <p:extLst>
      <p:ext uri="{BB962C8B-B14F-4D97-AF65-F5344CB8AC3E}">
        <p14:creationId xmlns:p14="http://schemas.microsoft.com/office/powerpoint/2010/main" val="74785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3" name="Footer Placeholder 2"/>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4" name="Slide Number Placeholder 3"/>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E1A4CEB1-FB98-5142-BA8C-73DF28C057B7}" type="slidenum">
              <a:rPr lang="en-US"/>
              <a:pPr/>
              <a:t>‹#›</a:t>
            </a:fld>
            <a:endParaRPr lang="en-US"/>
          </a:p>
        </p:txBody>
      </p:sp>
    </p:spTree>
    <p:extLst>
      <p:ext uri="{BB962C8B-B14F-4D97-AF65-F5344CB8AC3E}">
        <p14:creationId xmlns:p14="http://schemas.microsoft.com/office/powerpoint/2010/main" val="3021978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645424AC-F794-F448-AAA5-1910C0F01268}" type="slidenum">
              <a:rPr lang="en-US"/>
              <a:pPr/>
              <a:t>‹#›</a:t>
            </a:fld>
            <a:endParaRPr lang="en-US"/>
          </a:p>
        </p:txBody>
      </p:sp>
    </p:spTree>
    <p:extLst>
      <p:ext uri="{BB962C8B-B14F-4D97-AF65-F5344CB8AC3E}">
        <p14:creationId xmlns:p14="http://schemas.microsoft.com/office/powerpoint/2010/main" val="4076511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1924050" y="6488113"/>
            <a:ext cx="1079500" cy="273050"/>
          </a:xfrm>
          <a:prstGeom prst="rect">
            <a:avLst/>
          </a:prstGeom>
        </p:spPr>
        <p:txBody>
          <a:bodyPr/>
          <a:lstStyle>
            <a:lvl1pPr>
              <a:defRPr/>
            </a:lvl1pPr>
          </a:lstStyle>
          <a:p>
            <a:r>
              <a:rPr lang="en-US"/>
              <a:t>2008-04-01</a:t>
            </a:r>
          </a:p>
        </p:txBody>
      </p:sp>
      <p:sp>
        <p:nvSpPr>
          <p:cNvPr id="6" name="Footer Placeholder 5"/>
          <p:cNvSpPr>
            <a:spLocks noGrp="1"/>
          </p:cNvSpPr>
          <p:nvPr>
            <p:ph type="ftr" sz="quarter" idx="11"/>
          </p:nvPr>
        </p:nvSpPr>
        <p:spPr>
          <a:xfrm>
            <a:off x="3598863" y="6488113"/>
            <a:ext cx="2339975" cy="273050"/>
          </a:xfrm>
          <a:prstGeom prst="rect">
            <a:avLst/>
          </a:prstGeom>
        </p:spPr>
        <p:txBody>
          <a:bodyPr/>
          <a:lstStyle>
            <a:lvl1pPr>
              <a:defRPr/>
            </a:lvl1pPr>
          </a:lstStyle>
          <a:p>
            <a:r>
              <a:rPr lang="en-US"/>
              <a:t>Author</a:t>
            </a:r>
          </a:p>
        </p:txBody>
      </p:sp>
      <p:sp>
        <p:nvSpPr>
          <p:cNvPr id="7" name="Slide Number Placeholder 6"/>
          <p:cNvSpPr>
            <a:spLocks noGrp="1"/>
          </p:cNvSpPr>
          <p:nvPr>
            <p:ph type="sldNum" sz="quarter" idx="12"/>
          </p:nvPr>
        </p:nvSpPr>
        <p:spPr>
          <a:xfrm>
            <a:off x="539750" y="6488113"/>
            <a:ext cx="877888" cy="273050"/>
          </a:xfrm>
          <a:prstGeom prst="rect">
            <a:avLst/>
          </a:prstGeom>
        </p:spPr>
        <p:txBody>
          <a:bodyPr/>
          <a:lstStyle>
            <a:lvl1pPr>
              <a:defRPr/>
            </a:lvl1pPr>
          </a:lstStyle>
          <a:p>
            <a:r>
              <a:rPr lang="en-US"/>
              <a:t>Page </a:t>
            </a:r>
            <a:fld id="{74D8CA91-F21F-BA47-A466-FA099372EC57}" type="slidenum">
              <a:rPr lang="en-US"/>
              <a:pPr/>
              <a:t>‹#›</a:t>
            </a:fld>
            <a:endParaRPr lang="en-US"/>
          </a:p>
        </p:txBody>
      </p:sp>
    </p:spTree>
    <p:extLst>
      <p:ext uri="{BB962C8B-B14F-4D97-AF65-F5344CB8AC3E}">
        <p14:creationId xmlns:p14="http://schemas.microsoft.com/office/powerpoint/2010/main" val="1134209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54" name="Rectangle 130"/>
          <p:cNvSpPr>
            <a:spLocks noChangeArrowheads="1"/>
          </p:cNvSpPr>
          <p:nvPr>
            <p:custDataLst>
              <p:tags r:id="rId14"/>
            </p:custDataLst>
          </p:nvPr>
        </p:nvSpPr>
        <p:spPr bwMode="auto">
          <a:xfrm>
            <a:off x="287338" y="261938"/>
            <a:ext cx="8856662" cy="971550"/>
          </a:xfrm>
          <a:prstGeom prst="rect">
            <a:avLst/>
          </a:prstGeom>
          <a:solidFill>
            <a:srgbClr val="FEFFFF"/>
          </a:solidFill>
          <a:ln>
            <a:noFill/>
          </a:ln>
          <a:effectLst/>
          <a:extLst>
            <a:ext uri="{91240B29-F687-4f45-9708-019B960494DF}">
              <a14:hiddenLine xmlns:a14="http://schemas.microsoft.com/office/drawing/2010/main" xmlns="" w="9525">
                <a:solidFill>
                  <a:schemeClr val="bg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latin typeface="Siemens Slab" charset="0"/>
            </a:endParaRPr>
          </a:p>
        </p:txBody>
      </p:sp>
      <p:sp>
        <p:nvSpPr>
          <p:cNvPr id="1139" name="Rectangle 115"/>
          <p:cNvSpPr>
            <a:spLocks noGrp="1" noChangeArrowheads="1"/>
          </p:cNvSpPr>
          <p:nvPr>
            <p:ph type="title"/>
          </p:nvPr>
        </p:nvSpPr>
        <p:spPr bwMode="auto">
          <a:xfrm>
            <a:off x="539750" y="258763"/>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p>
            <a:pPr lvl="0"/>
            <a:r>
              <a:rPr lang="en-US"/>
              <a:t>Mastertitelformat bearbeiten</a:t>
            </a:r>
          </a:p>
        </p:txBody>
      </p:sp>
      <p:sp>
        <p:nvSpPr>
          <p:cNvPr id="1140" name="Rectangle 116"/>
          <p:cNvSpPr>
            <a:spLocks noGrp="1" noChangeArrowheads="1"/>
          </p:cNvSpPr>
          <p:nvPr>
            <p:ph type="body" idx="1"/>
          </p:nvPr>
        </p:nvSpPr>
        <p:spPr bwMode="auto">
          <a:xfrm>
            <a:off x="539750" y="1590675"/>
            <a:ext cx="8208963" cy="46815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t>Mastertextformat bearbeiten</a:t>
            </a:r>
          </a:p>
          <a:p>
            <a:pPr lvl="1"/>
            <a:r>
              <a:rPr lang="en-US"/>
              <a:t>Zweite Ebene</a:t>
            </a:r>
          </a:p>
          <a:p>
            <a:pPr lvl="2"/>
            <a:r>
              <a:rPr lang="en-US"/>
              <a:t>Dritte Ebene</a:t>
            </a:r>
          </a:p>
          <a:p>
            <a:pPr lvl="3"/>
            <a:r>
              <a:rPr lang="en-US"/>
              <a:t>Vierte Ebene</a:t>
            </a:r>
          </a:p>
          <a:p>
            <a:pPr lvl="4"/>
            <a:r>
              <a:rPr lang="en-US"/>
              <a:t>Fünfte Ebene</a:t>
            </a:r>
          </a:p>
        </p:txBody>
      </p:sp>
      <p:pic>
        <p:nvPicPr>
          <p:cNvPr id="1189" name="Picture 165" descr="sie_logo_petrol_rgb_2"/>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200900" y="423863"/>
            <a:ext cx="1600200" cy="320675"/>
          </a:xfrm>
          <a:prstGeom prst="rect">
            <a:avLst/>
          </a:prstGeom>
          <a:noFill/>
          <a:extLst>
            <a:ext uri="{909E8E84-426E-40dd-AFC4-6F175D3DCCD1}">
              <a14:hiddenFill xmlns:a14="http://schemas.microsoft.com/office/drawing/2010/main" xmlns="">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p:titleStyle>
    <p:body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1.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e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512" y="0"/>
            <a:ext cx="9180512" cy="6834584"/>
          </a:xfrm>
          <a:prstGeom prst="rect">
            <a:avLst/>
          </a:prstGeom>
        </p:spPr>
      </p:pic>
      <p:grpSp>
        <p:nvGrpSpPr>
          <p:cNvPr id="500738" name="Group 2"/>
          <p:cNvGrpSpPr>
            <a:grpSpLocks/>
          </p:cNvGrpSpPr>
          <p:nvPr/>
        </p:nvGrpSpPr>
        <p:grpSpPr bwMode="auto">
          <a:xfrm>
            <a:off x="287338" y="260350"/>
            <a:ext cx="8856662" cy="973138"/>
            <a:chOff x="181" y="164"/>
            <a:chExt cx="5579" cy="613"/>
          </a:xfrm>
        </p:grpSpPr>
        <p:sp>
          <p:nvSpPr>
            <p:cNvPr id="500739" name="Rectangle 3"/>
            <p:cNvSpPr>
              <a:spLocks noChangeArrowheads="1"/>
            </p:cNvSpPr>
            <p:nvPr>
              <p:custDataLst>
                <p:tags r:id="rId1"/>
              </p:custDataLst>
            </p:nvPr>
          </p:nvSpPr>
          <p:spPr bwMode="auto">
            <a:xfrm>
              <a:off x="181" y="164"/>
              <a:ext cx="5579" cy="613"/>
            </a:xfrm>
            <a:prstGeom prst="rect">
              <a:avLst/>
            </a:prstGeom>
            <a:solidFill>
              <a:srgbClr val="FEFFFF"/>
            </a:solidFill>
            <a:ln>
              <a:noFill/>
            </a:ln>
            <a:effectLst/>
            <a:extLst>
              <a:ext uri="{91240B29-F687-4f45-9708-019B960494DF}">
                <a14:hiddenLine xmlns:a14="http://schemas.microsoft.com/office/drawing/2010/main" xmlns="" w="9525">
                  <a:solidFill>
                    <a:schemeClr val="bg2"/>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eaLnBrk="0" hangingPunct="0">
                <a:spcBef>
                  <a:spcPct val="0"/>
                </a:spcBef>
              </a:pPr>
              <a:endParaRPr lang="en-US">
                <a:solidFill>
                  <a:srgbClr val="FFFFFF"/>
                </a:solidFill>
              </a:endParaRPr>
            </a:p>
          </p:txBody>
        </p:sp>
        <p:pic>
          <p:nvPicPr>
            <p:cNvPr id="500740" name="Picture 4" descr="sie_logo_petrol_rgb_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36" y="267"/>
              <a:ext cx="1008" cy="202"/>
            </a:xfrm>
            <a:prstGeom prst="rect">
              <a:avLst/>
            </a:prstGeom>
            <a:noFill/>
            <a:extLst>
              <a:ext uri="{909E8E84-426E-40dd-AFC4-6F175D3DCCD1}">
                <a14:hiddenFill xmlns:a14="http://schemas.microsoft.com/office/drawing/2010/main" xmlns="">
                  <a:solidFill>
                    <a:srgbClr val="FFFFFF"/>
                  </a:solidFill>
                </a14:hiddenFill>
              </a:ext>
            </a:extLst>
          </p:spPr>
        </p:pic>
      </p:grpSp>
      <p:sp>
        <p:nvSpPr>
          <p:cNvPr id="500743" name="Rectangle 7"/>
          <p:cNvSpPr>
            <a:spLocks noGrp="1" noChangeArrowheads="1"/>
          </p:cNvSpPr>
          <p:nvPr>
            <p:ph type="ctrTitle"/>
          </p:nvPr>
        </p:nvSpPr>
        <p:spPr/>
        <p:txBody>
          <a:bodyPr/>
          <a:lstStyle/>
          <a:p>
            <a:r>
              <a:rPr lang="en-GB" dirty="0"/>
              <a:t>Picture this</a:t>
            </a:r>
            <a:br>
              <a:rPr lang="en-GB" dirty="0"/>
            </a:br>
            <a:endParaRPr lang="en-US" dirty="0"/>
          </a:p>
        </p:txBody>
      </p:sp>
      <p:sp>
        <p:nvSpPr>
          <p:cNvPr id="10" name="Rectangle 5"/>
          <p:cNvSpPr>
            <a:spLocks noChangeArrowheads="1"/>
          </p:cNvSpPr>
          <p:nvPr/>
        </p:nvSpPr>
        <p:spPr bwMode="auto">
          <a:xfrm flipV="1">
            <a:off x="-55562" y="6381328"/>
            <a:ext cx="9216000" cy="489372"/>
          </a:xfrm>
          <a:prstGeom prst="rect">
            <a:avLst/>
          </a:prstGeom>
          <a:solidFill>
            <a:srgbClr val="AF235F"/>
          </a:solidFill>
          <a:ln>
            <a:noFill/>
          </a:ln>
          <a:effectLst/>
        </p:spPr>
        <p:txBody>
          <a:bodyPr wrap="none" anchor="ctr"/>
          <a:lstStyle/>
          <a:p>
            <a:endParaRPr lang="en-US"/>
          </a:p>
        </p:txBody>
      </p:sp>
      <p:sp>
        <p:nvSpPr>
          <p:cNvPr id="11" name="Text Box 6"/>
          <p:cNvSpPr txBox="1">
            <a:spLocks noChangeArrowheads="1"/>
          </p:cNvSpPr>
          <p:nvPr/>
        </p:nvSpPr>
        <p:spPr bwMode="auto">
          <a:xfrm>
            <a:off x="555625" y="6414889"/>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3" name="Slide Number Placeholder 5"/>
          <p:cNvSpPr txBox="1">
            <a:spLocks/>
          </p:cNvSpPr>
          <p:nvPr/>
        </p:nvSpPr>
        <p:spPr>
          <a:xfrm>
            <a:off x="539552" y="6464696"/>
            <a:ext cx="2609924"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chemeClr val="bg2"/>
                </a:solidFill>
              </a:rPr>
              <a:t>www.siemens.co.uk/education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9" name="Slide Number Placeholder 5"/>
          <p:cNvSpPr>
            <a:spLocks noGrp="1"/>
          </p:cNvSpPr>
          <p:nvPr>
            <p:ph type="sldNum" sz="quarter" idx="12"/>
          </p:nvPr>
        </p:nvSpPr>
        <p:spPr>
          <a:xfrm>
            <a:off x="453600"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10</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4: Picture this</a:t>
            </a:r>
          </a:p>
        </p:txBody>
      </p:sp>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29171" y="1558720"/>
            <a:ext cx="6108799" cy="4678951"/>
          </a:xfrm>
          <a:prstGeom prst="rect">
            <a:avLst/>
          </a:prstGeom>
        </p:spPr>
      </p:pic>
      <p:sp>
        <p:nvSpPr>
          <p:cNvPr id="15" name="Rectangle 5"/>
          <p:cNvSpPr>
            <a:spLocks noChangeArrowheads="1"/>
          </p:cNvSpPr>
          <p:nvPr/>
        </p:nvSpPr>
        <p:spPr bwMode="auto">
          <a:xfrm flipV="1">
            <a:off x="3995936" y="5877259"/>
            <a:ext cx="5157688" cy="720080"/>
          </a:xfrm>
          <a:prstGeom prst="rect">
            <a:avLst/>
          </a:prstGeom>
          <a:solidFill>
            <a:srgbClr val="AF235F">
              <a:alpha val="73000"/>
            </a:srgbClr>
          </a:solidFill>
          <a:ln>
            <a:noFill/>
          </a:ln>
          <a:effectLst/>
        </p:spPr>
        <p:txBody>
          <a:bodyPr wrap="none" anchor="ctr"/>
          <a:lstStyle/>
          <a:p>
            <a:endParaRPr lang="en-US"/>
          </a:p>
        </p:txBody>
      </p:sp>
      <p:sp>
        <p:nvSpPr>
          <p:cNvPr id="16" name="Rectangle 3"/>
          <p:cNvSpPr txBox="1">
            <a:spLocks noChangeArrowheads="1"/>
          </p:cNvSpPr>
          <p:nvPr/>
        </p:nvSpPr>
        <p:spPr bwMode="auto">
          <a:xfrm>
            <a:off x="4427984" y="5947201"/>
            <a:ext cx="4623742"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Bats use high frequency sound to locate their prey</a:t>
            </a:r>
          </a:p>
        </p:txBody>
      </p:sp>
    </p:spTree>
    <p:extLst>
      <p:ext uri="{BB962C8B-B14F-4D97-AF65-F5344CB8AC3E}">
        <p14:creationId xmlns:p14="http://schemas.microsoft.com/office/powerpoint/2010/main" val="1070770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13"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Picture this</a:t>
            </a:r>
            <a:endParaRPr lang="en-GB" dirty="0">
              <a:solidFill>
                <a:srgbClr val="AF235F"/>
              </a:solidFill>
            </a:endParaRPr>
          </a:p>
        </p:txBody>
      </p:sp>
      <p:sp>
        <p:nvSpPr>
          <p:cNvPr id="408579" name="Rectangle 3"/>
          <p:cNvSpPr>
            <a:spLocks noGrp="1" noChangeArrowheads="1"/>
          </p:cNvSpPr>
          <p:nvPr>
            <p:ph type="body" sz="half" idx="1"/>
          </p:nvPr>
        </p:nvSpPr>
        <p:spPr>
          <a:xfrm>
            <a:off x="539750" y="1590675"/>
            <a:ext cx="7920682" cy="4681538"/>
          </a:xfrm>
        </p:spPr>
        <p:txBody>
          <a:bodyPr/>
          <a:lstStyle/>
          <a:p>
            <a:pPr marL="0" indent="0">
              <a:buNone/>
            </a:pPr>
            <a:endParaRPr lang="en-GB" sz="1800" b="1" dirty="0">
              <a:solidFill>
                <a:srgbClr val="AF235F"/>
              </a:solidFill>
            </a:endParaRPr>
          </a:p>
          <a:p>
            <a:pPr marL="285750" lvl="0" indent="-285750">
              <a:buClr>
                <a:srgbClr val="AF235F"/>
              </a:buClr>
              <a:buFont typeface="Wingdings" pitchFamily="2" charset="2"/>
              <a:buChar char="§"/>
            </a:pPr>
            <a:r>
              <a:rPr lang="en-GB" sz="1800" dirty="0"/>
              <a:t>Which frequency do bats use?</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How does this help them to find their prey?</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Why does this give the bats an advantage over other </a:t>
            </a:r>
            <a:r>
              <a:rPr lang="en-GB" sz="1800" dirty="0" err="1"/>
              <a:t>predetors</a:t>
            </a:r>
            <a:r>
              <a:rPr lang="en-GB" sz="1800" dirty="0"/>
              <a:t>?</a:t>
            </a: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11</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Picture this</a:t>
            </a:r>
          </a:p>
        </p:txBody>
      </p:sp>
    </p:spTree>
    <p:extLst>
      <p:ext uri="{BB962C8B-B14F-4D97-AF65-F5344CB8AC3E}">
        <p14:creationId xmlns:p14="http://schemas.microsoft.com/office/powerpoint/2010/main" val="1393901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9" name="Slide Number Placeholder 5"/>
          <p:cNvSpPr>
            <a:spLocks noGrp="1"/>
          </p:cNvSpPr>
          <p:nvPr>
            <p:ph type="sldNum" sz="quarter" idx="12"/>
          </p:nvPr>
        </p:nvSpPr>
        <p:spPr>
          <a:xfrm>
            <a:off x="453600"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12</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Picture this</a:t>
            </a:r>
          </a:p>
        </p:txBody>
      </p:sp>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176033" y="1630864"/>
            <a:ext cx="5899826" cy="4383771"/>
          </a:xfrm>
          <a:prstGeom prst="rect">
            <a:avLst/>
          </a:prstGeom>
        </p:spPr>
      </p:pic>
      <p:sp>
        <p:nvSpPr>
          <p:cNvPr id="15" name="Rectangle 5"/>
          <p:cNvSpPr>
            <a:spLocks noChangeArrowheads="1"/>
          </p:cNvSpPr>
          <p:nvPr/>
        </p:nvSpPr>
        <p:spPr bwMode="auto">
          <a:xfrm flipV="1">
            <a:off x="4900588" y="5949280"/>
            <a:ext cx="4253036" cy="664480"/>
          </a:xfrm>
          <a:prstGeom prst="rect">
            <a:avLst/>
          </a:prstGeom>
          <a:solidFill>
            <a:srgbClr val="AF235F">
              <a:alpha val="73000"/>
            </a:srgbClr>
          </a:solidFill>
          <a:ln>
            <a:noFill/>
          </a:ln>
          <a:effectLst/>
        </p:spPr>
        <p:txBody>
          <a:bodyPr wrap="none" anchor="ctr"/>
          <a:lstStyle/>
          <a:p>
            <a:endParaRPr lang="en-US"/>
          </a:p>
        </p:txBody>
      </p:sp>
      <p:sp>
        <p:nvSpPr>
          <p:cNvPr id="16" name="Rectangle 3"/>
          <p:cNvSpPr txBox="1">
            <a:spLocks noChangeArrowheads="1"/>
          </p:cNvSpPr>
          <p:nvPr/>
        </p:nvSpPr>
        <p:spPr bwMode="auto">
          <a:xfrm>
            <a:off x="5307310" y="6095975"/>
            <a:ext cx="3600400"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Audible range of various animals</a:t>
            </a:r>
          </a:p>
        </p:txBody>
      </p:sp>
    </p:spTree>
    <p:extLst>
      <p:ext uri="{BB962C8B-B14F-4D97-AF65-F5344CB8AC3E}">
        <p14:creationId xmlns:p14="http://schemas.microsoft.com/office/powerpoint/2010/main" val="3992752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607"/>
          <a:stretch/>
        </p:blipFill>
        <p:spPr bwMode="auto">
          <a:xfrm>
            <a:off x="4070979" y="1620000"/>
            <a:ext cx="4593735" cy="4680000"/>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13</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5: Picture this</a:t>
            </a:r>
          </a:p>
        </p:txBody>
      </p:sp>
      <p:pic>
        <p:nvPicPr>
          <p:cNvPr id="8" name="Picture 7"/>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40000" y="1620000"/>
            <a:ext cx="3768206" cy="4680000"/>
          </a:xfrm>
          <a:prstGeom prst="rect">
            <a:avLst/>
          </a:prstGeom>
        </p:spPr>
      </p:pic>
      <p:sp>
        <p:nvSpPr>
          <p:cNvPr id="15" name="Rectangle 5"/>
          <p:cNvSpPr>
            <a:spLocks noChangeArrowheads="1"/>
          </p:cNvSpPr>
          <p:nvPr/>
        </p:nvSpPr>
        <p:spPr bwMode="auto">
          <a:xfrm flipV="1">
            <a:off x="3491880" y="5768033"/>
            <a:ext cx="5652120" cy="720080"/>
          </a:xfrm>
          <a:prstGeom prst="rect">
            <a:avLst/>
          </a:prstGeom>
          <a:solidFill>
            <a:srgbClr val="AF235F">
              <a:alpha val="73000"/>
            </a:srgbClr>
          </a:solidFill>
          <a:ln>
            <a:noFill/>
          </a:ln>
          <a:effectLst/>
        </p:spPr>
        <p:txBody>
          <a:bodyPr wrap="none" anchor="ctr"/>
          <a:lstStyle/>
          <a:p>
            <a:endParaRPr lang="en-US"/>
          </a:p>
        </p:txBody>
      </p:sp>
      <p:sp>
        <p:nvSpPr>
          <p:cNvPr id="11" name="TextBox 10"/>
          <p:cNvSpPr txBox="1"/>
          <p:nvPr/>
        </p:nvSpPr>
        <p:spPr>
          <a:xfrm>
            <a:off x="3779912" y="5949280"/>
            <a:ext cx="5184576" cy="830997"/>
          </a:xfrm>
          <a:prstGeom prst="rect">
            <a:avLst/>
          </a:prstGeom>
          <a:noFill/>
        </p:spPr>
        <p:txBody>
          <a:bodyPr wrap="square" rtlCol="0">
            <a:spAutoFit/>
          </a:bodyPr>
          <a:lstStyle/>
          <a:p>
            <a:r>
              <a:rPr lang="en-GB" sz="1800" b="1" dirty="0">
                <a:solidFill>
                  <a:schemeClr val="bg2"/>
                </a:solidFill>
              </a:rPr>
              <a:t>Using ultrasound to produce medical images </a:t>
            </a:r>
          </a:p>
          <a:p>
            <a:endParaRPr lang="en-GB" dirty="0"/>
          </a:p>
        </p:txBody>
      </p:sp>
    </p:spTree>
    <p:extLst>
      <p:ext uri="{BB962C8B-B14F-4D97-AF65-F5344CB8AC3E}">
        <p14:creationId xmlns:p14="http://schemas.microsoft.com/office/powerpoint/2010/main" val="103023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499"/>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4"/>
          <p:cNvPicPr>
            <a:picLocks noGrp="1"/>
          </p:cNvPicPr>
          <p:nvPr>
            <p:ph sz="quarter" idx="12"/>
          </p:nvPr>
        </p:nvPicPr>
        <p:blipFill>
          <a:blip r:embed="rId3">
            <a:extLst>
              <a:ext uri="{28A0092B-C50C-407E-A947-70E740481C1C}">
                <a14:useLocalDpi xmlns:a14="http://schemas.microsoft.com/office/drawing/2010/main"/>
              </a:ext>
            </a:extLst>
          </a:blip>
          <a:stretch>
            <a:fillRect/>
          </a:stretch>
        </p:blipFill>
        <p:spPr bwMode="auto">
          <a:xfrm>
            <a:off x="541451" y="1580836"/>
            <a:ext cx="8205113" cy="4656463"/>
          </a:xfrm>
          <a:prstGeom prst="rect">
            <a:avLst/>
          </a:prstGeom>
          <a:noFill/>
          <a:ln>
            <a:noFill/>
          </a:ln>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14</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Picture this</a:t>
            </a:r>
          </a:p>
        </p:txBody>
      </p:sp>
      <p:sp>
        <p:nvSpPr>
          <p:cNvPr id="15" name="Rectangle 5"/>
          <p:cNvSpPr>
            <a:spLocks noChangeArrowheads="1"/>
          </p:cNvSpPr>
          <p:nvPr/>
        </p:nvSpPr>
        <p:spPr bwMode="auto">
          <a:xfrm flipV="1">
            <a:off x="3995936" y="5949279"/>
            <a:ext cx="5157688" cy="648059"/>
          </a:xfrm>
          <a:prstGeom prst="rect">
            <a:avLst/>
          </a:prstGeom>
          <a:solidFill>
            <a:srgbClr val="AF235F">
              <a:alpha val="73000"/>
            </a:srgbClr>
          </a:solidFill>
          <a:ln>
            <a:noFill/>
          </a:ln>
          <a:effectLst/>
        </p:spPr>
        <p:txBody>
          <a:bodyPr wrap="none" anchor="ctr"/>
          <a:lstStyle/>
          <a:p>
            <a:endParaRPr lang="en-US"/>
          </a:p>
        </p:txBody>
      </p:sp>
      <p:sp>
        <p:nvSpPr>
          <p:cNvPr id="16" name="Rectangle 3"/>
          <p:cNvSpPr txBox="1">
            <a:spLocks noChangeArrowheads="1"/>
          </p:cNvSpPr>
          <p:nvPr/>
        </p:nvSpPr>
        <p:spPr bwMode="auto">
          <a:xfrm>
            <a:off x="4211960" y="6095975"/>
            <a:ext cx="4623742"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First trimester foetus and yolk sac </a:t>
            </a:r>
          </a:p>
        </p:txBody>
      </p:sp>
    </p:spTree>
    <p:extLst>
      <p:ext uri="{BB962C8B-B14F-4D97-AF65-F5344CB8AC3E}">
        <p14:creationId xmlns:p14="http://schemas.microsoft.com/office/powerpoint/2010/main" val="666493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499"/>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5"/>
          <p:cNvPicPr>
            <a:picLocks noGrp="1"/>
          </p:cNvPicPr>
          <p:nvPr>
            <p:ph sz="quarter" idx="12"/>
          </p:nvPr>
        </p:nvPicPr>
        <p:blipFill>
          <a:blip r:embed="rId3">
            <a:extLst>
              <a:ext uri="{28A0092B-C50C-407E-A947-70E740481C1C}">
                <a14:useLocalDpi xmlns:a14="http://schemas.microsoft.com/office/drawing/2010/main"/>
              </a:ext>
            </a:extLst>
          </a:blip>
          <a:stretch>
            <a:fillRect/>
          </a:stretch>
        </p:blipFill>
        <p:spPr bwMode="auto">
          <a:xfrm>
            <a:off x="613331" y="1628800"/>
            <a:ext cx="8133361" cy="4608499"/>
          </a:xfrm>
          <a:prstGeom prst="rect">
            <a:avLst/>
          </a:prstGeom>
          <a:noFill/>
          <a:ln>
            <a:noFill/>
          </a:ln>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9" name="Slide Number Placeholder 5"/>
          <p:cNvSpPr>
            <a:spLocks noGrp="1"/>
          </p:cNvSpPr>
          <p:nvPr>
            <p:ph type="sldNum" sz="quarter" idx="12"/>
          </p:nvPr>
        </p:nvSpPr>
        <p:spPr>
          <a:xfrm>
            <a:off x="453600"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15</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Picture this</a:t>
            </a:r>
          </a:p>
        </p:txBody>
      </p:sp>
      <p:sp>
        <p:nvSpPr>
          <p:cNvPr id="15" name="Rectangle 5"/>
          <p:cNvSpPr>
            <a:spLocks noChangeArrowheads="1"/>
          </p:cNvSpPr>
          <p:nvPr/>
        </p:nvSpPr>
        <p:spPr bwMode="auto">
          <a:xfrm flipV="1">
            <a:off x="4877668" y="5949279"/>
            <a:ext cx="4275956" cy="648059"/>
          </a:xfrm>
          <a:prstGeom prst="rect">
            <a:avLst/>
          </a:prstGeom>
          <a:solidFill>
            <a:srgbClr val="AF235F">
              <a:alpha val="73000"/>
            </a:srgbClr>
          </a:solidFill>
          <a:ln>
            <a:noFill/>
          </a:ln>
          <a:effectLst/>
        </p:spPr>
        <p:txBody>
          <a:bodyPr wrap="none" anchor="ctr"/>
          <a:lstStyle/>
          <a:p>
            <a:endParaRPr lang="en-US"/>
          </a:p>
        </p:txBody>
      </p:sp>
      <p:sp>
        <p:nvSpPr>
          <p:cNvPr id="16" name="Rectangle 3"/>
          <p:cNvSpPr txBox="1">
            <a:spLocks noChangeArrowheads="1"/>
          </p:cNvSpPr>
          <p:nvPr/>
        </p:nvSpPr>
        <p:spPr bwMode="auto">
          <a:xfrm>
            <a:off x="5292080" y="6095975"/>
            <a:ext cx="3543622"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Second trimester foetus</a:t>
            </a:r>
          </a:p>
        </p:txBody>
      </p:sp>
    </p:spTree>
    <p:extLst>
      <p:ext uri="{BB962C8B-B14F-4D97-AF65-F5344CB8AC3E}">
        <p14:creationId xmlns:p14="http://schemas.microsoft.com/office/powerpoint/2010/main" val="175416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499"/>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4"/>
          <p:cNvPicPr>
            <a:picLocks noGrp="1"/>
          </p:cNvPicPr>
          <p:nvPr>
            <p:ph sz="quarter" idx="12"/>
          </p:nvPr>
        </p:nvPicPr>
        <p:blipFill>
          <a:blip r:embed="rId3">
            <a:extLst>
              <a:ext uri="{28A0092B-C50C-407E-A947-70E740481C1C}">
                <a14:useLocalDpi xmlns:a14="http://schemas.microsoft.com/office/drawing/2010/main"/>
              </a:ext>
            </a:extLst>
          </a:blip>
          <a:stretch>
            <a:fillRect/>
          </a:stretch>
        </p:blipFill>
        <p:spPr bwMode="auto">
          <a:xfrm>
            <a:off x="613331" y="1628800"/>
            <a:ext cx="8133361" cy="4608499"/>
          </a:xfrm>
          <a:prstGeom prst="rect">
            <a:avLst/>
          </a:prstGeom>
          <a:noFill/>
          <a:ln>
            <a:noFill/>
          </a:ln>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16</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6: Picture this</a:t>
            </a:r>
          </a:p>
        </p:txBody>
      </p:sp>
      <p:sp>
        <p:nvSpPr>
          <p:cNvPr id="15" name="Rectangle 5"/>
          <p:cNvSpPr>
            <a:spLocks noChangeArrowheads="1"/>
          </p:cNvSpPr>
          <p:nvPr/>
        </p:nvSpPr>
        <p:spPr bwMode="auto">
          <a:xfrm flipV="1">
            <a:off x="5868144" y="6021287"/>
            <a:ext cx="3285480" cy="576050"/>
          </a:xfrm>
          <a:prstGeom prst="rect">
            <a:avLst/>
          </a:prstGeom>
          <a:solidFill>
            <a:srgbClr val="AF235F">
              <a:alpha val="73000"/>
            </a:srgbClr>
          </a:solidFill>
          <a:ln>
            <a:noFill/>
          </a:ln>
          <a:effectLst/>
        </p:spPr>
        <p:txBody>
          <a:bodyPr wrap="none" anchor="ctr"/>
          <a:lstStyle/>
          <a:p>
            <a:endParaRPr lang="en-US"/>
          </a:p>
        </p:txBody>
      </p:sp>
      <p:sp>
        <p:nvSpPr>
          <p:cNvPr id="16" name="Rectangle 3"/>
          <p:cNvSpPr txBox="1">
            <a:spLocks noChangeArrowheads="1"/>
          </p:cNvSpPr>
          <p:nvPr/>
        </p:nvSpPr>
        <p:spPr bwMode="auto">
          <a:xfrm>
            <a:off x="6228184" y="6095975"/>
            <a:ext cx="2607518"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GB" sz="1800" b="1" dirty="0">
                <a:solidFill>
                  <a:schemeClr val="bg2"/>
                </a:solidFill>
              </a:rPr>
              <a:t>Uterine polyp</a:t>
            </a:r>
          </a:p>
        </p:txBody>
      </p:sp>
    </p:spTree>
    <p:extLst>
      <p:ext uri="{BB962C8B-B14F-4D97-AF65-F5344CB8AC3E}">
        <p14:creationId xmlns:p14="http://schemas.microsoft.com/office/powerpoint/2010/main" val="3042304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499"/>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alannah\AppData\Local\Microsoft\Windows\Temporary Internet Files\Content.IE5\5OADFLFE\shutterstock_116039269.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2800" y="1573200"/>
            <a:ext cx="8244000" cy="4680000"/>
          </a:xfrm>
          <a:prstGeom prst="rect">
            <a:avLst/>
          </a:prstGeom>
          <a:noFill/>
          <a:ln w="12700" cmpd="sng">
            <a:solidFill>
              <a:schemeClr val="bg1"/>
            </a:solidFill>
          </a:ln>
          <a:extLst>
            <a:ext uri="{909E8E84-426E-40dd-AFC4-6F175D3DCCD1}">
              <a14:hiddenFill xmlns:a14="http://schemas.microsoft.com/office/drawing/2010/main" xmlns="">
                <a:solidFill>
                  <a:srgbClr val="FFFFFF"/>
                </a:solidFill>
              </a14:hiddenFill>
            </a:ext>
          </a:extLst>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17</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7: Picture this</a:t>
            </a:r>
          </a:p>
        </p:txBody>
      </p:sp>
      <p:sp>
        <p:nvSpPr>
          <p:cNvPr id="15"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16" name="Rectangle 5"/>
          <p:cNvSpPr>
            <a:spLocks noChangeArrowheads="1"/>
          </p:cNvSpPr>
          <p:nvPr/>
        </p:nvSpPr>
        <p:spPr bwMode="auto">
          <a:xfrm flipV="1">
            <a:off x="5783436" y="5493471"/>
            <a:ext cx="3360564" cy="648072"/>
          </a:xfrm>
          <a:prstGeom prst="rect">
            <a:avLst/>
          </a:prstGeom>
          <a:solidFill>
            <a:srgbClr val="AF235F">
              <a:alpha val="71000"/>
            </a:srgbClr>
          </a:solidFill>
          <a:ln>
            <a:noFill/>
          </a:ln>
          <a:effectLst/>
        </p:spPr>
        <p:txBody>
          <a:bodyPr wrap="none" anchor="ctr"/>
          <a:lstStyle/>
          <a:p>
            <a:endParaRPr lang="en-US" dirty="0"/>
          </a:p>
        </p:txBody>
      </p:sp>
      <p:sp>
        <p:nvSpPr>
          <p:cNvPr id="17" name="Rectangle 3"/>
          <p:cNvSpPr txBox="1">
            <a:spLocks noChangeArrowheads="1"/>
          </p:cNvSpPr>
          <p:nvPr/>
        </p:nvSpPr>
        <p:spPr bwMode="auto">
          <a:xfrm>
            <a:off x="6516216" y="5635530"/>
            <a:ext cx="2016224" cy="43204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Group discussion</a:t>
            </a:r>
          </a:p>
        </p:txBody>
      </p:sp>
    </p:spTree>
    <p:extLst>
      <p:ext uri="{BB962C8B-B14F-4D97-AF65-F5344CB8AC3E}">
        <p14:creationId xmlns:p14="http://schemas.microsoft.com/office/powerpoint/2010/main" val="1424535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060" y="268024"/>
            <a:ext cx="9139940" cy="6589976"/>
          </a:xfrm>
          <a:prstGeom prst="rect">
            <a:avLst/>
          </a:prstGeom>
        </p:spPr>
      </p:pic>
      <p:pic>
        <p:nvPicPr>
          <p:cNvPr id="14" name="Picture 13"/>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 name="Rectangle 5"/>
          <p:cNvSpPr>
            <a:spLocks noChangeArrowheads="1"/>
          </p:cNvSpPr>
          <p:nvPr/>
        </p:nvSpPr>
        <p:spPr bwMode="auto">
          <a:xfrm flipV="1">
            <a:off x="539552" y="1628800"/>
            <a:ext cx="8136904" cy="1296144"/>
          </a:xfrm>
          <a:prstGeom prst="rect">
            <a:avLst/>
          </a:prstGeom>
          <a:solidFill>
            <a:srgbClr val="AF235F"/>
          </a:solidFill>
          <a:ln>
            <a:noFill/>
          </a:ln>
          <a:effectLst/>
        </p:spPr>
        <p:txBody>
          <a:bodyPr wrap="none" anchor="ctr"/>
          <a:lstStyle/>
          <a:p>
            <a:endParaRPr lang="en-US">
              <a:solidFill>
                <a:srgbClr val="AF235F"/>
              </a:solidFill>
            </a:endParaRPr>
          </a:p>
        </p:txBody>
      </p:sp>
      <p:sp>
        <p:nvSpPr>
          <p:cNvPr id="503810" name="Rectangle 2"/>
          <p:cNvSpPr>
            <a:spLocks noGrp="1" noChangeArrowheads="1"/>
          </p:cNvSpPr>
          <p:nvPr>
            <p:ph type="title"/>
          </p:nvPr>
        </p:nvSpPr>
        <p:spPr/>
        <p:txBody>
          <a:bodyPr/>
          <a:lstStyle/>
          <a:p>
            <a:r>
              <a:rPr lang="en-US" dirty="0">
                <a:solidFill>
                  <a:srgbClr val="AF235F"/>
                </a:solidFill>
              </a:rPr>
              <a:t>Engineering the future. </a:t>
            </a:r>
            <a:r>
              <a:rPr lang="en-US" b="0" dirty="0">
                <a:solidFill>
                  <a:srgbClr val="AF235F"/>
                </a:solidFill>
              </a:rPr>
              <a:t>Inspire and be inspired.</a:t>
            </a:r>
          </a:p>
        </p:txBody>
      </p:sp>
      <p:sp>
        <p:nvSpPr>
          <p:cNvPr id="15" name="Text Box 6"/>
          <p:cNvSpPr txBox="1">
            <a:spLocks noChangeArrowheads="1"/>
          </p:cNvSpPr>
          <p:nvPr/>
        </p:nvSpPr>
        <p:spPr bwMode="auto">
          <a:xfrm>
            <a:off x="555625" y="6272213"/>
            <a:ext cx="8193088" cy="277812"/>
          </a:xfrm>
          <a:prstGeom prst="rect">
            <a:avLst/>
          </a:prstGeom>
          <a:solidFill>
            <a:schemeClr val="bg1">
              <a:alpha val="0"/>
            </a:schemeClr>
          </a:solidFill>
          <a:ln>
            <a:noFill/>
          </a:ln>
          <a:effectLst/>
        </p:spPr>
        <p:txBody>
          <a:bodyPr lIns="0" tIns="0" rIns="0" bIns="0" anchor="b"/>
          <a:lstStyle/>
          <a:p>
            <a:pPr algn="r"/>
            <a:r>
              <a:rPr lang="en-US" sz="1200" b="1" dirty="0">
                <a:solidFill>
                  <a:schemeClr val="bg2"/>
                </a:solidFill>
              </a:rPr>
              <a:t>© Siemens AG 2012. All rights reserved.</a:t>
            </a:r>
          </a:p>
        </p:txBody>
      </p:sp>
      <p:sp>
        <p:nvSpPr>
          <p:cNvPr id="13" name="Rectangle 12"/>
          <p:cNvSpPr/>
          <p:nvPr/>
        </p:nvSpPr>
        <p:spPr>
          <a:xfrm>
            <a:off x="899592" y="1790665"/>
            <a:ext cx="7488832" cy="1015663"/>
          </a:xfrm>
          <a:prstGeom prst="rect">
            <a:avLst/>
          </a:prstGeom>
        </p:spPr>
        <p:txBody>
          <a:bodyPr wrap="square">
            <a:spAutoFit/>
          </a:bodyPr>
          <a:lstStyle/>
          <a:p>
            <a:r>
              <a:rPr lang="en-US" dirty="0"/>
              <a:t>For further information about the Siemens Education website and all support the materials and downloads please visit us at </a:t>
            </a:r>
            <a:br>
              <a:rPr lang="en-US" dirty="0"/>
            </a:br>
            <a:r>
              <a:rPr lang="en-US" dirty="0" err="1">
                <a:solidFill>
                  <a:schemeClr val="bg2"/>
                </a:solidFill>
              </a:rPr>
              <a:t>www.siemens.co.uk</a:t>
            </a:r>
            <a:r>
              <a:rPr lang="en-US" dirty="0">
                <a:solidFill>
                  <a:schemeClr val="bg2"/>
                </a:solidFill>
              </a:rPr>
              <a:t>/education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13"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Picture this</a:t>
            </a:r>
            <a:endParaRPr lang="en-GB" dirty="0">
              <a:solidFill>
                <a:srgbClr val="AF235F"/>
              </a:solidFill>
            </a:endParaRPr>
          </a:p>
        </p:txBody>
      </p:sp>
      <p:sp>
        <p:nvSpPr>
          <p:cNvPr id="408579" name="Rectangle 3"/>
          <p:cNvSpPr>
            <a:spLocks noGrp="1" noChangeArrowheads="1"/>
          </p:cNvSpPr>
          <p:nvPr>
            <p:ph type="body" sz="half" idx="1"/>
          </p:nvPr>
        </p:nvSpPr>
        <p:spPr>
          <a:xfrm>
            <a:off x="539750" y="1590675"/>
            <a:ext cx="7920682" cy="4681538"/>
          </a:xfrm>
        </p:spPr>
        <p:txBody>
          <a:bodyPr/>
          <a:lstStyle/>
          <a:p>
            <a:pPr marL="0" indent="0">
              <a:buNone/>
            </a:pPr>
            <a:r>
              <a:rPr lang="en-GB" sz="1800" b="1" dirty="0">
                <a:solidFill>
                  <a:srgbClr val="AF235F"/>
                </a:solidFill>
              </a:rPr>
              <a:t>Overall learning objectives:</a:t>
            </a:r>
          </a:p>
          <a:p>
            <a:pPr marL="0" indent="0">
              <a:buNone/>
            </a:pPr>
            <a:endParaRPr lang="en-GB" sz="1800" b="1" dirty="0">
              <a:solidFill>
                <a:srgbClr val="AF235F"/>
              </a:solidFill>
            </a:endParaRPr>
          </a:p>
          <a:p>
            <a:pPr marL="285750" lvl="0" indent="-285750">
              <a:buClr>
                <a:srgbClr val="AF235F"/>
              </a:buClr>
              <a:buFont typeface="Wingdings" pitchFamily="2" charset="2"/>
              <a:buChar char="§"/>
            </a:pPr>
            <a:r>
              <a:rPr lang="en-GB" sz="1800" dirty="0"/>
              <a:t>Developing a sense of scale and proportion with regard to measurement </a:t>
            </a:r>
            <a:br>
              <a:rPr lang="en-GB" sz="1800" dirty="0"/>
            </a:br>
            <a:r>
              <a:rPr lang="en-GB" sz="1800" dirty="0"/>
              <a:t>of frequency.</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Understanding of concepts of sound and ultrasound with use of wave model.</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Use of frequencies to compare waves.</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Assessing the advantages of a particular technology.</a:t>
            </a: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2</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Picture this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314424" y="260648"/>
            <a:ext cx="8839200" cy="977900"/>
          </a:xfrm>
          <a:prstGeom prst="rect">
            <a:avLst/>
          </a:prstGeom>
          <a:ln>
            <a:solidFill>
              <a:srgbClr val="949EAA"/>
            </a:solidFill>
          </a:ln>
        </p:spPr>
      </p:pic>
      <p:sp>
        <p:nvSpPr>
          <p:cNvPr id="13" name="Rectangle 2"/>
          <p:cNvSpPr txBox="1">
            <a:spLocks noChangeArrowheads="1"/>
          </p:cNvSpPr>
          <p:nvPr/>
        </p:nvSpPr>
        <p:spPr bwMode="auto">
          <a:xfrm>
            <a:off x="539750" y="243111"/>
            <a:ext cx="6140450" cy="80962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000" b="1">
                <a:solidFill>
                  <a:schemeClr val="tx1"/>
                </a:solidFill>
                <a:latin typeface="+mj-lt"/>
                <a:ea typeface="+mj-ea"/>
                <a:cs typeface="+mj-cs"/>
              </a:defRPr>
            </a:lvl1pPr>
            <a:lvl2pPr algn="l" rtl="0" eaLnBrk="1" fontAlgn="base" hangingPunct="1">
              <a:spcBef>
                <a:spcPct val="0"/>
              </a:spcBef>
              <a:spcAft>
                <a:spcPct val="0"/>
              </a:spcAft>
              <a:defRPr sz="2000" b="1">
                <a:solidFill>
                  <a:schemeClr val="tx1"/>
                </a:solidFill>
                <a:latin typeface="Arial" charset="0"/>
                <a:ea typeface="Geneva" charset="0"/>
              </a:defRPr>
            </a:lvl2pPr>
            <a:lvl3pPr algn="l" rtl="0" eaLnBrk="1" fontAlgn="base" hangingPunct="1">
              <a:spcBef>
                <a:spcPct val="0"/>
              </a:spcBef>
              <a:spcAft>
                <a:spcPct val="0"/>
              </a:spcAft>
              <a:defRPr sz="2000" b="1">
                <a:solidFill>
                  <a:schemeClr val="tx1"/>
                </a:solidFill>
                <a:latin typeface="Arial" charset="0"/>
                <a:ea typeface="Geneva" charset="0"/>
              </a:defRPr>
            </a:lvl3pPr>
            <a:lvl4pPr algn="l" rtl="0" eaLnBrk="1" fontAlgn="base" hangingPunct="1">
              <a:spcBef>
                <a:spcPct val="0"/>
              </a:spcBef>
              <a:spcAft>
                <a:spcPct val="0"/>
              </a:spcAft>
              <a:defRPr sz="2000" b="1">
                <a:solidFill>
                  <a:schemeClr val="tx1"/>
                </a:solidFill>
                <a:latin typeface="Arial" charset="0"/>
                <a:ea typeface="Geneva" charset="0"/>
              </a:defRPr>
            </a:lvl4pPr>
            <a:lvl5pPr algn="l" rtl="0" eaLnBrk="1" fontAlgn="base" hangingPunct="1">
              <a:spcBef>
                <a:spcPct val="0"/>
              </a:spcBef>
              <a:spcAft>
                <a:spcPct val="0"/>
              </a:spcAft>
              <a:defRPr sz="2000" b="1">
                <a:solidFill>
                  <a:schemeClr val="tx1"/>
                </a:solidFill>
                <a:latin typeface="Arial" charset="0"/>
                <a:ea typeface="Geneva" charset="0"/>
              </a:defRPr>
            </a:lvl5pPr>
            <a:lvl6pPr marL="457200" algn="l" rtl="0" eaLnBrk="1" fontAlgn="base" hangingPunct="1">
              <a:spcBef>
                <a:spcPct val="0"/>
              </a:spcBef>
              <a:spcAft>
                <a:spcPct val="0"/>
              </a:spcAft>
              <a:defRPr sz="2000" b="1">
                <a:solidFill>
                  <a:schemeClr val="tx1"/>
                </a:solidFill>
                <a:latin typeface="Arial" charset="0"/>
                <a:ea typeface="Geneva" charset="0"/>
              </a:defRPr>
            </a:lvl6pPr>
            <a:lvl7pPr marL="914400" algn="l" rtl="0" eaLnBrk="1" fontAlgn="base" hangingPunct="1">
              <a:spcBef>
                <a:spcPct val="0"/>
              </a:spcBef>
              <a:spcAft>
                <a:spcPct val="0"/>
              </a:spcAft>
              <a:defRPr sz="2000" b="1">
                <a:solidFill>
                  <a:schemeClr val="tx1"/>
                </a:solidFill>
                <a:latin typeface="Arial" charset="0"/>
                <a:ea typeface="Geneva" charset="0"/>
              </a:defRPr>
            </a:lvl7pPr>
            <a:lvl8pPr marL="1371600" algn="l" rtl="0" eaLnBrk="1" fontAlgn="base" hangingPunct="1">
              <a:spcBef>
                <a:spcPct val="0"/>
              </a:spcBef>
              <a:spcAft>
                <a:spcPct val="0"/>
              </a:spcAft>
              <a:defRPr sz="2000" b="1">
                <a:solidFill>
                  <a:schemeClr val="tx1"/>
                </a:solidFill>
                <a:latin typeface="Arial" charset="0"/>
                <a:ea typeface="Geneva" charset="0"/>
              </a:defRPr>
            </a:lvl8pPr>
            <a:lvl9pPr marL="1828800" algn="l" rtl="0" eaLnBrk="1" fontAlgn="base" hangingPunct="1">
              <a:spcBef>
                <a:spcPct val="0"/>
              </a:spcBef>
              <a:spcAft>
                <a:spcPct val="0"/>
              </a:spcAft>
              <a:defRPr sz="2000" b="1">
                <a:solidFill>
                  <a:schemeClr val="tx1"/>
                </a:solidFill>
                <a:latin typeface="Arial" charset="0"/>
                <a:ea typeface="Geneva" charset="0"/>
              </a:defRPr>
            </a:lvl9pPr>
          </a:lstStyle>
          <a:p>
            <a:r>
              <a:rPr lang="en-US" dirty="0">
                <a:solidFill>
                  <a:srgbClr val="AF235F"/>
                </a:solidFill>
              </a:rPr>
              <a:t>Picture this</a:t>
            </a:r>
            <a:endParaRPr lang="en-GB" dirty="0">
              <a:solidFill>
                <a:srgbClr val="AF235F"/>
              </a:solidFill>
            </a:endParaRPr>
          </a:p>
        </p:txBody>
      </p:sp>
      <p:sp>
        <p:nvSpPr>
          <p:cNvPr id="408579" name="Rectangle 3"/>
          <p:cNvSpPr>
            <a:spLocks noGrp="1" noChangeArrowheads="1"/>
          </p:cNvSpPr>
          <p:nvPr>
            <p:ph type="body" sz="half" idx="1"/>
          </p:nvPr>
        </p:nvSpPr>
        <p:spPr>
          <a:xfrm>
            <a:off x="539750" y="1590675"/>
            <a:ext cx="7920682" cy="4681538"/>
          </a:xfrm>
        </p:spPr>
        <p:txBody>
          <a:bodyPr/>
          <a:lstStyle/>
          <a:p>
            <a:pPr marL="0" indent="0">
              <a:buNone/>
            </a:pPr>
            <a:r>
              <a:rPr lang="en-GB" sz="1800" b="1" dirty="0">
                <a:solidFill>
                  <a:srgbClr val="AF235F"/>
                </a:solidFill>
              </a:rPr>
              <a:t>Overall learning outcomes:</a:t>
            </a:r>
          </a:p>
          <a:p>
            <a:pPr marL="0" indent="0">
              <a:buNone/>
            </a:pPr>
            <a:endParaRPr lang="en-GB" sz="1800" b="1" dirty="0">
              <a:solidFill>
                <a:srgbClr val="AF235F"/>
              </a:solidFill>
            </a:endParaRPr>
          </a:p>
          <a:p>
            <a:pPr marL="285750" lvl="0" indent="-285750">
              <a:buClr>
                <a:srgbClr val="AF235F"/>
              </a:buClr>
              <a:buFont typeface="Wingdings" pitchFamily="2" charset="2"/>
              <a:buChar char="§"/>
            </a:pPr>
            <a:r>
              <a:rPr lang="en-GB" sz="1800" dirty="0"/>
              <a:t>To explain what ultrasound is and how it can be used to form images.</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To explain how these images can be applied to medical diagnostic situations.</a:t>
            </a:r>
          </a:p>
          <a:p>
            <a:pPr marL="285750" lvl="0" indent="-285750">
              <a:buClr>
                <a:srgbClr val="AF235F"/>
              </a:buClr>
              <a:buFont typeface="Wingdings" pitchFamily="2" charset="2"/>
              <a:buChar char="§"/>
            </a:pPr>
            <a:endParaRPr lang="en-GB" sz="1800" dirty="0"/>
          </a:p>
          <a:p>
            <a:pPr marL="285750" lvl="0" indent="-285750">
              <a:buClr>
                <a:srgbClr val="AF235F"/>
              </a:buClr>
              <a:buFont typeface="Wingdings" pitchFamily="2" charset="2"/>
              <a:buChar char="§"/>
            </a:pPr>
            <a:r>
              <a:rPr lang="en-GB" sz="1800" dirty="0"/>
              <a:t>To use images and other evidence to form ideas and conclusions.</a:t>
            </a:r>
          </a:p>
        </p:txBody>
      </p:sp>
      <p:sp>
        <p:nvSpPr>
          <p:cNvPr id="10"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3</a:t>
            </a:fld>
            <a:endParaRPr lang="en-US" sz="1200" dirty="0">
              <a:solidFill>
                <a:srgbClr val="AF235F"/>
              </a:solidFill>
            </a:endParaRPr>
          </a:p>
        </p:txBody>
      </p:sp>
      <p:sp>
        <p:nvSpPr>
          <p:cNvPr id="9"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Introduction: Picture this</a:t>
            </a:r>
          </a:p>
        </p:txBody>
      </p:sp>
    </p:spTree>
    <p:extLst>
      <p:ext uri="{BB962C8B-B14F-4D97-AF65-F5344CB8AC3E}">
        <p14:creationId xmlns:p14="http://schemas.microsoft.com/office/powerpoint/2010/main" val="2011772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32800" y="1573200"/>
            <a:ext cx="8244000" cy="4680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 name="Picture 11"/>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27011" name="Rectangle 3"/>
          <p:cNvSpPr>
            <a:spLocks noGrp="1" noChangeArrowheads="1"/>
          </p:cNvSpPr>
          <p:nvPr>
            <p:ph type="title"/>
          </p:nvPr>
        </p:nvSpPr>
        <p:spPr>
          <a:xfrm>
            <a:off x="539750" y="244800"/>
            <a:ext cx="6140450" cy="809625"/>
          </a:xfrm>
        </p:spPr>
        <p:txBody>
          <a:bodyPr/>
          <a:lstStyle/>
          <a:p>
            <a:r>
              <a:rPr lang="en-GB" dirty="0">
                <a:solidFill>
                  <a:srgbClr val="AF235F"/>
                </a:solidFill>
              </a:rPr>
              <a:t>Picture this</a:t>
            </a:r>
          </a:p>
        </p:txBody>
      </p:sp>
      <p:sp>
        <p:nvSpPr>
          <p:cNvPr id="13" name="Rectangle 5"/>
          <p:cNvSpPr>
            <a:spLocks noChangeArrowheads="1"/>
          </p:cNvSpPr>
          <p:nvPr/>
        </p:nvSpPr>
        <p:spPr bwMode="auto">
          <a:xfrm flipV="1">
            <a:off x="5364088" y="5301208"/>
            <a:ext cx="3792612" cy="648072"/>
          </a:xfrm>
          <a:prstGeom prst="rect">
            <a:avLst/>
          </a:prstGeom>
          <a:solidFill>
            <a:srgbClr val="AF235F">
              <a:alpha val="71000"/>
            </a:srgbClr>
          </a:solidFill>
          <a:ln>
            <a:noFill/>
          </a:ln>
          <a:effectLst/>
        </p:spPr>
        <p:txBody>
          <a:bodyPr wrap="none" anchor="ctr"/>
          <a:lstStyle/>
          <a:p>
            <a:endParaRPr lang="en-US"/>
          </a:p>
        </p:txBody>
      </p:sp>
      <p:sp>
        <p:nvSpPr>
          <p:cNvPr id="14" name="Rectangle 3"/>
          <p:cNvSpPr txBox="1">
            <a:spLocks noChangeArrowheads="1"/>
          </p:cNvSpPr>
          <p:nvPr/>
        </p:nvSpPr>
        <p:spPr bwMode="auto">
          <a:xfrm>
            <a:off x="5637584" y="5445224"/>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Images to aid diagnosis</a:t>
            </a:r>
          </a:p>
        </p:txBody>
      </p:sp>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4</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1: Picture this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499"/>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54054" y="1600200"/>
            <a:ext cx="4175708" cy="2255180"/>
          </a:xfrm>
          <a:prstGeom prst="rect">
            <a:avLst/>
          </a:prstGeom>
          <a:noFill/>
          <a:ln w="9525" cap="flat" cmpd="sng" algn="ctr">
            <a:noFill/>
            <a:prstDash val="solid"/>
            <a:round/>
            <a:headEnd type="none" w="med" len="med"/>
            <a:tailEnd type="none" w="med" len="med"/>
          </a:ln>
          <a:effectLst/>
        </p:spPr>
      </p:pic>
      <p:sp>
        <p:nvSpPr>
          <p:cNvPr id="14" name="Rectangle 3"/>
          <p:cNvSpPr txBox="1">
            <a:spLocks noChangeArrowheads="1"/>
          </p:cNvSpPr>
          <p:nvPr/>
        </p:nvSpPr>
        <p:spPr bwMode="auto">
          <a:xfrm>
            <a:off x="5637584" y="5445224"/>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    Images to aid diagnosis</a:t>
            </a:r>
          </a:p>
        </p:txBody>
      </p:sp>
      <p:sp>
        <p:nvSpPr>
          <p:cNvPr id="8"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5</a:t>
            </a:fld>
            <a:endParaRPr lang="en-US" sz="1200" dirty="0">
              <a:solidFill>
                <a:srgbClr val="AF235F"/>
              </a:solidFill>
            </a:endParaRPr>
          </a:p>
        </p:txBody>
      </p:sp>
      <p:sp>
        <p:nvSpPr>
          <p:cNvPr id="11"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2: Picture this</a:t>
            </a:r>
          </a:p>
        </p:txBody>
      </p:sp>
      <p:pic>
        <p:nvPicPr>
          <p:cNvPr id="10" name="Picture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6280" y="1587154"/>
            <a:ext cx="4003412" cy="2896085"/>
          </a:xfrm>
          <a:prstGeom prst="rect">
            <a:avLst/>
          </a:prstGeom>
        </p:spPr>
      </p:pic>
      <p:pic>
        <p:nvPicPr>
          <p:cNvPr id="16" name="Picture 15"/>
          <p:cNvPicPr>
            <a:picLocks noChangeAspect="1"/>
          </p:cNvPicPr>
          <p:nvPr/>
        </p:nvPicPr>
        <p:blipFill rotWithShape="1">
          <a:blip r:embed="rId5" cstate="screen">
            <a:extLst>
              <a:ext uri="{28A0092B-C50C-407E-A947-70E740481C1C}">
                <a14:useLocalDpi xmlns:a14="http://schemas.microsoft.com/office/drawing/2010/main"/>
              </a:ext>
            </a:extLst>
          </a:blip>
          <a:srcRect l="-1" b="-1"/>
          <a:stretch/>
        </p:blipFill>
        <p:spPr>
          <a:xfrm>
            <a:off x="550676" y="3710214"/>
            <a:ext cx="4044003" cy="2598675"/>
          </a:xfrm>
          <a:prstGeom prst="rect">
            <a:avLst/>
          </a:prstGeom>
        </p:spPr>
      </p:pic>
      <p:sp>
        <p:nvSpPr>
          <p:cNvPr id="2" name="Rectangle 1"/>
          <p:cNvSpPr/>
          <p:nvPr/>
        </p:nvSpPr>
        <p:spPr bwMode="auto">
          <a:xfrm>
            <a:off x="6774324" y="1571924"/>
            <a:ext cx="1898322" cy="2159233"/>
          </a:xfrm>
          <a:prstGeom prst="rect">
            <a:avLst/>
          </a:prstGeom>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Geneva" charset="0"/>
            </a:endParaRPr>
          </a:p>
        </p:txBody>
      </p:sp>
      <p:pic>
        <p:nvPicPr>
          <p:cNvPr id="17" name="Picture 1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84961" y="3714749"/>
            <a:ext cx="4191646" cy="2628193"/>
          </a:xfrm>
          <a:prstGeom prst="rect">
            <a:avLst/>
          </a:prstGeom>
          <a:solidFill>
            <a:schemeClr val="bg2"/>
          </a:solidFill>
          <a:ln>
            <a:solidFill>
              <a:schemeClr val="bg2"/>
            </a:solidFill>
          </a:ln>
        </p:spPr>
      </p:pic>
      <p:sp>
        <p:nvSpPr>
          <p:cNvPr id="13" name="Rectangle 5"/>
          <p:cNvSpPr>
            <a:spLocks noChangeArrowheads="1"/>
          </p:cNvSpPr>
          <p:nvPr/>
        </p:nvSpPr>
        <p:spPr bwMode="auto">
          <a:xfrm flipV="1">
            <a:off x="5364088" y="5301208"/>
            <a:ext cx="3792612" cy="648072"/>
          </a:xfrm>
          <a:prstGeom prst="rect">
            <a:avLst/>
          </a:prstGeom>
          <a:solidFill>
            <a:srgbClr val="AF235F">
              <a:alpha val="71000"/>
            </a:srgbClr>
          </a:solidFill>
          <a:ln>
            <a:noFill/>
          </a:ln>
          <a:effectLst/>
        </p:spPr>
        <p:txBody>
          <a:bodyPr wrap="none" anchor="ctr"/>
          <a:lstStyle/>
          <a:p>
            <a:endParaRPr lang="en-US"/>
          </a:p>
        </p:txBody>
      </p:sp>
      <p:sp>
        <p:nvSpPr>
          <p:cNvPr id="4" name="TextBox 3"/>
          <p:cNvSpPr txBox="1"/>
          <p:nvPr/>
        </p:nvSpPr>
        <p:spPr>
          <a:xfrm>
            <a:off x="5508104" y="5445224"/>
            <a:ext cx="3456384" cy="369332"/>
          </a:xfrm>
          <a:prstGeom prst="rect">
            <a:avLst/>
          </a:prstGeom>
          <a:noFill/>
        </p:spPr>
        <p:txBody>
          <a:bodyPr wrap="square" rtlCol="0">
            <a:spAutoFit/>
          </a:bodyPr>
          <a:lstStyle/>
          <a:p>
            <a:r>
              <a:rPr lang="en-GB" sz="1800" b="1" dirty="0">
                <a:solidFill>
                  <a:schemeClr val="bg2"/>
                </a:solidFill>
              </a:rPr>
              <a:t>How do these make sound?</a:t>
            </a:r>
          </a:p>
        </p:txBody>
      </p:sp>
      <p:pic>
        <p:nvPicPr>
          <p:cNvPr id="20" name="Picture 19"/>
          <p:cNvPicPr>
            <a:picLocks noChangeAspect="1"/>
          </p:cNvPicPr>
          <p:nvPr/>
        </p:nvPicPr>
        <p:blipFill>
          <a:blip r:embed="rId7"/>
          <a:stretch>
            <a:fillRect/>
          </a:stretch>
        </p:blipFill>
        <p:spPr>
          <a:xfrm>
            <a:off x="323528" y="260648"/>
            <a:ext cx="8830096" cy="977900"/>
          </a:xfrm>
          <a:prstGeom prst="rect">
            <a:avLst/>
          </a:prstGeom>
          <a:ln>
            <a:solidFill>
              <a:srgbClr val="949EAA"/>
            </a:solidFill>
          </a:ln>
        </p:spPr>
      </p:pic>
      <p:sp>
        <p:nvSpPr>
          <p:cNvPr id="21" name="Rectangle 3"/>
          <p:cNvSpPr>
            <a:spLocks noGrp="1" noChangeArrowheads="1"/>
          </p:cNvSpPr>
          <p:nvPr>
            <p:ph type="title"/>
          </p:nvPr>
        </p:nvSpPr>
        <p:spPr>
          <a:xfrm>
            <a:off x="539750" y="244800"/>
            <a:ext cx="6140450" cy="809625"/>
          </a:xfrm>
        </p:spPr>
        <p:txBody>
          <a:bodyPr/>
          <a:lstStyle/>
          <a:p>
            <a:r>
              <a:rPr lang="en-GB" dirty="0">
                <a:solidFill>
                  <a:srgbClr val="AF235F"/>
                </a:solidFill>
              </a:rPr>
              <a:t>Picture this</a:t>
            </a:r>
          </a:p>
        </p:txBody>
      </p:sp>
    </p:spTree>
    <p:extLst>
      <p:ext uri="{BB962C8B-B14F-4D97-AF65-F5344CB8AC3E}">
        <p14:creationId xmlns:p14="http://schemas.microsoft.com/office/powerpoint/2010/main" val="2205302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8"/>
          <p:cNvPicPr>
            <a:picLocks noGrp="1" noChangeAspect="1"/>
          </p:cNvPicPr>
          <p:nvPr>
            <p:ph sz="quarter" idx="12"/>
          </p:nvPr>
        </p:nvPicPr>
        <p:blipFill rotWithShape="1">
          <a:blip r:embed="rId3" cstate="screen">
            <a:extLst>
              <a:ext uri="{28A0092B-C50C-407E-A947-70E740481C1C}">
                <a14:useLocalDpi xmlns:a14="http://schemas.microsoft.com/office/drawing/2010/main"/>
              </a:ext>
            </a:extLst>
          </a:blip>
          <a:srcRect l="-295" r="-1325"/>
          <a:stretch/>
        </p:blipFill>
        <p:spPr>
          <a:xfrm>
            <a:off x="540000" y="1620000"/>
            <a:ext cx="8244000" cy="4680000"/>
          </a:xfrm>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15" name="Rectangle 5"/>
          <p:cNvSpPr>
            <a:spLocks noChangeArrowheads="1"/>
          </p:cNvSpPr>
          <p:nvPr/>
        </p:nvSpPr>
        <p:spPr bwMode="auto">
          <a:xfrm flipV="1">
            <a:off x="5338092" y="5517231"/>
            <a:ext cx="3792612" cy="616161"/>
          </a:xfrm>
          <a:prstGeom prst="rect">
            <a:avLst/>
          </a:prstGeom>
          <a:solidFill>
            <a:srgbClr val="AF235F">
              <a:alpha val="73000"/>
            </a:srgbClr>
          </a:solidFill>
          <a:ln>
            <a:noFill/>
          </a:ln>
          <a:effectLst/>
        </p:spPr>
        <p:txBody>
          <a:bodyPr wrap="none" anchor="ctr"/>
          <a:lstStyle/>
          <a:p>
            <a:endParaRPr lang="en-US"/>
          </a:p>
        </p:txBody>
      </p:sp>
      <p:sp>
        <p:nvSpPr>
          <p:cNvPr id="16" name="Rectangle 3"/>
          <p:cNvSpPr txBox="1">
            <a:spLocks noChangeArrowheads="1"/>
          </p:cNvSpPr>
          <p:nvPr/>
        </p:nvSpPr>
        <p:spPr bwMode="auto">
          <a:xfrm>
            <a:off x="5652120" y="5605139"/>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Representing sound</a:t>
            </a: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6</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2: Picture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9" name="Slide Number Placeholder 5"/>
          <p:cNvSpPr>
            <a:spLocks noGrp="1"/>
          </p:cNvSpPr>
          <p:nvPr>
            <p:ph type="sldNum" sz="quarter" idx="12"/>
          </p:nvPr>
        </p:nvSpPr>
        <p:spPr>
          <a:xfrm>
            <a:off x="453600"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7</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2: Picture this</a:t>
            </a:r>
          </a:p>
        </p:txBody>
      </p:sp>
      <p:sp>
        <p:nvSpPr>
          <p:cNvPr id="15" name="Rectangle 5"/>
          <p:cNvSpPr>
            <a:spLocks noChangeArrowheads="1"/>
          </p:cNvSpPr>
          <p:nvPr/>
        </p:nvSpPr>
        <p:spPr bwMode="auto">
          <a:xfrm flipV="1">
            <a:off x="5351388" y="5661248"/>
            <a:ext cx="3792612" cy="617772"/>
          </a:xfrm>
          <a:prstGeom prst="rect">
            <a:avLst/>
          </a:prstGeom>
          <a:solidFill>
            <a:srgbClr val="AF235F">
              <a:alpha val="73000"/>
            </a:srgbClr>
          </a:solidFill>
          <a:ln>
            <a:noFill/>
          </a:ln>
          <a:effectLst/>
        </p:spPr>
        <p:txBody>
          <a:bodyPr wrap="none" anchor="ctr"/>
          <a:lstStyle/>
          <a:p>
            <a:endParaRPr lang="en-US"/>
          </a:p>
        </p:txBody>
      </p:sp>
      <p:sp>
        <p:nvSpPr>
          <p:cNvPr id="16" name="Rectangle 3"/>
          <p:cNvSpPr txBox="1">
            <a:spLocks noChangeArrowheads="1"/>
          </p:cNvSpPr>
          <p:nvPr/>
        </p:nvSpPr>
        <p:spPr bwMode="auto">
          <a:xfrm>
            <a:off x="5724128" y="5733256"/>
            <a:ext cx="3096344"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Representing sound</a:t>
            </a: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11559" y="1629067"/>
            <a:ext cx="7926882" cy="3741049"/>
          </a:xfrm>
          <a:prstGeom prst="rect">
            <a:avLst/>
          </a:prstGeom>
        </p:spPr>
      </p:pic>
    </p:spTree>
    <p:extLst>
      <p:ext uri="{BB962C8B-B14F-4D97-AF65-F5344CB8AC3E}">
        <p14:creationId xmlns:p14="http://schemas.microsoft.com/office/powerpoint/2010/main" val="3969934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9" name="Slide Number Placeholder 5"/>
          <p:cNvSpPr>
            <a:spLocks noGrp="1"/>
          </p:cNvSpPr>
          <p:nvPr>
            <p:ph type="sldNum" sz="quarter" idx="12"/>
          </p:nvPr>
        </p:nvSpPr>
        <p:spPr>
          <a:xfrm>
            <a:off x="453600"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8</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Picture this</a:t>
            </a:r>
          </a:p>
        </p:txBody>
      </p:sp>
      <p:sp>
        <p:nvSpPr>
          <p:cNvPr id="15" name="Rectangle 5"/>
          <p:cNvSpPr>
            <a:spLocks noChangeArrowheads="1"/>
          </p:cNvSpPr>
          <p:nvPr/>
        </p:nvSpPr>
        <p:spPr bwMode="auto">
          <a:xfrm flipV="1">
            <a:off x="5148064" y="5661247"/>
            <a:ext cx="3995936" cy="671625"/>
          </a:xfrm>
          <a:prstGeom prst="rect">
            <a:avLst/>
          </a:prstGeom>
          <a:solidFill>
            <a:srgbClr val="AF235F">
              <a:alpha val="73000"/>
            </a:srgbClr>
          </a:solidFill>
          <a:ln>
            <a:noFill/>
          </a:ln>
          <a:effectLst/>
        </p:spPr>
        <p:txBody>
          <a:bodyPr wrap="none" anchor="ctr"/>
          <a:lstStyle/>
          <a:p>
            <a:endParaRPr lang="en-US"/>
          </a:p>
        </p:txBody>
      </p:sp>
      <p:sp>
        <p:nvSpPr>
          <p:cNvPr id="16" name="Rectangle 3"/>
          <p:cNvSpPr txBox="1">
            <a:spLocks noChangeArrowheads="1"/>
          </p:cNvSpPr>
          <p:nvPr/>
        </p:nvSpPr>
        <p:spPr bwMode="auto">
          <a:xfrm>
            <a:off x="5508104" y="5826622"/>
            <a:ext cx="3240360"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Audible range of humans</a:t>
            </a: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91680" y="1628820"/>
            <a:ext cx="5476411" cy="3983951"/>
          </a:xfrm>
          <a:prstGeom prst="rect">
            <a:avLst/>
          </a:prstGeom>
        </p:spPr>
      </p:pic>
    </p:spTree>
    <p:extLst>
      <p:ext uri="{BB962C8B-B14F-4D97-AF65-F5344CB8AC3E}">
        <p14:creationId xmlns:p14="http://schemas.microsoft.com/office/powerpoint/2010/main" val="437644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18763" y="1400957"/>
            <a:ext cx="4702962" cy="2585717"/>
          </a:xfrm>
          <a:prstGeom prst="rect">
            <a:avLst/>
          </a:prstGeom>
        </p:spPr>
      </p:pic>
      <p:pic>
        <p:nvPicPr>
          <p:cNvPr id="13" name="Picture 12"/>
          <p:cNvPicPr>
            <a:picLocks noChangeAspect="1"/>
          </p:cNvPicPr>
          <p:nvPr/>
        </p:nvPicPr>
        <p:blipFill>
          <a:blip r:embed="rId4"/>
          <a:stretch>
            <a:fillRect/>
          </a:stretch>
        </p:blipFill>
        <p:spPr>
          <a:xfrm>
            <a:off x="323528" y="260648"/>
            <a:ext cx="8830096" cy="977900"/>
          </a:xfrm>
          <a:prstGeom prst="rect">
            <a:avLst/>
          </a:prstGeom>
          <a:ln>
            <a:solidFill>
              <a:srgbClr val="949EAA"/>
            </a:solidFill>
          </a:ln>
        </p:spPr>
      </p:pic>
      <p:sp>
        <p:nvSpPr>
          <p:cNvPr id="416770" name="Rectangle 2"/>
          <p:cNvSpPr>
            <a:spLocks noGrp="1" noChangeArrowheads="1"/>
          </p:cNvSpPr>
          <p:nvPr>
            <p:ph type="title"/>
          </p:nvPr>
        </p:nvSpPr>
        <p:spPr>
          <a:xfrm>
            <a:off x="539750" y="243111"/>
            <a:ext cx="6140450" cy="809625"/>
          </a:xfrm>
        </p:spPr>
        <p:txBody>
          <a:bodyPr/>
          <a:lstStyle/>
          <a:p>
            <a:r>
              <a:rPr lang="en-GB" dirty="0">
                <a:solidFill>
                  <a:srgbClr val="AF235F"/>
                </a:solidFill>
              </a:rPr>
              <a:t>Picture this</a:t>
            </a:r>
          </a:p>
        </p:txBody>
      </p:sp>
      <p:sp>
        <p:nvSpPr>
          <p:cNvPr id="9" name="Slide Number Placeholder 5"/>
          <p:cNvSpPr>
            <a:spLocks noGrp="1"/>
          </p:cNvSpPr>
          <p:nvPr>
            <p:ph type="sldNum" sz="quarter" idx="12"/>
          </p:nvPr>
        </p:nvSpPr>
        <p:spPr>
          <a:xfrm>
            <a:off x="454844" y="6488113"/>
            <a:ext cx="877888" cy="273050"/>
          </a:xfrm>
        </p:spPr>
        <p:txBody>
          <a:bodyPr/>
          <a:lstStyle/>
          <a:p>
            <a:r>
              <a:rPr lang="en-US" sz="1200" dirty="0">
                <a:solidFill>
                  <a:srgbClr val="AF235F"/>
                </a:solidFill>
              </a:rPr>
              <a:t>Page </a:t>
            </a:r>
            <a:fld id="{BB3272F9-C649-F34A-82EE-982F85F04578}" type="slidenum">
              <a:rPr lang="en-US" sz="1200">
                <a:solidFill>
                  <a:srgbClr val="AF235F"/>
                </a:solidFill>
              </a:rPr>
              <a:pPr/>
              <a:t>9</a:t>
            </a:fld>
            <a:endParaRPr lang="en-US" sz="1200" dirty="0">
              <a:solidFill>
                <a:srgbClr val="AF235F"/>
              </a:solidFill>
            </a:endParaRPr>
          </a:p>
        </p:txBody>
      </p:sp>
      <p:sp>
        <p:nvSpPr>
          <p:cNvPr id="12" name="Slide Number Placeholder 5"/>
          <p:cNvSpPr txBox="1">
            <a:spLocks/>
          </p:cNvSpPr>
          <p:nvPr/>
        </p:nvSpPr>
        <p:spPr>
          <a:xfrm>
            <a:off x="1259632" y="6488113"/>
            <a:ext cx="3618036" cy="369888"/>
          </a:xfrm>
          <a:prstGeom prst="rect">
            <a:avLst/>
          </a:prstGeom>
        </p:spPr>
        <p:txBody>
          <a:bodyPr/>
          <a:lstStyle>
            <a:defPPr>
              <a:defRPr lang="de-DE"/>
            </a:defPPr>
            <a:lvl1pPr algn="l" rtl="0" fontAlgn="base">
              <a:spcBef>
                <a:spcPct val="50000"/>
              </a:spcBef>
              <a:spcAft>
                <a:spcPct val="0"/>
              </a:spcAft>
              <a:defRPr sz="2000" kern="1200">
                <a:solidFill>
                  <a:schemeClr val="tx1"/>
                </a:solidFill>
                <a:latin typeface="Arial" charset="0"/>
                <a:ea typeface="Geneva" charset="0"/>
                <a:cs typeface="+mn-cs"/>
              </a:defRPr>
            </a:lvl1pPr>
            <a:lvl2pPr marL="457200" algn="l" rtl="0" fontAlgn="base">
              <a:spcBef>
                <a:spcPct val="50000"/>
              </a:spcBef>
              <a:spcAft>
                <a:spcPct val="0"/>
              </a:spcAft>
              <a:defRPr sz="2000" kern="1200">
                <a:solidFill>
                  <a:schemeClr val="tx1"/>
                </a:solidFill>
                <a:latin typeface="Arial" charset="0"/>
                <a:ea typeface="Geneva" charset="0"/>
                <a:cs typeface="+mn-cs"/>
              </a:defRPr>
            </a:lvl2pPr>
            <a:lvl3pPr marL="914400" algn="l" rtl="0" fontAlgn="base">
              <a:spcBef>
                <a:spcPct val="50000"/>
              </a:spcBef>
              <a:spcAft>
                <a:spcPct val="0"/>
              </a:spcAft>
              <a:defRPr sz="2000" kern="1200">
                <a:solidFill>
                  <a:schemeClr val="tx1"/>
                </a:solidFill>
                <a:latin typeface="Arial" charset="0"/>
                <a:ea typeface="Geneva" charset="0"/>
                <a:cs typeface="+mn-cs"/>
              </a:defRPr>
            </a:lvl3pPr>
            <a:lvl4pPr marL="1371600" algn="l" rtl="0" fontAlgn="base">
              <a:spcBef>
                <a:spcPct val="50000"/>
              </a:spcBef>
              <a:spcAft>
                <a:spcPct val="0"/>
              </a:spcAft>
              <a:defRPr sz="2000" kern="1200">
                <a:solidFill>
                  <a:schemeClr val="tx1"/>
                </a:solidFill>
                <a:latin typeface="Arial" charset="0"/>
                <a:ea typeface="Geneva" charset="0"/>
                <a:cs typeface="+mn-cs"/>
              </a:defRPr>
            </a:lvl4pPr>
            <a:lvl5pPr marL="1828800" algn="l" rtl="0" fontAlgn="base">
              <a:spcBef>
                <a:spcPct val="50000"/>
              </a:spcBef>
              <a:spcAft>
                <a:spcPct val="0"/>
              </a:spcAft>
              <a:defRPr sz="2000" kern="1200">
                <a:solidFill>
                  <a:schemeClr val="tx1"/>
                </a:solidFill>
                <a:latin typeface="Arial" charset="0"/>
                <a:ea typeface="Geneva" charset="0"/>
                <a:cs typeface="+mn-cs"/>
              </a:defRPr>
            </a:lvl5pPr>
            <a:lvl6pPr marL="2286000" algn="l" defTabSz="457200" rtl="0" eaLnBrk="1" latinLnBrk="0" hangingPunct="1">
              <a:defRPr sz="2000" kern="1200">
                <a:solidFill>
                  <a:schemeClr val="tx1"/>
                </a:solidFill>
                <a:latin typeface="Arial" charset="0"/>
                <a:ea typeface="Geneva" charset="0"/>
                <a:cs typeface="+mn-cs"/>
              </a:defRPr>
            </a:lvl6pPr>
            <a:lvl7pPr marL="2743200" algn="l" defTabSz="457200" rtl="0" eaLnBrk="1" latinLnBrk="0" hangingPunct="1">
              <a:defRPr sz="2000" kern="1200">
                <a:solidFill>
                  <a:schemeClr val="tx1"/>
                </a:solidFill>
                <a:latin typeface="Arial" charset="0"/>
                <a:ea typeface="Geneva" charset="0"/>
                <a:cs typeface="+mn-cs"/>
              </a:defRPr>
            </a:lvl7pPr>
            <a:lvl8pPr marL="3200400" algn="l" defTabSz="457200" rtl="0" eaLnBrk="1" latinLnBrk="0" hangingPunct="1">
              <a:defRPr sz="2000" kern="1200">
                <a:solidFill>
                  <a:schemeClr val="tx1"/>
                </a:solidFill>
                <a:latin typeface="Arial" charset="0"/>
                <a:ea typeface="Geneva" charset="0"/>
                <a:cs typeface="+mn-cs"/>
              </a:defRPr>
            </a:lvl8pPr>
            <a:lvl9pPr marL="3657600" algn="l" defTabSz="457200" rtl="0" eaLnBrk="1" latinLnBrk="0" hangingPunct="1">
              <a:defRPr sz="2000" kern="1200">
                <a:solidFill>
                  <a:schemeClr val="tx1"/>
                </a:solidFill>
                <a:latin typeface="Arial" charset="0"/>
                <a:ea typeface="Geneva" charset="0"/>
                <a:cs typeface="+mn-cs"/>
              </a:defRPr>
            </a:lvl9pPr>
          </a:lstStyle>
          <a:p>
            <a:r>
              <a:rPr lang="en-US" sz="1200" dirty="0">
                <a:solidFill>
                  <a:srgbClr val="AF235F"/>
                </a:solidFill>
              </a:rPr>
              <a:t>Episode 3: Picture this</a:t>
            </a:r>
          </a:p>
        </p:txBody>
      </p:sp>
      <p:pic>
        <p:nvPicPr>
          <p:cNvPr id="3" name="Picture 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71499" y="1444077"/>
            <a:ext cx="3053335" cy="4738143"/>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997572" y="3599795"/>
            <a:ext cx="4677248" cy="1788180"/>
          </a:xfrm>
          <a:prstGeom prst="rect">
            <a:avLst/>
          </a:prstGeom>
        </p:spPr>
      </p:pic>
      <p:sp>
        <p:nvSpPr>
          <p:cNvPr id="15" name="Rectangle 5"/>
          <p:cNvSpPr>
            <a:spLocks noChangeArrowheads="1"/>
          </p:cNvSpPr>
          <p:nvPr/>
        </p:nvSpPr>
        <p:spPr bwMode="auto">
          <a:xfrm flipV="1">
            <a:off x="4738576" y="5517231"/>
            <a:ext cx="4392128" cy="616161"/>
          </a:xfrm>
          <a:prstGeom prst="rect">
            <a:avLst/>
          </a:prstGeom>
          <a:solidFill>
            <a:srgbClr val="AF235F">
              <a:alpha val="73000"/>
            </a:srgbClr>
          </a:solidFill>
          <a:ln>
            <a:noFill/>
          </a:ln>
          <a:effectLst/>
        </p:spPr>
        <p:txBody>
          <a:bodyPr wrap="none" anchor="ctr"/>
          <a:lstStyle/>
          <a:p>
            <a:endParaRPr lang="en-US"/>
          </a:p>
        </p:txBody>
      </p:sp>
      <p:sp>
        <p:nvSpPr>
          <p:cNvPr id="16" name="Rectangle 3"/>
          <p:cNvSpPr txBox="1">
            <a:spLocks noChangeArrowheads="1"/>
          </p:cNvSpPr>
          <p:nvPr/>
        </p:nvSpPr>
        <p:spPr bwMode="auto">
          <a:xfrm>
            <a:off x="5220072" y="5605139"/>
            <a:ext cx="3528392" cy="57708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lnSpc>
                <a:spcPct val="110000"/>
              </a:lnSpc>
              <a:spcBef>
                <a:spcPct val="0"/>
              </a:spcBef>
              <a:spcAft>
                <a:spcPct val="0"/>
              </a:spcAft>
              <a:buFont typeface="Wingdings" charset="0"/>
              <a:defRPr>
                <a:solidFill>
                  <a:schemeClr val="tx1"/>
                </a:solidFill>
                <a:latin typeface="+mn-lt"/>
                <a:ea typeface="+mn-ea"/>
                <a:cs typeface="+mn-cs"/>
              </a:defRPr>
            </a:lvl1pPr>
            <a:lvl2pPr marL="1905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2pPr>
            <a:lvl3pPr marL="381000"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3pPr>
            <a:lvl4pPr marL="573088" indent="-190500"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4pPr>
            <a:lvl5pPr marL="7635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a:lstStyle>
          <a:p>
            <a:r>
              <a:rPr lang="en-US" sz="1800" b="1" dirty="0">
                <a:solidFill>
                  <a:schemeClr val="bg2"/>
                </a:solidFill>
              </a:rPr>
              <a:t>Humans can hear up to 20kHz</a:t>
            </a:r>
          </a:p>
        </p:txBody>
      </p:sp>
    </p:spTree>
    <p:extLst>
      <p:ext uri="{BB962C8B-B14F-4D97-AF65-F5344CB8AC3E}">
        <p14:creationId xmlns:p14="http://schemas.microsoft.com/office/powerpoint/2010/main" val="41886297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2.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ags/tag3.xml><?xml version="1.0" encoding="utf-8"?>
<p:tagLst xmlns:a="http://schemas.openxmlformats.org/drawingml/2006/main" xmlns:r="http://schemas.openxmlformats.org/officeDocument/2006/relationships" xmlns:p="http://schemas.openxmlformats.org/presentationml/2006/main">
  <p:tag name="COLORSETCLASSNAME" val="ColorSet1"/>
  <p:tag name="COLORS" val="White;White;-2;-2;-1"/>
</p:tagLst>
</file>

<file path=ppt/theme/theme1.xml><?xml version="1.0" encoding="utf-8"?>
<a:theme xmlns:a="http://schemas.openxmlformats.org/drawingml/2006/main" name="sie_ppt_basic_gray_EN">
  <a:themeElements>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fontScheme name="sie_ppt_exp_gray_DE">
      <a:majorFont>
        <a:latin typeface="Arial"/>
        <a:ea typeface="Geneva"/>
        <a:cs typeface=""/>
      </a:majorFont>
      <a:minorFont>
        <a:latin typeface="Arial"/>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Geneva" charset="0"/>
          </a:defRPr>
        </a:defPPr>
      </a:lstStyle>
    </a:lnDef>
  </a:objectDefaults>
  <a:extraClrSchemeLst>
    <a:extraClrScheme>
      <a:clrScheme name="sie_ppt_exp_gray_DE 1">
        <a:dk1>
          <a:srgbClr val="000000"/>
        </a:dk1>
        <a:lt1>
          <a:srgbClr val="D0D3DA"/>
        </a:lt1>
        <a:dk2>
          <a:srgbClr val="949EAA"/>
        </a:dk2>
        <a:lt2>
          <a:srgbClr val="FFFFFF"/>
        </a:lt2>
        <a:accent1>
          <a:srgbClr val="949EAA"/>
        </a:accent1>
        <a:accent2>
          <a:srgbClr val="CC0000"/>
        </a:accent2>
        <a:accent3>
          <a:srgbClr val="E4E6EA"/>
        </a:accent3>
        <a:accent4>
          <a:srgbClr val="000000"/>
        </a:accent4>
        <a:accent5>
          <a:srgbClr val="C8CCD2"/>
        </a:accent5>
        <a:accent6>
          <a:srgbClr val="B90000"/>
        </a:accent6>
        <a:hlink>
          <a:srgbClr val="3366AA"/>
        </a:hlink>
        <a:folHlink>
          <a:srgbClr val="3366A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sie_ppt_basic_gray_EN.pot</Template>
  <TotalTime>1142</TotalTime>
  <Words>1497</Words>
  <Application>Microsoft Office PowerPoint</Application>
  <PresentationFormat>On-screen Show (4:3)</PresentationFormat>
  <Paragraphs>159</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Siemens Sans</vt:lpstr>
      <vt:lpstr>Siemens Slab</vt:lpstr>
      <vt:lpstr>Wingdings</vt:lpstr>
      <vt:lpstr>sie_ppt_basic_gray_EN</vt:lpstr>
      <vt:lpstr>Picture this </vt:lpstr>
      <vt:lpstr>PowerPoint Presentation</vt:lpstr>
      <vt:lpstr>PowerPoint Presentation</vt:lpstr>
      <vt:lpstr>Picture this</vt:lpstr>
      <vt:lpstr>Picture this</vt:lpstr>
      <vt:lpstr>Picture this</vt:lpstr>
      <vt:lpstr>Picture this</vt:lpstr>
      <vt:lpstr>Picture this</vt:lpstr>
      <vt:lpstr>Picture this</vt:lpstr>
      <vt:lpstr>Picture this</vt:lpstr>
      <vt:lpstr>PowerPoint Presentation</vt:lpstr>
      <vt:lpstr>Picture this</vt:lpstr>
      <vt:lpstr>Picture this</vt:lpstr>
      <vt:lpstr>Picture this</vt:lpstr>
      <vt:lpstr>Picture this</vt:lpstr>
      <vt:lpstr>Picture this</vt:lpstr>
      <vt:lpstr>Picture this</vt:lpstr>
      <vt:lpstr>Engineering the future. Inspire and be inspired.</vt:lpstr>
    </vt:vector>
  </TitlesOfParts>
  <Company>MetaDesign AG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Design PowerPoint-Templates</dc:title>
  <dc:creator>virtuell</dc:creator>
  <cp:lastModifiedBy>Wood, Mark (RC-GB SUS SUS1)</cp:lastModifiedBy>
  <cp:revision>227</cp:revision>
  <cp:lastPrinted>2012-11-20T09:13:21Z</cp:lastPrinted>
  <dcterms:created xsi:type="dcterms:W3CDTF">2006-04-07T10:01:45Z</dcterms:created>
  <dcterms:modified xsi:type="dcterms:W3CDTF">2023-03-08T14:52:30Z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d258917-277f-42cd-a3cd-14c4e9ee58bc_Enabled">
    <vt:lpwstr>true</vt:lpwstr>
  </property>
  <property fmtid="{D5CDD505-2E9C-101B-9397-08002B2CF9AE}" pid="3" name="MSIP_Label_9d258917-277f-42cd-a3cd-14c4e9ee58bc_SetDate">
    <vt:lpwstr>2023-03-08T14:52:20Z</vt:lpwstr>
  </property>
  <property fmtid="{D5CDD505-2E9C-101B-9397-08002B2CF9AE}" pid="4" name="MSIP_Label_9d258917-277f-42cd-a3cd-14c4e9ee58bc_Method">
    <vt:lpwstr>Standard</vt:lpwstr>
  </property>
  <property fmtid="{D5CDD505-2E9C-101B-9397-08002B2CF9AE}" pid="5" name="MSIP_Label_9d258917-277f-42cd-a3cd-14c4e9ee58bc_Name">
    <vt:lpwstr>restricted</vt:lpwstr>
  </property>
  <property fmtid="{D5CDD505-2E9C-101B-9397-08002B2CF9AE}" pid="6" name="MSIP_Label_9d258917-277f-42cd-a3cd-14c4e9ee58bc_SiteId">
    <vt:lpwstr>38ae3bcd-9579-4fd4-adda-b42e1495d55a</vt:lpwstr>
  </property>
  <property fmtid="{D5CDD505-2E9C-101B-9397-08002B2CF9AE}" pid="7" name="MSIP_Label_9d258917-277f-42cd-a3cd-14c4e9ee58bc_ActionId">
    <vt:lpwstr>37eb274a-2d45-4dba-8a06-4ee1bfe7ffcf</vt:lpwstr>
  </property>
  <property fmtid="{D5CDD505-2E9C-101B-9397-08002B2CF9AE}" pid="8" name="MSIP_Label_9d258917-277f-42cd-a3cd-14c4e9ee58bc_ContentBits">
    <vt:lpwstr>0</vt:lpwstr>
  </property>
  <property fmtid="{D5CDD505-2E9C-101B-9397-08002B2CF9AE}" pid="9" name="Document_Confidentiality">
    <vt:lpwstr>Restricted</vt:lpwstr>
  </property>
</Properties>
</file>