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357" r:id="rId2"/>
    <p:sldId id="326" r:id="rId3"/>
    <p:sldId id="359" r:id="rId4"/>
    <p:sldId id="361" r:id="rId5"/>
    <p:sldId id="360" r:id="rId6"/>
    <p:sldId id="335" r:id="rId7"/>
    <p:sldId id="363" r:id="rId8"/>
    <p:sldId id="366" r:id="rId9"/>
    <p:sldId id="365" r:id="rId10"/>
    <p:sldId id="368" r:id="rId11"/>
    <p:sldId id="369" r:id="rId12"/>
    <p:sldId id="370" r:id="rId13"/>
    <p:sldId id="373" r:id="rId14"/>
    <p:sldId id="374" r:id="rId15"/>
    <p:sldId id="375" r:id="rId16"/>
    <p:sldId id="376" r:id="rId17"/>
    <p:sldId id="377" r:id="rId18"/>
    <p:sldId id="371" r:id="rId19"/>
    <p:sldId id="358" r:id="rId20"/>
  </p:sldIdLst>
  <p:sldSz cx="9144000" cy="6858000" type="screen4x3"/>
  <p:notesSz cx="6794500" cy="9931400"/>
  <p:defaultTex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p:defaultTextStyle>
  <p:extLst>
    <p:ext uri="{EFAFB233-063F-42B5-8137-9DF3F51BA10A}">
      <p15:sldGuideLst xmlns:p15="http://schemas.microsoft.com/office/powerpoint/2012/main">
        <p15:guide id="1" orient="horz" pos="754">
          <p15:clr>
            <a:srgbClr val="A4A3A4"/>
          </p15:clr>
        </p15:guide>
        <p15:guide id="2" orient="horz" pos="163">
          <p15:clr>
            <a:srgbClr val="A4A3A4"/>
          </p15:clr>
        </p15:guide>
        <p15:guide id="3" orient="horz">
          <p15:clr>
            <a:srgbClr val="A4A3A4"/>
          </p15:clr>
        </p15:guide>
        <p15:guide id="4" orient="horz" pos="4012">
          <p15:clr>
            <a:srgbClr val="A4A3A4"/>
          </p15:clr>
        </p15:guide>
        <p15:guide id="5" orient="horz" pos="299">
          <p15:clr>
            <a:srgbClr val="A4A3A4"/>
          </p15:clr>
        </p15:guide>
        <p15:guide id="6" orient="horz" pos="2157">
          <p15:clr>
            <a:srgbClr val="A4A3A4"/>
          </p15:clr>
        </p15:guide>
        <p15:guide id="7" orient="horz" pos="846">
          <p15:clr>
            <a:srgbClr val="A4A3A4"/>
          </p15:clr>
        </p15:guide>
        <p15:guide id="8" orient="horz" pos="787">
          <p15:clr>
            <a:srgbClr val="A4A3A4"/>
          </p15:clr>
        </p15:guide>
        <p15:guide id="9" pos="5465">
          <p15:clr>
            <a:srgbClr val="A4A3A4"/>
          </p15:clr>
        </p15:guide>
        <p15:guide id="10">
          <p15:clr>
            <a:srgbClr val="A4A3A4"/>
          </p15:clr>
        </p15:guide>
        <p15:guide id="11" pos="2881">
          <p15:clr>
            <a:srgbClr val="A4A3A4"/>
          </p15:clr>
        </p15:guide>
        <p15:guide id="12" pos="5464">
          <p15:clr>
            <a:srgbClr val="A4A3A4"/>
          </p15:clr>
        </p15:guide>
        <p15:guide id="13" pos="340">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235F"/>
    <a:srgbClr val="55A0B9"/>
    <a:srgbClr val="D2D741"/>
    <a:srgbClr val="BEC328"/>
    <a:srgbClr val="96A51E"/>
    <a:srgbClr val="669A00"/>
    <a:srgbClr val="D0D3DA"/>
    <a:srgbClr val="333333"/>
    <a:srgbClr val="003399"/>
    <a:srgbClr val="00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00" autoAdjust="0"/>
    <p:restoredTop sz="87820" autoAdjust="0"/>
  </p:normalViewPr>
  <p:slideViewPr>
    <p:cSldViewPr>
      <p:cViewPr>
        <p:scale>
          <a:sx n="80" d="100"/>
          <a:sy n="80" d="100"/>
        </p:scale>
        <p:origin x="2112" y="456"/>
      </p:cViewPr>
      <p:guideLst>
        <p:guide orient="horz" pos="754"/>
        <p:guide orient="horz" pos="163"/>
        <p:guide orient="horz"/>
        <p:guide orient="horz" pos="4012"/>
        <p:guide orient="horz" pos="299"/>
        <p:guide orient="horz" pos="2157"/>
        <p:guide orient="horz" pos="846"/>
        <p:guide orient="horz" pos="787"/>
        <p:guide pos="5465"/>
        <p:guide/>
        <p:guide pos="2881"/>
        <p:guide pos="5464"/>
        <p:guide pos="340"/>
      </p:guideLst>
    </p:cSldViewPr>
  </p:slideViewPr>
  <p:outlineViewPr>
    <p:cViewPr>
      <p:scale>
        <a:sx n="33" d="100"/>
        <a:sy n="33" d="100"/>
      </p:scale>
      <p:origin x="0" y="40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4086" y="10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Mark (RC-GB SUS SUS1)" userId="7b65dbd3-4fb9-43eb-becc-2b93ea9ad58d" providerId="ADAL" clId="{BC3699C0-3AAC-483F-998B-AA678A0DCEE4}"/>
    <pc:docChg chg="modSld">
      <pc:chgData name="Wood, Mark (RC-GB SUS SUS1)" userId="7b65dbd3-4fb9-43eb-becc-2b93ea9ad58d" providerId="ADAL" clId="{BC3699C0-3AAC-483F-998B-AA678A0DCEE4}" dt="2023-03-08T09:53:46.864" v="2" actId="20577"/>
      <pc:docMkLst>
        <pc:docMk/>
      </pc:docMkLst>
      <pc:sldChg chg="modSp mod">
        <pc:chgData name="Wood, Mark (RC-GB SUS SUS1)" userId="7b65dbd3-4fb9-43eb-becc-2b93ea9ad58d" providerId="ADAL" clId="{BC3699C0-3AAC-483F-998B-AA678A0DCEE4}" dt="2023-03-08T09:52:54.507" v="0" actId="20577"/>
        <pc:sldMkLst>
          <pc:docMk/>
          <pc:sldMk cId="0" sldId="357"/>
        </pc:sldMkLst>
        <pc:spChg chg="mod">
          <ac:chgData name="Wood, Mark (RC-GB SUS SUS1)" userId="7b65dbd3-4fb9-43eb-becc-2b93ea9ad58d" providerId="ADAL" clId="{BC3699C0-3AAC-483F-998B-AA678A0DCEE4}" dt="2023-03-08T09:52:54.507" v="0" actId="20577"/>
          <ac:spMkLst>
            <pc:docMk/>
            <pc:sldMk cId="0" sldId="357"/>
            <ac:spMk id="500743" creationId="{00000000-0000-0000-0000-000000000000}"/>
          </ac:spMkLst>
        </pc:spChg>
      </pc:sldChg>
      <pc:sldChg chg="modNotesTx">
        <pc:chgData name="Wood, Mark (RC-GB SUS SUS1)" userId="7b65dbd3-4fb9-43eb-becc-2b93ea9ad58d" providerId="ADAL" clId="{BC3699C0-3AAC-483F-998B-AA678A0DCEE4}" dt="2023-03-08T09:53:46.864" v="2" actId="20577"/>
        <pc:sldMkLst>
          <pc:docMk/>
          <pc:sldMk cId="1186625442" sldId="3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1" y="1"/>
            <a:ext cx="2944813" cy="49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173059" name="Rectangle 3"/>
          <p:cNvSpPr>
            <a:spLocks noGrp="1" noChangeArrowheads="1"/>
          </p:cNvSpPr>
          <p:nvPr>
            <p:ph type="dt" sz="quarter" idx="1"/>
          </p:nvPr>
        </p:nvSpPr>
        <p:spPr bwMode="auto">
          <a:xfrm>
            <a:off x="3849688" y="1"/>
            <a:ext cx="2944812" cy="49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173060" name="Rectangle 4"/>
          <p:cNvSpPr>
            <a:spLocks noGrp="1" noChangeArrowheads="1"/>
          </p:cNvSpPr>
          <p:nvPr>
            <p:ph type="ftr" sz="quarter" idx="2"/>
          </p:nvPr>
        </p:nvSpPr>
        <p:spPr bwMode="auto">
          <a:xfrm>
            <a:off x="1" y="9435146"/>
            <a:ext cx="2944813" cy="496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173061" name="Rectangle 5"/>
          <p:cNvSpPr>
            <a:spLocks noGrp="1" noChangeArrowheads="1"/>
          </p:cNvSpPr>
          <p:nvPr>
            <p:ph type="sldNum" sz="quarter" idx="3"/>
          </p:nvPr>
        </p:nvSpPr>
        <p:spPr bwMode="auto">
          <a:xfrm>
            <a:off x="3849688" y="9435146"/>
            <a:ext cx="2944812" cy="496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r">
              <a:spcBef>
                <a:spcPct val="0"/>
              </a:spcBef>
              <a:defRPr sz="1200">
                <a:latin typeface="Siemens Sans" charset="0"/>
              </a:defRPr>
            </a:lvl1pPr>
          </a:lstStyle>
          <a:p>
            <a:fld id="{25F2FD24-84D8-B54C-8C6D-F7C5A01A286D}" type="slidenum">
              <a:rPr lang="de-DE"/>
              <a:pPr/>
              <a:t>‹#›</a:t>
            </a:fld>
            <a:endParaRPr lang="de-DE"/>
          </a:p>
        </p:txBody>
      </p:sp>
    </p:spTree>
    <p:extLst>
      <p:ext uri="{BB962C8B-B14F-4D97-AF65-F5344CB8AC3E}">
        <p14:creationId xmlns:p14="http://schemas.microsoft.com/office/powerpoint/2010/main" val="2533784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1" y="1"/>
            <a:ext cx="2944813" cy="49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77827" name="Rectangle 3"/>
          <p:cNvSpPr>
            <a:spLocks noGrp="1" noChangeArrowheads="1"/>
          </p:cNvSpPr>
          <p:nvPr>
            <p:ph type="dt" idx="1"/>
          </p:nvPr>
        </p:nvSpPr>
        <p:spPr bwMode="auto">
          <a:xfrm>
            <a:off x="3848101" y="1"/>
            <a:ext cx="2944813" cy="49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77828" name="Rectangle 4"/>
          <p:cNvSpPr>
            <a:spLocks noGrp="1" noRot="1" noChangeAspect="1" noChangeArrowheads="1" noTextEdit="1"/>
          </p:cNvSpPr>
          <p:nvPr>
            <p:ph type="sldImg" idx="2"/>
          </p:nvPr>
        </p:nvSpPr>
        <p:spPr bwMode="auto">
          <a:xfrm>
            <a:off x="914400" y="744538"/>
            <a:ext cx="4965700"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77829" name="Rectangle 5"/>
          <p:cNvSpPr>
            <a:spLocks noGrp="1" noChangeArrowheads="1"/>
          </p:cNvSpPr>
          <p:nvPr>
            <p:ph type="body" sz="quarter" idx="3"/>
          </p:nvPr>
        </p:nvSpPr>
        <p:spPr bwMode="auto">
          <a:xfrm>
            <a:off x="679450" y="4716785"/>
            <a:ext cx="5435600" cy="4469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7830" name="Rectangle 6"/>
          <p:cNvSpPr>
            <a:spLocks noGrp="1" noChangeArrowheads="1"/>
          </p:cNvSpPr>
          <p:nvPr>
            <p:ph type="ftr" sz="quarter" idx="4"/>
          </p:nvPr>
        </p:nvSpPr>
        <p:spPr bwMode="auto">
          <a:xfrm>
            <a:off x="1" y="9433570"/>
            <a:ext cx="2944813" cy="49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77831" name="Rectangle 7"/>
          <p:cNvSpPr>
            <a:spLocks noGrp="1" noChangeArrowheads="1"/>
          </p:cNvSpPr>
          <p:nvPr>
            <p:ph type="sldNum" sz="quarter" idx="5"/>
          </p:nvPr>
        </p:nvSpPr>
        <p:spPr bwMode="auto">
          <a:xfrm>
            <a:off x="3848101" y="9433570"/>
            <a:ext cx="2944813" cy="49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spcBef>
                <a:spcPct val="0"/>
              </a:spcBef>
              <a:defRPr sz="1200">
                <a:latin typeface="Siemens Sans" charset="0"/>
              </a:defRPr>
            </a:lvl1pPr>
          </a:lstStyle>
          <a:p>
            <a:fld id="{8C459197-2F9C-1E49-ABBF-26CF38F0E880}" type="slidenum">
              <a:rPr lang="de-DE"/>
              <a:pPr/>
              <a:t>‹#›</a:t>
            </a:fld>
            <a:endParaRPr lang="de-DE"/>
          </a:p>
        </p:txBody>
      </p:sp>
    </p:spTree>
    <p:extLst>
      <p:ext uri="{BB962C8B-B14F-4D97-AF65-F5344CB8AC3E}">
        <p14:creationId xmlns:p14="http://schemas.microsoft.com/office/powerpoint/2010/main" val="39438000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Siemens Sans" charset="0"/>
        <a:ea typeface="Geneva" charset="0"/>
        <a:cs typeface="+mn-cs"/>
      </a:defRPr>
    </a:lvl1pPr>
    <a:lvl2pPr marL="457200" algn="l" rtl="0" fontAlgn="base">
      <a:spcBef>
        <a:spcPct val="30000"/>
      </a:spcBef>
      <a:spcAft>
        <a:spcPct val="0"/>
      </a:spcAft>
      <a:defRPr sz="1200" kern="1200">
        <a:solidFill>
          <a:schemeClr val="tx1"/>
        </a:solidFill>
        <a:latin typeface="Siemens Sans" charset="0"/>
        <a:ea typeface="Geneva" charset="0"/>
        <a:cs typeface="+mn-cs"/>
      </a:defRPr>
    </a:lvl2pPr>
    <a:lvl3pPr marL="914400" algn="l" rtl="0" fontAlgn="base">
      <a:spcBef>
        <a:spcPct val="30000"/>
      </a:spcBef>
      <a:spcAft>
        <a:spcPct val="0"/>
      </a:spcAft>
      <a:defRPr sz="1200" kern="1200">
        <a:solidFill>
          <a:schemeClr val="tx1"/>
        </a:solidFill>
        <a:latin typeface="Siemens Sans" charset="0"/>
        <a:ea typeface="Geneva" charset="0"/>
        <a:cs typeface="+mn-cs"/>
      </a:defRPr>
    </a:lvl3pPr>
    <a:lvl4pPr marL="1371600" algn="l" rtl="0" fontAlgn="base">
      <a:spcBef>
        <a:spcPct val="30000"/>
      </a:spcBef>
      <a:spcAft>
        <a:spcPct val="0"/>
      </a:spcAft>
      <a:defRPr sz="1200" kern="1200">
        <a:solidFill>
          <a:schemeClr val="tx1"/>
        </a:solidFill>
        <a:latin typeface="Siemens Sans" charset="0"/>
        <a:ea typeface="Geneva" charset="0"/>
        <a:cs typeface="+mn-cs"/>
      </a:defRPr>
    </a:lvl4pPr>
    <a:lvl5pPr marL="1828800" algn="l" rtl="0" fontAlgn="base">
      <a:spcBef>
        <a:spcPct val="30000"/>
      </a:spcBef>
      <a:spcAft>
        <a:spcPct val="0"/>
      </a:spcAft>
      <a:defRPr sz="1200" kern="1200">
        <a:solidFill>
          <a:schemeClr val="tx1"/>
        </a:solidFill>
        <a:latin typeface="Siemens Sans" charset="0"/>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8D436-EBD3-7345-A5A0-EA8721F3B44A}" type="slidenum">
              <a:rPr lang="de-DE"/>
              <a:pPr/>
              <a:t>1</a:t>
            </a:fld>
            <a:endParaRPr lang="de-DE"/>
          </a:p>
        </p:txBody>
      </p:sp>
      <p:sp>
        <p:nvSpPr>
          <p:cNvPr id="5017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017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10</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2"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If necessary, revisit the characteristics of effective body designs for </a:t>
            </a:r>
            <a:r>
              <a:rPr lang="en-GB" sz="1200" kern="1200" dirty="0" err="1">
                <a:solidFill>
                  <a:schemeClr val="tx1"/>
                </a:solidFill>
                <a:effectLst/>
                <a:latin typeface="Siemens Sans" charset="0"/>
                <a:ea typeface="Geneva" charset="0"/>
                <a:cs typeface="+mn-cs"/>
              </a:rPr>
              <a:t>Greenpower</a:t>
            </a:r>
            <a:r>
              <a:rPr lang="en-GB" sz="1200" kern="1200" dirty="0">
                <a:solidFill>
                  <a:schemeClr val="tx1"/>
                </a:solidFill>
                <a:effectLst/>
                <a:latin typeface="Siemens Sans" charset="0"/>
                <a:ea typeface="Geneva" charset="0"/>
                <a:cs typeface="+mn-cs"/>
              </a:rPr>
              <a:t> Challenge cars to ensure that students are familiar with the design factors they are working to.</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US" dirty="0"/>
              <a:t>Sports car</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US" baseline="0" dirty="0"/>
              <a:t>Speedboat</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US" baseline="0" dirty="0"/>
              <a:t>Railway locomotive</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US" baseline="0" dirty="0"/>
              <a:t>Concorde aircraft</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11</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2"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If necessary, revisit the characteristics of effective body designs for </a:t>
            </a:r>
            <a:r>
              <a:rPr lang="en-GB" sz="1200" kern="1200" dirty="0" err="1">
                <a:solidFill>
                  <a:schemeClr val="tx1"/>
                </a:solidFill>
                <a:effectLst/>
                <a:latin typeface="Siemens Sans" charset="0"/>
                <a:ea typeface="Geneva" charset="0"/>
                <a:cs typeface="+mn-cs"/>
              </a:rPr>
              <a:t>Greenpower</a:t>
            </a:r>
            <a:r>
              <a:rPr lang="en-GB" sz="1200" kern="1200" dirty="0">
                <a:solidFill>
                  <a:schemeClr val="tx1"/>
                </a:solidFill>
                <a:effectLst/>
                <a:latin typeface="Siemens Sans" charset="0"/>
                <a:ea typeface="Geneva" charset="0"/>
                <a:cs typeface="+mn-cs"/>
              </a:rPr>
              <a:t> Challenge cars to ensure that students are familiar with the design factors they are working to.</a:t>
            </a:r>
          </a:p>
          <a:p>
            <a:pPr marL="0" marR="0" lvl="2"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2"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Show students</a:t>
            </a:r>
            <a:r>
              <a:rPr lang="en-GB" sz="1200" kern="1200" baseline="0" dirty="0">
                <a:solidFill>
                  <a:schemeClr val="tx1"/>
                </a:solidFill>
                <a:effectLst/>
                <a:latin typeface="Siemens Sans" charset="0"/>
                <a:ea typeface="Geneva" charset="0"/>
                <a:cs typeface="+mn-cs"/>
              </a:rPr>
              <a:t> pictures of marine animals.  These include:</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200" kern="1200" baseline="0" dirty="0">
                <a:solidFill>
                  <a:schemeClr val="tx1"/>
                </a:solidFill>
                <a:effectLst/>
                <a:latin typeface="Siemens Sans" charset="0"/>
                <a:ea typeface="Geneva" charset="0"/>
                <a:cs typeface="+mn-cs"/>
              </a:rPr>
              <a:t>Shark</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200" kern="1200" baseline="0" dirty="0">
                <a:solidFill>
                  <a:schemeClr val="tx1"/>
                </a:solidFill>
                <a:effectLst/>
                <a:latin typeface="Siemens Sans" charset="0"/>
                <a:ea typeface="Geneva" charset="0"/>
                <a:cs typeface="+mn-cs"/>
              </a:rPr>
              <a:t>Seal</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200" kern="1200" baseline="0" dirty="0">
                <a:solidFill>
                  <a:schemeClr val="tx1"/>
                </a:solidFill>
                <a:effectLst/>
                <a:latin typeface="Siemens Sans" charset="0"/>
                <a:ea typeface="Geneva" charset="0"/>
                <a:cs typeface="+mn-cs"/>
              </a:rPr>
              <a:t>Minnow</a:t>
            </a:r>
          </a:p>
          <a:p>
            <a:pPr marL="171450" marR="0" lvl="2"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200" kern="1200" baseline="0" dirty="0">
                <a:solidFill>
                  <a:schemeClr val="tx1"/>
                </a:solidFill>
                <a:effectLst/>
                <a:latin typeface="Siemens Sans" charset="0"/>
                <a:ea typeface="Geneva" charset="0"/>
                <a:cs typeface="+mn-cs"/>
              </a:rPr>
              <a:t>Eel</a:t>
            </a:r>
          </a:p>
          <a:p>
            <a:pPr marL="0" marR="0" lvl="2" indent="0" algn="l" defTabSz="914400" rtl="0" eaLnBrk="1" fontAlgn="base" latinLnBrk="0" hangingPunct="1">
              <a:lnSpc>
                <a:spcPct val="100000"/>
              </a:lnSpc>
              <a:spcBef>
                <a:spcPct val="30000"/>
              </a:spcBef>
              <a:spcAft>
                <a:spcPct val="0"/>
              </a:spcAft>
              <a:buClrTx/>
              <a:buSzTx/>
              <a:buFont typeface="Arial" pitchFamily="34" charset="0"/>
              <a:buNone/>
              <a:tabLst/>
              <a:defRPr/>
            </a:pPr>
            <a:endParaRPr lang="en-GB" sz="1200" kern="1200" baseline="0" dirty="0">
              <a:solidFill>
                <a:schemeClr val="tx1"/>
              </a:solidFill>
              <a:effectLst/>
              <a:latin typeface="Siemens Sans" charset="0"/>
              <a:ea typeface="Geneva" charset="0"/>
              <a:cs typeface="+mn-cs"/>
            </a:endParaRPr>
          </a:p>
          <a:p>
            <a:pPr marL="0" marR="0" lvl="2" indent="0" algn="l" defTabSz="914400" rtl="0" eaLnBrk="1" fontAlgn="base" latinLnBrk="0" hangingPunct="1">
              <a:lnSpc>
                <a:spcPct val="100000"/>
              </a:lnSpc>
              <a:spcBef>
                <a:spcPct val="30000"/>
              </a:spcBef>
              <a:spcAft>
                <a:spcPct val="0"/>
              </a:spcAft>
              <a:buClrTx/>
              <a:buSzTx/>
              <a:buFont typeface="Arial" pitchFamily="34" charset="0"/>
              <a:buNone/>
              <a:tabLst/>
              <a:defRPr/>
            </a:pPr>
            <a:r>
              <a:rPr lang="en-GB" sz="1200" kern="1200" baseline="0" dirty="0">
                <a:solidFill>
                  <a:schemeClr val="tx1"/>
                </a:solidFill>
                <a:effectLst/>
                <a:latin typeface="Siemens Sans" charset="0"/>
                <a:ea typeface="Geneva" charset="0"/>
                <a:cs typeface="+mn-cs"/>
              </a:rPr>
              <a:t>Ask students to suggest how movement through water is different to water through air.  Draw out that it is the same idea and that a streamlined shape reduces energy loss.</a:t>
            </a:r>
            <a:endParaRPr lang="en-GB" sz="1200" kern="1200" dirty="0">
              <a:solidFill>
                <a:schemeClr val="tx1"/>
              </a:solidFill>
              <a:effectLst/>
              <a:latin typeface="Siemens Sans" charset="0"/>
              <a:ea typeface="Geneva" charset="0"/>
              <a:cs typeface="+mn-cs"/>
            </a:endParaRPr>
          </a:p>
          <a:p>
            <a:pPr marL="0" marR="0" lvl="2" indent="0" algn="l" defTabSz="914400" rtl="0" eaLnBrk="1" fontAlgn="base" latinLnBrk="0" hangingPunct="1">
              <a:lnSpc>
                <a:spcPct val="100000"/>
              </a:lnSpc>
              <a:spcBef>
                <a:spcPct val="30000"/>
              </a:spcBef>
              <a:spcAft>
                <a:spcPct val="0"/>
              </a:spcAft>
              <a:buClrTx/>
              <a:buSzTx/>
              <a:buFontTx/>
              <a:buNone/>
              <a:tabLst/>
              <a:defRPr/>
            </a:pP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12</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a:t>Chassis is made from carbon fibre honeycomb glued together with epoxy. The bodywork is made from carbon fibre reinforced with Styrofoam strips. The aerodynamic teardrop shape was created by manufacturing a female mould made from MDF ribs, filled with expanding foam and over coated with plaster and filler.</a:t>
            </a:r>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13</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dirty="0"/>
              <a:t>Constructed by finding an aerofoil shape on Google images and printing it out full size on lots of A4 sheets! It is constructed with the fibreglass tape stitching method.</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14</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dirty="0"/>
              <a:t>A</a:t>
            </a:r>
            <a:r>
              <a:rPr lang="en-GB" sz="1200" baseline="0" dirty="0"/>
              <a:t> challenge vehicle made from a f</a:t>
            </a:r>
            <a:r>
              <a:rPr lang="en-GB" sz="1200" dirty="0"/>
              <a:t>ully recycled gate made from aluminium.</a:t>
            </a:r>
            <a:r>
              <a:rPr lang="en-GB" sz="1200" baseline="0" dirty="0"/>
              <a:t> </a:t>
            </a:r>
            <a:endParaRPr lang="en-GB"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15</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dirty="0"/>
              <a:t>An aluminium honeycomb chassis and carbon fibre bodywork.</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16</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dirty="0"/>
              <a:t>Plywood and local sourced softwood. It is a </a:t>
            </a:r>
            <a:r>
              <a:rPr lang="en-GB" sz="1200" dirty="0" err="1"/>
              <a:t>monocoque</a:t>
            </a:r>
            <a:r>
              <a:rPr lang="en-GB" sz="1200" dirty="0"/>
              <a:t> construction although all the running gear can be unbolted and reused or modified.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17</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dirty="0"/>
              <a:t>Made from a moulded and painted fibre glass chassis and has a 3 dimensional aerofoil shape (using) helmet aerodynamics design and solid wheels to reduce drag.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18</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r>
              <a:rPr lang="en-GB" dirty="0"/>
              <a:t>Show students video clips with drag cars deploying drag chutes.</a:t>
            </a:r>
          </a:p>
          <a:p>
            <a:endParaRPr lang="en-GB" dirty="0"/>
          </a:p>
          <a:p>
            <a:r>
              <a:rPr lang="en-GB" dirty="0"/>
              <a:t>Explain that the cars are designed to be able to accelerate quickly (with very little drag) but the chutes slow them down (by having a lot of drag).</a:t>
            </a:r>
          </a:p>
          <a:p>
            <a:endParaRPr lang="en-GB" dirty="0"/>
          </a:p>
          <a:p>
            <a:r>
              <a:rPr lang="en-GB" dirty="0"/>
              <a:t>Show a picture of a car being tested in a wind tunnel and draw attention to the lines of smoke showing how easily the car is slipping through the air.</a:t>
            </a:r>
          </a:p>
          <a:p>
            <a:endParaRPr lang="en-GB" dirty="0"/>
          </a:p>
          <a:p>
            <a:r>
              <a:rPr lang="en-GB" dirty="0"/>
              <a:t>Introduce </a:t>
            </a:r>
            <a:r>
              <a:rPr lang="en-GB" b="1" i="1" dirty="0"/>
              <a:t>Worksheet </a:t>
            </a:r>
            <a:r>
              <a:rPr lang="en-GB" dirty="0"/>
              <a:t>- </a:t>
            </a:r>
            <a:r>
              <a:rPr lang="en-GB" b="1" i="1" dirty="0"/>
              <a:t>Investigating Streamlining and Drag</a:t>
            </a:r>
            <a:r>
              <a:rPr lang="en-GB" dirty="0"/>
              <a:t> and ask students to select a shape to construct a small model of a car and time it descends through the liquid, thus representing a car travelling through air.</a:t>
            </a:r>
          </a:p>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C459197-2F9C-1E49-ABBF-26CF38F0E880}" type="slidenum">
              <a:rPr lang="de-DE" smtClean="0"/>
              <a:pPr/>
              <a:t>19</a:t>
            </a:fld>
            <a:endParaRPr lang="de-DE"/>
          </a:p>
        </p:txBody>
      </p:sp>
    </p:spTree>
    <p:extLst>
      <p:ext uri="{BB962C8B-B14F-4D97-AF65-F5344CB8AC3E}">
        <p14:creationId xmlns:p14="http://schemas.microsoft.com/office/powerpoint/2010/main" val="3948463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2</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3</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4</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r>
              <a:rPr lang="en-US" dirty="0"/>
              <a:t>Star</a:t>
            </a:r>
            <a:r>
              <a:rPr lang="en-US" baseline="0" dirty="0"/>
              <a:t>t by showing students pictures of entrants </a:t>
            </a:r>
            <a:r>
              <a:rPr lang="en-GB" sz="1200" kern="1200" dirty="0">
                <a:solidFill>
                  <a:schemeClr val="tx1"/>
                </a:solidFill>
                <a:effectLst/>
                <a:latin typeface="Siemens Sans" charset="0"/>
                <a:ea typeface="Geneva" charset="0"/>
                <a:cs typeface="+mn-cs"/>
              </a:rPr>
              <a:t>in the </a:t>
            </a:r>
            <a:r>
              <a:rPr lang="en-GB" sz="1200" kern="1200" dirty="0" err="1">
                <a:solidFill>
                  <a:schemeClr val="tx1"/>
                </a:solidFill>
                <a:effectLst/>
                <a:latin typeface="Siemens Sans" charset="0"/>
                <a:ea typeface="Geneva" charset="0"/>
                <a:cs typeface="+mn-cs"/>
              </a:rPr>
              <a:t>Greenpower</a:t>
            </a:r>
            <a:r>
              <a:rPr lang="en-GB" sz="1200" kern="1200" dirty="0">
                <a:solidFill>
                  <a:schemeClr val="tx1"/>
                </a:solidFill>
                <a:effectLst/>
                <a:latin typeface="Siemens Sans" charset="0"/>
                <a:ea typeface="Geneva" charset="0"/>
                <a:cs typeface="+mn-cs"/>
              </a:rPr>
              <a:t> Challenge and ask for suggestions as to what the activity might be about.  More examples are found on the Greenpower</a:t>
            </a:r>
            <a:r>
              <a:rPr lang="en-GB" sz="1200" kern="1200" baseline="0" dirty="0">
                <a:solidFill>
                  <a:schemeClr val="tx1"/>
                </a:solidFill>
                <a:effectLst/>
                <a:latin typeface="Siemens Sans" charset="0"/>
                <a:ea typeface="Geneva" charset="0"/>
                <a:cs typeface="+mn-cs"/>
              </a:rPr>
              <a:t> website, here: </a:t>
            </a:r>
            <a:r>
              <a:rPr lang="en-GB" dirty="0"/>
              <a:t>https://www.greenpower.co.uk/ </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5</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Explain that it is a competition that many schools enter, that it involves students in building an electric car, designing a body for it and competing in endurance races.  Explain that the cars are powered by rechargeable batteries (rather larger and more powerful than the kind of battery that would be used in, say, a camera or mobile phone), that the cars are similar in terms of technical design and that to win a team has to keep going the longest (rather than to be the fastest).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6</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Show students a wind up torch and ask them for an explanation as to how it works.  Draw out contributions and develop the following points:</a:t>
            </a:r>
          </a:p>
          <a:p>
            <a:pPr marL="171450" lvl="0" indent="-171450">
              <a:buFont typeface="Arial" pitchFamily="34" charset="0"/>
              <a:buChar char="•"/>
            </a:pPr>
            <a:r>
              <a:rPr lang="en-GB" sz="1200" kern="1200" dirty="0">
                <a:solidFill>
                  <a:schemeClr val="tx1"/>
                </a:solidFill>
                <a:effectLst/>
                <a:latin typeface="Siemens Sans" charset="0"/>
                <a:ea typeface="Geneva" charset="0"/>
                <a:cs typeface="+mn-cs"/>
              </a:rPr>
              <a:t>There is a charge process, which involves the handle and the battery.  In this process energy is transferred from the person, via the hand crank, to the battery, where it is stored.</a:t>
            </a:r>
          </a:p>
          <a:p>
            <a:pPr marL="171450" lvl="0" indent="-171450">
              <a:buFont typeface="Arial" pitchFamily="34" charset="0"/>
              <a:buChar char="•"/>
            </a:pPr>
            <a:r>
              <a:rPr lang="en-GB" sz="1200" kern="1200" dirty="0">
                <a:solidFill>
                  <a:schemeClr val="tx1"/>
                </a:solidFill>
                <a:effectLst/>
                <a:latin typeface="Siemens Sans" charset="0"/>
                <a:ea typeface="Geneva" charset="0"/>
                <a:cs typeface="+mn-cs"/>
              </a:rPr>
              <a:t>There is a discharge process, which involves the battery and the bulb.  In this process the energy is transferred from the battery to the bulb, where it is transferred to the environment as light and heat.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7</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Show a picture of a </a:t>
            </a:r>
            <a:r>
              <a:rPr lang="en-GB" sz="1200" kern="1200" dirty="0" err="1">
                <a:solidFill>
                  <a:schemeClr val="tx1"/>
                </a:solidFill>
                <a:effectLst/>
                <a:latin typeface="Siemens Sans" charset="0"/>
                <a:ea typeface="Geneva" charset="0"/>
                <a:cs typeface="+mn-cs"/>
              </a:rPr>
              <a:t>Greenpower</a:t>
            </a:r>
            <a:r>
              <a:rPr lang="en-GB" sz="1200" kern="1200" dirty="0">
                <a:solidFill>
                  <a:schemeClr val="tx1"/>
                </a:solidFill>
                <a:effectLst/>
                <a:latin typeface="Siemens Sans" charset="0"/>
                <a:ea typeface="Geneva" charset="0"/>
                <a:cs typeface="+mn-cs"/>
              </a:rPr>
              <a:t> car, explain that it is battery powered and ask students to identify the energy transfers taking place.  Draw out that some of these are useful, such as motion, and others are not useful, such as heat from friction in moving parts.  Use student resource sheet ‘Thinking about Energy’ to reinforce these points and to use a </a:t>
            </a:r>
            <a:r>
              <a:rPr lang="en-GB" sz="1200" kern="1200" dirty="0" err="1">
                <a:solidFill>
                  <a:schemeClr val="tx1"/>
                </a:solidFill>
                <a:effectLst/>
                <a:latin typeface="Siemens Sans" charset="0"/>
                <a:ea typeface="Geneva" charset="0"/>
                <a:cs typeface="+mn-cs"/>
              </a:rPr>
              <a:t>Sankey</a:t>
            </a:r>
            <a:r>
              <a:rPr lang="en-GB" sz="1200" kern="1200" dirty="0">
                <a:solidFill>
                  <a:schemeClr val="tx1"/>
                </a:solidFill>
                <a:effectLst/>
                <a:latin typeface="Siemens Sans" charset="0"/>
                <a:ea typeface="Geneva" charset="0"/>
                <a:cs typeface="+mn-cs"/>
              </a:rPr>
              <a:t> diagram to represent the transfer of energy to useful and wasteful outputs.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8</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2" indent="0" algn="l" defTabSz="914400" rtl="0" eaLnBrk="1" fontAlgn="base" latinLnBrk="0" hangingPunct="1">
              <a:lnSpc>
                <a:spcPct val="100000"/>
              </a:lnSpc>
              <a:spcBef>
                <a:spcPct val="30000"/>
              </a:spcBef>
              <a:spcAft>
                <a:spcPct val="0"/>
              </a:spcAft>
              <a:buClrTx/>
              <a:buSzTx/>
              <a:buFontTx/>
              <a:buNone/>
              <a:tabLst/>
              <a:defRPr/>
            </a:pPr>
            <a:r>
              <a:rPr lang="en-US" dirty="0"/>
              <a:t>Students</a:t>
            </a:r>
            <a:r>
              <a:rPr lang="en-US" baseline="0" dirty="0"/>
              <a:t> </a:t>
            </a:r>
            <a:r>
              <a:rPr lang="en-GB" sz="1200" kern="1200" dirty="0">
                <a:solidFill>
                  <a:schemeClr val="tx1"/>
                </a:solidFill>
                <a:effectLst/>
                <a:latin typeface="Siemens Sans" charset="0"/>
                <a:ea typeface="Geneva" charset="0"/>
                <a:cs typeface="+mn-cs"/>
              </a:rPr>
              <a:t>should be encouraged to do a rough draft of their presentation first and to compare it with the criteria before embarking on the main piece of work.</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9</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2"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Take an object such as a ball, hold it in the air and allow it to fall.  Ask students to suggest what forces are acting on the ball, the direction in which they are acting and what is happening to the speed of the ball. </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23" name="Rectangle 127"/>
          <p:cNvSpPr>
            <a:spLocks noGrp="1" noChangeArrowheads="1"/>
          </p:cNvSpPr>
          <p:nvPr>
            <p:ph type="ctrTitle" sz="quarter"/>
          </p:nvPr>
        </p:nvSpPr>
        <p:spPr>
          <a:xfrm>
            <a:off x="539750" y="1420813"/>
            <a:ext cx="8208963" cy="1246187"/>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t"/>
          <a:lstStyle>
            <a:lvl1pPr>
              <a:defRPr sz="4000"/>
            </a:lvl1pPr>
          </a:lstStyle>
          <a:p>
            <a:pPr lvl="0"/>
            <a:r>
              <a:rPr lang="en-GB" noProof="0"/>
              <a:t>Click to edit Master title style</a:t>
            </a:r>
            <a:endParaRPr lang="en-US" noProof="0"/>
          </a:p>
        </p:txBody>
      </p:sp>
      <p:sp>
        <p:nvSpPr>
          <p:cNvPr id="4225" name="Rectangle 129"/>
          <p:cNvSpPr>
            <a:spLocks noGrp="1" noChangeArrowheads="1"/>
          </p:cNvSpPr>
          <p:nvPr>
            <p:ph type="subTitle" sz="quarter" idx="1"/>
          </p:nvPr>
        </p:nvSpPr>
        <p:spPr>
          <a:xfrm>
            <a:off x="539750" y="2770188"/>
            <a:ext cx="8208963" cy="15113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100000"/>
              </a:lnSpc>
              <a:defRPr sz="2000"/>
            </a:lvl1pPr>
          </a:lstStyle>
          <a:p>
            <a:pPr lvl="0"/>
            <a:r>
              <a:rPr lang="en-GB" noProof="0"/>
              <a:t>Click to edit Master subtitle style</a:t>
            </a:r>
            <a:endParaRPr lang="en-US" noProof="0"/>
          </a:p>
        </p:txBody>
      </p:sp>
      <p:sp>
        <p:nvSpPr>
          <p:cNvPr id="4234" name="Rectangle 138"/>
          <p:cNvSpPr>
            <a:spLocks noChangeArrowheads="1"/>
          </p:cNvSpPr>
          <p:nvPr>
            <p:custDataLst>
              <p:tags r:id="rId1"/>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4236" name="Text Box 140"/>
          <p:cNvSpPr txBox="1">
            <a:spLocks noChangeArrowheads="1"/>
          </p:cNvSpPr>
          <p:nvPr/>
        </p:nvSpPr>
        <p:spPr bwMode="auto">
          <a:xfrm>
            <a:off x="555625" y="6272213"/>
            <a:ext cx="8193088"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p>
            <a:pPr algn="r"/>
            <a:r>
              <a:rPr lang="en-US" sz="1200" b="1">
                <a:solidFill>
                  <a:schemeClr val="bg2"/>
                </a:solidFill>
              </a:rPr>
              <a:t>Protection notice / Copyright notice</a:t>
            </a:r>
          </a:p>
        </p:txBody>
      </p:sp>
      <p:pic>
        <p:nvPicPr>
          <p:cNvPr id="4252" name="Picture 156" descr="sie_logo_petrol_rgb_2"/>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C85C549-364F-114A-8190-576025D469D5}" type="slidenum">
              <a:rPr lang="en-US"/>
              <a:pPr/>
              <a:t>‹#›</a:t>
            </a:fld>
            <a:endParaRPr lang="en-US"/>
          </a:p>
        </p:txBody>
      </p:sp>
    </p:spTree>
    <p:extLst>
      <p:ext uri="{BB962C8B-B14F-4D97-AF65-F5344CB8AC3E}">
        <p14:creationId xmlns:p14="http://schemas.microsoft.com/office/powerpoint/2010/main" val="212490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258763"/>
            <a:ext cx="2051050" cy="60134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39750" y="258763"/>
            <a:ext cx="6005513" cy="6013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F1592B3-2FA6-7B4D-8B15-EAB7E4C7F4F9}" type="slidenum">
              <a:rPr lang="en-US"/>
              <a:pPr/>
              <a:t>‹#›</a:t>
            </a:fld>
            <a:endParaRPr lang="en-US"/>
          </a:p>
        </p:txBody>
      </p:sp>
    </p:spTree>
    <p:extLst>
      <p:ext uri="{BB962C8B-B14F-4D97-AF65-F5344CB8AC3E}">
        <p14:creationId xmlns:p14="http://schemas.microsoft.com/office/powerpoint/2010/main" val="3944913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258763"/>
            <a:ext cx="6140450" cy="8096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539750" y="1590675"/>
            <a:ext cx="4027488"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977D51B0-7D53-ED4B-8D91-B4A615CD1391}" type="slidenum">
              <a:rPr lang="en-US"/>
              <a:pPr/>
              <a:t>‹#›</a:t>
            </a:fld>
            <a:endParaRPr lang="en-US"/>
          </a:p>
        </p:txBody>
      </p:sp>
    </p:spTree>
    <p:extLst>
      <p:ext uri="{BB962C8B-B14F-4D97-AF65-F5344CB8AC3E}">
        <p14:creationId xmlns:p14="http://schemas.microsoft.com/office/powerpoint/2010/main" val="179636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C5C4E259-AF43-1E42-A8D9-A884BFE3184F}" type="slidenum">
              <a:rPr lang="en-US"/>
              <a:pPr/>
              <a:t>‹#›</a:t>
            </a:fld>
            <a:endParaRPr lang="en-US"/>
          </a:p>
        </p:txBody>
      </p:sp>
    </p:spTree>
    <p:extLst>
      <p:ext uri="{BB962C8B-B14F-4D97-AF65-F5344CB8AC3E}">
        <p14:creationId xmlns:p14="http://schemas.microsoft.com/office/powerpoint/2010/main" val="363381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39D0370D-F162-2D46-B498-2CBA26678F49}" type="slidenum">
              <a:rPr lang="en-US"/>
              <a:pPr/>
              <a:t>‹#›</a:t>
            </a:fld>
            <a:endParaRPr lang="en-US"/>
          </a:p>
        </p:txBody>
      </p:sp>
    </p:spTree>
    <p:extLst>
      <p:ext uri="{BB962C8B-B14F-4D97-AF65-F5344CB8AC3E}">
        <p14:creationId xmlns:p14="http://schemas.microsoft.com/office/powerpoint/2010/main" val="15413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39750" y="1590675"/>
            <a:ext cx="4027488"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0D09E800-23D3-FC4C-8920-BAFB880C42B9}" type="slidenum">
              <a:rPr lang="en-US"/>
              <a:pPr/>
              <a:t>‹#›</a:t>
            </a:fld>
            <a:endParaRPr lang="en-US"/>
          </a:p>
        </p:txBody>
      </p:sp>
    </p:spTree>
    <p:extLst>
      <p:ext uri="{BB962C8B-B14F-4D97-AF65-F5344CB8AC3E}">
        <p14:creationId xmlns:p14="http://schemas.microsoft.com/office/powerpoint/2010/main" val="1386693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8" name="Footer Placeholder 7"/>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9" name="Slide Number Placeholder 8"/>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A6D90753-5D73-FB46-9478-16EC186A29A5}" type="slidenum">
              <a:rPr lang="en-US"/>
              <a:pPr/>
              <a:t>‹#›</a:t>
            </a:fld>
            <a:endParaRPr lang="en-US"/>
          </a:p>
        </p:txBody>
      </p:sp>
    </p:spTree>
    <p:extLst>
      <p:ext uri="{BB962C8B-B14F-4D97-AF65-F5344CB8AC3E}">
        <p14:creationId xmlns:p14="http://schemas.microsoft.com/office/powerpoint/2010/main" val="52725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4" name="Footer Placeholder 3"/>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5" name="Slide Number Placeholder 4"/>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12C61B7B-B179-1547-9674-16B330BB6BBB}" type="slidenum">
              <a:rPr lang="en-US"/>
              <a:pPr/>
              <a:t>‹#›</a:t>
            </a:fld>
            <a:endParaRPr lang="en-US"/>
          </a:p>
        </p:txBody>
      </p:sp>
    </p:spTree>
    <p:extLst>
      <p:ext uri="{BB962C8B-B14F-4D97-AF65-F5344CB8AC3E}">
        <p14:creationId xmlns:p14="http://schemas.microsoft.com/office/powerpoint/2010/main" val="74785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3" name="Footer Placeholder 2"/>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4" name="Slide Number Placeholder 3"/>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E1A4CEB1-FB98-5142-BA8C-73DF28C057B7}" type="slidenum">
              <a:rPr lang="en-US"/>
              <a:pPr/>
              <a:t>‹#›</a:t>
            </a:fld>
            <a:endParaRPr lang="en-US"/>
          </a:p>
        </p:txBody>
      </p:sp>
    </p:spTree>
    <p:extLst>
      <p:ext uri="{BB962C8B-B14F-4D97-AF65-F5344CB8AC3E}">
        <p14:creationId xmlns:p14="http://schemas.microsoft.com/office/powerpoint/2010/main" val="302197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45424AC-F794-F448-AAA5-1910C0F01268}" type="slidenum">
              <a:rPr lang="en-US"/>
              <a:pPr/>
              <a:t>‹#›</a:t>
            </a:fld>
            <a:endParaRPr lang="en-US"/>
          </a:p>
        </p:txBody>
      </p:sp>
    </p:spTree>
    <p:extLst>
      <p:ext uri="{BB962C8B-B14F-4D97-AF65-F5344CB8AC3E}">
        <p14:creationId xmlns:p14="http://schemas.microsoft.com/office/powerpoint/2010/main" val="407651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4D8CA91-F21F-BA47-A466-FA099372EC57}" type="slidenum">
              <a:rPr lang="en-US"/>
              <a:pPr/>
              <a:t>‹#›</a:t>
            </a:fld>
            <a:endParaRPr lang="en-US"/>
          </a:p>
        </p:txBody>
      </p:sp>
    </p:spTree>
    <p:extLst>
      <p:ext uri="{BB962C8B-B14F-4D97-AF65-F5344CB8AC3E}">
        <p14:creationId xmlns:p14="http://schemas.microsoft.com/office/powerpoint/2010/main" val="1134209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54" name="Rectangle 130"/>
          <p:cNvSpPr>
            <a:spLocks noChangeArrowheads="1"/>
          </p:cNvSpPr>
          <p:nvPr>
            <p:custDataLst>
              <p:tags r:id="rId14"/>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1139" name="Rectangle 115"/>
          <p:cNvSpPr>
            <a:spLocks noGrp="1" noChangeArrowheads="1"/>
          </p:cNvSpPr>
          <p:nvPr>
            <p:ph type="title"/>
          </p:nvPr>
        </p:nvSpPr>
        <p:spPr bwMode="auto">
          <a:xfrm>
            <a:off x="539750" y="258763"/>
            <a:ext cx="614045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US"/>
              <a:t>Mastertitelformat bearbeiten</a:t>
            </a:r>
          </a:p>
        </p:txBody>
      </p:sp>
      <p:sp>
        <p:nvSpPr>
          <p:cNvPr id="1140" name="Rectangle 116"/>
          <p:cNvSpPr>
            <a:spLocks noGrp="1" noChangeArrowheads="1"/>
          </p:cNvSpPr>
          <p:nvPr>
            <p:ph type="body" idx="1"/>
          </p:nvPr>
        </p:nvSpPr>
        <p:spPr bwMode="auto">
          <a:xfrm>
            <a:off x="539750" y="1590675"/>
            <a:ext cx="8208963" cy="468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pic>
        <p:nvPicPr>
          <p:cNvPr id="1189" name="Picture 165" descr="sie_logo_petrol_rgb_2"/>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p:titleStyle>
    <p:body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emf"/><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iemensEducation_SiemensColours.jpg"/>
          <p:cNvPicPr>
            <a:picLocks noChangeAspect="1"/>
          </p:cNvPicPr>
          <p:nvPr/>
        </p:nvPicPr>
        <p:blipFill rotWithShape="1">
          <a:blip r:embed="rId4" cstate="email">
            <a:extLst>
              <a:ext uri="{28A0092B-C50C-407E-A947-70E740481C1C}">
                <a14:useLocalDpi xmlns:a14="http://schemas.microsoft.com/office/drawing/2010/main"/>
              </a:ext>
            </a:extLst>
          </a:blip>
          <a:srcRect l="-556" t="-921"/>
          <a:stretch/>
        </p:blipFill>
        <p:spPr>
          <a:xfrm>
            <a:off x="-108520" y="-88900"/>
            <a:ext cx="9265220" cy="6959600"/>
          </a:xfrm>
          <a:prstGeom prst="rect">
            <a:avLst/>
          </a:prstGeom>
        </p:spPr>
      </p:pic>
      <p:grpSp>
        <p:nvGrpSpPr>
          <p:cNvPr id="500738" name="Group 2"/>
          <p:cNvGrpSpPr>
            <a:grpSpLocks/>
          </p:cNvGrpSpPr>
          <p:nvPr/>
        </p:nvGrpSpPr>
        <p:grpSpPr bwMode="auto">
          <a:xfrm>
            <a:off x="287338" y="260350"/>
            <a:ext cx="8856662" cy="973138"/>
            <a:chOff x="181" y="164"/>
            <a:chExt cx="5579" cy="613"/>
          </a:xfrm>
        </p:grpSpPr>
        <p:sp>
          <p:nvSpPr>
            <p:cNvPr id="500739" name="Rectangle 3"/>
            <p:cNvSpPr>
              <a:spLocks noChangeArrowheads="1"/>
            </p:cNvSpPr>
            <p:nvPr>
              <p:custDataLst>
                <p:tags r:id="rId1"/>
              </p:custDataLst>
            </p:nvPr>
          </p:nvSpPr>
          <p:spPr bwMode="auto">
            <a:xfrm>
              <a:off x="181" y="164"/>
              <a:ext cx="5579" cy="613"/>
            </a:xfrm>
            <a:prstGeom prst="rect">
              <a:avLst/>
            </a:prstGeom>
            <a:solidFill>
              <a:srgbClr val="FEFFFF"/>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endParaRPr>
            </a:p>
          </p:txBody>
        </p:sp>
        <p:pic>
          <p:nvPicPr>
            <p:cNvPr id="500740" name="Picture 4" descr="sie_logo_petrol_rgb_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6" y="267"/>
              <a:ext cx="1008" cy="202"/>
            </a:xfrm>
            <a:prstGeom prst="rect">
              <a:avLst/>
            </a:prstGeom>
            <a:noFill/>
            <a:extLst>
              <a:ext uri="{909E8E84-426E-40DD-AFC4-6F175D3DCCD1}">
                <a14:hiddenFill xmlns:a14="http://schemas.microsoft.com/office/drawing/2010/main">
                  <a:solidFill>
                    <a:srgbClr val="FFFFFF"/>
                  </a:solidFill>
                </a14:hiddenFill>
              </a:ext>
            </a:extLst>
          </p:spPr>
        </p:pic>
      </p:grpSp>
      <p:sp>
        <p:nvSpPr>
          <p:cNvPr id="500743" name="Rectangle 7"/>
          <p:cNvSpPr>
            <a:spLocks noGrp="1" noChangeArrowheads="1"/>
          </p:cNvSpPr>
          <p:nvPr>
            <p:ph type="ctrTitle"/>
          </p:nvPr>
        </p:nvSpPr>
        <p:spPr/>
        <p:txBody>
          <a:bodyPr/>
          <a:lstStyle/>
          <a:p>
            <a:r>
              <a:rPr lang="en-GB" dirty="0"/>
              <a:t>Green Racer</a:t>
            </a:r>
            <a:endParaRPr lang="en-US" dirty="0"/>
          </a:p>
        </p:txBody>
      </p:sp>
      <p:sp>
        <p:nvSpPr>
          <p:cNvPr id="10" name="Rectangle 5"/>
          <p:cNvSpPr>
            <a:spLocks noChangeArrowheads="1"/>
          </p:cNvSpPr>
          <p:nvPr/>
        </p:nvSpPr>
        <p:spPr bwMode="auto">
          <a:xfrm flipV="1">
            <a:off x="-108520" y="6381328"/>
            <a:ext cx="9268958" cy="489372"/>
          </a:xfrm>
          <a:prstGeom prst="rect">
            <a:avLst/>
          </a:prstGeom>
          <a:solidFill>
            <a:srgbClr val="AF235F"/>
          </a:solidFill>
          <a:ln>
            <a:noFill/>
          </a:ln>
          <a:effectLst/>
        </p:spPr>
        <p:txBody>
          <a:bodyPr wrap="none" anchor="ctr"/>
          <a:lstStyle/>
          <a:p>
            <a:endParaRPr lang="en-US"/>
          </a:p>
        </p:txBody>
      </p:sp>
      <p:sp>
        <p:nvSpPr>
          <p:cNvPr id="11" name="Text Box 6"/>
          <p:cNvSpPr txBox="1">
            <a:spLocks noChangeArrowheads="1"/>
          </p:cNvSpPr>
          <p:nvPr/>
        </p:nvSpPr>
        <p:spPr bwMode="auto">
          <a:xfrm>
            <a:off x="708025" y="6441410"/>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4" name="Text Box 6"/>
          <p:cNvSpPr txBox="1">
            <a:spLocks noChangeArrowheads="1"/>
          </p:cNvSpPr>
          <p:nvPr/>
        </p:nvSpPr>
        <p:spPr bwMode="auto">
          <a:xfrm>
            <a:off x="555625" y="6414889"/>
            <a:ext cx="8193088" cy="277812"/>
          </a:xfrm>
          <a:prstGeom prst="rect">
            <a:avLst/>
          </a:prstGeom>
          <a:solidFill>
            <a:schemeClr val="bg1">
              <a:alpha val="0"/>
            </a:schemeClr>
          </a:solidFill>
          <a:ln>
            <a:noFill/>
          </a:ln>
          <a:effectLst/>
        </p:spPr>
        <p:txBody>
          <a:bodyPr lIns="0" tIns="0" rIns="0" bIns="0" anchor="b"/>
          <a:lstStyle/>
          <a:p>
            <a:r>
              <a:rPr lang="en-US" sz="1200" dirty="0">
                <a:solidFill>
                  <a:schemeClr val="bg2"/>
                </a:solidFill>
              </a:rPr>
              <a:t>www.siemens.co.uk/education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59092" y="1573715"/>
            <a:ext cx="4120432" cy="2528947"/>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59091" y="4005064"/>
            <a:ext cx="4120433" cy="2272449"/>
          </a:xfrm>
          <a:prstGeom prst="rect">
            <a:avLst/>
          </a:prstGeom>
        </p:spPr>
      </p:pic>
      <p:pic>
        <p:nvPicPr>
          <p:cNvPr id="2050" name="Picture 2" descr="C:\Users\erin\Downloads\shutterstock_35050534.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7285" y="1558925"/>
            <a:ext cx="4120427" cy="25269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38665" y="4005064"/>
            <a:ext cx="4120427" cy="2259720"/>
          </a:xfrm>
          <a:prstGeom prst="rect">
            <a:avLst/>
          </a:prstGeom>
        </p:spPr>
      </p:pic>
      <p:pic>
        <p:nvPicPr>
          <p:cNvPr id="12" name="Picture 11"/>
          <p:cNvPicPr>
            <a:picLocks noChangeAspect="1"/>
          </p:cNvPicPr>
          <p:nvPr/>
        </p:nvPicPr>
        <p:blipFill>
          <a:blip r:embed="rId7"/>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10</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5: Green Racer</a:t>
            </a:r>
          </a:p>
        </p:txBody>
      </p:sp>
      <p:sp>
        <p:nvSpPr>
          <p:cNvPr id="15"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16" name="Rectangle 5"/>
          <p:cNvSpPr>
            <a:spLocks noChangeArrowheads="1"/>
          </p:cNvSpPr>
          <p:nvPr/>
        </p:nvSpPr>
        <p:spPr bwMode="auto">
          <a:xfrm flipV="1">
            <a:off x="5698746" y="5949280"/>
            <a:ext cx="3459814" cy="641972"/>
          </a:xfrm>
          <a:prstGeom prst="rect">
            <a:avLst/>
          </a:prstGeom>
          <a:solidFill>
            <a:srgbClr val="AF235F">
              <a:alpha val="71000"/>
            </a:srgbClr>
          </a:solidFill>
          <a:ln>
            <a:noFill/>
          </a:ln>
          <a:effectLst/>
        </p:spPr>
        <p:txBody>
          <a:bodyPr wrap="none" anchor="ctr"/>
          <a:lstStyle/>
          <a:p>
            <a:endParaRPr lang="en-US" dirty="0"/>
          </a:p>
        </p:txBody>
      </p:sp>
      <p:sp>
        <p:nvSpPr>
          <p:cNvPr id="13" name="Rectangle 3"/>
          <p:cNvSpPr txBox="1">
            <a:spLocks noChangeArrowheads="1"/>
          </p:cNvSpPr>
          <p:nvPr/>
        </p:nvSpPr>
        <p:spPr bwMode="auto">
          <a:xfrm>
            <a:off x="6084168" y="6119807"/>
            <a:ext cx="3001776"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Sleek design</a:t>
            </a:r>
          </a:p>
        </p:txBody>
      </p:sp>
    </p:spTree>
    <p:extLst>
      <p:ext uri="{BB962C8B-B14F-4D97-AF65-F5344CB8AC3E}">
        <p14:creationId xmlns:p14="http://schemas.microsoft.com/office/powerpoint/2010/main" val="1975965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52565" y="3926107"/>
            <a:ext cx="4126953" cy="2342496"/>
          </a:xfrm>
          <a:prstGeom prst="rect">
            <a:avLst/>
          </a:prstGeom>
        </p:spPr>
      </p:pic>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l="1330" t="1" b="1709"/>
          <a:stretch/>
        </p:blipFill>
        <p:spPr>
          <a:xfrm>
            <a:off x="4645025" y="1575698"/>
            <a:ext cx="4135387" cy="2357357"/>
          </a:xfrm>
          <a:prstGeom prst="rect">
            <a:avLst/>
          </a:prstGeom>
        </p:spPr>
      </p:pic>
      <p:pic>
        <p:nvPicPr>
          <p:cNvPr id="2" name="Picture 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38665" y="1575699"/>
            <a:ext cx="4121316" cy="2357357"/>
          </a:xfrm>
          <a:prstGeom prst="rect">
            <a:avLst/>
          </a:prstGeom>
        </p:spPr>
      </p:pic>
      <p:pic>
        <p:nvPicPr>
          <p:cNvPr id="12" name="Picture 11"/>
          <p:cNvPicPr>
            <a:picLocks noChangeAspect="1"/>
          </p:cNvPicPr>
          <p:nvPr/>
        </p:nvPicPr>
        <p:blipFill>
          <a:blip r:embed="rId6"/>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11</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5: </a:t>
            </a:r>
            <a:r>
              <a:rPr lang="en-US" sz="1200" dirty="0" err="1">
                <a:solidFill>
                  <a:srgbClr val="AF235F"/>
                </a:solidFill>
              </a:rPr>
              <a:t>Greenpower</a:t>
            </a:r>
            <a:r>
              <a:rPr lang="en-US" sz="1200" dirty="0">
                <a:solidFill>
                  <a:srgbClr val="AF235F"/>
                </a:solidFill>
              </a:rPr>
              <a:t> Challenge</a:t>
            </a:r>
          </a:p>
        </p:txBody>
      </p:sp>
      <p:sp>
        <p:nvSpPr>
          <p:cNvPr id="14" name="Rectangle 3"/>
          <p:cNvSpPr txBox="1">
            <a:spLocks noChangeArrowheads="1"/>
          </p:cNvSpPr>
          <p:nvPr/>
        </p:nvSpPr>
        <p:spPr bwMode="auto">
          <a:xfrm>
            <a:off x="5684068" y="5050558"/>
            <a:ext cx="3096344" cy="577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5" name="Rectangle 2"/>
          <p:cNvSpPr>
            <a:spLocks noGrp="1" noChangeArrowheads="1"/>
          </p:cNvSpPr>
          <p:nvPr>
            <p:ph type="title"/>
          </p:nvPr>
        </p:nvSpPr>
        <p:spPr>
          <a:xfrm>
            <a:off x="539750" y="243111"/>
            <a:ext cx="6140450" cy="809625"/>
          </a:xfrm>
        </p:spPr>
        <p:txBody>
          <a:bodyPr/>
          <a:lstStyle/>
          <a:p>
            <a:r>
              <a:rPr lang="en-US" dirty="0" err="1">
                <a:solidFill>
                  <a:srgbClr val="AF235F"/>
                </a:solidFill>
              </a:rPr>
              <a:t>Greenpower</a:t>
            </a:r>
            <a:r>
              <a:rPr lang="en-US" dirty="0">
                <a:solidFill>
                  <a:srgbClr val="AF235F"/>
                </a:solidFill>
              </a:rPr>
              <a:t> Challenge</a:t>
            </a:r>
            <a:endParaRPr lang="en-GB" dirty="0">
              <a:solidFill>
                <a:srgbClr val="AF235F"/>
              </a:solidFill>
            </a:endParaRPr>
          </a:p>
        </p:txBody>
      </p:sp>
      <p:sp>
        <p:nvSpPr>
          <p:cNvPr id="17" name="Rectangle 3"/>
          <p:cNvSpPr txBox="1">
            <a:spLocks noChangeArrowheads="1"/>
          </p:cNvSpPr>
          <p:nvPr/>
        </p:nvSpPr>
        <p:spPr bwMode="auto">
          <a:xfrm>
            <a:off x="4572000" y="5375508"/>
            <a:ext cx="4513944"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800" b="1" dirty="0">
              <a:solidFill>
                <a:schemeClr val="bg2"/>
              </a:solidFill>
            </a:endParaRPr>
          </a:p>
        </p:txBody>
      </p:sp>
      <p:pic>
        <p:nvPicPr>
          <p:cNvPr id="5" name="Picture 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38663" y="3926107"/>
            <a:ext cx="4120427" cy="2342496"/>
          </a:xfrm>
          <a:prstGeom prst="rect">
            <a:avLst/>
          </a:prstGeom>
        </p:spPr>
      </p:pic>
      <p:sp>
        <p:nvSpPr>
          <p:cNvPr id="16" name="Rectangle 5"/>
          <p:cNvSpPr>
            <a:spLocks noChangeArrowheads="1"/>
          </p:cNvSpPr>
          <p:nvPr/>
        </p:nvSpPr>
        <p:spPr bwMode="auto">
          <a:xfrm flipV="1">
            <a:off x="5085798" y="5957563"/>
            <a:ext cx="4067826" cy="715494"/>
          </a:xfrm>
          <a:prstGeom prst="rect">
            <a:avLst/>
          </a:prstGeom>
          <a:solidFill>
            <a:srgbClr val="AF235F">
              <a:alpha val="71000"/>
            </a:srgbClr>
          </a:solidFill>
          <a:ln>
            <a:noFill/>
          </a:ln>
          <a:effectLst/>
        </p:spPr>
        <p:txBody>
          <a:bodyPr wrap="none" anchor="ctr"/>
          <a:lstStyle/>
          <a:p>
            <a:endParaRPr lang="en-US" dirty="0"/>
          </a:p>
        </p:txBody>
      </p:sp>
      <p:sp>
        <p:nvSpPr>
          <p:cNvPr id="13" name="Rectangle 3"/>
          <p:cNvSpPr txBox="1">
            <a:spLocks noChangeArrowheads="1"/>
          </p:cNvSpPr>
          <p:nvPr/>
        </p:nvSpPr>
        <p:spPr bwMode="auto">
          <a:xfrm>
            <a:off x="5294787" y="6134781"/>
            <a:ext cx="3649848"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Designed for speed</a:t>
            </a:r>
          </a:p>
        </p:txBody>
      </p:sp>
    </p:spTree>
    <p:extLst>
      <p:ext uri="{BB962C8B-B14F-4D97-AF65-F5344CB8AC3E}">
        <p14:creationId xmlns:p14="http://schemas.microsoft.com/office/powerpoint/2010/main" val="1820849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10455" r="612" b="6062"/>
          <a:stretch/>
        </p:blipFill>
        <p:spPr>
          <a:xfrm>
            <a:off x="532800" y="1573200"/>
            <a:ext cx="8244000" cy="4680000"/>
          </a:xfrm>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12</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Green Racer</a:t>
            </a:r>
          </a:p>
        </p:txBody>
      </p:sp>
      <p:sp>
        <p:nvSpPr>
          <p:cNvPr id="15"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16" name="Rectangle 5"/>
          <p:cNvSpPr>
            <a:spLocks noChangeArrowheads="1"/>
          </p:cNvSpPr>
          <p:nvPr/>
        </p:nvSpPr>
        <p:spPr bwMode="auto">
          <a:xfrm flipV="1">
            <a:off x="4211960" y="5589238"/>
            <a:ext cx="4944740" cy="898873"/>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4499992" y="5752652"/>
            <a:ext cx="4104456" cy="55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Aerodynamic teardrop shape with carbon fibre honeycomb </a:t>
            </a:r>
            <a:endParaRPr lang="en-US" sz="1800" b="1" dirty="0">
              <a:solidFill>
                <a:schemeClr val="bg2"/>
              </a:solidFill>
            </a:endParaRPr>
          </a:p>
        </p:txBody>
      </p:sp>
      <p:sp>
        <p:nvSpPr>
          <p:cNvPr id="18" name="Rectangle 5"/>
          <p:cNvSpPr>
            <a:spLocks noChangeArrowheads="1"/>
          </p:cNvSpPr>
          <p:nvPr/>
        </p:nvSpPr>
        <p:spPr bwMode="auto">
          <a:xfrm flipV="1">
            <a:off x="-10988" y="1916832"/>
            <a:ext cx="1650479" cy="576064"/>
          </a:xfrm>
          <a:prstGeom prst="rect">
            <a:avLst/>
          </a:prstGeom>
          <a:solidFill>
            <a:srgbClr val="AF235F">
              <a:alpha val="71000"/>
            </a:srgbClr>
          </a:solidFill>
          <a:ln>
            <a:noFill/>
          </a:ln>
          <a:effectLst/>
        </p:spPr>
        <p:txBody>
          <a:bodyPr wrap="none" anchor="ctr"/>
          <a:lstStyle/>
          <a:p>
            <a:endParaRPr lang="en-US" dirty="0"/>
          </a:p>
        </p:txBody>
      </p:sp>
      <p:sp>
        <p:nvSpPr>
          <p:cNvPr id="19" name="Rectangle 3"/>
          <p:cNvSpPr txBox="1">
            <a:spLocks noChangeArrowheads="1"/>
          </p:cNvSpPr>
          <p:nvPr/>
        </p:nvSpPr>
        <p:spPr bwMode="auto">
          <a:xfrm>
            <a:off x="539552" y="2060848"/>
            <a:ext cx="905322"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‘Brian’</a:t>
            </a:r>
            <a:endParaRPr lang="en-US" sz="1800" b="1" dirty="0">
              <a:solidFill>
                <a:schemeClr val="bg2"/>
              </a:solidFill>
            </a:endParaRPr>
          </a:p>
        </p:txBody>
      </p:sp>
    </p:spTree>
    <p:extLst>
      <p:ext uri="{BB962C8B-B14F-4D97-AF65-F5344CB8AC3E}">
        <p14:creationId xmlns:p14="http://schemas.microsoft.com/office/powerpoint/2010/main" val="711441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l="565" t="6828" r="996" b="9330"/>
          <a:stretch/>
        </p:blipFill>
        <p:spPr>
          <a:xfrm>
            <a:off x="532800" y="1573200"/>
            <a:ext cx="8244000" cy="4680520"/>
          </a:xfrm>
          <a:prstGeom prst="rect">
            <a:avLst/>
          </a:prstGeo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13</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Green Racer</a:t>
            </a:r>
          </a:p>
        </p:txBody>
      </p:sp>
      <p:sp>
        <p:nvSpPr>
          <p:cNvPr id="15" name="Rectangle 5"/>
          <p:cNvSpPr>
            <a:spLocks noChangeArrowheads="1"/>
          </p:cNvSpPr>
          <p:nvPr/>
        </p:nvSpPr>
        <p:spPr bwMode="auto">
          <a:xfrm flipV="1">
            <a:off x="4499992" y="5589238"/>
            <a:ext cx="4653632" cy="898873"/>
          </a:xfrm>
          <a:prstGeom prst="rect">
            <a:avLst/>
          </a:prstGeom>
          <a:solidFill>
            <a:srgbClr val="AF235F">
              <a:alpha val="73000"/>
            </a:srgbClr>
          </a:solidFill>
          <a:ln>
            <a:noFill/>
          </a:ln>
          <a:effectLst/>
        </p:spPr>
        <p:txBody>
          <a:bodyPr wrap="none" anchor="ctr"/>
          <a:lstStyle/>
          <a:p>
            <a:endParaRPr lang="en-US" dirty="0"/>
          </a:p>
        </p:txBody>
      </p:sp>
      <p:sp>
        <p:nvSpPr>
          <p:cNvPr id="16" name="Rectangle 3"/>
          <p:cNvSpPr txBox="1">
            <a:spLocks noChangeArrowheads="1"/>
          </p:cNvSpPr>
          <p:nvPr/>
        </p:nvSpPr>
        <p:spPr bwMode="auto">
          <a:xfrm>
            <a:off x="5652120" y="6039172"/>
            <a:ext cx="3096344" cy="342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8" name="Rectangle 3"/>
          <p:cNvSpPr txBox="1">
            <a:spLocks noChangeArrowheads="1"/>
          </p:cNvSpPr>
          <p:nvPr/>
        </p:nvSpPr>
        <p:spPr bwMode="auto">
          <a:xfrm>
            <a:off x="4738576" y="5752652"/>
            <a:ext cx="4104456" cy="55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Aerofoil shape and fibreglass tape stitching method</a:t>
            </a:r>
            <a:endParaRPr lang="en-US" sz="1800" b="1" dirty="0">
              <a:solidFill>
                <a:schemeClr val="bg2"/>
              </a:solidFill>
            </a:endParaRPr>
          </a:p>
        </p:txBody>
      </p:sp>
    </p:spTree>
    <p:extLst>
      <p:ext uri="{BB962C8B-B14F-4D97-AF65-F5344CB8AC3E}">
        <p14:creationId xmlns:p14="http://schemas.microsoft.com/office/powerpoint/2010/main" val="513331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l="38" t="301" r="-38" b="-310"/>
          <a:stretch/>
        </p:blipFill>
        <p:spPr>
          <a:xfrm>
            <a:off x="532800" y="1573199"/>
            <a:ext cx="8244000" cy="4680000"/>
          </a:xfrm>
          <a:prstGeom prst="rect">
            <a:avLst/>
          </a:prstGeo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14</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Green Racer</a:t>
            </a:r>
          </a:p>
        </p:txBody>
      </p:sp>
      <p:sp>
        <p:nvSpPr>
          <p:cNvPr id="15" name="Rectangle 5"/>
          <p:cNvSpPr>
            <a:spLocks noChangeArrowheads="1"/>
          </p:cNvSpPr>
          <p:nvPr/>
        </p:nvSpPr>
        <p:spPr bwMode="auto">
          <a:xfrm flipV="1">
            <a:off x="4499992" y="5589238"/>
            <a:ext cx="4653632" cy="898873"/>
          </a:xfrm>
          <a:prstGeom prst="rect">
            <a:avLst/>
          </a:prstGeom>
          <a:solidFill>
            <a:srgbClr val="AF235F">
              <a:alpha val="73000"/>
            </a:srgbClr>
          </a:solidFill>
          <a:ln>
            <a:noFill/>
          </a:ln>
          <a:effectLst/>
        </p:spPr>
        <p:txBody>
          <a:bodyPr wrap="none" anchor="ctr"/>
          <a:lstStyle/>
          <a:p>
            <a:endParaRPr lang="en-US" dirty="0"/>
          </a:p>
        </p:txBody>
      </p:sp>
      <p:sp>
        <p:nvSpPr>
          <p:cNvPr id="16" name="Rectangle 3"/>
          <p:cNvSpPr txBox="1">
            <a:spLocks noChangeArrowheads="1"/>
          </p:cNvSpPr>
          <p:nvPr/>
        </p:nvSpPr>
        <p:spPr bwMode="auto">
          <a:xfrm>
            <a:off x="5652120" y="6039172"/>
            <a:ext cx="3096344" cy="342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8" name="Rectangle 3"/>
          <p:cNvSpPr txBox="1">
            <a:spLocks noChangeArrowheads="1"/>
          </p:cNvSpPr>
          <p:nvPr/>
        </p:nvSpPr>
        <p:spPr bwMode="auto">
          <a:xfrm>
            <a:off x="4738576" y="5752652"/>
            <a:ext cx="4104456" cy="55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Fully recycled from a gate made </a:t>
            </a:r>
            <a:br>
              <a:rPr lang="en-GB" sz="1800" b="1" dirty="0">
                <a:solidFill>
                  <a:schemeClr val="bg2"/>
                </a:solidFill>
              </a:rPr>
            </a:br>
            <a:r>
              <a:rPr lang="en-GB" sz="1800" b="1" dirty="0">
                <a:solidFill>
                  <a:schemeClr val="bg2"/>
                </a:solidFill>
              </a:rPr>
              <a:t>from aluminium</a:t>
            </a:r>
          </a:p>
        </p:txBody>
      </p:sp>
    </p:spTree>
    <p:extLst>
      <p:ext uri="{BB962C8B-B14F-4D97-AF65-F5344CB8AC3E}">
        <p14:creationId xmlns:p14="http://schemas.microsoft.com/office/powerpoint/2010/main" val="4234074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p:cNvPicPr>
          <p:nvPr/>
        </p:nvPicPr>
        <p:blipFill rotWithShape="1">
          <a:blip r:embed="rId3" cstate="email">
            <a:extLst>
              <a:ext uri="{28A0092B-C50C-407E-A947-70E740481C1C}">
                <a14:useLocalDpi xmlns:a14="http://schemas.microsoft.com/office/drawing/2010/main"/>
              </a:ext>
            </a:extLst>
          </a:blip>
          <a:srcRect l="1109" t="20655" r="2347" b="447"/>
          <a:stretch/>
        </p:blipFill>
        <p:spPr>
          <a:xfrm>
            <a:off x="532800" y="1573200"/>
            <a:ext cx="8244000" cy="4680000"/>
          </a:xfrm>
          <a:prstGeom prst="rect">
            <a:avLst/>
          </a:prstGeo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15</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Green Racer</a:t>
            </a:r>
          </a:p>
        </p:txBody>
      </p:sp>
      <p:sp>
        <p:nvSpPr>
          <p:cNvPr id="16" name="Rectangle 3"/>
          <p:cNvSpPr txBox="1">
            <a:spLocks noChangeArrowheads="1"/>
          </p:cNvSpPr>
          <p:nvPr/>
        </p:nvSpPr>
        <p:spPr bwMode="auto">
          <a:xfrm>
            <a:off x="5652120" y="6039172"/>
            <a:ext cx="3096344" cy="342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5" name="Rectangle 5"/>
          <p:cNvSpPr>
            <a:spLocks noChangeArrowheads="1"/>
          </p:cNvSpPr>
          <p:nvPr/>
        </p:nvSpPr>
        <p:spPr bwMode="auto">
          <a:xfrm flipV="1">
            <a:off x="4499992" y="5589238"/>
            <a:ext cx="4653632" cy="898873"/>
          </a:xfrm>
          <a:prstGeom prst="rect">
            <a:avLst/>
          </a:prstGeom>
          <a:solidFill>
            <a:srgbClr val="AF235F">
              <a:alpha val="73000"/>
            </a:srgbClr>
          </a:solidFill>
          <a:ln>
            <a:noFill/>
          </a:ln>
          <a:effectLst/>
        </p:spPr>
        <p:txBody>
          <a:bodyPr wrap="none" anchor="ctr"/>
          <a:lstStyle/>
          <a:p>
            <a:endParaRPr lang="en-US" dirty="0"/>
          </a:p>
        </p:txBody>
      </p:sp>
      <p:sp>
        <p:nvSpPr>
          <p:cNvPr id="18" name="Rectangle 3"/>
          <p:cNvSpPr txBox="1">
            <a:spLocks noChangeArrowheads="1"/>
          </p:cNvSpPr>
          <p:nvPr/>
        </p:nvSpPr>
        <p:spPr bwMode="auto">
          <a:xfrm>
            <a:off x="4738576" y="5752652"/>
            <a:ext cx="4104456" cy="55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An aluminium honeycomb chassis and carbon fibre bodywork</a:t>
            </a:r>
          </a:p>
        </p:txBody>
      </p:sp>
    </p:spTree>
    <p:extLst>
      <p:ext uri="{BB962C8B-B14F-4D97-AF65-F5344CB8AC3E}">
        <p14:creationId xmlns:p14="http://schemas.microsoft.com/office/powerpoint/2010/main" val="3506194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t="12919" r="825" b="2640"/>
          <a:stretch/>
        </p:blipFill>
        <p:spPr>
          <a:xfrm>
            <a:off x="532800" y="1573200"/>
            <a:ext cx="8244000" cy="4680000"/>
          </a:xfrm>
          <a:prstGeom prst="rect">
            <a:avLst/>
          </a:prstGeo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16</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Green Racer</a:t>
            </a:r>
          </a:p>
        </p:txBody>
      </p:sp>
      <p:sp>
        <p:nvSpPr>
          <p:cNvPr id="16" name="Rectangle 3"/>
          <p:cNvSpPr txBox="1">
            <a:spLocks noChangeArrowheads="1"/>
          </p:cNvSpPr>
          <p:nvPr/>
        </p:nvSpPr>
        <p:spPr bwMode="auto">
          <a:xfrm>
            <a:off x="5652120" y="6039172"/>
            <a:ext cx="3096344" cy="342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5" name="Rectangle 5"/>
          <p:cNvSpPr>
            <a:spLocks noChangeArrowheads="1"/>
          </p:cNvSpPr>
          <p:nvPr/>
        </p:nvSpPr>
        <p:spPr bwMode="auto">
          <a:xfrm flipV="1">
            <a:off x="4067944" y="5716306"/>
            <a:ext cx="5085680" cy="773375"/>
          </a:xfrm>
          <a:prstGeom prst="rect">
            <a:avLst/>
          </a:prstGeom>
          <a:solidFill>
            <a:srgbClr val="AF235F">
              <a:alpha val="73000"/>
            </a:srgbClr>
          </a:solidFill>
          <a:ln>
            <a:noFill/>
          </a:ln>
          <a:effectLst/>
        </p:spPr>
        <p:txBody>
          <a:bodyPr wrap="none" anchor="ctr"/>
          <a:lstStyle/>
          <a:p>
            <a:endParaRPr lang="en-US" dirty="0"/>
          </a:p>
        </p:txBody>
      </p:sp>
      <p:sp>
        <p:nvSpPr>
          <p:cNvPr id="18" name="Rectangle 3"/>
          <p:cNvSpPr txBox="1">
            <a:spLocks noChangeArrowheads="1"/>
          </p:cNvSpPr>
          <p:nvPr/>
        </p:nvSpPr>
        <p:spPr bwMode="auto">
          <a:xfrm>
            <a:off x="4446245" y="5917282"/>
            <a:ext cx="4707379" cy="55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Softwood and </a:t>
            </a:r>
            <a:r>
              <a:rPr lang="en-GB" sz="1800" b="1" dirty="0" err="1">
                <a:solidFill>
                  <a:schemeClr val="bg2"/>
                </a:solidFill>
              </a:rPr>
              <a:t>monocoque</a:t>
            </a:r>
            <a:r>
              <a:rPr lang="en-GB" sz="1800" b="1" dirty="0">
                <a:solidFill>
                  <a:schemeClr val="bg2"/>
                </a:solidFill>
              </a:rPr>
              <a:t> construction</a:t>
            </a:r>
          </a:p>
        </p:txBody>
      </p:sp>
    </p:spTree>
    <p:extLst>
      <p:ext uri="{BB962C8B-B14F-4D97-AF65-F5344CB8AC3E}">
        <p14:creationId xmlns:p14="http://schemas.microsoft.com/office/powerpoint/2010/main" val="1168847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l="1" t="12761" r="220" b="2275"/>
          <a:stretch/>
        </p:blipFill>
        <p:spPr>
          <a:xfrm>
            <a:off x="532800" y="1573200"/>
            <a:ext cx="8244000" cy="4680000"/>
          </a:xfrm>
          <a:prstGeom prst="rect">
            <a:avLst/>
          </a:prstGeo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17</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Green Racer</a:t>
            </a:r>
          </a:p>
        </p:txBody>
      </p:sp>
      <p:sp>
        <p:nvSpPr>
          <p:cNvPr id="16" name="Rectangle 3"/>
          <p:cNvSpPr txBox="1">
            <a:spLocks noChangeArrowheads="1"/>
          </p:cNvSpPr>
          <p:nvPr/>
        </p:nvSpPr>
        <p:spPr bwMode="auto">
          <a:xfrm>
            <a:off x="5652120" y="6039172"/>
            <a:ext cx="3096344" cy="342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5" name="Rectangle 5"/>
          <p:cNvSpPr>
            <a:spLocks noChangeArrowheads="1"/>
          </p:cNvSpPr>
          <p:nvPr/>
        </p:nvSpPr>
        <p:spPr bwMode="auto">
          <a:xfrm flipV="1">
            <a:off x="5004047" y="5840647"/>
            <a:ext cx="4153371" cy="633302"/>
          </a:xfrm>
          <a:prstGeom prst="rect">
            <a:avLst/>
          </a:prstGeom>
          <a:solidFill>
            <a:srgbClr val="AF235F">
              <a:alpha val="73000"/>
            </a:srgbClr>
          </a:solidFill>
          <a:ln>
            <a:noFill/>
          </a:ln>
          <a:effectLst/>
        </p:spPr>
        <p:txBody>
          <a:bodyPr wrap="none" anchor="ctr"/>
          <a:lstStyle/>
          <a:p>
            <a:endParaRPr lang="en-US" dirty="0"/>
          </a:p>
        </p:txBody>
      </p:sp>
      <p:sp>
        <p:nvSpPr>
          <p:cNvPr id="18" name="Rectangle 3"/>
          <p:cNvSpPr txBox="1">
            <a:spLocks noChangeArrowheads="1"/>
          </p:cNvSpPr>
          <p:nvPr/>
        </p:nvSpPr>
        <p:spPr bwMode="auto">
          <a:xfrm>
            <a:off x="5295874" y="5945589"/>
            <a:ext cx="3861544" cy="55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Solid wheels to reduce drag</a:t>
            </a:r>
          </a:p>
        </p:txBody>
      </p:sp>
    </p:spTree>
    <p:extLst>
      <p:ext uri="{BB962C8B-B14F-4D97-AF65-F5344CB8AC3E}">
        <p14:creationId xmlns:p14="http://schemas.microsoft.com/office/powerpoint/2010/main" val="3846293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18</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7: Green Racer</a:t>
            </a:r>
          </a:p>
        </p:txBody>
      </p:sp>
      <p:sp>
        <p:nvSpPr>
          <p:cNvPr id="15"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16" name="Rectangle 5"/>
          <p:cNvSpPr>
            <a:spLocks noChangeArrowheads="1"/>
          </p:cNvSpPr>
          <p:nvPr/>
        </p:nvSpPr>
        <p:spPr bwMode="auto">
          <a:xfrm flipV="1">
            <a:off x="3203848" y="4797152"/>
            <a:ext cx="5952852" cy="720080"/>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3633242" y="4960565"/>
            <a:ext cx="5256584"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What roles do streamlining and drag have here?</a:t>
            </a:r>
            <a:endParaRPr lang="en-US" sz="1800" b="1" dirty="0">
              <a:solidFill>
                <a:schemeClr val="bg2"/>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359" y="2070273"/>
            <a:ext cx="4127259" cy="2754945"/>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7639" t="10550" r="1733"/>
          <a:stretch/>
        </p:blipFill>
        <p:spPr>
          <a:xfrm>
            <a:off x="4261555" y="2070273"/>
            <a:ext cx="4852941" cy="2754945"/>
          </a:xfrm>
          <a:prstGeom prst="rect">
            <a:avLst/>
          </a:prstGeom>
        </p:spPr>
      </p:pic>
    </p:spTree>
    <p:extLst>
      <p:ext uri="{BB962C8B-B14F-4D97-AF65-F5344CB8AC3E}">
        <p14:creationId xmlns:p14="http://schemas.microsoft.com/office/powerpoint/2010/main" val="3933194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iemensEducation_PPTtemplate_red.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7384"/>
            <a:ext cx="9144000" cy="6858000"/>
          </a:xfrm>
          <a:prstGeom prst="rect">
            <a:avLst/>
          </a:prstGeom>
        </p:spPr>
      </p:pic>
      <p:pic>
        <p:nvPicPr>
          <p:cNvPr id="14" name="Picture 13"/>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 name="Rectangle 5"/>
          <p:cNvSpPr>
            <a:spLocks noChangeArrowheads="1"/>
          </p:cNvSpPr>
          <p:nvPr/>
        </p:nvSpPr>
        <p:spPr bwMode="auto">
          <a:xfrm flipV="1">
            <a:off x="539552" y="1628800"/>
            <a:ext cx="8136904" cy="1296144"/>
          </a:xfrm>
          <a:prstGeom prst="rect">
            <a:avLst/>
          </a:prstGeom>
          <a:solidFill>
            <a:srgbClr val="AF235F"/>
          </a:solidFill>
          <a:ln>
            <a:noFill/>
          </a:ln>
          <a:effectLst/>
        </p:spPr>
        <p:txBody>
          <a:bodyPr wrap="none" anchor="ctr"/>
          <a:lstStyle/>
          <a:p>
            <a:endParaRPr lang="en-US">
              <a:solidFill>
                <a:srgbClr val="AF235F"/>
              </a:solidFill>
            </a:endParaRPr>
          </a:p>
        </p:txBody>
      </p:sp>
      <p:sp>
        <p:nvSpPr>
          <p:cNvPr id="503810" name="Rectangle 2"/>
          <p:cNvSpPr>
            <a:spLocks noGrp="1" noChangeArrowheads="1"/>
          </p:cNvSpPr>
          <p:nvPr>
            <p:ph type="title"/>
          </p:nvPr>
        </p:nvSpPr>
        <p:spPr/>
        <p:txBody>
          <a:bodyPr/>
          <a:lstStyle/>
          <a:p>
            <a:r>
              <a:rPr lang="en-US" dirty="0">
                <a:solidFill>
                  <a:srgbClr val="AF235F"/>
                </a:solidFill>
              </a:rPr>
              <a:t>Engineering the future. </a:t>
            </a:r>
            <a:r>
              <a:rPr lang="en-US" b="0" dirty="0">
                <a:solidFill>
                  <a:srgbClr val="AF235F"/>
                </a:solidFill>
              </a:rPr>
              <a:t>Inspire and be inspired</a:t>
            </a:r>
          </a:p>
        </p:txBody>
      </p:sp>
      <p:sp>
        <p:nvSpPr>
          <p:cNvPr id="15" name="Text Box 6"/>
          <p:cNvSpPr txBox="1">
            <a:spLocks noChangeArrowheads="1"/>
          </p:cNvSpPr>
          <p:nvPr/>
        </p:nvSpPr>
        <p:spPr bwMode="auto">
          <a:xfrm>
            <a:off x="555625" y="6272213"/>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3" name="Rectangle 12"/>
          <p:cNvSpPr/>
          <p:nvPr/>
        </p:nvSpPr>
        <p:spPr>
          <a:xfrm>
            <a:off x="899592" y="1790665"/>
            <a:ext cx="7488832" cy="1015663"/>
          </a:xfrm>
          <a:prstGeom prst="rect">
            <a:avLst/>
          </a:prstGeom>
        </p:spPr>
        <p:txBody>
          <a:bodyPr wrap="square">
            <a:spAutoFit/>
          </a:bodyPr>
          <a:lstStyle/>
          <a:p>
            <a:r>
              <a:rPr lang="en-US" dirty="0"/>
              <a:t>For further information about the Siemens Education website and all support the materials and downloads please visit us at </a:t>
            </a:r>
            <a:br>
              <a:rPr lang="en-US" dirty="0"/>
            </a:br>
            <a:r>
              <a:rPr lang="en-US" dirty="0" err="1">
                <a:solidFill>
                  <a:schemeClr val="bg2"/>
                </a:solidFill>
              </a:rPr>
              <a:t>www.siemens.co.uk</a:t>
            </a:r>
            <a:r>
              <a:rPr lang="en-US" dirty="0">
                <a:solidFill>
                  <a:schemeClr val="bg2"/>
                </a:solidFill>
              </a:rPr>
              <a:t>/education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Green Racer</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92690" cy="4681538"/>
          </a:xfrm>
        </p:spPr>
        <p:txBody>
          <a:bodyPr/>
          <a:lstStyle/>
          <a:p>
            <a:r>
              <a:rPr lang="en-US" sz="1600" b="1" dirty="0">
                <a:solidFill>
                  <a:srgbClr val="AF235F"/>
                </a:solidFill>
              </a:rPr>
              <a:t>Overall objectives:</a:t>
            </a:r>
          </a:p>
          <a:p>
            <a:endParaRPr lang="en-US" sz="1600" b="1" dirty="0">
              <a:solidFill>
                <a:srgbClr val="AF235F"/>
              </a:solidFill>
            </a:endParaRPr>
          </a:p>
          <a:p>
            <a:pPr marL="285750" lvl="0" indent="-285750">
              <a:buClr>
                <a:srgbClr val="AF235F"/>
              </a:buClr>
              <a:buFont typeface="Wingdings" pitchFamily="2" charset="2"/>
              <a:buChar char="§"/>
            </a:pPr>
            <a:r>
              <a:rPr lang="en-GB" sz="1600" dirty="0"/>
              <a:t>Interpret data presented in various ways to provide evidence to evaluate a system and support a cost benefit analysis.</a:t>
            </a:r>
          </a:p>
          <a:p>
            <a:pPr marL="285750" lvl="0" indent="-285750">
              <a:buClr>
                <a:srgbClr val="AF235F"/>
              </a:buClr>
              <a:buFont typeface="Wingdings" pitchFamily="2" charset="2"/>
              <a:buChar char="§"/>
            </a:pPr>
            <a:endParaRPr lang="en-GB" sz="1600" dirty="0"/>
          </a:p>
          <a:p>
            <a:pPr marL="285750" lvl="0" indent="-285750">
              <a:buClr>
                <a:srgbClr val="AF235F"/>
              </a:buClr>
              <a:buFont typeface="Wingdings" pitchFamily="2" charset="2"/>
              <a:buChar char="§"/>
            </a:pPr>
            <a:r>
              <a:rPr lang="en-GB" sz="1600" dirty="0"/>
              <a:t>Apply concepts of energy transfer and storage to understand and evaluate a system.</a:t>
            </a:r>
          </a:p>
          <a:p>
            <a:pPr marL="285750" lvl="0" indent="-285750">
              <a:buClr>
                <a:srgbClr val="AF235F"/>
              </a:buClr>
              <a:buFont typeface="Wingdings" pitchFamily="2" charset="2"/>
              <a:buChar char="§"/>
            </a:pPr>
            <a:endParaRPr lang="en-GB" sz="1600" dirty="0"/>
          </a:p>
          <a:p>
            <a:pPr marL="285750" lvl="0" indent="-285750">
              <a:buClr>
                <a:srgbClr val="AF235F"/>
              </a:buClr>
              <a:buFont typeface="Wingdings" pitchFamily="2" charset="2"/>
              <a:buChar char="§"/>
            </a:pPr>
            <a:r>
              <a:rPr lang="en-GB" sz="1600" dirty="0"/>
              <a:t>Apply concepts of efficiency and streamlining to develop ideas about how a system can be improved.</a:t>
            </a:r>
          </a:p>
          <a:p>
            <a:pPr marL="285750" lvl="0" indent="-285750">
              <a:buClr>
                <a:srgbClr val="AF235F"/>
              </a:buClr>
              <a:buFont typeface="Wingdings" pitchFamily="2" charset="2"/>
              <a:buChar char="§"/>
            </a:pPr>
            <a:endParaRPr lang="en-GB" sz="1600" dirty="0"/>
          </a:p>
          <a:p>
            <a:pPr marL="285750" lvl="0" indent="-285750">
              <a:buClr>
                <a:srgbClr val="AF235F"/>
              </a:buClr>
              <a:buFont typeface="Wingdings" pitchFamily="2" charset="2"/>
              <a:buChar char="§"/>
            </a:pPr>
            <a:r>
              <a:rPr lang="en-GB" sz="1600" dirty="0"/>
              <a:t>Produce and modify designs to meet a design brief and study solutions to learn how other designers have manipulated materials to meet a design brief.</a:t>
            </a:r>
          </a:p>
          <a:p>
            <a:pPr marL="285750" indent="-285750">
              <a:buClr>
                <a:srgbClr val="AF235F"/>
              </a:buClr>
              <a:buFont typeface="Wingdings" pitchFamily="2" charset="2"/>
              <a:buChar char="§"/>
            </a:pPr>
            <a:endParaRPr lang="en-US" sz="1600" b="1" dirty="0">
              <a:solidFill>
                <a:srgbClr val="AF235F"/>
              </a:solidFill>
            </a:endParaRP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Green Racer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Green Racer</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92690" cy="4681538"/>
          </a:xfrm>
        </p:spPr>
        <p:txBody>
          <a:bodyPr/>
          <a:lstStyle/>
          <a:p>
            <a:r>
              <a:rPr lang="en-US" sz="1600" b="1" dirty="0">
                <a:solidFill>
                  <a:srgbClr val="AF235F"/>
                </a:solidFill>
              </a:rPr>
              <a:t>Overall outcomes:</a:t>
            </a:r>
          </a:p>
          <a:p>
            <a:endParaRPr lang="en-US" sz="1600" b="1" dirty="0">
              <a:solidFill>
                <a:srgbClr val="AF235F"/>
              </a:solidFill>
            </a:endParaRPr>
          </a:p>
          <a:p>
            <a:pPr marL="285750" lvl="0" indent="-285750">
              <a:buClr>
                <a:srgbClr val="AF235F"/>
              </a:buClr>
              <a:buFont typeface="Wingdings" pitchFamily="2" charset="2"/>
              <a:buChar char="§"/>
            </a:pPr>
            <a:r>
              <a:rPr lang="en-GB" sz="1600" dirty="0"/>
              <a:t>A clear explanation of the key features of a </a:t>
            </a:r>
            <a:r>
              <a:rPr lang="en-GB" sz="1600" dirty="0" err="1"/>
              <a:t>Greenpower</a:t>
            </a:r>
            <a:r>
              <a:rPr lang="en-GB" sz="1600" dirty="0"/>
              <a:t> Challenge car.</a:t>
            </a:r>
          </a:p>
          <a:p>
            <a:pPr marL="285750" lvl="0" indent="-285750">
              <a:buClr>
                <a:srgbClr val="AF235F"/>
              </a:buClr>
              <a:buFont typeface="Wingdings" pitchFamily="2" charset="2"/>
              <a:buChar char="§"/>
            </a:pPr>
            <a:endParaRPr lang="en-GB" sz="1600" dirty="0"/>
          </a:p>
          <a:p>
            <a:pPr marL="285750" lvl="0" indent="-285750">
              <a:buClr>
                <a:srgbClr val="AF235F"/>
              </a:buClr>
              <a:buFont typeface="Wingdings" pitchFamily="2" charset="2"/>
              <a:buChar char="§"/>
            </a:pPr>
            <a:r>
              <a:rPr lang="en-GB" sz="1600" dirty="0"/>
              <a:t>Developed ideas about the design and production of a suitable body.</a:t>
            </a:r>
          </a:p>
          <a:p>
            <a:pPr marL="285750" lvl="0" indent="-285750">
              <a:buClr>
                <a:srgbClr val="AF235F"/>
              </a:buClr>
              <a:buFont typeface="Wingdings" pitchFamily="2" charset="2"/>
              <a:buChar char="§"/>
            </a:pPr>
            <a:endParaRPr lang="en-GB" sz="1600" dirty="0"/>
          </a:p>
          <a:p>
            <a:pPr marL="285750" lvl="0" indent="-285750">
              <a:buClr>
                <a:srgbClr val="AF235F"/>
              </a:buClr>
              <a:buFont typeface="Wingdings" pitchFamily="2" charset="2"/>
              <a:buChar char="§"/>
            </a:pPr>
            <a:r>
              <a:rPr lang="en-GB" sz="1600" dirty="0"/>
              <a:t>Production of a well structured and effectively argued case for involvement in the </a:t>
            </a:r>
            <a:r>
              <a:rPr lang="en-GB" sz="1600" dirty="0" err="1"/>
              <a:t>Greenpower</a:t>
            </a:r>
            <a:r>
              <a:rPr lang="en-GB" sz="1600" dirty="0"/>
              <a:t> Challenge.</a:t>
            </a:r>
          </a:p>
          <a:p>
            <a:pPr>
              <a:buClr>
                <a:srgbClr val="AF235F"/>
              </a:buClr>
            </a:pPr>
            <a:endParaRPr lang="en-US" sz="1600" b="1" dirty="0">
              <a:solidFill>
                <a:srgbClr val="AF235F"/>
              </a:solidFill>
            </a:endParaRP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3</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Green Racer</a:t>
            </a:r>
          </a:p>
        </p:txBody>
      </p:sp>
    </p:spTree>
    <p:extLst>
      <p:ext uri="{BB962C8B-B14F-4D97-AF65-F5344CB8AC3E}">
        <p14:creationId xmlns:p14="http://schemas.microsoft.com/office/powerpoint/2010/main" val="197717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9554" y="3856038"/>
            <a:ext cx="4030860" cy="2515689"/>
          </a:xfrm>
          <a:prstGeom prst="rect">
            <a:avLst/>
          </a:prstGeom>
        </p:spPr>
      </p:pic>
      <p:pic>
        <p:nvPicPr>
          <p:cNvPr id="18" name="Picture 1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70413" y="3859213"/>
            <a:ext cx="4103688" cy="2509837"/>
          </a:xfrm>
          <a:prstGeom prst="rect">
            <a:avLst/>
          </a:prstGeom>
        </p:spPr>
      </p:pic>
      <p:pic>
        <p:nvPicPr>
          <p:cNvPr id="12" name="Picture 11"/>
          <p:cNvPicPr>
            <a:picLocks noChangeAspect="1"/>
          </p:cNvPicPr>
          <p:nvPr/>
        </p:nvPicPr>
        <p:blipFill>
          <a:blip r:embed="rId5"/>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4</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Green Racer</a:t>
            </a:r>
          </a:p>
        </p:txBody>
      </p:sp>
      <p:sp>
        <p:nvSpPr>
          <p:cNvPr id="14" name="Rectangle 3"/>
          <p:cNvSpPr txBox="1">
            <a:spLocks noChangeArrowheads="1"/>
          </p:cNvSpPr>
          <p:nvPr/>
        </p:nvSpPr>
        <p:spPr bwMode="auto">
          <a:xfrm>
            <a:off x="5684068" y="5050558"/>
            <a:ext cx="3096344" cy="577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5"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pic>
        <p:nvPicPr>
          <p:cNvPr id="7" name="Picture 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39750" y="1545142"/>
            <a:ext cx="4103688" cy="2314072"/>
          </a:xfrm>
          <a:prstGeom prst="rect">
            <a:avLst/>
          </a:prstGeom>
        </p:spPr>
      </p:pic>
      <p:sp>
        <p:nvSpPr>
          <p:cNvPr id="16" name="Rectangle 5"/>
          <p:cNvSpPr>
            <a:spLocks noChangeArrowheads="1"/>
          </p:cNvSpPr>
          <p:nvPr/>
        </p:nvSpPr>
        <p:spPr bwMode="auto">
          <a:xfrm flipV="1">
            <a:off x="4211960" y="5161779"/>
            <a:ext cx="4931922" cy="859507"/>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4659094" y="5339099"/>
            <a:ext cx="4009888"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Previous </a:t>
            </a:r>
            <a:r>
              <a:rPr lang="en-US" sz="1800" b="1" dirty="0" err="1">
                <a:solidFill>
                  <a:schemeClr val="bg2"/>
                </a:solidFill>
              </a:rPr>
              <a:t>Greenpower</a:t>
            </a:r>
            <a:r>
              <a:rPr lang="en-US" sz="1800" b="1" dirty="0">
                <a:solidFill>
                  <a:schemeClr val="bg2"/>
                </a:solidFill>
              </a:rPr>
              <a:t> Challenge contestants</a:t>
            </a:r>
          </a:p>
        </p:txBody>
      </p:sp>
      <p:pic>
        <p:nvPicPr>
          <p:cNvPr id="10" name="Picture 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574958" y="1544506"/>
            <a:ext cx="4099142" cy="2314707"/>
          </a:xfrm>
          <a:prstGeom prst="rect">
            <a:avLst/>
          </a:prstGeom>
        </p:spPr>
      </p:pic>
    </p:spTree>
    <p:extLst>
      <p:ext uri="{BB962C8B-B14F-4D97-AF65-F5344CB8AC3E}">
        <p14:creationId xmlns:p14="http://schemas.microsoft.com/office/powerpoint/2010/main" val="1186625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Green Racer</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92690" cy="4681538"/>
          </a:xfrm>
        </p:spPr>
        <p:txBody>
          <a:bodyPr/>
          <a:lstStyle/>
          <a:p>
            <a:r>
              <a:rPr lang="en-US" sz="1600" b="1" dirty="0">
                <a:solidFill>
                  <a:srgbClr val="AF235F"/>
                </a:solidFill>
              </a:rPr>
              <a:t>The Challenge:</a:t>
            </a:r>
          </a:p>
          <a:p>
            <a:endParaRPr lang="en-US" sz="1600" b="1" dirty="0">
              <a:solidFill>
                <a:srgbClr val="AF235F"/>
              </a:solidFill>
            </a:endParaRPr>
          </a:p>
          <a:p>
            <a:pPr marL="285750" indent="-285750">
              <a:buClr>
                <a:srgbClr val="AF235F"/>
              </a:buClr>
              <a:buFont typeface="Wingdings" pitchFamily="2" charset="2"/>
              <a:buChar char="§"/>
            </a:pPr>
            <a:r>
              <a:rPr lang="en-GB" sz="1600" dirty="0"/>
              <a:t>Teams finishing in the top three in a heat qualify for the National Final, along with cars that have completed the most miles in any race, with three ‘wild cards’.</a:t>
            </a:r>
          </a:p>
          <a:p>
            <a:pPr marL="285750" indent="-285750">
              <a:buClr>
                <a:srgbClr val="AF235F"/>
              </a:buClr>
              <a:buFont typeface="Wingdings" pitchFamily="2" charset="2"/>
              <a:buChar char="§"/>
            </a:pPr>
            <a:endParaRPr lang="en-GB" sz="1600" dirty="0"/>
          </a:p>
          <a:p>
            <a:pPr marL="285750" indent="-285750">
              <a:buClr>
                <a:srgbClr val="AF235F"/>
              </a:buClr>
              <a:buFont typeface="Wingdings" pitchFamily="2" charset="2"/>
              <a:buChar char="§"/>
            </a:pPr>
            <a:r>
              <a:rPr lang="en-GB" sz="1600" dirty="0"/>
              <a:t>The events are four hour endurance races at motorsport venues. All teams have the same motor and six 12V batteries used in pairs. During the race at least five team members must drive, and up to six further members act as pit crew.</a:t>
            </a:r>
          </a:p>
          <a:p>
            <a:pPr marL="285750" indent="-285750">
              <a:buClr>
                <a:srgbClr val="AF235F"/>
              </a:buClr>
              <a:buFont typeface="Wingdings" pitchFamily="2" charset="2"/>
              <a:buChar char="§"/>
            </a:pPr>
            <a:endParaRPr lang="en-GB" sz="1600" dirty="0"/>
          </a:p>
          <a:p>
            <a:pPr marL="285750" indent="-285750">
              <a:buClr>
                <a:srgbClr val="AF235F"/>
              </a:buClr>
              <a:buFont typeface="Wingdings" pitchFamily="2" charset="2"/>
              <a:buChar char="§"/>
            </a:pPr>
            <a:r>
              <a:rPr lang="en-GB" sz="1600" dirty="0"/>
              <a:t>In this topic we’ll assume the use of a kit car, though teams may design their own.  </a:t>
            </a:r>
            <a:br>
              <a:rPr lang="en-GB" sz="1600" dirty="0"/>
            </a:br>
            <a:r>
              <a:rPr lang="en-GB" sz="1600" dirty="0"/>
              <a:t>All cars must follow strict regulations but a variety of designs compete.</a:t>
            </a:r>
          </a:p>
          <a:p>
            <a:pPr marL="285750" indent="-285750">
              <a:buClr>
                <a:srgbClr val="AF235F"/>
              </a:buClr>
              <a:buFont typeface="Wingdings" pitchFamily="2" charset="2"/>
              <a:buChar char="§"/>
            </a:pPr>
            <a:endParaRPr lang="en-US" sz="1600" b="1" dirty="0">
              <a:solidFill>
                <a:srgbClr val="AF235F"/>
              </a:solidFill>
            </a:endParaRP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5</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Green Racer</a:t>
            </a:r>
          </a:p>
        </p:txBody>
      </p:sp>
    </p:spTree>
    <p:extLst>
      <p:ext uri="{BB962C8B-B14F-4D97-AF65-F5344CB8AC3E}">
        <p14:creationId xmlns:p14="http://schemas.microsoft.com/office/powerpoint/2010/main" val="610651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27011" name="Rectangle 3"/>
          <p:cNvSpPr>
            <a:spLocks noGrp="1" noChangeArrowheads="1"/>
          </p:cNvSpPr>
          <p:nvPr>
            <p:ph type="title"/>
          </p:nvPr>
        </p:nvSpPr>
        <p:spPr/>
        <p:txBody>
          <a:bodyPr/>
          <a:lstStyle/>
          <a:p>
            <a:r>
              <a:rPr lang="en-US" dirty="0">
                <a:solidFill>
                  <a:srgbClr val="AF235F"/>
                </a:solidFill>
              </a:rPr>
              <a:t>Green Racer</a:t>
            </a:r>
            <a:endParaRPr lang="en-GB" dirty="0">
              <a:solidFill>
                <a:srgbClr val="AF235F"/>
              </a:solidFill>
            </a:endParaRPr>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6</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Topic 2: Green Racer</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600" y="1590302"/>
            <a:ext cx="7060534" cy="4694504"/>
          </a:xfrm>
          <a:prstGeom prst="rect">
            <a:avLst/>
          </a:prstGeom>
        </p:spPr>
      </p:pic>
      <p:sp>
        <p:nvSpPr>
          <p:cNvPr id="13" name="Rectangle 5"/>
          <p:cNvSpPr>
            <a:spLocks noChangeArrowheads="1"/>
          </p:cNvSpPr>
          <p:nvPr/>
        </p:nvSpPr>
        <p:spPr bwMode="auto">
          <a:xfrm flipV="1">
            <a:off x="5364088" y="5230218"/>
            <a:ext cx="3792612"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652120" y="5445224"/>
            <a:ext cx="3096344" cy="577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A wind up torch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l="8642" t="1056" r="5818" b="1854"/>
          <a:stretch/>
        </p:blipFill>
        <p:spPr>
          <a:xfrm>
            <a:off x="4645025" y="3856038"/>
            <a:ext cx="4029075" cy="2513012"/>
          </a:xfrm>
          <a:prstGeom prst="rect">
            <a:avLst/>
          </a:prstGeom>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t="-591" b="8829"/>
          <a:stretch/>
        </p:blipFill>
        <p:spPr>
          <a:xfrm>
            <a:off x="538664" y="1558925"/>
            <a:ext cx="4120429" cy="2297113"/>
          </a:xfrm>
          <a:prstGeom prst="rect">
            <a:avLst/>
          </a:prstGeom>
        </p:spPr>
      </p:pic>
      <p:pic>
        <p:nvPicPr>
          <p:cNvPr id="5" name="Picture 4"/>
          <p:cNvPicPr>
            <a:picLocks noChangeAspect="1"/>
          </p:cNvPicPr>
          <p:nvPr/>
        </p:nvPicPr>
        <p:blipFill rotWithShape="1">
          <a:blip r:embed="rId5" cstate="email">
            <a:extLst>
              <a:ext uri="{28A0092B-C50C-407E-A947-70E740481C1C}">
                <a14:useLocalDpi xmlns:a14="http://schemas.microsoft.com/office/drawing/2010/main"/>
              </a:ext>
            </a:extLst>
          </a:blip>
          <a:srcRect l="5039" t="5106" b="251"/>
          <a:stretch/>
        </p:blipFill>
        <p:spPr>
          <a:xfrm>
            <a:off x="539750" y="3856038"/>
            <a:ext cx="4119342" cy="2513012"/>
          </a:xfrm>
          <a:prstGeom prst="rect">
            <a:avLst/>
          </a:prstGeom>
        </p:spPr>
      </p:pic>
      <p:pic>
        <p:nvPicPr>
          <p:cNvPr id="12" name="Picture 11"/>
          <p:cNvPicPr>
            <a:picLocks noChangeAspect="1"/>
          </p:cNvPicPr>
          <p:nvPr/>
        </p:nvPicPr>
        <p:blipFill>
          <a:blip r:embed="rId6"/>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7</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2: Green Racer</a:t>
            </a:r>
          </a:p>
        </p:txBody>
      </p:sp>
      <p:sp>
        <p:nvSpPr>
          <p:cNvPr id="15"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pic>
        <p:nvPicPr>
          <p:cNvPr id="3" name="Picture 2"/>
          <p:cNvPicPr>
            <a:picLocks noChangeAspect="1"/>
          </p:cNvPicPr>
          <p:nvPr/>
        </p:nvPicPr>
        <p:blipFill rotWithShape="1">
          <a:blip r:embed="rId7" cstate="email">
            <a:extLst>
              <a:ext uri="{28A0092B-C50C-407E-A947-70E740481C1C}">
                <a14:useLocalDpi xmlns:a14="http://schemas.microsoft.com/office/drawing/2010/main"/>
              </a:ext>
            </a:extLst>
          </a:blip>
          <a:srcRect r="2559" b="8829"/>
          <a:stretch/>
        </p:blipFill>
        <p:spPr>
          <a:xfrm>
            <a:off x="4659093" y="1573714"/>
            <a:ext cx="4015008" cy="2282324"/>
          </a:xfrm>
          <a:prstGeom prst="rect">
            <a:avLst/>
          </a:prstGeom>
        </p:spPr>
      </p:pic>
      <p:sp>
        <p:nvSpPr>
          <p:cNvPr id="16" name="Rectangle 5"/>
          <p:cNvSpPr>
            <a:spLocks noChangeArrowheads="1"/>
          </p:cNvSpPr>
          <p:nvPr/>
        </p:nvSpPr>
        <p:spPr bwMode="auto">
          <a:xfrm flipV="1">
            <a:off x="5306339" y="5627640"/>
            <a:ext cx="3851802" cy="648072"/>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5773960" y="5769260"/>
            <a:ext cx="3289808"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err="1">
                <a:solidFill>
                  <a:schemeClr val="bg2"/>
                </a:solidFill>
              </a:rPr>
              <a:t>Greenpower</a:t>
            </a:r>
            <a:r>
              <a:rPr lang="en-US" sz="1800" b="1" dirty="0">
                <a:solidFill>
                  <a:schemeClr val="bg2"/>
                </a:solidFill>
              </a:rPr>
              <a:t> kit car</a:t>
            </a:r>
          </a:p>
        </p:txBody>
      </p:sp>
    </p:spTree>
    <p:extLst>
      <p:ext uri="{BB962C8B-B14F-4D97-AF65-F5344CB8AC3E}">
        <p14:creationId xmlns:p14="http://schemas.microsoft.com/office/powerpoint/2010/main" val="2089073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8</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Green Racer</a:t>
            </a:r>
          </a:p>
        </p:txBody>
      </p:sp>
      <p:sp>
        <p:nvSpPr>
          <p:cNvPr id="15"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71600" y="1655521"/>
            <a:ext cx="7129679" cy="4713529"/>
          </a:xfrm>
          <a:prstGeom prst="rect">
            <a:avLst/>
          </a:prstGeom>
        </p:spPr>
      </p:pic>
      <p:sp>
        <p:nvSpPr>
          <p:cNvPr id="16" name="Rectangle 5"/>
          <p:cNvSpPr>
            <a:spLocks noChangeArrowheads="1"/>
          </p:cNvSpPr>
          <p:nvPr/>
        </p:nvSpPr>
        <p:spPr bwMode="auto">
          <a:xfrm flipV="1">
            <a:off x="5517846" y="5573948"/>
            <a:ext cx="3635778" cy="715494"/>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6012160" y="5787992"/>
            <a:ext cx="3073784"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Prepare a presentation</a:t>
            </a:r>
          </a:p>
        </p:txBody>
      </p:sp>
    </p:spTree>
    <p:extLst>
      <p:ext uri="{BB962C8B-B14F-4D97-AF65-F5344CB8AC3E}">
        <p14:creationId xmlns:p14="http://schemas.microsoft.com/office/powerpoint/2010/main" val="217760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3702" y="1573714"/>
            <a:ext cx="8246709" cy="4691070"/>
          </a:xfrm>
          <a:prstGeom prst="rect">
            <a:avLst/>
          </a:prstGeom>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9</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4: Green Racer</a:t>
            </a:r>
          </a:p>
        </p:txBody>
      </p:sp>
      <p:sp>
        <p:nvSpPr>
          <p:cNvPr id="14" name="Rectangle 3"/>
          <p:cNvSpPr txBox="1">
            <a:spLocks noChangeArrowheads="1"/>
          </p:cNvSpPr>
          <p:nvPr/>
        </p:nvSpPr>
        <p:spPr bwMode="auto">
          <a:xfrm>
            <a:off x="5684068" y="5050558"/>
            <a:ext cx="3096344" cy="577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endParaRPr lang="en-US" sz="1200" dirty="0">
              <a:solidFill>
                <a:schemeClr val="bg2"/>
              </a:solidFill>
            </a:endParaRPr>
          </a:p>
        </p:txBody>
      </p:sp>
      <p:sp>
        <p:nvSpPr>
          <p:cNvPr id="15" name="Rectangle 2"/>
          <p:cNvSpPr>
            <a:spLocks noGrp="1" noChangeArrowheads="1"/>
          </p:cNvSpPr>
          <p:nvPr>
            <p:ph type="title"/>
          </p:nvPr>
        </p:nvSpPr>
        <p:spPr>
          <a:xfrm>
            <a:off x="539750" y="243111"/>
            <a:ext cx="6140450" cy="809625"/>
          </a:xfrm>
        </p:spPr>
        <p:txBody>
          <a:bodyPr/>
          <a:lstStyle/>
          <a:p>
            <a:r>
              <a:rPr lang="en-US" dirty="0">
                <a:solidFill>
                  <a:srgbClr val="AF235F"/>
                </a:solidFill>
              </a:rPr>
              <a:t>Green Racer</a:t>
            </a:r>
            <a:endParaRPr lang="en-GB" dirty="0">
              <a:solidFill>
                <a:srgbClr val="AF235F"/>
              </a:solidFill>
            </a:endParaRPr>
          </a:p>
        </p:txBody>
      </p:sp>
      <p:sp>
        <p:nvSpPr>
          <p:cNvPr id="16" name="Rectangle 5"/>
          <p:cNvSpPr>
            <a:spLocks noChangeArrowheads="1"/>
          </p:cNvSpPr>
          <p:nvPr/>
        </p:nvSpPr>
        <p:spPr bwMode="auto">
          <a:xfrm flipV="1">
            <a:off x="4283968" y="5161778"/>
            <a:ext cx="4859914" cy="715494"/>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5004048" y="5375508"/>
            <a:ext cx="4081896"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Which force is at work here?</a:t>
            </a:r>
          </a:p>
        </p:txBody>
      </p:sp>
    </p:spTree>
    <p:extLst>
      <p:ext uri="{BB962C8B-B14F-4D97-AF65-F5344CB8AC3E}">
        <p14:creationId xmlns:p14="http://schemas.microsoft.com/office/powerpoint/2010/main" val="2522917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2.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3.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heme/theme1.xml><?xml version="1.0" encoding="utf-8"?>
<a:theme xmlns:a="http://schemas.openxmlformats.org/drawingml/2006/main" name="sie_ppt_basic_gray_EN">
  <a:themeElements>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fontScheme name="sie_ppt_exp_gray_D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lnDef>
  </a:objectDefaults>
  <a:extraClrSchemeLst>
    <a:extraClrScheme>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sie_ppt_basic_gray_EN.pot</Template>
  <TotalTime>2064</TotalTime>
  <Words>1344</Words>
  <Application>Microsoft Office PowerPoint</Application>
  <PresentationFormat>On-screen Show (4:3)</PresentationFormat>
  <Paragraphs>149</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Siemens Sans</vt:lpstr>
      <vt:lpstr>Siemens Slab</vt:lpstr>
      <vt:lpstr>Wingdings</vt:lpstr>
      <vt:lpstr>sie_ppt_basic_gray_EN</vt:lpstr>
      <vt:lpstr>Green Racer</vt:lpstr>
      <vt:lpstr>PowerPoint Presentation</vt:lpstr>
      <vt:lpstr>PowerPoint Presentation</vt:lpstr>
      <vt:lpstr>Green Racer</vt:lpstr>
      <vt:lpstr>PowerPoint Presentation</vt:lpstr>
      <vt:lpstr>Green Racer</vt:lpstr>
      <vt:lpstr>Green Racer</vt:lpstr>
      <vt:lpstr>Green Racer</vt:lpstr>
      <vt:lpstr>Green Racer</vt:lpstr>
      <vt:lpstr>Green Racer</vt:lpstr>
      <vt:lpstr>Greenpower Challenge</vt:lpstr>
      <vt:lpstr>Green Racer</vt:lpstr>
      <vt:lpstr>Green Racer</vt:lpstr>
      <vt:lpstr>Green Racer</vt:lpstr>
      <vt:lpstr>Green Racer</vt:lpstr>
      <vt:lpstr>Green Racer</vt:lpstr>
      <vt:lpstr>Green Racer</vt:lpstr>
      <vt:lpstr>Green Racer</vt:lpstr>
      <vt:lpstr>Engineering the future. Inspire and be inspired</vt:lpstr>
    </vt:vector>
  </TitlesOfParts>
  <Company>MetaDesign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Design PowerPoint-Templates</dc:title>
  <dc:creator>virtuell</dc:creator>
  <cp:lastModifiedBy>Wood, Mark (RC-GB SUS SUS1)</cp:lastModifiedBy>
  <cp:revision>238</cp:revision>
  <cp:lastPrinted>2012-09-24T09:38:30Z</cp:lastPrinted>
  <dcterms:created xsi:type="dcterms:W3CDTF">2006-04-07T10:01:45Z</dcterms:created>
  <dcterms:modified xsi:type="dcterms:W3CDTF">2023-03-08T09:53:54Z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258917-277f-42cd-a3cd-14c4e9ee58bc_Enabled">
    <vt:lpwstr>true</vt:lpwstr>
  </property>
  <property fmtid="{D5CDD505-2E9C-101B-9397-08002B2CF9AE}" pid="3" name="MSIP_Label_9d258917-277f-42cd-a3cd-14c4e9ee58bc_SetDate">
    <vt:lpwstr>2023-03-08T09:52:34Z</vt:lpwstr>
  </property>
  <property fmtid="{D5CDD505-2E9C-101B-9397-08002B2CF9AE}" pid="4" name="MSIP_Label_9d258917-277f-42cd-a3cd-14c4e9ee58bc_Method">
    <vt:lpwstr>Standard</vt:lpwstr>
  </property>
  <property fmtid="{D5CDD505-2E9C-101B-9397-08002B2CF9AE}" pid="5" name="MSIP_Label_9d258917-277f-42cd-a3cd-14c4e9ee58bc_Name">
    <vt:lpwstr>restricted</vt:lpwstr>
  </property>
  <property fmtid="{D5CDD505-2E9C-101B-9397-08002B2CF9AE}" pid="6" name="MSIP_Label_9d258917-277f-42cd-a3cd-14c4e9ee58bc_SiteId">
    <vt:lpwstr>38ae3bcd-9579-4fd4-adda-b42e1495d55a</vt:lpwstr>
  </property>
  <property fmtid="{D5CDD505-2E9C-101B-9397-08002B2CF9AE}" pid="7" name="MSIP_Label_9d258917-277f-42cd-a3cd-14c4e9ee58bc_ActionId">
    <vt:lpwstr>a1381577-b367-44d4-af0f-86cc140aee05</vt:lpwstr>
  </property>
  <property fmtid="{D5CDD505-2E9C-101B-9397-08002B2CF9AE}" pid="8" name="MSIP_Label_9d258917-277f-42cd-a3cd-14c4e9ee58bc_ContentBits">
    <vt:lpwstr>0</vt:lpwstr>
  </property>
  <property fmtid="{D5CDD505-2E9C-101B-9397-08002B2CF9AE}" pid="9" name="Document_Confidentiality">
    <vt:lpwstr>Restricted</vt:lpwstr>
  </property>
</Properties>
</file>