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357" r:id="rId2"/>
    <p:sldId id="326" r:id="rId3"/>
    <p:sldId id="359" r:id="rId4"/>
    <p:sldId id="361" r:id="rId5"/>
    <p:sldId id="360" r:id="rId6"/>
    <p:sldId id="335" r:id="rId7"/>
    <p:sldId id="363" r:id="rId8"/>
    <p:sldId id="366" r:id="rId9"/>
    <p:sldId id="365" r:id="rId10"/>
    <p:sldId id="368" r:id="rId11"/>
    <p:sldId id="369" r:id="rId12"/>
    <p:sldId id="370" r:id="rId13"/>
    <p:sldId id="373" r:id="rId14"/>
    <p:sldId id="374" r:id="rId15"/>
    <p:sldId id="375" r:id="rId16"/>
    <p:sldId id="376" r:id="rId17"/>
    <p:sldId id="377" r:id="rId18"/>
    <p:sldId id="371" r:id="rId19"/>
    <p:sldId id="358" r:id="rId20"/>
  </p:sldIdLst>
  <p:sldSz cx="9144000" cy="6858000" type="screen4x3"/>
  <p:notesSz cx="6794500" cy="9931400"/>
  <p:defaultTex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F235F"/>
    <a:srgbClr val="55A0B9"/>
    <a:srgbClr val="D2D741"/>
    <a:srgbClr val="BEC328"/>
    <a:srgbClr val="96A51E"/>
    <a:srgbClr val="669A00"/>
    <a:srgbClr val="D0D3DA"/>
    <a:srgbClr val="333333"/>
    <a:srgbClr val="003399"/>
    <a:srgbClr val="009933"/>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24400" autoAdjust="0"/>
    <p:restoredTop sz="96840" autoAdjust="0"/>
  </p:normalViewPr>
  <p:slideViewPr>
    <p:cSldViewPr>
      <p:cViewPr>
        <p:scale>
          <a:sx n="80" d="100"/>
          <a:sy n="80" d="100"/>
        </p:scale>
        <p:origin x="-852" y="108"/>
      </p:cViewPr>
      <p:guideLst>
        <p:guide orient="horz" pos="754"/>
        <p:guide orient="horz" pos="163"/>
        <p:guide orient="horz"/>
        <p:guide orient="horz" pos="4012"/>
        <p:guide orient="horz" pos="299"/>
        <p:guide orient="horz" pos="2157"/>
        <p:guide orient="horz" pos="846"/>
        <p:guide orient="horz" pos="787"/>
        <p:guide pos="5465"/>
        <p:guide/>
        <p:guide pos="2881"/>
        <p:guide pos="5464"/>
        <p:guide pos="340"/>
      </p:guideLst>
    </p:cSldViewPr>
  </p:slideViewPr>
  <p:outlineViewPr>
    <p:cViewPr>
      <p:scale>
        <a:sx n="33" d="100"/>
        <a:sy n="33" d="100"/>
      </p:scale>
      <p:origin x="0" y="408"/>
    </p:cViewPr>
  </p:outlineViewPr>
  <p:notesTextViewPr>
    <p:cViewPr>
      <p:scale>
        <a:sx n="100" d="100"/>
        <a:sy n="100" d="100"/>
      </p:scale>
      <p:origin x="0" y="0"/>
    </p:cViewPr>
  </p:notesTextViewPr>
  <p:sorterViewPr>
    <p:cViewPr>
      <p:scale>
        <a:sx n="66" d="100"/>
        <a:sy n="66" d="100"/>
      </p:scale>
      <p:origin x="0" y="0"/>
    </p:cViewPr>
  </p:sorterViewPr>
  <p:notesViewPr>
    <p:cSldViewPr>
      <p:cViewPr>
        <p:scale>
          <a:sx n="70" d="100"/>
          <a:sy n="70" d="100"/>
        </p:scale>
        <p:origin x="-2556" y="936"/>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3058" name="Rectangle 2"/>
          <p:cNvSpPr>
            <a:spLocks noGrp="1" noChangeArrowheads="1"/>
          </p:cNvSpPr>
          <p:nvPr>
            <p:ph type="hdr" sz="quarter"/>
          </p:nvPr>
        </p:nvSpPr>
        <p:spPr bwMode="auto">
          <a:xfrm>
            <a:off x="1" y="1"/>
            <a:ext cx="2944813"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173059" name="Rectangle 3"/>
          <p:cNvSpPr>
            <a:spLocks noGrp="1" noChangeArrowheads="1"/>
          </p:cNvSpPr>
          <p:nvPr>
            <p:ph type="dt" sz="quarter" idx="1"/>
          </p:nvPr>
        </p:nvSpPr>
        <p:spPr bwMode="auto">
          <a:xfrm>
            <a:off x="3849688" y="1"/>
            <a:ext cx="2944812"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173060" name="Rectangle 4"/>
          <p:cNvSpPr>
            <a:spLocks noGrp="1" noChangeArrowheads="1"/>
          </p:cNvSpPr>
          <p:nvPr>
            <p:ph type="ftr" sz="quarter" idx="2"/>
          </p:nvPr>
        </p:nvSpPr>
        <p:spPr bwMode="auto">
          <a:xfrm>
            <a:off x="1" y="9435146"/>
            <a:ext cx="2944813" cy="4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173061" name="Rectangle 5"/>
          <p:cNvSpPr>
            <a:spLocks noGrp="1" noChangeArrowheads="1"/>
          </p:cNvSpPr>
          <p:nvPr>
            <p:ph type="sldNum" sz="quarter" idx="3"/>
          </p:nvPr>
        </p:nvSpPr>
        <p:spPr bwMode="auto">
          <a:xfrm>
            <a:off x="3849688" y="9435146"/>
            <a:ext cx="2944812" cy="496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r">
              <a:spcBef>
                <a:spcPct val="0"/>
              </a:spcBef>
              <a:defRPr sz="1200">
                <a:latin typeface="Siemens Sans" charset="0"/>
              </a:defRPr>
            </a:lvl1pPr>
          </a:lstStyle>
          <a:p>
            <a:fld id="{25F2FD24-84D8-B54C-8C6D-F7C5A01A286D}" type="slidenum">
              <a:rPr lang="de-DE"/>
              <a:pPr/>
              <a:t>‹#›</a:t>
            </a:fld>
            <a:endParaRPr lang="de-DE"/>
          </a:p>
        </p:txBody>
      </p:sp>
    </p:spTree>
    <p:extLst>
      <p:ext uri="{BB962C8B-B14F-4D97-AF65-F5344CB8AC3E}">
        <p14:creationId xmlns:p14="http://schemas.microsoft.com/office/powerpoint/2010/main" val="25337844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1"/>
            <a:ext cx="2944813"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0"/>
              </a:spcBef>
              <a:defRPr sz="1200">
                <a:latin typeface="Siemens Sans" charset="0"/>
              </a:defRPr>
            </a:lvl1pPr>
          </a:lstStyle>
          <a:p>
            <a:endParaRPr lang="de-DE"/>
          </a:p>
        </p:txBody>
      </p:sp>
      <p:sp>
        <p:nvSpPr>
          <p:cNvPr id="77827" name="Rectangle 3"/>
          <p:cNvSpPr>
            <a:spLocks noGrp="1" noChangeArrowheads="1"/>
          </p:cNvSpPr>
          <p:nvPr>
            <p:ph type="dt" idx="1"/>
          </p:nvPr>
        </p:nvSpPr>
        <p:spPr bwMode="auto">
          <a:xfrm>
            <a:off x="3848101" y="1"/>
            <a:ext cx="2944813"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0"/>
              </a:spcBef>
              <a:defRPr sz="1200">
                <a:latin typeface="Siemens Sans" charset="0"/>
              </a:defRPr>
            </a:lvl1pPr>
          </a:lstStyle>
          <a:p>
            <a:endParaRPr lang="de-DE"/>
          </a:p>
        </p:txBody>
      </p:sp>
      <p:sp>
        <p:nvSpPr>
          <p:cNvPr id="77828" name="Rectangle 4"/>
          <p:cNvSpPr>
            <a:spLocks noGrp="1" noRot="1" noChangeAspect="1" noChangeArrowheads="1" noTextEdit="1"/>
          </p:cNvSpPr>
          <p:nvPr>
            <p:ph type="sldImg" idx="2"/>
          </p:nvPr>
        </p:nvSpPr>
        <p:spPr bwMode="auto">
          <a:xfrm>
            <a:off x="914400" y="744538"/>
            <a:ext cx="4965700" cy="37242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77829" name="Rectangle 5"/>
          <p:cNvSpPr>
            <a:spLocks noGrp="1" noChangeArrowheads="1"/>
          </p:cNvSpPr>
          <p:nvPr>
            <p:ph type="body" sz="quarter" idx="3"/>
          </p:nvPr>
        </p:nvSpPr>
        <p:spPr bwMode="auto">
          <a:xfrm>
            <a:off x="679450" y="4716785"/>
            <a:ext cx="5435600" cy="4469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7830" name="Rectangle 6"/>
          <p:cNvSpPr>
            <a:spLocks noGrp="1" noChangeArrowheads="1"/>
          </p:cNvSpPr>
          <p:nvPr>
            <p:ph type="ftr" sz="quarter" idx="4"/>
          </p:nvPr>
        </p:nvSpPr>
        <p:spPr bwMode="auto">
          <a:xfrm>
            <a:off x="1" y="9433570"/>
            <a:ext cx="2944813"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spcBef>
                <a:spcPct val="0"/>
              </a:spcBef>
              <a:defRPr sz="1200">
                <a:latin typeface="Siemens Sans" charset="0"/>
              </a:defRPr>
            </a:lvl1pPr>
          </a:lstStyle>
          <a:p>
            <a:endParaRPr lang="de-DE"/>
          </a:p>
        </p:txBody>
      </p:sp>
      <p:sp>
        <p:nvSpPr>
          <p:cNvPr id="77831" name="Rectangle 7"/>
          <p:cNvSpPr>
            <a:spLocks noGrp="1" noChangeArrowheads="1"/>
          </p:cNvSpPr>
          <p:nvPr>
            <p:ph type="sldNum" sz="quarter" idx="5"/>
          </p:nvPr>
        </p:nvSpPr>
        <p:spPr bwMode="auto">
          <a:xfrm>
            <a:off x="3848101" y="9433570"/>
            <a:ext cx="2944813" cy="496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spcBef>
                <a:spcPct val="0"/>
              </a:spcBef>
              <a:defRPr sz="1200">
                <a:latin typeface="Siemens Sans" charset="0"/>
              </a:defRPr>
            </a:lvl1pPr>
          </a:lstStyle>
          <a:p>
            <a:fld id="{8C459197-2F9C-1E49-ABBF-26CF38F0E880}" type="slidenum">
              <a:rPr lang="de-DE"/>
              <a:pPr/>
              <a:t>‹#›</a:t>
            </a:fld>
            <a:endParaRPr lang="de-DE"/>
          </a:p>
        </p:txBody>
      </p:sp>
    </p:spTree>
    <p:extLst>
      <p:ext uri="{BB962C8B-B14F-4D97-AF65-F5344CB8AC3E}">
        <p14:creationId xmlns:p14="http://schemas.microsoft.com/office/powerpoint/2010/main" val="394380007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Siemens Sans" charset="0"/>
        <a:ea typeface="Geneva" charset="0"/>
        <a:cs typeface="+mn-cs"/>
      </a:defRPr>
    </a:lvl1pPr>
    <a:lvl2pPr marL="457200" algn="l" rtl="0" fontAlgn="base">
      <a:spcBef>
        <a:spcPct val="30000"/>
      </a:spcBef>
      <a:spcAft>
        <a:spcPct val="0"/>
      </a:spcAft>
      <a:defRPr sz="1200" kern="1200">
        <a:solidFill>
          <a:schemeClr val="tx1"/>
        </a:solidFill>
        <a:latin typeface="Siemens Sans" charset="0"/>
        <a:ea typeface="Geneva" charset="0"/>
        <a:cs typeface="+mn-cs"/>
      </a:defRPr>
    </a:lvl2pPr>
    <a:lvl3pPr marL="914400" algn="l" rtl="0" fontAlgn="base">
      <a:spcBef>
        <a:spcPct val="30000"/>
      </a:spcBef>
      <a:spcAft>
        <a:spcPct val="0"/>
      </a:spcAft>
      <a:defRPr sz="1200" kern="1200">
        <a:solidFill>
          <a:schemeClr val="tx1"/>
        </a:solidFill>
        <a:latin typeface="Siemens Sans" charset="0"/>
        <a:ea typeface="Geneva" charset="0"/>
        <a:cs typeface="+mn-cs"/>
      </a:defRPr>
    </a:lvl3pPr>
    <a:lvl4pPr marL="1371600" algn="l" rtl="0" fontAlgn="base">
      <a:spcBef>
        <a:spcPct val="30000"/>
      </a:spcBef>
      <a:spcAft>
        <a:spcPct val="0"/>
      </a:spcAft>
      <a:defRPr sz="1200" kern="1200">
        <a:solidFill>
          <a:schemeClr val="tx1"/>
        </a:solidFill>
        <a:latin typeface="Siemens Sans" charset="0"/>
        <a:ea typeface="Geneva" charset="0"/>
        <a:cs typeface="+mn-cs"/>
      </a:defRPr>
    </a:lvl4pPr>
    <a:lvl5pPr marL="1828800" algn="l" rtl="0" fontAlgn="base">
      <a:spcBef>
        <a:spcPct val="30000"/>
      </a:spcBef>
      <a:spcAft>
        <a:spcPct val="0"/>
      </a:spcAft>
      <a:defRPr sz="1200" kern="1200">
        <a:solidFill>
          <a:schemeClr val="tx1"/>
        </a:solidFill>
        <a:latin typeface="Siemens Sans" charset="0"/>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greenpower.co.uk/racing/galleries?g=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98D436-EBD3-7345-A5A0-EA8721F3B44A}" type="slidenum">
              <a:rPr lang="de-DE"/>
              <a:pPr/>
              <a:t>1</a:t>
            </a:fld>
            <a:endParaRPr lang="de-DE"/>
          </a:p>
        </p:txBody>
      </p:sp>
      <p:sp>
        <p:nvSpPr>
          <p:cNvPr id="50176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5017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10</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If necessary, revisit the characteristics of effective body designs for </a:t>
            </a:r>
            <a:r>
              <a:rPr lang="en-GB" sz="1200" kern="1200" dirty="0" err="1" smtClean="0">
                <a:solidFill>
                  <a:schemeClr val="tx1"/>
                </a:solidFill>
                <a:effectLst/>
                <a:latin typeface="Siemens Sans" charset="0"/>
                <a:ea typeface="Geneva" charset="0"/>
                <a:cs typeface="+mn-cs"/>
              </a:rPr>
              <a:t>Greenpower</a:t>
            </a:r>
            <a:r>
              <a:rPr lang="en-GB" sz="1200" kern="1200" dirty="0" smtClean="0">
                <a:solidFill>
                  <a:schemeClr val="tx1"/>
                </a:solidFill>
                <a:effectLst/>
                <a:latin typeface="Siemens Sans" charset="0"/>
                <a:ea typeface="Geneva" charset="0"/>
                <a:cs typeface="+mn-cs"/>
              </a:rPr>
              <a:t> Challenge cars to ensure that students are familiar with the design factors they are working to.</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dirty="0" smtClean="0"/>
              <a:t>Sports car</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Speedboat</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Railway locomotive</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US" baseline="0" dirty="0" smtClean="0"/>
              <a:t>Concorde aircraft</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11</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If necessary, revisit the characteristics of effective body designs for </a:t>
            </a:r>
            <a:r>
              <a:rPr lang="en-GB" sz="1200" kern="1200" dirty="0" err="1" smtClean="0">
                <a:solidFill>
                  <a:schemeClr val="tx1"/>
                </a:solidFill>
                <a:effectLst/>
                <a:latin typeface="Siemens Sans" charset="0"/>
                <a:ea typeface="Geneva" charset="0"/>
                <a:cs typeface="+mn-cs"/>
              </a:rPr>
              <a:t>Greenpower</a:t>
            </a:r>
            <a:r>
              <a:rPr lang="en-GB" sz="1200" kern="1200" dirty="0" smtClean="0">
                <a:solidFill>
                  <a:schemeClr val="tx1"/>
                </a:solidFill>
                <a:effectLst/>
                <a:latin typeface="Siemens Sans" charset="0"/>
                <a:ea typeface="Geneva" charset="0"/>
                <a:cs typeface="+mn-cs"/>
              </a:rPr>
              <a:t> Challenge cars to ensure that students are familiar with the design factors they are working to.</a:t>
            </a: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GB" sz="1200" kern="1200" dirty="0" smtClean="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Show students</a:t>
            </a:r>
            <a:r>
              <a:rPr lang="en-GB" sz="1200" kern="1200" baseline="0" dirty="0" smtClean="0">
                <a:solidFill>
                  <a:schemeClr val="tx1"/>
                </a:solidFill>
                <a:effectLst/>
                <a:latin typeface="Siemens Sans" charset="0"/>
                <a:ea typeface="Geneva" charset="0"/>
                <a:cs typeface="+mn-cs"/>
              </a:rPr>
              <a:t> pictures of marine animals.  These include:</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Siemens Sans" charset="0"/>
                <a:ea typeface="Geneva" charset="0"/>
                <a:cs typeface="+mn-cs"/>
              </a:rPr>
              <a:t>Shark</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Siemens Sans" charset="0"/>
                <a:ea typeface="Geneva" charset="0"/>
                <a:cs typeface="+mn-cs"/>
              </a:rPr>
              <a:t>Seal</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Siemens Sans" charset="0"/>
                <a:ea typeface="Geneva" charset="0"/>
                <a:cs typeface="+mn-cs"/>
              </a:rPr>
              <a:t>Minnow</a:t>
            </a:r>
          </a:p>
          <a:p>
            <a:pPr marL="171450" marR="0" lvl="2" indent="-171450" algn="l" defTabSz="914400" rtl="0" eaLnBrk="1" fontAlgn="base" latinLnBrk="0" hangingPunct="1">
              <a:lnSpc>
                <a:spcPct val="100000"/>
              </a:lnSpc>
              <a:spcBef>
                <a:spcPct val="30000"/>
              </a:spcBef>
              <a:spcAft>
                <a:spcPct val="0"/>
              </a:spcAft>
              <a:buClrTx/>
              <a:buSzTx/>
              <a:buFont typeface="Arial" pitchFamily="34" charset="0"/>
              <a:buChar char="•"/>
              <a:tabLst/>
              <a:defRPr/>
            </a:pPr>
            <a:r>
              <a:rPr lang="en-GB" sz="1200" kern="1200" baseline="0" dirty="0" smtClean="0">
                <a:solidFill>
                  <a:schemeClr val="tx1"/>
                </a:solidFill>
                <a:effectLst/>
                <a:latin typeface="Siemens Sans" charset="0"/>
                <a:ea typeface="Geneva" charset="0"/>
                <a:cs typeface="+mn-cs"/>
              </a:rPr>
              <a:t>Eel</a:t>
            </a:r>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endParaRPr lang="en-GB" sz="1200" kern="1200" baseline="0" dirty="0" smtClean="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GB" sz="1200" kern="1200" baseline="0" dirty="0" smtClean="0">
                <a:solidFill>
                  <a:schemeClr val="tx1"/>
                </a:solidFill>
                <a:effectLst/>
                <a:latin typeface="Siemens Sans" charset="0"/>
                <a:ea typeface="Geneva" charset="0"/>
                <a:cs typeface="+mn-cs"/>
              </a:rPr>
              <a:t>Ask students to suggest how movement through water is different to water through air.  Draw out that it is the same idea and that a streamlined shape reduces energy loss.</a:t>
            </a:r>
            <a:endParaRPr lang="en-GB" sz="1200" kern="1200" dirty="0" smtClean="0">
              <a:solidFill>
                <a:schemeClr val="tx1"/>
              </a:solidFill>
              <a:effectLst/>
              <a:latin typeface="Siemens Sans" charset="0"/>
              <a:ea typeface="Geneva" charset="0"/>
              <a:cs typeface="+mn-cs"/>
            </a:endParaRPr>
          </a:p>
          <a:p>
            <a:pPr marL="0" marR="0" lvl="2"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12</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smtClean="0"/>
              <a:t>Chassis is made from carbon fibre honeycomb glued together with epoxy. The bodywork is made from carbon fibre reinforced with Styrofoam strips. The aerodynamic teardrop shape was created by manufacturing a female mould made from MDF ribs, filled with expanding foam and over coated with plaster and filler.</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13</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dirty="0" smtClean="0"/>
              <a:t>Constructed by finding an aerofoil shape on Google images and printing it out full size on lots of A4 sheets! It is constructed with the fibreglass tape stitching method.</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14</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dirty="0" smtClean="0"/>
              <a:t>A</a:t>
            </a:r>
            <a:r>
              <a:rPr lang="en-GB" sz="1200" baseline="0" dirty="0" smtClean="0"/>
              <a:t> challenge vehicle made from a f</a:t>
            </a:r>
            <a:r>
              <a:rPr lang="en-GB" sz="1200" dirty="0" smtClean="0"/>
              <a:t>ully recycled gate made from aluminium.</a:t>
            </a:r>
            <a:r>
              <a:rPr lang="en-GB" sz="1200" baseline="0" dirty="0" smtClean="0"/>
              <a:t> </a:t>
            </a:r>
            <a:endParaRPr lang="en-GB"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15</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dirty="0" smtClean="0"/>
              <a:t>An aluminium honeycomb chassis and carbon fibre bodywork.</a:t>
            </a:r>
            <a:endParaRPr lang="en-GB"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16</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dirty="0" smtClean="0"/>
              <a:t>Plywood and local sourced softwood. It is a </a:t>
            </a:r>
            <a:r>
              <a:rPr lang="en-GB" sz="1200" dirty="0" err="1" smtClean="0"/>
              <a:t>monocoque</a:t>
            </a:r>
            <a:r>
              <a:rPr lang="en-GB" sz="1200" dirty="0" smtClean="0"/>
              <a:t> construction although all the running gear can be unbolted and reused or modified.</a:t>
            </a:r>
            <a:endParaRPr lang="en-GB"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1B01B-7231-BB46-B6F7-1C246537AB68}" type="slidenum">
              <a:rPr lang="de-DE"/>
              <a:pPr/>
              <a:t>17</a:t>
            </a:fld>
            <a:endParaRPr lang="de-DE"/>
          </a:p>
        </p:txBody>
      </p:sp>
      <p:sp>
        <p:nvSpPr>
          <p:cNvPr id="41779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17795" name="Rectangle 3"/>
          <p:cNvSpPr>
            <a:spLocks noGrp="1" noChangeArrowheads="1"/>
          </p:cNvSpPr>
          <p:nvPr>
            <p:ph type="body" idx="1"/>
          </p:nvPr>
        </p:nvSpPr>
        <p:spPr/>
        <p:txBody>
          <a:bodyPr/>
          <a:lstStyle/>
          <a:p>
            <a:r>
              <a:rPr lang="en-GB" sz="1200" dirty="0" smtClean="0"/>
              <a:t>Made from a moulded and painted fibre glass chassis and has a 3 dimensional aerofoil shape (using) helmet aerodynamics design and solid wheels to reduce drag.</a:t>
            </a:r>
            <a:endParaRPr lang="en-GB"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18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GB" dirty="0"/>
              <a:t>Show students video clips with drag cars deploying drag chutes.</a:t>
            </a:r>
          </a:p>
          <a:p>
            <a:endParaRPr lang="en-GB" dirty="0"/>
          </a:p>
          <a:p>
            <a:r>
              <a:rPr lang="en-GB" dirty="0"/>
              <a:t>Explain that the cars are designed to be able to accelerate quickly (with very little drag) but the chutes slow them down (by having a lot of drag).</a:t>
            </a:r>
          </a:p>
          <a:p>
            <a:endParaRPr lang="en-GB" dirty="0"/>
          </a:p>
          <a:p>
            <a:r>
              <a:rPr lang="en-GB" dirty="0"/>
              <a:t>Show a picture of a car being tested in a wind tunnel and draw attention to the lines of smoke showing how easily the car is slipping through the air.</a:t>
            </a:r>
          </a:p>
          <a:p>
            <a:endParaRPr lang="en-GB" dirty="0"/>
          </a:p>
          <a:p>
            <a:r>
              <a:rPr lang="en-GB" dirty="0"/>
              <a:t>Introduce </a:t>
            </a:r>
            <a:r>
              <a:rPr lang="en-GB" b="1" i="1" dirty="0"/>
              <a:t>Worksheet </a:t>
            </a:r>
            <a:r>
              <a:rPr lang="en-GB" dirty="0"/>
              <a:t>- </a:t>
            </a:r>
            <a:r>
              <a:rPr lang="en-GB" b="1" i="1" dirty="0"/>
              <a:t>Investigating Streamlining and Drag</a:t>
            </a:r>
            <a:r>
              <a:rPr lang="en-GB" dirty="0"/>
              <a:t> and ask students to select a shape to construct a small model of a car and time it descends through the liquid, thus representing a car travelling through air.</a:t>
            </a: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8C459197-2F9C-1E49-ABBF-26CF38F0E880}" type="slidenum">
              <a:rPr lang="de-DE" smtClean="0"/>
              <a:pPr/>
              <a:t>19</a:t>
            </a:fld>
            <a:endParaRPr lang="de-DE"/>
          </a:p>
        </p:txBody>
      </p:sp>
    </p:spTree>
    <p:extLst>
      <p:ext uri="{BB962C8B-B14F-4D97-AF65-F5344CB8AC3E}">
        <p14:creationId xmlns:p14="http://schemas.microsoft.com/office/powerpoint/2010/main" val="3948463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2</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3</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4</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r>
              <a:rPr lang="en-US" dirty="0" smtClean="0"/>
              <a:t>Star</a:t>
            </a:r>
            <a:r>
              <a:rPr lang="en-US" baseline="0" dirty="0" smtClean="0"/>
              <a:t>t by showing students pictures of entrants </a:t>
            </a:r>
            <a:r>
              <a:rPr lang="en-GB" sz="1200" kern="1200" dirty="0" smtClean="0">
                <a:solidFill>
                  <a:schemeClr val="tx1"/>
                </a:solidFill>
                <a:effectLst/>
                <a:latin typeface="Siemens Sans" charset="0"/>
                <a:ea typeface="Geneva" charset="0"/>
                <a:cs typeface="+mn-cs"/>
              </a:rPr>
              <a:t>in the </a:t>
            </a:r>
            <a:r>
              <a:rPr lang="en-GB" sz="1200" kern="1200" dirty="0" err="1" smtClean="0">
                <a:solidFill>
                  <a:schemeClr val="tx1"/>
                </a:solidFill>
                <a:effectLst/>
                <a:latin typeface="Siemens Sans" charset="0"/>
                <a:ea typeface="Geneva" charset="0"/>
                <a:cs typeface="+mn-cs"/>
              </a:rPr>
              <a:t>Greenpower</a:t>
            </a:r>
            <a:r>
              <a:rPr lang="en-GB" sz="1200" kern="1200" dirty="0" smtClean="0">
                <a:solidFill>
                  <a:schemeClr val="tx1"/>
                </a:solidFill>
                <a:effectLst/>
                <a:latin typeface="Siemens Sans" charset="0"/>
                <a:ea typeface="Geneva" charset="0"/>
                <a:cs typeface="+mn-cs"/>
              </a:rPr>
              <a:t> Challenge and ask for suggestions as to what the activity might be about.  More examples are found on the </a:t>
            </a:r>
            <a:r>
              <a:rPr lang="en-GB" sz="1200" kern="1200" dirty="0" err="1" smtClean="0">
                <a:solidFill>
                  <a:schemeClr val="tx1"/>
                </a:solidFill>
                <a:effectLst/>
                <a:latin typeface="Siemens Sans" charset="0"/>
                <a:ea typeface="Geneva" charset="0"/>
                <a:cs typeface="+mn-cs"/>
              </a:rPr>
              <a:t>Greenpower</a:t>
            </a:r>
            <a:r>
              <a:rPr lang="en-GB" sz="1200" kern="1200" baseline="0" dirty="0" smtClean="0">
                <a:solidFill>
                  <a:schemeClr val="tx1"/>
                </a:solidFill>
                <a:effectLst/>
                <a:latin typeface="Siemens Sans" charset="0"/>
                <a:ea typeface="Geneva" charset="0"/>
                <a:cs typeface="+mn-cs"/>
              </a:rPr>
              <a:t> website, here: </a:t>
            </a:r>
            <a:r>
              <a:rPr lang="en-GB" dirty="0" smtClean="0">
                <a:hlinkClick r:id="rId3"/>
              </a:rPr>
              <a:t>http://www.greenpower.co.uk/racing/galleries?g=f</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0DCB10-2C3A-1F46-987F-3C3076780EF8}" type="slidenum">
              <a:rPr lang="de-DE"/>
              <a:pPr/>
              <a:t>5</a:t>
            </a:fld>
            <a:endParaRPr lang="de-DE"/>
          </a:p>
        </p:txBody>
      </p:sp>
      <p:sp>
        <p:nvSpPr>
          <p:cNvPr id="4096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09603" name="Rectangle 3"/>
          <p:cNvSpPr>
            <a:spLocks noGrp="1" noChangeArrowheads="1"/>
          </p:cNvSpPr>
          <p:nvPr>
            <p:ph type="body" idx="1"/>
          </p:nvPr>
        </p:nvSpPr>
        <p:spPr/>
        <p:txBody>
          <a:bodyPr/>
          <a:lstStyle/>
          <a:p>
            <a:r>
              <a:rPr lang="en-GB" sz="1200" kern="1200" dirty="0" smtClean="0">
                <a:solidFill>
                  <a:schemeClr val="tx1"/>
                </a:solidFill>
                <a:effectLst/>
                <a:latin typeface="Siemens Sans" charset="0"/>
                <a:ea typeface="Geneva" charset="0"/>
                <a:cs typeface="+mn-cs"/>
              </a:rPr>
              <a:t>Explain that it is a competition that many schools enter, that it involves students in building an electric car, designing a body for it and competing in endurance races.  Explain that the cars are powered by rechargeable batteries (rather larger and more powerful than the kind of battery that would be used in, say, a camera or mobile phone), that the cars are similar in terms of technical design and that to win a team has to keep going the longest (rather than to be the fastest).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6</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lvl="0"/>
            <a:r>
              <a:rPr lang="en-GB" sz="1200" kern="1200" dirty="0" smtClean="0">
                <a:solidFill>
                  <a:schemeClr val="tx1"/>
                </a:solidFill>
                <a:effectLst/>
                <a:latin typeface="Siemens Sans" charset="0"/>
                <a:ea typeface="Geneva" charset="0"/>
                <a:cs typeface="+mn-cs"/>
              </a:rPr>
              <a:t>Show students a wind up torch and ask them for an explanation as to how it works.  Draw out contributions and develop the following points:</a:t>
            </a:r>
          </a:p>
          <a:p>
            <a:pPr marL="171450" lvl="0" indent="-171450">
              <a:buFont typeface="Arial" pitchFamily="34" charset="0"/>
              <a:buChar char="•"/>
            </a:pPr>
            <a:r>
              <a:rPr lang="en-GB" sz="1200" kern="1200" dirty="0" smtClean="0">
                <a:solidFill>
                  <a:schemeClr val="tx1"/>
                </a:solidFill>
                <a:effectLst/>
                <a:latin typeface="Siemens Sans" charset="0"/>
                <a:ea typeface="Geneva" charset="0"/>
                <a:cs typeface="+mn-cs"/>
              </a:rPr>
              <a:t>There is a charge process, which involves the handle and the battery.  In this process energy is transferred from the person, via the hand crank, to the battery, where it is stored.</a:t>
            </a:r>
          </a:p>
          <a:p>
            <a:pPr marL="171450" lvl="0" indent="-171450">
              <a:buFont typeface="Arial" pitchFamily="34" charset="0"/>
              <a:buChar char="•"/>
            </a:pPr>
            <a:r>
              <a:rPr lang="en-GB" sz="1200" kern="1200" dirty="0" smtClean="0">
                <a:solidFill>
                  <a:schemeClr val="tx1"/>
                </a:solidFill>
                <a:effectLst/>
                <a:latin typeface="Siemens Sans" charset="0"/>
                <a:ea typeface="Geneva" charset="0"/>
                <a:cs typeface="+mn-cs"/>
              </a:rPr>
              <a:t>There is a discharge process, which involves the battery and the bulb.  In this process the energy is transferred from the battery to the bulb, where it is transferred to the environment as light and heat.</a:t>
            </a:r>
            <a:endParaRPr lang="en-GB" sz="1200" kern="1200" dirty="0">
              <a:solidFill>
                <a:schemeClr val="tx1"/>
              </a:solidFill>
              <a:effectLst/>
              <a:latin typeface="Siemens Sans" charset="0"/>
              <a:ea typeface="Geneva"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7</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Show a picture of a </a:t>
            </a:r>
            <a:r>
              <a:rPr lang="en-GB" sz="1200" kern="1200" dirty="0" err="1" smtClean="0">
                <a:solidFill>
                  <a:schemeClr val="tx1"/>
                </a:solidFill>
                <a:effectLst/>
                <a:latin typeface="Siemens Sans" charset="0"/>
                <a:ea typeface="Geneva" charset="0"/>
                <a:cs typeface="+mn-cs"/>
              </a:rPr>
              <a:t>Greenpower</a:t>
            </a:r>
            <a:r>
              <a:rPr lang="en-GB" sz="1200" kern="1200" dirty="0" smtClean="0">
                <a:solidFill>
                  <a:schemeClr val="tx1"/>
                </a:solidFill>
                <a:effectLst/>
                <a:latin typeface="Siemens Sans" charset="0"/>
                <a:ea typeface="Geneva" charset="0"/>
                <a:cs typeface="+mn-cs"/>
              </a:rPr>
              <a:t> car, explain that it is battery powered and ask students to identify the energy transfers taking place.  Draw out that some of these are useful, such as motion, and others are not useful, such as heat from friction in moving parts.  Use student resource sheet ‘Thinking about Energy’ to reinforce these points and to use a </a:t>
            </a:r>
            <a:r>
              <a:rPr lang="en-GB" sz="1200" kern="1200" dirty="0" err="1" smtClean="0">
                <a:solidFill>
                  <a:schemeClr val="tx1"/>
                </a:solidFill>
                <a:effectLst/>
                <a:latin typeface="Siemens Sans" charset="0"/>
                <a:ea typeface="Geneva" charset="0"/>
                <a:cs typeface="+mn-cs"/>
              </a:rPr>
              <a:t>Sankey</a:t>
            </a:r>
            <a:r>
              <a:rPr lang="en-GB" sz="1200" kern="1200" dirty="0" smtClean="0">
                <a:solidFill>
                  <a:schemeClr val="tx1"/>
                </a:solidFill>
                <a:effectLst/>
                <a:latin typeface="Siemens Sans" charset="0"/>
                <a:ea typeface="Geneva" charset="0"/>
                <a:cs typeface="+mn-cs"/>
              </a:rPr>
              <a:t> diagram to represent the transfer of energy to useful and wasteful outputs.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8</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US" dirty="0" smtClean="0"/>
              <a:t>Students</a:t>
            </a:r>
            <a:r>
              <a:rPr lang="en-US" baseline="0" dirty="0" smtClean="0"/>
              <a:t> </a:t>
            </a:r>
            <a:r>
              <a:rPr lang="en-GB" sz="1200" kern="1200" dirty="0" smtClean="0">
                <a:solidFill>
                  <a:schemeClr val="tx1"/>
                </a:solidFill>
                <a:effectLst/>
                <a:latin typeface="Siemens Sans" charset="0"/>
                <a:ea typeface="Geneva" charset="0"/>
                <a:cs typeface="+mn-cs"/>
              </a:rPr>
              <a:t>should be encouraged to do a rough draft of their presentation first and to compare it with the criteria before embarking on the main piece of work.</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D00C31-5355-6045-B1F5-392D18EBADC3}" type="slidenum">
              <a:rPr lang="de-DE"/>
              <a:pPr/>
              <a:t>9</a:t>
            </a:fld>
            <a:endParaRPr lang="de-DE"/>
          </a:p>
        </p:txBody>
      </p:sp>
      <p:sp>
        <p:nvSpPr>
          <p:cNvPr id="428034"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428035" name="Rectangle 3"/>
          <p:cNvSpPr>
            <a:spLocks noGrp="1" noChangeArrowheads="1"/>
          </p:cNvSpPr>
          <p:nvPr>
            <p:ph type="body" idx="1"/>
          </p:nvPr>
        </p:nvSpPr>
        <p:spPr/>
        <p:txBody>
          <a:bodyPr/>
          <a:lstStyle/>
          <a:p>
            <a:pPr marL="0" marR="0" lvl="2" indent="0" algn="l" defTabSz="914400" rtl="0" eaLnBrk="1" fontAlgn="base" latinLnBrk="0" hangingPunct="1">
              <a:lnSpc>
                <a:spcPct val="100000"/>
              </a:lnSpc>
              <a:spcBef>
                <a:spcPct val="30000"/>
              </a:spcBef>
              <a:spcAft>
                <a:spcPct val="0"/>
              </a:spcAft>
              <a:buClrTx/>
              <a:buSzTx/>
              <a:buFontTx/>
              <a:buNone/>
              <a:tabLst/>
              <a:defRPr/>
            </a:pPr>
            <a:r>
              <a:rPr lang="en-GB" sz="1200" kern="1200" dirty="0" smtClean="0">
                <a:solidFill>
                  <a:schemeClr val="tx1"/>
                </a:solidFill>
                <a:effectLst/>
                <a:latin typeface="Siemens Sans" charset="0"/>
                <a:ea typeface="Geneva" charset="0"/>
                <a:cs typeface="+mn-cs"/>
              </a:rPr>
              <a:t>Take an object such as a ball, hold it in the air and allow it to fall.  Ask students to suggest what forces are acting on the ball, the direction in which they are acting and what is happening to the speed of the ball. </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223" name="Rectangle 127"/>
          <p:cNvSpPr>
            <a:spLocks noGrp="1" noChangeArrowheads="1"/>
          </p:cNvSpPr>
          <p:nvPr>
            <p:ph type="ctrTitle" sz="quarter"/>
          </p:nvPr>
        </p:nvSpPr>
        <p:spPr>
          <a:xfrm>
            <a:off x="539750" y="1420813"/>
            <a:ext cx="8208963" cy="1246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t"/>
          <a:lstStyle>
            <a:lvl1pPr>
              <a:defRPr sz="4000"/>
            </a:lvl1pPr>
          </a:lstStyle>
          <a:p>
            <a:pPr lvl="0"/>
            <a:r>
              <a:rPr lang="en-GB" noProof="0" smtClean="0"/>
              <a:t>Click to edit Master title style</a:t>
            </a:r>
            <a:endParaRPr lang="en-US" noProof="0" smtClean="0"/>
          </a:p>
        </p:txBody>
      </p:sp>
      <p:sp>
        <p:nvSpPr>
          <p:cNvPr id="4225" name="Rectangle 129"/>
          <p:cNvSpPr>
            <a:spLocks noGrp="1" noChangeArrowheads="1"/>
          </p:cNvSpPr>
          <p:nvPr>
            <p:ph type="subTitle" sz="quarter" idx="1"/>
          </p:nvPr>
        </p:nvSpPr>
        <p:spPr>
          <a:xfrm>
            <a:off x="539750" y="2770188"/>
            <a:ext cx="8208963" cy="1511300"/>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100000"/>
              </a:lnSpc>
              <a:defRPr sz="2000"/>
            </a:lvl1pPr>
          </a:lstStyle>
          <a:p>
            <a:pPr lvl="0"/>
            <a:r>
              <a:rPr lang="en-GB" noProof="0" smtClean="0"/>
              <a:t>Click to edit Master subtitle style</a:t>
            </a:r>
            <a:endParaRPr lang="en-US" noProof="0" smtClean="0"/>
          </a:p>
        </p:txBody>
      </p:sp>
      <p:sp>
        <p:nvSpPr>
          <p:cNvPr id="4234" name="Rectangle 138"/>
          <p:cNvSpPr>
            <a:spLocks noChangeArrowheads="1"/>
          </p:cNvSpPr>
          <p:nvPr>
            <p:custDataLst>
              <p:tags r:id="rId1"/>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4236" name="Text Box 140"/>
          <p:cNvSpPr txBox="1">
            <a:spLocks noChangeArrowheads="1"/>
          </p:cNvSpPr>
          <p:nvPr/>
        </p:nvSpPr>
        <p:spPr bwMode="auto">
          <a:xfrm>
            <a:off x="555625" y="6272213"/>
            <a:ext cx="81930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lstStyle/>
          <a:p>
            <a:pPr algn="r"/>
            <a:r>
              <a:rPr lang="en-US" sz="1200" b="1">
                <a:solidFill>
                  <a:schemeClr val="bg2"/>
                </a:solidFill>
              </a:rPr>
              <a:t>Protection notice / Copyright notice</a:t>
            </a:r>
          </a:p>
        </p:txBody>
      </p:sp>
      <p:pic>
        <p:nvPicPr>
          <p:cNvPr id="4252" name="Picture 156" descr="sie_logo_petrol_rgb_2"/>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C85C549-364F-114A-8190-576025D469D5}" type="slidenum">
              <a:rPr lang="en-US"/>
              <a:pPr/>
              <a:t>‹#›</a:t>
            </a:fld>
            <a:endParaRPr lang="en-US"/>
          </a:p>
        </p:txBody>
      </p:sp>
    </p:spTree>
    <p:extLst>
      <p:ext uri="{BB962C8B-B14F-4D97-AF65-F5344CB8AC3E}">
        <p14:creationId xmlns:p14="http://schemas.microsoft.com/office/powerpoint/2010/main" val="2124908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7663" y="258763"/>
            <a:ext cx="2051050" cy="601345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539750" y="258763"/>
            <a:ext cx="6005513" cy="601345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F1592B3-2FA6-7B4D-8B15-EAB7E4C7F4F9}" type="slidenum">
              <a:rPr lang="en-US"/>
              <a:pPr/>
              <a:t>‹#›</a:t>
            </a:fld>
            <a:endParaRPr lang="en-US"/>
          </a:p>
        </p:txBody>
      </p:sp>
    </p:spTree>
    <p:extLst>
      <p:ext uri="{BB962C8B-B14F-4D97-AF65-F5344CB8AC3E}">
        <p14:creationId xmlns:p14="http://schemas.microsoft.com/office/powerpoint/2010/main" val="3944913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9750" y="258763"/>
            <a:ext cx="6140450" cy="809625"/>
          </a:xfrm>
        </p:spPr>
        <p:txBody>
          <a:bodyPr/>
          <a:lstStyle/>
          <a:p>
            <a:r>
              <a:rPr lang="en-GB" smtClean="0"/>
              <a:t>Click to edit Master title style</a:t>
            </a:r>
            <a:endParaRPr lang="en-US"/>
          </a:p>
        </p:txBody>
      </p:sp>
      <p:sp>
        <p:nvSpPr>
          <p:cNvPr id="3" name="Text Placeholder 2"/>
          <p:cNvSpPr>
            <a:spLocks noGrp="1"/>
          </p:cNvSpPr>
          <p:nvPr>
            <p:ph type="body" sz="half" idx="1"/>
          </p:nvPr>
        </p:nvSpPr>
        <p:spPr>
          <a:xfrm>
            <a:off x="539750" y="1590675"/>
            <a:ext cx="4027488"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977D51B0-7D53-ED4B-8D91-B4A615CD1391}" type="slidenum">
              <a:rPr lang="en-US"/>
              <a:pPr/>
              <a:t>‹#›</a:t>
            </a:fld>
            <a:endParaRPr lang="en-US"/>
          </a:p>
        </p:txBody>
      </p:sp>
    </p:spTree>
    <p:extLst>
      <p:ext uri="{BB962C8B-B14F-4D97-AF65-F5344CB8AC3E}">
        <p14:creationId xmlns:p14="http://schemas.microsoft.com/office/powerpoint/2010/main" val="179636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C5C4E259-AF43-1E42-A8D9-A884BFE3184F}" type="slidenum">
              <a:rPr lang="en-US"/>
              <a:pPr/>
              <a:t>‹#›</a:t>
            </a:fld>
            <a:endParaRPr lang="en-US"/>
          </a:p>
        </p:txBody>
      </p:sp>
    </p:spTree>
    <p:extLst>
      <p:ext uri="{BB962C8B-B14F-4D97-AF65-F5344CB8AC3E}">
        <p14:creationId xmlns:p14="http://schemas.microsoft.com/office/powerpoint/2010/main" val="3633818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Date Placeholder 3"/>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5" name="Footer Placeholder 4"/>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6" name="Slide Number Placeholder 5"/>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39D0370D-F162-2D46-B498-2CBA26678F49}" type="slidenum">
              <a:rPr lang="en-US"/>
              <a:pPr/>
              <a:t>‹#›</a:t>
            </a:fld>
            <a:endParaRPr lang="en-US"/>
          </a:p>
        </p:txBody>
      </p:sp>
    </p:spTree>
    <p:extLst>
      <p:ext uri="{BB962C8B-B14F-4D97-AF65-F5344CB8AC3E}">
        <p14:creationId xmlns:p14="http://schemas.microsoft.com/office/powerpoint/2010/main" val="1541324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539750" y="1590675"/>
            <a:ext cx="4027488"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19638" y="1590675"/>
            <a:ext cx="4029075" cy="4681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0D09E800-23D3-FC4C-8920-BAFB880C42B9}" type="slidenum">
              <a:rPr lang="en-US"/>
              <a:pPr/>
              <a:t>‹#›</a:t>
            </a:fld>
            <a:endParaRPr lang="en-US"/>
          </a:p>
        </p:txBody>
      </p:sp>
    </p:spTree>
    <p:extLst>
      <p:ext uri="{BB962C8B-B14F-4D97-AF65-F5344CB8AC3E}">
        <p14:creationId xmlns:p14="http://schemas.microsoft.com/office/powerpoint/2010/main" val="13866939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8" name="Footer Placeholder 7"/>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9" name="Slide Number Placeholder 8"/>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A6D90753-5D73-FB46-9478-16EC186A29A5}" type="slidenum">
              <a:rPr lang="en-US"/>
              <a:pPr/>
              <a:t>‹#›</a:t>
            </a:fld>
            <a:endParaRPr lang="en-US"/>
          </a:p>
        </p:txBody>
      </p:sp>
    </p:spTree>
    <p:extLst>
      <p:ext uri="{BB962C8B-B14F-4D97-AF65-F5344CB8AC3E}">
        <p14:creationId xmlns:p14="http://schemas.microsoft.com/office/powerpoint/2010/main" val="527256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4" name="Footer Placeholder 3"/>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5" name="Slide Number Placeholder 4"/>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12C61B7B-B179-1547-9674-16B330BB6BBB}" type="slidenum">
              <a:rPr lang="en-US"/>
              <a:pPr/>
              <a:t>‹#›</a:t>
            </a:fld>
            <a:endParaRPr lang="en-US"/>
          </a:p>
        </p:txBody>
      </p:sp>
    </p:spTree>
    <p:extLst>
      <p:ext uri="{BB962C8B-B14F-4D97-AF65-F5344CB8AC3E}">
        <p14:creationId xmlns:p14="http://schemas.microsoft.com/office/powerpoint/2010/main" val="74785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3" name="Footer Placeholder 2"/>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4" name="Slide Number Placeholder 3"/>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E1A4CEB1-FB98-5142-BA8C-73DF28C057B7}" type="slidenum">
              <a:rPr lang="en-US"/>
              <a:pPr/>
              <a:t>‹#›</a:t>
            </a:fld>
            <a:endParaRPr lang="en-US"/>
          </a:p>
        </p:txBody>
      </p:sp>
    </p:spTree>
    <p:extLst>
      <p:ext uri="{BB962C8B-B14F-4D97-AF65-F5344CB8AC3E}">
        <p14:creationId xmlns:p14="http://schemas.microsoft.com/office/powerpoint/2010/main" val="30219782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645424AC-F794-F448-AAA5-1910C0F01268}" type="slidenum">
              <a:rPr lang="en-US"/>
              <a:pPr/>
              <a:t>‹#›</a:t>
            </a:fld>
            <a:endParaRPr lang="en-US"/>
          </a:p>
        </p:txBody>
      </p:sp>
    </p:spTree>
    <p:extLst>
      <p:ext uri="{BB962C8B-B14F-4D97-AF65-F5344CB8AC3E}">
        <p14:creationId xmlns:p14="http://schemas.microsoft.com/office/powerpoint/2010/main" val="4076511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1924050" y="6488113"/>
            <a:ext cx="1079500" cy="273050"/>
          </a:xfrm>
          <a:prstGeom prst="rect">
            <a:avLst/>
          </a:prstGeom>
        </p:spPr>
        <p:txBody>
          <a:bodyPr/>
          <a:lstStyle>
            <a:lvl1pPr>
              <a:defRPr/>
            </a:lvl1pPr>
          </a:lstStyle>
          <a:p>
            <a:r>
              <a:rPr lang="en-US"/>
              <a:t>2008-04-01</a:t>
            </a:r>
          </a:p>
        </p:txBody>
      </p:sp>
      <p:sp>
        <p:nvSpPr>
          <p:cNvPr id="6" name="Footer Placeholder 5"/>
          <p:cNvSpPr>
            <a:spLocks noGrp="1"/>
          </p:cNvSpPr>
          <p:nvPr>
            <p:ph type="ftr" sz="quarter" idx="11"/>
          </p:nvPr>
        </p:nvSpPr>
        <p:spPr>
          <a:xfrm>
            <a:off x="3598863" y="6488113"/>
            <a:ext cx="2339975" cy="273050"/>
          </a:xfrm>
          <a:prstGeom prst="rect">
            <a:avLst/>
          </a:prstGeom>
        </p:spPr>
        <p:txBody>
          <a:bodyPr/>
          <a:lstStyle>
            <a:lvl1pPr>
              <a:defRPr/>
            </a:lvl1pPr>
          </a:lstStyle>
          <a:p>
            <a:r>
              <a:rPr lang="en-US"/>
              <a:t>Author</a:t>
            </a:r>
          </a:p>
        </p:txBody>
      </p:sp>
      <p:sp>
        <p:nvSpPr>
          <p:cNvPr id="7" name="Slide Number Placeholder 6"/>
          <p:cNvSpPr>
            <a:spLocks noGrp="1"/>
          </p:cNvSpPr>
          <p:nvPr>
            <p:ph type="sldNum" sz="quarter" idx="12"/>
          </p:nvPr>
        </p:nvSpPr>
        <p:spPr>
          <a:xfrm>
            <a:off x="539750" y="6488113"/>
            <a:ext cx="877888" cy="273050"/>
          </a:xfrm>
          <a:prstGeom prst="rect">
            <a:avLst/>
          </a:prstGeom>
        </p:spPr>
        <p:txBody>
          <a:bodyPr/>
          <a:lstStyle>
            <a:lvl1pPr>
              <a:defRPr/>
            </a:lvl1pPr>
          </a:lstStyle>
          <a:p>
            <a:r>
              <a:rPr lang="en-US"/>
              <a:t>Page </a:t>
            </a:r>
            <a:fld id="{74D8CA91-F21F-BA47-A466-FA099372EC57}" type="slidenum">
              <a:rPr lang="en-US"/>
              <a:pPr/>
              <a:t>‹#›</a:t>
            </a:fld>
            <a:endParaRPr lang="en-US"/>
          </a:p>
        </p:txBody>
      </p:sp>
    </p:spTree>
    <p:extLst>
      <p:ext uri="{BB962C8B-B14F-4D97-AF65-F5344CB8AC3E}">
        <p14:creationId xmlns:p14="http://schemas.microsoft.com/office/powerpoint/2010/main" val="1134209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54" name="Rectangle 130"/>
          <p:cNvSpPr>
            <a:spLocks noChangeArrowheads="1"/>
          </p:cNvSpPr>
          <p:nvPr>
            <p:custDataLst>
              <p:tags r:id="rId14"/>
            </p:custDataLst>
          </p:nvPr>
        </p:nvSpPr>
        <p:spPr bwMode="auto">
          <a:xfrm>
            <a:off x="287338" y="261938"/>
            <a:ext cx="8856662" cy="971550"/>
          </a:xfrm>
          <a:prstGeom prst="rect">
            <a:avLst/>
          </a:prstGeom>
          <a:solidFill>
            <a:srgbClr val="FEFFFF"/>
          </a:solidFill>
          <a:ln>
            <a:noFill/>
          </a:ln>
          <a:effectLst/>
          <a:extLs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latin typeface="Siemens Slab" charset="0"/>
            </a:endParaRPr>
          </a:p>
        </p:txBody>
      </p:sp>
      <p:sp>
        <p:nvSpPr>
          <p:cNvPr id="1139" name="Rectangle 115"/>
          <p:cNvSpPr>
            <a:spLocks noGrp="1" noChangeArrowheads="1"/>
          </p:cNvSpPr>
          <p:nvPr>
            <p:ph type="title"/>
          </p:nvPr>
        </p:nvSpPr>
        <p:spPr bwMode="auto">
          <a:xfrm>
            <a:off x="539750" y="258763"/>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US"/>
              <a:t>Mastertitelformat bearbeiten</a:t>
            </a:r>
          </a:p>
        </p:txBody>
      </p:sp>
      <p:sp>
        <p:nvSpPr>
          <p:cNvPr id="1140" name="Rectangle 116"/>
          <p:cNvSpPr>
            <a:spLocks noGrp="1" noChangeArrowheads="1"/>
          </p:cNvSpPr>
          <p:nvPr>
            <p:ph type="body" idx="1"/>
          </p:nvPr>
        </p:nvSpPr>
        <p:spPr bwMode="auto">
          <a:xfrm>
            <a:off x="539750" y="1590675"/>
            <a:ext cx="8208963" cy="4681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t>Mastertextformat bearbeiten</a:t>
            </a:r>
          </a:p>
          <a:p>
            <a:pPr lvl="1"/>
            <a:r>
              <a:rPr lang="en-US"/>
              <a:t>Zweite Ebene</a:t>
            </a:r>
          </a:p>
          <a:p>
            <a:pPr lvl="2"/>
            <a:r>
              <a:rPr lang="en-US"/>
              <a:t>Dritte Ebene</a:t>
            </a:r>
          </a:p>
          <a:p>
            <a:pPr lvl="3"/>
            <a:r>
              <a:rPr lang="en-US"/>
              <a:t>Vierte Ebene</a:t>
            </a:r>
          </a:p>
          <a:p>
            <a:pPr lvl="4"/>
            <a:r>
              <a:rPr lang="en-US"/>
              <a:t>Fünfte Ebene</a:t>
            </a:r>
          </a:p>
        </p:txBody>
      </p:sp>
      <p:pic>
        <p:nvPicPr>
          <p:cNvPr id="1189" name="Picture 165" descr="sie_logo_petrol_rgb_2"/>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7200900" y="423863"/>
            <a:ext cx="1600200" cy="3206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p:txStyles>
    <p:title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p:titleStyle>
    <p:body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3.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3.emf"/></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0.jpg"/><Relationship Id="rId4" Type="http://schemas.openxmlformats.org/officeDocument/2006/relationships/image" Target="../media/image29.jp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3.em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iemensEducation_SiemensColours.jpg"/>
          <p:cNvPicPr>
            <a:picLocks noChangeAspect="1"/>
          </p:cNvPicPr>
          <p:nvPr/>
        </p:nvPicPr>
        <p:blipFill rotWithShape="1">
          <a:blip r:embed="rId4" cstate="email">
            <a:extLst>
              <a:ext uri="{28A0092B-C50C-407E-A947-70E740481C1C}">
                <a14:useLocalDpi xmlns:a14="http://schemas.microsoft.com/office/drawing/2010/main"/>
              </a:ext>
            </a:extLst>
          </a:blip>
          <a:srcRect l="-556" t="-921"/>
          <a:stretch/>
        </p:blipFill>
        <p:spPr>
          <a:xfrm>
            <a:off x="-108520" y="-88900"/>
            <a:ext cx="9265220" cy="6959600"/>
          </a:xfrm>
          <a:prstGeom prst="rect">
            <a:avLst/>
          </a:prstGeom>
        </p:spPr>
      </p:pic>
      <p:grpSp>
        <p:nvGrpSpPr>
          <p:cNvPr id="500738" name="Group 2"/>
          <p:cNvGrpSpPr>
            <a:grpSpLocks/>
          </p:cNvGrpSpPr>
          <p:nvPr/>
        </p:nvGrpSpPr>
        <p:grpSpPr bwMode="auto">
          <a:xfrm>
            <a:off x="287338" y="260350"/>
            <a:ext cx="8856662" cy="973138"/>
            <a:chOff x="181" y="164"/>
            <a:chExt cx="5579" cy="613"/>
          </a:xfrm>
        </p:grpSpPr>
        <p:sp>
          <p:nvSpPr>
            <p:cNvPr id="500739" name="Rectangle 3"/>
            <p:cNvSpPr>
              <a:spLocks noChangeArrowheads="1"/>
            </p:cNvSpPr>
            <p:nvPr>
              <p:custDataLst>
                <p:tags r:id="rId1"/>
              </p:custDataLst>
            </p:nvPr>
          </p:nvSpPr>
          <p:spPr bwMode="auto">
            <a:xfrm>
              <a:off x="181" y="164"/>
              <a:ext cx="5579" cy="613"/>
            </a:xfrm>
            <a:prstGeom prst="rect">
              <a:avLst/>
            </a:prstGeom>
            <a:solidFill>
              <a:srgbClr val="FEFFFF"/>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spcBef>
                  <a:spcPct val="0"/>
                </a:spcBef>
              </a:pPr>
              <a:endParaRPr lang="en-US">
                <a:solidFill>
                  <a:srgbClr val="FFFFFF"/>
                </a:solidFill>
              </a:endParaRPr>
            </a:p>
          </p:txBody>
        </p:sp>
        <p:pic>
          <p:nvPicPr>
            <p:cNvPr id="500740" name="Picture 4" descr="sie_logo_petrol_rgb_2"/>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536" y="267"/>
              <a:ext cx="1008" cy="202"/>
            </a:xfrm>
            <a:prstGeom prst="rect">
              <a:avLst/>
            </a:prstGeom>
            <a:noFill/>
            <a:extLst>
              <a:ext uri="{909E8E84-426E-40DD-AFC4-6F175D3DCCD1}">
                <a14:hiddenFill xmlns:a14="http://schemas.microsoft.com/office/drawing/2010/main">
                  <a:solidFill>
                    <a:srgbClr val="FFFFFF"/>
                  </a:solidFill>
                </a14:hiddenFill>
              </a:ext>
            </a:extLst>
          </p:spPr>
        </p:pic>
      </p:grpSp>
      <p:sp>
        <p:nvSpPr>
          <p:cNvPr id="500743" name="Rectangle 7"/>
          <p:cNvSpPr>
            <a:spLocks noGrp="1" noChangeArrowheads="1"/>
          </p:cNvSpPr>
          <p:nvPr>
            <p:ph type="ctrTitle"/>
          </p:nvPr>
        </p:nvSpPr>
        <p:spPr/>
        <p:txBody>
          <a:bodyPr/>
          <a:lstStyle/>
          <a:p>
            <a:r>
              <a:rPr lang="en-GB" dirty="0" smtClean="0">
                <a:solidFill>
                  <a:schemeClr val="bg2"/>
                </a:solidFill>
              </a:rPr>
              <a:t>Topic 11: </a:t>
            </a:r>
            <a:r>
              <a:rPr lang="en-GB" dirty="0" smtClean="0"/>
              <a:t>Green Racer</a:t>
            </a:r>
            <a:endParaRPr lang="en-US" dirty="0"/>
          </a:p>
        </p:txBody>
      </p:sp>
      <p:sp>
        <p:nvSpPr>
          <p:cNvPr id="10" name="Rectangle 5"/>
          <p:cNvSpPr>
            <a:spLocks noChangeArrowheads="1"/>
          </p:cNvSpPr>
          <p:nvPr/>
        </p:nvSpPr>
        <p:spPr bwMode="auto">
          <a:xfrm flipV="1">
            <a:off x="-108520" y="6381328"/>
            <a:ext cx="9268958" cy="489372"/>
          </a:xfrm>
          <a:prstGeom prst="rect">
            <a:avLst/>
          </a:prstGeom>
          <a:solidFill>
            <a:srgbClr val="AF235F"/>
          </a:solidFill>
          <a:ln>
            <a:noFill/>
          </a:ln>
          <a:effectLst/>
          <a:extLst/>
        </p:spPr>
        <p:txBody>
          <a:bodyPr wrap="none" anchor="ctr"/>
          <a:lstStyle/>
          <a:p>
            <a:endParaRPr lang="en-US"/>
          </a:p>
        </p:txBody>
      </p:sp>
      <p:sp>
        <p:nvSpPr>
          <p:cNvPr id="11" name="Text Box 6"/>
          <p:cNvSpPr txBox="1">
            <a:spLocks noChangeArrowheads="1"/>
          </p:cNvSpPr>
          <p:nvPr/>
        </p:nvSpPr>
        <p:spPr bwMode="auto">
          <a:xfrm>
            <a:off x="708025" y="6441410"/>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4" name="Text Box 6"/>
          <p:cNvSpPr txBox="1">
            <a:spLocks noChangeArrowheads="1"/>
          </p:cNvSpPr>
          <p:nvPr/>
        </p:nvSpPr>
        <p:spPr bwMode="auto">
          <a:xfrm>
            <a:off x="555625" y="6414889"/>
            <a:ext cx="8193088" cy="277812"/>
          </a:xfrm>
          <a:prstGeom prst="rect">
            <a:avLst/>
          </a:prstGeom>
          <a:solidFill>
            <a:schemeClr val="bg1">
              <a:alpha val="0"/>
            </a:schemeClr>
          </a:solidFill>
          <a:ln>
            <a:noFill/>
          </a:ln>
          <a:effectLst/>
        </p:spPr>
        <p:txBody>
          <a:bodyPr lIns="0" tIns="0" rIns="0" bIns="0" anchor="b"/>
          <a:lstStyle/>
          <a:p>
            <a:r>
              <a:rPr lang="en-US" sz="1200" dirty="0">
                <a:solidFill>
                  <a:schemeClr val="bg2"/>
                </a:solidFill>
              </a:rPr>
              <a:t>www.siemens.co.uk/education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9092" y="1573715"/>
            <a:ext cx="4120432" cy="2528947"/>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9091" y="4005064"/>
            <a:ext cx="4120433" cy="2272449"/>
          </a:xfrm>
          <a:prstGeom prst="rect">
            <a:avLst/>
          </a:prstGeom>
        </p:spPr>
      </p:pic>
      <p:pic>
        <p:nvPicPr>
          <p:cNvPr id="2050" name="Picture 2" descr="C:\Users\erin\Downloads\shutterstock_35050534.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7285" y="1558925"/>
            <a:ext cx="4120427" cy="252696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8665" y="4005064"/>
            <a:ext cx="4120427" cy="2259720"/>
          </a:xfrm>
          <a:prstGeom prst="rect">
            <a:avLst/>
          </a:prstGeom>
        </p:spPr>
      </p:pic>
      <p:pic>
        <p:nvPicPr>
          <p:cNvPr id="12" name="Picture 11"/>
          <p:cNvPicPr>
            <a:picLocks noChangeAspect="1"/>
          </p:cNvPicPr>
          <p:nvPr/>
        </p:nvPicPr>
        <p:blipFill>
          <a:blip r:embed="rId7"/>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10</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a:t>
            </a:r>
            <a:r>
              <a:rPr lang="en-US" sz="1200" dirty="0" smtClean="0">
                <a:solidFill>
                  <a:srgbClr val="AF235F"/>
                </a:solidFill>
              </a:rPr>
              <a:t>5: Green Racer</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16" name="Rectangle 5"/>
          <p:cNvSpPr>
            <a:spLocks noChangeArrowheads="1"/>
          </p:cNvSpPr>
          <p:nvPr/>
        </p:nvSpPr>
        <p:spPr bwMode="auto">
          <a:xfrm flipV="1">
            <a:off x="5698746" y="5949280"/>
            <a:ext cx="3459814" cy="641972"/>
          </a:xfrm>
          <a:prstGeom prst="rect">
            <a:avLst/>
          </a:prstGeom>
          <a:solidFill>
            <a:srgbClr val="AF235F">
              <a:alpha val="71000"/>
            </a:srgbClr>
          </a:solidFill>
          <a:ln>
            <a:noFill/>
          </a:ln>
          <a:effectLst/>
          <a:extLst/>
        </p:spPr>
        <p:txBody>
          <a:bodyPr wrap="none" anchor="ctr"/>
          <a:lstStyle/>
          <a:p>
            <a:endParaRPr lang="en-US" dirty="0"/>
          </a:p>
        </p:txBody>
      </p:sp>
      <p:sp>
        <p:nvSpPr>
          <p:cNvPr id="13" name="Rectangle 3"/>
          <p:cNvSpPr txBox="1">
            <a:spLocks noChangeArrowheads="1"/>
          </p:cNvSpPr>
          <p:nvPr/>
        </p:nvSpPr>
        <p:spPr bwMode="auto">
          <a:xfrm>
            <a:off x="6084168" y="6119807"/>
            <a:ext cx="300177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Sleek design</a:t>
            </a:r>
          </a:p>
        </p:txBody>
      </p:sp>
    </p:spTree>
    <p:extLst>
      <p:ext uri="{BB962C8B-B14F-4D97-AF65-F5344CB8AC3E}">
        <p14:creationId xmlns:p14="http://schemas.microsoft.com/office/powerpoint/2010/main" val="19759658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52565" y="3926107"/>
            <a:ext cx="4126953" cy="2342496"/>
          </a:xfrm>
          <a:prstGeom prst="rect">
            <a:avLst/>
          </a:prstGeom>
        </p:spPr>
      </p:pic>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l="1330" t="1" b="1709"/>
          <a:stretch/>
        </p:blipFill>
        <p:spPr>
          <a:xfrm>
            <a:off x="4645025" y="1575698"/>
            <a:ext cx="4135387" cy="2357357"/>
          </a:xfrm>
          <a:prstGeom prst="rect">
            <a:avLst/>
          </a:prstGeom>
        </p:spPr>
      </p:pic>
      <p:pic>
        <p:nvPicPr>
          <p:cNvPr id="2" name="Picture 1"/>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8665" y="1575699"/>
            <a:ext cx="4121316" cy="2357357"/>
          </a:xfrm>
          <a:prstGeom prst="rect">
            <a:avLst/>
          </a:prstGeom>
        </p:spPr>
      </p:pic>
      <p:pic>
        <p:nvPicPr>
          <p:cNvPr id="12" name="Picture 11"/>
          <p:cNvPicPr>
            <a:picLocks noChangeAspect="1"/>
          </p:cNvPicPr>
          <p:nvPr/>
        </p:nvPicPr>
        <p:blipFill>
          <a:blip r:embed="rId6"/>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11</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a:t>
            </a:r>
            <a:r>
              <a:rPr lang="en-US" sz="1200" dirty="0" smtClean="0">
                <a:solidFill>
                  <a:srgbClr val="AF235F"/>
                </a:solidFill>
              </a:rPr>
              <a:t>5: </a:t>
            </a:r>
            <a:r>
              <a:rPr lang="en-US" sz="1200" dirty="0" err="1" smtClean="0">
                <a:solidFill>
                  <a:srgbClr val="AF235F"/>
                </a:solidFill>
              </a:rPr>
              <a:t>Greenpower</a:t>
            </a:r>
            <a:r>
              <a:rPr lang="en-US" sz="1200" dirty="0" smtClean="0">
                <a:solidFill>
                  <a:srgbClr val="AF235F"/>
                </a:solidFill>
              </a:rPr>
              <a:t> Challenge</a:t>
            </a:r>
            <a:endParaRPr lang="en-US" sz="1200" dirty="0">
              <a:solidFill>
                <a:srgbClr val="AF235F"/>
              </a:solidFill>
            </a:endParaRPr>
          </a:p>
        </p:txBody>
      </p:sp>
      <p:sp>
        <p:nvSpPr>
          <p:cNvPr id="14" name="Rectangle 3"/>
          <p:cNvSpPr txBox="1">
            <a:spLocks noChangeArrowheads="1"/>
          </p:cNvSpPr>
          <p:nvPr/>
        </p:nvSpPr>
        <p:spPr bwMode="auto">
          <a:xfrm>
            <a:off x="5684068" y="5050558"/>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err="1">
                <a:solidFill>
                  <a:srgbClr val="AF235F"/>
                </a:solidFill>
              </a:rPr>
              <a:t>Greenpower</a:t>
            </a:r>
            <a:r>
              <a:rPr lang="en-US" dirty="0">
                <a:solidFill>
                  <a:srgbClr val="AF235F"/>
                </a:solidFill>
              </a:rPr>
              <a:t> Challenge</a:t>
            </a:r>
            <a:endParaRPr lang="en-GB" dirty="0">
              <a:solidFill>
                <a:srgbClr val="AF235F"/>
              </a:solidFill>
            </a:endParaRPr>
          </a:p>
        </p:txBody>
      </p:sp>
      <p:sp>
        <p:nvSpPr>
          <p:cNvPr id="17" name="Rectangle 3"/>
          <p:cNvSpPr txBox="1">
            <a:spLocks noChangeArrowheads="1"/>
          </p:cNvSpPr>
          <p:nvPr/>
        </p:nvSpPr>
        <p:spPr bwMode="auto">
          <a:xfrm>
            <a:off x="4572000" y="5375508"/>
            <a:ext cx="451394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800" b="1" dirty="0" smtClean="0">
              <a:solidFill>
                <a:schemeClr val="bg2"/>
              </a:solidFill>
            </a:endParaRPr>
          </a:p>
        </p:txBody>
      </p:sp>
      <p:pic>
        <p:nvPicPr>
          <p:cNvPr id="5" name="Picture 4"/>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538663" y="3926107"/>
            <a:ext cx="4120427" cy="2342496"/>
          </a:xfrm>
          <a:prstGeom prst="rect">
            <a:avLst/>
          </a:prstGeom>
        </p:spPr>
      </p:pic>
      <p:sp>
        <p:nvSpPr>
          <p:cNvPr id="16" name="Rectangle 5"/>
          <p:cNvSpPr>
            <a:spLocks noChangeArrowheads="1"/>
          </p:cNvSpPr>
          <p:nvPr/>
        </p:nvSpPr>
        <p:spPr bwMode="auto">
          <a:xfrm flipV="1">
            <a:off x="5085798" y="5957563"/>
            <a:ext cx="4067826" cy="715494"/>
          </a:xfrm>
          <a:prstGeom prst="rect">
            <a:avLst/>
          </a:prstGeom>
          <a:solidFill>
            <a:srgbClr val="AF235F">
              <a:alpha val="71000"/>
            </a:srgbClr>
          </a:solidFill>
          <a:ln>
            <a:noFill/>
          </a:ln>
          <a:effectLst/>
          <a:extLst/>
        </p:spPr>
        <p:txBody>
          <a:bodyPr wrap="none" anchor="ctr"/>
          <a:lstStyle/>
          <a:p>
            <a:endParaRPr lang="en-US" dirty="0"/>
          </a:p>
        </p:txBody>
      </p:sp>
      <p:sp>
        <p:nvSpPr>
          <p:cNvPr id="13" name="Rectangle 3"/>
          <p:cNvSpPr txBox="1">
            <a:spLocks noChangeArrowheads="1"/>
          </p:cNvSpPr>
          <p:nvPr/>
        </p:nvSpPr>
        <p:spPr bwMode="auto">
          <a:xfrm>
            <a:off x="5294787" y="6134781"/>
            <a:ext cx="364984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Designed for speed</a:t>
            </a:r>
          </a:p>
        </p:txBody>
      </p:sp>
    </p:spTree>
    <p:extLst>
      <p:ext uri="{BB962C8B-B14F-4D97-AF65-F5344CB8AC3E}">
        <p14:creationId xmlns:p14="http://schemas.microsoft.com/office/powerpoint/2010/main" val="1820849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t="10455" r="612" b="6062"/>
          <a:stretch/>
        </p:blipFill>
        <p:spPr>
          <a:xfrm>
            <a:off x="532800" y="1573200"/>
            <a:ext cx="8244000" cy="4680000"/>
          </a:xfr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12</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a:t>
            </a:r>
            <a:r>
              <a:rPr lang="en-US" sz="1200" dirty="0" smtClean="0">
                <a:solidFill>
                  <a:srgbClr val="AF235F"/>
                </a:solidFill>
              </a:rPr>
              <a:t>6: Green Racer</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16" name="Rectangle 5"/>
          <p:cNvSpPr>
            <a:spLocks noChangeArrowheads="1"/>
          </p:cNvSpPr>
          <p:nvPr/>
        </p:nvSpPr>
        <p:spPr bwMode="auto">
          <a:xfrm flipV="1">
            <a:off x="4211960" y="5589238"/>
            <a:ext cx="4944740" cy="898873"/>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4499992" y="5752652"/>
            <a:ext cx="4104456"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Aerodynamic </a:t>
            </a:r>
            <a:r>
              <a:rPr lang="en-GB" sz="1800" b="1" dirty="0">
                <a:solidFill>
                  <a:schemeClr val="bg2"/>
                </a:solidFill>
              </a:rPr>
              <a:t>teardrop </a:t>
            </a:r>
            <a:r>
              <a:rPr lang="en-GB" sz="1800" b="1" dirty="0" smtClean="0">
                <a:solidFill>
                  <a:schemeClr val="bg2"/>
                </a:solidFill>
              </a:rPr>
              <a:t>shape with carbon fibre honeycomb </a:t>
            </a:r>
            <a:endParaRPr lang="en-US" sz="1800" b="1" dirty="0" smtClean="0">
              <a:solidFill>
                <a:schemeClr val="bg2"/>
              </a:solidFill>
            </a:endParaRPr>
          </a:p>
        </p:txBody>
      </p:sp>
      <p:sp>
        <p:nvSpPr>
          <p:cNvPr id="18" name="Rectangle 5"/>
          <p:cNvSpPr>
            <a:spLocks noChangeArrowheads="1"/>
          </p:cNvSpPr>
          <p:nvPr/>
        </p:nvSpPr>
        <p:spPr bwMode="auto">
          <a:xfrm flipV="1">
            <a:off x="-10988" y="1916832"/>
            <a:ext cx="1650479" cy="576064"/>
          </a:xfrm>
          <a:prstGeom prst="rect">
            <a:avLst/>
          </a:prstGeom>
          <a:solidFill>
            <a:srgbClr val="AF235F">
              <a:alpha val="71000"/>
            </a:srgbClr>
          </a:solidFill>
          <a:ln>
            <a:noFill/>
          </a:ln>
          <a:effectLst/>
          <a:extLst/>
        </p:spPr>
        <p:txBody>
          <a:bodyPr wrap="none" anchor="ctr"/>
          <a:lstStyle/>
          <a:p>
            <a:endParaRPr lang="en-US" dirty="0"/>
          </a:p>
        </p:txBody>
      </p:sp>
      <p:sp>
        <p:nvSpPr>
          <p:cNvPr id="19" name="Rectangle 3"/>
          <p:cNvSpPr txBox="1">
            <a:spLocks noChangeArrowheads="1"/>
          </p:cNvSpPr>
          <p:nvPr/>
        </p:nvSpPr>
        <p:spPr bwMode="auto">
          <a:xfrm>
            <a:off x="539552" y="2060848"/>
            <a:ext cx="905322"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‘Brian’</a:t>
            </a:r>
            <a:endParaRPr lang="en-US" sz="1800" b="1" dirty="0" smtClean="0">
              <a:solidFill>
                <a:schemeClr val="bg2"/>
              </a:solidFill>
            </a:endParaRPr>
          </a:p>
        </p:txBody>
      </p:sp>
    </p:spTree>
    <p:extLst>
      <p:ext uri="{BB962C8B-B14F-4D97-AF65-F5344CB8AC3E}">
        <p14:creationId xmlns:p14="http://schemas.microsoft.com/office/powerpoint/2010/main" val="711441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565" t="6828" r="996" b="9330"/>
          <a:stretch/>
        </p:blipFill>
        <p:spPr>
          <a:xfrm>
            <a:off x="532800" y="1573200"/>
            <a:ext cx="8244000" cy="4680520"/>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13</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Green Racer</a:t>
            </a:r>
            <a:endParaRPr lang="en-US" sz="1200" dirty="0">
              <a:solidFill>
                <a:srgbClr val="AF235F"/>
              </a:solidFill>
            </a:endParaRPr>
          </a:p>
        </p:txBody>
      </p:sp>
      <p:sp>
        <p:nvSpPr>
          <p:cNvPr id="15" name="Rectangle 5"/>
          <p:cNvSpPr>
            <a:spLocks noChangeArrowheads="1"/>
          </p:cNvSpPr>
          <p:nvPr/>
        </p:nvSpPr>
        <p:spPr bwMode="auto">
          <a:xfrm flipV="1">
            <a:off x="4499992" y="5589238"/>
            <a:ext cx="4653632" cy="898873"/>
          </a:xfrm>
          <a:prstGeom prst="rect">
            <a:avLst/>
          </a:prstGeom>
          <a:solidFill>
            <a:srgbClr val="AF235F">
              <a:alpha val="73000"/>
            </a:srgbClr>
          </a:solidFill>
          <a:ln>
            <a:noFill/>
          </a:ln>
          <a:effectLst/>
          <a:extLst/>
        </p:spPr>
        <p:txBody>
          <a:bodyPr wrap="none" anchor="ctr"/>
          <a:lstStyle/>
          <a:p>
            <a:endParaRPr lang="en-US" dirty="0"/>
          </a:p>
        </p:txBody>
      </p:sp>
      <p:sp>
        <p:nvSpPr>
          <p:cNvPr id="16" name="Rectangle 3"/>
          <p:cNvSpPr txBox="1">
            <a:spLocks noChangeArrowheads="1"/>
          </p:cNvSpPr>
          <p:nvPr/>
        </p:nvSpPr>
        <p:spPr bwMode="auto">
          <a:xfrm>
            <a:off x="5652120" y="6039172"/>
            <a:ext cx="3096344" cy="3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8" name="Rectangle 3"/>
          <p:cNvSpPr txBox="1">
            <a:spLocks noChangeArrowheads="1"/>
          </p:cNvSpPr>
          <p:nvPr/>
        </p:nvSpPr>
        <p:spPr bwMode="auto">
          <a:xfrm>
            <a:off x="4738576" y="5752652"/>
            <a:ext cx="4104456"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Aerofoil shape and fibreglass tape stitching method</a:t>
            </a:r>
            <a:endParaRPr lang="en-US" sz="1800" b="1" dirty="0" smtClean="0">
              <a:solidFill>
                <a:schemeClr val="bg2"/>
              </a:solidFill>
            </a:endParaRPr>
          </a:p>
        </p:txBody>
      </p:sp>
    </p:spTree>
    <p:extLst>
      <p:ext uri="{BB962C8B-B14F-4D97-AF65-F5344CB8AC3E}">
        <p14:creationId xmlns:p14="http://schemas.microsoft.com/office/powerpoint/2010/main" val="5133317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l="38" t="301" r="-38" b="-310"/>
          <a:stretch/>
        </p:blipFill>
        <p:spPr>
          <a:xfrm>
            <a:off x="532800" y="1573199"/>
            <a:ext cx="8244000" cy="4680000"/>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14</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Green Racer</a:t>
            </a:r>
            <a:endParaRPr lang="en-US" sz="1200" dirty="0">
              <a:solidFill>
                <a:srgbClr val="AF235F"/>
              </a:solidFill>
            </a:endParaRPr>
          </a:p>
        </p:txBody>
      </p:sp>
      <p:sp>
        <p:nvSpPr>
          <p:cNvPr id="15" name="Rectangle 5"/>
          <p:cNvSpPr>
            <a:spLocks noChangeArrowheads="1"/>
          </p:cNvSpPr>
          <p:nvPr/>
        </p:nvSpPr>
        <p:spPr bwMode="auto">
          <a:xfrm flipV="1">
            <a:off x="4499992" y="5589238"/>
            <a:ext cx="4653632" cy="898873"/>
          </a:xfrm>
          <a:prstGeom prst="rect">
            <a:avLst/>
          </a:prstGeom>
          <a:solidFill>
            <a:srgbClr val="AF235F">
              <a:alpha val="73000"/>
            </a:srgbClr>
          </a:solidFill>
          <a:ln>
            <a:noFill/>
          </a:ln>
          <a:effectLst/>
          <a:extLst/>
        </p:spPr>
        <p:txBody>
          <a:bodyPr wrap="none" anchor="ctr"/>
          <a:lstStyle/>
          <a:p>
            <a:endParaRPr lang="en-US" dirty="0"/>
          </a:p>
        </p:txBody>
      </p:sp>
      <p:sp>
        <p:nvSpPr>
          <p:cNvPr id="16" name="Rectangle 3"/>
          <p:cNvSpPr txBox="1">
            <a:spLocks noChangeArrowheads="1"/>
          </p:cNvSpPr>
          <p:nvPr/>
        </p:nvSpPr>
        <p:spPr bwMode="auto">
          <a:xfrm>
            <a:off x="5652120" y="6039172"/>
            <a:ext cx="3096344" cy="3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8" name="Rectangle 3"/>
          <p:cNvSpPr txBox="1">
            <a:spLocks noChangeArrowheads="1"/>
          </p:cNvSpPr>
          <p:nvPr/>
        </p:nvSpPr>
        <p:spPr bwMode="auto">
          <a:xfrm>
            <a:off x="4738576" y="5752652"/>
            <a:ext cx="4104456"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Fully </a:t>
            </a:r>
            <a:r>
              <a:rPr lang="en-GB" sz="1800" b="1" dirty="0">
                <a:solidFill>
                  <a:schemeClr val="bg2"/>
                </a:solidFill>
              </a:rPr>
              <a:t>recycled from a gate made </a:t>
            </a:r>
            <a:r>
              <a:rPr lang="en-GB" sz="1800" b="1" dirty="0" smtClean="0">
                <a:solidFill>
                  <a:schemeClr val="bg2"/>
                </a:solidFill>
              </a:rPr>
              <a:t/>
            </a:r>
            <a:br>
              <a:rPr lang="en-GB" sz="1800" b="1" dirty="0" smtClean="0">
                <a:solidFill>
                  <a:schemeClr val="bg2"/>
                </a:solidFill>
              </a:rPr>
            </a:br>
            <a:r>
              <a:rPr lang="en-GB" sz="1800" b="1" dirty="0" smtClean="0">
                <a:solidFill>
                  <a:schemeClr val="bg2"/>
                </a:solidFill>
              </a:rPr>
              <a:t>from aluminium</a:t>
            </a:r>
            <a:endParaRPr lang="en-GB" sz="1800" b="1" dirty="0">
              <a:solidFill>
                <a:schemeClr val="bg2"/>
              </a:solidFill>
            </a:endParaRPr>
          </a:p>
        </p:txBody>
      </p:sp>
    </p:spTree>
    <p:extLst>
      <p:ext uri="{BB962C8B-B14F-4D97-AF65-F5344CB8AC3E}">
        <p14:creationId xmlns:p14="http://schemas.microsoft.com/office/powerpoint/2010/main" val="42340744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rotWithShape="1">
          <a:blip r:embed="rId3" cstate="email">
            <a:extLst>
              <a:ext uri="{28A0092B-C50C-407E-A947-70E740481C1C}">
                <a14:useLocalDpi xmlns:a14="http://schemas.microsoft.com/office/drawing/2010/main"/>
              </a:ext>
            </a:extLst>
          </a:blip>
          <a:srcRect l="1109" t="20655" r="2347" b="447"/>
          <a:stretch/>
        </p:blipFill>
        <p:spPr>
          <a:xfrm>
            <a:off x="532800" y="1573200"/>
            <a:ext cx="8244000" cy="4680000"/>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15</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Green Racer</a:t>
            </a:r>
            <a:endParaRPr lang="en-US" sz="1200" dirty="0">
              <a:solidFill>
                <a:srgbClr val="AF235F"/>
              </a:solidFill>
            </a:endParaRPr>
          </a:p>
        </p:txBody>
      </p:sp>
      <p:sp>
        <p:nvSpPr>
          <p:cNvPr id="16" name="Rectangle 3"/>
          <p:cNvSpPr txBox="1">
            <a:spLocks noChangeArrowheads="1"/>
          </p:cNvSpPr>
          <p:nvPr/>
        </p:nvSpPr>
        <p:spPr bwMode="auto">
          <a:xfrm>
            <a:off x="5652120" y="6039172"/>
            <a:ext cx="3096344" cy="3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5"/>
          <p:cNvSpPr>
            <a:spLocks noChangeArrowheads="1"/>
          </p:cNvSpPr>
          <p:nvPr/>
        </p:nvSpPr>
        <p:spPr bwMode="auto">
          <a:xfrm flipV="1">
            <a:off x="4499992" y="5589238"/>
            <a:ext cx="4653632" cy="898873"/>
          </a:xfrm>
          <a:prstGeom prst="rect">
            <a:avLst/>
          </a:prstGeom>
          <a:solidFill>
            <a:srgbClr val="AF235F">
              <a:alpha val="73000"/>
            </a:srgbClr>
          </a:solidFill>
          <a:ln>
            <a:noFill/>
          </a:ln>
          <a:effectLst/>
          <a:extLst/>
        </p:spPr>
        <p:txBody>
          <a:bodyPr wrap="none" anchor="ctr"/>
          <a:lstStyle/>
          <a:p>
            <a:endParaRPr lang="en-US" dirty="0"/>
          </a:p>
        </p:txBody>
      </p:sp>
      <p:sp>
        <p:nvSpPr>
          <p:cNvPr id="18" name="Rectangle 3"/>
          <p:cNvSpPr txBox="1">
            <a:spLocks noChangeArrowheads="1"/>
          </p:cNvSpPr>
          <p:nvPr/>
        </p:nvSpPr>
        <p:spPr bwMode="auto">
          <a:xfrm>
            <a:off x="4738576" y="5752652"/>
            <a:ext cx="4104456"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An </a:t>
            </a:r>
            <a:r>
              <a:rPr lang="en-GB" sz="1800" b="1" dirty="0">
                <a:solidFill>
                  <a:schemeClr val="bg2"/>
                </a:solidFill>
              </a:rPr>
              <a:t>aluminium honeycomb chassis and carbon fibre </a:t>
            </a:r>
            <a:r>
              <a:rPr lang="en-GB" sz="1800" b="1" dirty="0" smtClean="0">
                <a:solidFill>
                  <a:schemeClr val="bg2"/>
                </a:solidFill>
              </a:rPr>
              <a:t>bodywork</a:t>
            </a:r>
            <a:endParaRPr lang="en-GB" sz="1800" b="1" dirty="0">
              <a:solidFill>
                <a:schemeClr val="bg2"/>
              </a:solidFill>
            </a:endParaRPr>
          </a:p>
        </p:txBody>
      </p:sp>
    </p:spTree>
    <p:extLst>
      <p:ext uri="{BB962C8B-B14F-4D97-AF65-F5344CB8AC3E}">
        <p14:creationId xmlns:p14="http://schemas.microsoft.com/office/powerpoint/2010/main" val="35061941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t="12919" r="825" b="2640"/>
          <a:stretch/>
        </p:blipFill>
        <p:spPr>
          <a:xfrm>
            <a:off x="532800" y="1573200"/>
            <a:ext cx="8244000" cy="4680000"/>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16</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Green Racer</a:t>
            </a:r>
            <a:endParaRPr lang="en-US" sz="1200" dirty="0">
              <a:solidFill>
                <a:srgbClr val="AF235F"/>
              </a:solidFill>
            </a:endParaRPr>
          </a:p>
        </p:txBody>
      </p:sp>
      <p:sp>
        <p:nvSpPr>
          <p:cNvPr id="16" name="Rectangle 3"/>
          <p:cNvSpPr txBox="1">
            <a:spLocks noChangeArrowheads="1"/>
          </p:cNvSpPr>
          <p:nvPr/>
        </p:nvSpPr>
        <p:spPr bwMode="auto">
          <a:xfrm>
            <a:off x="5652120" y="6039172"/>
            <a:ext cx="3096344" cy="3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5"/>
          <p:cNvSpPr>
            <a:spLocks noChangeArrowheads="1"/>
          </p:cNvSpPr>
          <p:nvPr/>
        </p:nvSpPr>
        <p:spPr bwMode="auto">
          <a:xfrm flipV="1">
            <a:off x="4067944" y="5716306"/>
            <a:ext cx="5085680" cy="773375"/>
          </a:xfrm>
          <a:prstGeom prst="rect">
            <a:avLst/>
          </a:prstGeom>
          <a:solidFill>
            <a:srgbClr val="AF235F">
              <a:alpha val="73000"/>
            </a:srgbClr>
          </a:solidFill>
          <a:ln>
            <a:noFill/>
          </a:ln>
          <a:effectLst/>
          <a:extLst/>
        </p:spPr>
        <p:txBody>
          <a:bodyPr wrap="none" anchor="ctr"/>
          <a:lstStyle/>
          <a:p>
            <a:endParaRPr lang="en-US" dirty="0"/>
          </a:p>
        </p:txBody>
      </p:sp>
      <p:sp>
        <p:nvSpPr>
          <p:cNvPr id="18" name="Rectangle 3"/>
          <p:cNvSpPr txBox="1">
            <a:spLocks noChangeArrowheads="1"/>
          </p:cNvSpPr>
          <p:nvPr/>
        </p:nvSpPr>
        <p:spPr bwMode="auto">
          <a:xfrm>
            <a:off x="4446245" y="5917282"/>
            <a:ext cx="4707379"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Softwood and </a:t>
            </a:r>
            <a:r>
              <a:rPr lang="en-GB" sz="1800" b="1" dirty="0" err="1" smtClean="0">
                <a:solidFill>
                  <a:schemeClr val="bg2"/>
                </a:solidFill>
              </a:rPr>
              <a:t>monocoque</a:t>
            </a:r>
            <a:r>
              <a:rPr lang="en-GB" sz="1800" b="1" dirty="0" smtClean="0">
                <a:solidFill>
                  <a:schemeClr val="bg2"/>
                </a:solidFill>
              </a:rPr>
              <a:t> construction</a:t>
            </a:r>
            <a:endParaRPr lang="en-GB" sz="1800" b="1" dirty="0">
              <a:solidFill>
                <a:schemeClr val="bg2"/>
              </a:solidFill>
            </a:endParaRPr>
          </a:p>
        </p:txBody>
      </p:sp>
    </p:spTree>
    <p:extLst>
      <p:ext uri="{BB962C8B-B14F-4D97-AF65-F5344CB8AC3E}">
        <p14:creationId xmlns:p14="http://schemas.microsoft.com/office/powerpoint/2010/main" val="1168847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1" t="12761" r="220" b="2275"/>
          <a:stretch/>
        </p:blipFill>
        <p:spPr>
          <a:xfrm>
            <a:off x="532800" y="1573200"/>
            <a:ext cx="8244000" cy="4680000"/>
          </a:xfrm>
          <a:prstGeom prst="rect">
            <a:avLst/>
          </a:prstGeom>
        </p:spPr>
      </p:pic>
      <p:pic>
        <p:nvPicPr>
          <p:cNvPr id="13" name="Picture 12"/>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16770"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9"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17</a:t>
            </a:fld>
            <a:endParaRPr lang="en-US" sz="1200" dirty="0">
              <a:solidFill>
                <a:srgbClr val="AF235F"/>
              </a:solidFill>
            </a:endParaRPr>
          </a:p>
        </p:txBody>
      </p:sp>
      <p:sp>
        <p:nvSpPr>
          <p:cNvPr id="12"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6: Green Racer</a:t>
            </a:r>
            <a:endParaRPr lang="en-US" sz="1200" dirty="0">
              <a:solidFill>
                <a:srgbClr val="AF235F"/>
              </a:solidFill>
            </a:endParaRPr>
          </a:p>
        </p:txBody>
      </p:sp>
      <p:sp>
        <p:nvSpPr>
          <p:cNvPr id="16" name="Rectangle 3"/>
          <p:cNvSpPr txBox="1">
            <a:spLocks noChangeArrowheads="1"/>
          </p:cNvSpPr>
          <p:nvPr/>
        </p:nvSpPr>
        <p:spPr bwMode="auto">
          <a:xfrm>
            <a:off x="5652120" y="6039172"/>
            <a:ext cx="3096344" cy="342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5"/>
          <p:cNvSpPr>
            <a:spLocks noChangeArrowheads="1"/>
          </p:cNvSpPr>
          <p:nvPr/>
        </p:nvSpPr>
        <p:spPr bwMode="auto">
          <a:xfrm flipV="1">
            <a:off x="5004047" y="5840647"/>
            <a:ext cx="4153371" cy="633302"/>
          </a:xfrm>
          <a:prstGeom prst="rect">
            <a:avLst/>
          </a:prstGeom>
          <a:solidFill>
            <a:srgbClr val="AF235F">
              <a:alpha val="73000"/>
            </a:srgbClr>
          </a:solidFill>
          <a:ln>
            <a:noFill/>
          </a:ln>
          <a:effectLst/>
          <a:extLst/>
        </p:spPr>
        <p:txBody>
          <a:bodyPr wrap="none" anchor="ctr"/>
          <a:lstStyle/>
          <a:p>
            <a:endParaRPr lang="en-US" dirty="0"/>
          </a:p>
        </p:txBody>
      </p:sp>
      <p:sp>
        <p:nvSpPr>
          <p:cNvPr id="18" name="Rectangle 3"/>
          <p:cNvSpPr txBox="1">
            <a:spLocks noChangeArrowheads="1"/>
          </p:cNvSpPr>
          <p:nvPr/>
        </p:nvSpPr>
        <p:spPr bwMode="auto">
          <a:xfrm>
            <a:off x="5295874" y="5945589"/>
            <a:ext cx="3861544" cy="556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smtClean="0">
                <a:solidFill>
                  <a:schemeClr val="bg2"/>
                </a:solidFill>
              </a:rPr>
              <a:t>Solid wheels to reduce drag</a:t>
            </a:r>
            <a:endParaRPr lang="en-GB" sz="1800" b="1" dirty="0">
              <a:solidFill>
                <a:schemeClr val="bg2"/>
              </a:solidFill>
            </a:endParaRPr>
          </a:p>
        </p:txBody>
      </p:sp>
    </p:spTree>
    <p:extLst>
      <p:ext uri="{BB962C8B-B14F-4D97-AF65-F5344CB8AC3E}">
        <p14:creationId xmlns:p14="http://schemas.microsoft.com/office/powerpoint/2010/main" val="3846293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18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7</a:t>
            </a:r>
            <a:r>
              <a:rPr lang="en-US" sz="1200" dirty="0" smtClean="0">
                <a:solidFill>
                  <a:srgbClr val="AF235F"/>
                </a:solidFill>
              </a:rPr>
              <a:t>: Green Racer</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16" name="Rectangle 5"/>
          <p:cNvSpPr>
            <a:spLocks noChangeArrowheads="1"/>
          </p:cNvSpPr>
          <p:nvPr/>
        </p:nvSpPr>
        <p:spPr bwMode="auto">
          <a:xfrm flipV="1">
            <a:off x="3203848" y="4797152"/>
            <a:ext cx="5952852" cy="720080"/>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3633242" y="4960565"/>
            <a:ext cx="525658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GB" sz="1800" b="1" dirty="0">
                <a:solidFill>
                  <a:schemeClr val="bg2"/>
                </a:solidFill>
              </a:rPr>
              <a:t>What roles do streamlining and drag have here?</a:t>
            </a:r>
            <a:endParaRPr lang="en-US" sz="1800" b="1" dirty="0" smtClean="0">
              <a:solidFill>
                <a:schemeClr val="bg2"/>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359" y="2070273"/>
            <a:ext cx="4127259" cy="275494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639" t="10550" r="1733"/>
          <a:stretch/>
        </p:blipFill>
        <p:spPr>
          <a:xfrm>
            <a:off x="4261555" y="2070273"/>
            <a:ext cx="4852941" cy="2754945"/>
          </a:xfrm>
          <a:prstGeom prst="rect">
            <a:avLst/>
          </a:prstGeom>
        </p:spPr>
      </p:pic>
    </p:spTree>
    <p:extLst>
      <p:ext uri="{BB962C8B-B14F-4D97-AF65-F5344CB8AC3E}">
        <p14:creationId xmlns:p14="http://schemas.microsoft.com/office/powerpoint/2010/main" val="39331945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iemensEducation_PPTtemplate_red.psd"/>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7384"/>
            <a:ext cx="9144000" cy="6858000"/>
          </a:xfrm>
          <a:prstGeom prst="rect">
            <a:avLst/>
          </a:prstGeom>
        </p:spPr>
      </p:pic>
      <p:pic>
        <p:nvPicPr>
          <p:cNvPr id="14" name="Picture 13"/>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4" name="Rectangle 5"/>
          <p:cNvSpPr>
            <a:spLocks noChangeArrowheads="1"/>
          </p:cNvSpPr>
          <p:nvPr/>
        </p:nvSpPr>
        <p:spPr bwMode="auto">
          <a:xfrm flipV="1">
            <a:off x="539552" y="1628800"/>
            <a:ext cx="8136904" cy="1296144"/>
          </a:xfrm>
          <a:prstGeom prst="rect">
            <a:avLst/>
          </a:prstGeom>
          <a:solidFill>
            <a:srgbClr val="AF235F"/>
          </a:solidFill>
          <a:ln>
            <a:noFill/>
          </a:ln>
          <a:effectLst/>
          <a:extLst/>
        </p:spPr>
        <p:txBody>
          <a:bodyPr wrap="none" anchor="ctr"/>
          <a:lstStyle/>
          <a:p>
            <a:endParaRPr lang="en-US">
              <a:solidFill>
                <a:srgbClr val="AF235F"/>
              </a:solidFill>
            </a:endParaRPr>
          </a:p>
        </p:txBody>
      </p:sp>
      <p:sp>
        <p:nvSpPr>
          <p:cNvPr id="503810" name="Rectangle 2"/>
          <p:cNvSpPr>
            <a:spLocks noGrp="1" noChangeArrowheads="1"/>
          </p:cNvSpPr>
          <p:nvPr>
            <p:ph type="title"/>
          </p:nvPr>
        </p:nvSpPr>
        <p:spPr/>
        <p:txBody>
          <a:bodyPr/>
          <a:lstStyle/>
          <a:p>
            <a:r>
              <a:rPr lang="en-US" dirty="0" smtClean="0">
                <a:solidFill>
                  <a:srgbClr val="AF235F"/>
                </a:solidFill>
              </a:rPr>
              <a:t>Engineering the future. </a:t>
            </a:r>
            <a:r>
              <a:rPr lang="en-US" b="0" dirty="0" smtClean="0">
                <a:solidFill>
                  <a:srgbClr val="AF235F"/>
                </a:solidFill>
              </a:rPr>
              <a:t>Inspire and be inspired</a:t>
            </a:r>
            <a:endParaRPr lang="en-US" b="0" dirty="0">
              <a:solidFill>
                <a:srgbClr val="AF235F"/>
              </a:solidFill>
            </a:endParaRPr>
          </a:p>
        </p:txBody>
      </p:sp>
      <p:sp>
        <p:nvSpPr>
          <p:cNvPr id="15" name="Text Box 6"/>
          <p:cNvSpPr txBox="1">
            <a:spLocks noChangeArrowheads="1"/>
          </p:cNvSpPr>
          <p:nvPr/>
        </p:nvSpPr>
        <p:spPr bwMode="auto">
          <a:xfrm>
            <a:off x="555625" y="6272213"/>
            <a:ext cx="8193088" cy="277812"/>
          </a:xfrm>
          <a:prstGeom prst="rect">
            <a:avLst/>
          </a:prstGeom>
          <a:solidFill>
            <a:schemeClr val="bg1">
              <a:alpha val="0"/>
            </a:schemeClr>
          </a:solidFill>
          <a:ln>
            <a:noFill/>
          </a:ln>
          <a:effectLst/>
        </p:spPr>
        <p:txBody>
          <a:bodyPr lIns="0" tIns="0" rIns="0" bIns="0" anchor="b"/>
          <a:lstStyle/>
          <a:p>
            <a:pPr algn="r"/>
            <a:r>
              <a:rPr lang="en-US" sz="1200" b="1" dirty="0" smtClean="0">
                <a:solidFill>
                  <a:schemeClr val="bg2"/>
                </a:solidFill>
              </a:rPr>
              <a:t>© </a:t>
            </a:r>
            <a:r>
              <a:rPr lang="en-US" sz="1200" b="1" dirty="0">
                <a:solidFill>
                  <a:schemeClr val="bg2"/>
                </a:solidFill>
              </a:rPr>
              <a:t>Siemens AG </a:t>
            </a:r>
            <a:r>
              <a:rPr lang="en-US" sz="1200" b="1" dirty="0" smtClean="0">
                <a:solidFill>
                  <a:schemeClr val="bg2"/>
                </a:solidFill>
              </a:rPr>
              <a:t>2012. </a:t>
            </a:r>
            <a:r>
              <a:rPr lang="en-US" sz="1200" b="1" dirty="0">
                <a:solidFill>
                  <a:schemeClr val="bg2"/>
                </a:solidFill>
              </a:rPr>
              <a:t>All rights reserved.</a:t>
            </a:r>
          </a:p>
        </p:txBody>
      </p:sp>
      <p:sp>
        <p:nvSpPr>
          <p:cNvPr id="13" name="Rectangle 12"/>
          <p:cNvSpPr/>
          <p:nvPr/>
        </p:nvSpPr>
        <p:spPr>
          <a:xfrm>
            <a:off x="899592" y="1790665"/>
            <a:ext cx="7488832" cy="1015663"/>
          </a:xfrm>
          <a:prstGeom prst="rect">
            <a:avLst/>
          </a:prstGeom>
        </p:spPr>
        <p:txBody>
          <a:bodyPr wrap="square">
            <a:spAutoFit/>
          </a:bodyPr>
          <a:lstStyle/>
          <a:p>
            <a:r>
              <a:rPr lang="en-US" dirty="0"/>
              <a:t>For further information about the Siemens Education website and all support the materials and downloads please visit us at </a:t>
            </a:r>
            <a:br>
              <a:rPr lang="en-US" dirty="0"/>
            </a:br>
            <a:r>
              <a:rPr lang="en-US" dirty="0" err="1">
                <a:solidFill>
                  <a:schemeClr val="bg2"/>
                </a:solidFill>
              </a:rPr>
              <a:t>www.siemens.co.uk</a:t>
            </a:r>
            <a:r>
              <a:rPr lang="en-US" dirty="0">
                <a:solidFill>
                  <a:schemeClr val="bg2"/>
                </a:solidFill>
              </a:rPr>
              <a:t>/education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Green Racer</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r>
              <a:rPr lang="en-US" sz="1600" b="1" dirty="0" smtClean="0">
                <a:solidFill>
                  <a:srgbClr val="AF235F"/>
                </a:solidFill>
              </a:rPr>
              <a:t>Overall objectives:</a:t>
            </a:r>
          </a:p>
          <a:p>
            <a:endParaRPr lang="en-US" sz="1600" b="1" dirty="0">
              <a:solidFill>
                <a:srgbClr val="AF235F"/>
              </a:solidFill>
            </a:endParaRPr>
          </a:p>
          <a:p>
            <a:pPr marL="285750" lvl="0" indent="-285750">
              <a:buClr>
                <a:srgbClr val="AF235F"/>
              </a:buClr>
              <a:buFont typeface="Wingdings" pitchFamily="2" charset="2"/>
              <a:buChar char="§"/>
            </a:pPr>
            <a:r>
              <a:rPr lang="en-GB" sz="1600" dirty="0"/>
              <a:t>Interpret data presented in various ways to provide evidence to evaluate a system and support a cost benefit analysis</a:t>
            </a:r>
            <a:r>
              <a:rPr lang="en-GB" sz="1600" dirty="0" smtClean="0"/>
              <a:t>.</a:t>
            </a:r>
          </a:p>
          <a:p>
            <a:pPr marL="285750" lvl="0" indent="-285750">
              <a:buClr>
                <a:srgbClr val="AF235F"/>
              </a:buClr>
              <a:buFont typeface="Wingdings" pitchFamily="2" charset="2"/>
              <a:buChar char="§"/>
            </a:pPr>
            <a:endParaRPr lang="en-GB" sz="1600" dirty="0"/>
          </a:p>
          <a:p>
            <a:pPr marL="285750" lvl="0" indent="-285750">
              <a:buClr>
                <a:srgbClr val="AF235F"/>
              </a:buClr>
              <a:buFont typeface="Wingdings" pitchFamily="2" charset="2"/>
              <a:buChar char="§"/>
            </a:pPr>
            <a:r>
              <a:rPr lang="en-GB" sz="1600" dirty="0"/>
              <a:t>Apply concepts of energy transfer and storage to understand and evaluate a system</a:t>
            </a:r>
            <a:r>
              <a:rPr lang="en-GB" sz="1600" dirty="0" smtClean="0"/>
              <a:t>.</a:t>
            </a:r>
          </a:p>
          <a:p>
            <a:pPr marL="285750" lvl="0" indent="-285750">
              <a:buClr>
                <a:srgbClr val="AF235F"/>
              </a:buClr>
              <a:buFont typeface="Wingdings" pitchFamily="2" charset="2"/>
              <a:buChar char="§"/>
            </a:pPr>
            <a:endParaRPr lang="en-GB" sz="1600" dirty="0"/>
          </a:p>
          <a:p>
            <a:pPr marL="285750" lvl="0" indent="-285750">
              <a:buClr>
                <a:srgbClr val="AF235F"/>
              </a:buClr>
              <a:buFont typeface="Wingdings" pitchFamily="2" charset="2"/>
              <a:buChar char="§"/>
            </a:pPr>
            <a:r>
              <a:rPr lang="en-GB" sz="1600" dirty="0"/>
              <a:t>Apply concepts of efficiency and streamlining to develop ideas about how a system can be improved</a:t>
            </a:r>
            <a:r>
              <a:rPr lang="en-GB" sz="1600" dirty="0" smtClean="0"/>
              <a:t>.</a:t>
            </a:r>
          </a:p>
          <a:p>
            <a:pPr marL="285750" lvl="0" indent="-285750">
              <a:buClr>
                <a:srgbClr val="AF235F"/>
              </a:buClr>
              <a:buFont typeface="Wingdings" pitchFamily="2" charset="2"/>
              <a:buChar char="§"/>
            </a:pPr>
            <a:endParaRPr lang="en-GB" sz="1600" dirty="0"/>
          </a:p>
          <a:p>
            <a:pPr marL="285750" lvl="0" indent="-285750">
              <a:buClr>
                <a:srgbClr val="AF235F"/>
              </a:buClr>
              <a:buFont typeface="Wingdings" pitchFamily="2" charset="2"/>
              <a:buChar char="§"/>
            </a:pPr>
            <a:r>
              <a:rPr lang="en-GB" sz="1600" dirty="0"/>
              <a:t>Produce and modify designs to meet a design brief and study solutions to learn how other designers have manipulated materials to meet a design brief.</a:t>
            </a:r>
          </a:p>
          <a:p>
            <a:pPr marL="285750" indent="-285750">
              <a:buClr>
                <a:srgbClr val="AF235F"/>
              </a:buClr>
              <a:buFont typeface="Wingdings" pitchFamily="2" charset="2"/>
              <a:buChar char="§"/>
            </a:pPr>
            <a:endParaRPr lang="en-US" sz="1600" b="1" dirty="0">
              <a:solidFill>
                <a:srgbClr val="AF235F"/>
              </a:solidFill>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2</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Green Racer</a:t>
            </a:r>
            <a:endParaRPr lang="en-US" sz="1200" dirty="0">
              <a:solidFill>
                <a:srgbClr val="AF235F"/>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Green Racer</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r>
              <a:rPr lang="en-US" sz="1600" b="1" dirty="0" smtClean="0">
                <a:solidFill>
                  <a:srgbClr val="AF235F"/>
                </a:solidFill>
              </a:rPr>
              <a:t>Overall outcomes:</a:t>
            </a:r>
          </a:p>
          <a:p>
            <a:endParaRPr lang="en-US" sz="1600" b="1" dirty="0">
              <a:solidFill>
                <a:srgbClr val="AF235F"/>
              </a:solidFill>
            </a:endParaRPr>
          </a:p>
          <a:p>
            <a:pPr marL="285750" lvl="0" indent="-285750">
              <a:buClr>
                <a:srgbClr val="AF235F"/>
              </a:buClr>
              <a:buFont typeface="Wingdings" pitchFamily="2" charset="2"/>
              <a:buChar char="§"/>
            </a:pPr>
            <a:r>
              <a:rPr lang="en-GB" sz="1600" dirty="0"/>
              <a:t>A clear explanation of the key features of a </a:t>
            </a:r>
            <a:r>
              <a:rPr lang="en-GB" sz="1600" dirty="0" err="1"/>
              <a:t>Greenpower</a:t>
            </a:r>
            <a:r>
              <a:rPr lang="en-GB" sz="1600" dirty="0"/>
              <a:t> Challenge car</a:t>
            </a:r>
            <a:r>
              <a:rPr lang="en-GB" sz="1600" dirty="0" smtClean="0"/>
              <a:t>.</a:t>
            </a:r>
          </a:p>
          <a:p>
            <a:pPr marL="285750" lvl="0" indent="-285750">
              <a:buClr>
                <a:srgbClr val="AF235F"/>
              </a:buClr>
              <a:buFont typeface="Wingdings" pitchFamily="2" charset="2"/>
              <a:buChar char="§"/>
            </a:pPr>
            <a:endParaRPr lang="en-GB" sz="1600" dirty="0"/>
          </a:p>
          <a:p>
            <a:pPr marL="285750" lvl="0" indent="-285750">
              <a:buClr>
                <a:srgbClr val="AF235F"/>
              </a:buClr>
              <a:buFont typeface="Wingdings" pitchFamily="2" charset="2"/>
              <a:buChar char="§"/>
            </a:pPr>
            <a:r>
              <a:rPr lang="en-GB" sz="1600" dirty="0"/>
              <a:t>Developed ideas about the design and production of a suitable body</a:t>
            </a:r>
            <a:r>
              <a:rPr lang="en-GB" sz="1600" dirty="0" smtClean="0"/>
              <a:t>.</a:t>
            </a:r>
          </a:p>
          <a:p>
            <a:pPr marL="285750" lvl="0" indent="-285750">
              <a:buClr>
                <a:srgbClr val="AF235F"/>
              </a:buClr>
              <a:buFont typeface="Wingdings" pitchFamily="2" charset="2"/>
              <a:buChar char="§"/>
            </a:pPr>
            <a:endParaRPr lang="en-GB" sz="1600" dirty="0"/>
          </a:p>
          <a:p>
            <a:pPr marL="285750" lvl="0" indent="-285750">
              <a:buClr>
                <a:srgbClr val="AF235F"/>
              </a:buClr>
              <a:buFont typeface="Wingdings" pitchFamily="2" charset="2"/>
              <a:buChar char="§"/>
            </a:pPr>
            <a:r>
              <a:rPr lang="en-GB" sz="1600" dirty="0"/>
              <a:t>Production of a well structured and effectively argued case for involvement in the </a:t>
            </a:r>
            <a:r>
              <a:rPr lang="en-GB" sz="1600" dirty="0" err="1"/>
              <a:t>Greenpower</a:t>
            </a:r>
            <a:r>
              <a:rPr lang="en-GB" sz="1600" dirty="0"/>
              <a:t> Challenge.</a:t>
            </a:r>
          </a:p>
          <a:p>
            <a:pPr>
              <a:buClr>
                <a:srgbClr val="AF235F"/>
              </a:buClr>
            </a:pPr>
            <a:endParaRPr lang="en-US" sz="1600" b="1" dirty="0">
              <a:solidFill>
                <a:srgbClr val="AF235F"/>
              </a:solidFill>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3</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Introduction: Green Racer</a:t>
            </a:r>
            <a:endParaRPr lang="en-US" sz="1200" dirty="0">
              <a:solidFill>
                <a:srgbClr val="AF235F"/>
              </a:solidFill>
            </a:endParaRPr>
          </a:p>
        </p:txBody>
      </p:sp>
    </p:spTree>
    <p:extLst>
      <p:ext uri="{BB962C8B-B14F-4D97-AF65-F5344CB8AC3E}">
        <p14:creationId xmlns:p14="http://schemas.microsoft.com/office/powerpoint/2010/main" val="19771700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9554" y="3856038"/>
            <a:ext cx="4030860" cy="2515689"/>
          </a:xfrm>
          <a:prstGeom prst="rect">
            <a:avLst/>
          </a:prstGeom>
        </p:spPr>
      </p:pic>
      <p:pic>
        <p:nvPicPr>
          <p:cNvPr id="18" name="Picture 1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570413" y="3859213"/>
            <a:ext cx="4103688" cy="2509837"/>
          </a:xfrm>
          <a:prstGeom prst="rect">
            <a:avLst/>
          </a:prstGeom>
        </p:spPr>
      </p:pic>
      <p:pic>
        <p:nvPicPr>
          <p:cNvPr id="12" name="Picture 11"/>
          <p:cNvPicPr>
            <a:picLocks noChangeAspect="1"/>
          </p:cNvPicPr>
          <p:nvPr/>
        </p:nvPicPr>
        <p:blipFill>
          <a:blip r:embed="rId5"/>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4</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1: </a:t>
            </a:r>
            <a:r>
              <a:rPr lang="en-US" sz="1200" dirty="0" smtClean="0">
                <a:solidFill>
                  <a:srgbClr val="AF235F"/>
                </a:solidFill>
              </a:rPr>
              <a:t>Green Racer</a:t>
            </a:r>
            <a:endParaRPr lang="en-US" sz="1200" dirty="0">
              <a:solidFill>
                <a:srgbClr val="AF235F"/>
              </a:solidFill>
            </a:endParaRPr>
          </a:p>
        </p:txBody>
      </p:sp>
      <p:sp>
        <p:nvSpPr>
          <p:cNvPr id="14" name="Rectangle 3"/>
          <p:cNvSpPr txBox="1">
            <a:spLocks noChangeArrowheads="1"/>
          </p:cNvSpPr>
          <p:nvPr/>
        </p:nvSpPr>
        <p:spPr bwMode="auto">
          <a:xfrm>
            <a:off x="5684068" y="5050558"/>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pic>
        <p:nvPicPr>
          <p:cNvPr id="7" name="Picture 6"/>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9750" y="1545142"/>
            <a:ext cx="4103688" cy="2314072"/>
          </a:xfrm>
          <a:prstGeom prst="rect">
            <a:avLst/>
          </a:prstGeom>
        </p:spPr>
      </p:pic>
      <p:sp>
        <p:nvSpPr>
          <p:cNvPr id="16" name="Rectangle 5"/>
          <p:cNvSpPr>
            <a:spLocks noChangeArrowheads="1"/>
          </p:cNvSpPr>
          <p:nvPr/>
        </p:nvSpPr>
        <p:spPr bwMode="auto">
          <a:xfrm flipV="1">
            <a:off x="4211960" y="5161779"/>
            <a:ext cx="4931922" cy="859507"/>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4659094" y="5339099"/>
            <a:ext cx="400988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Previous </a:t>
            </a:r>
            <a:r>
              <a:rPr lang="en-US" sz="1800" b="1" dirty="0" err="1" smtClean="0">
                <a:solidFill>
                  <a:schemeClr val="bg2"/>
                </a:solidFill>
              </a:rPr>
              <a:t>Greenpower</a:t>
            </a:r>
            <a:r>
              <a:rPr lang="en-US" sz="1800" b="1" dirty="0" smtClean="0">
                <a:solidFill>
                  <a:schemeClr val="bg2"/>
                </a:solidFill>
              </a:rPr>
              <a:t> Challenge contestants</a:t>
            </a:r>
          </a:p>
        </p:txBody>
      </p:sp>
      <p:pic>
        <p:nvPicPr>
          <p:cNvPr id="10" name="Picture 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74958" y="1544506"/>
            <a:ext cx="4099142" cy="2314707"/>
          </a:xfrm>
          <a:prstGeom prst="rect">
            <a:avLst/>
          </a:prstGeom>
        </p:spPr>
      </p:pic>
    </p:spTree>
    <p:extLst>
      <p:ext uri="{BB962C8B-B14F-4D97-AF65-F5344CB8AC3E}">
        <p14:creationId xmlns:p14="http://schemas.microsoft.com/office/powerpoint/2010/main" val="1186625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14424" y="260648"/>
            <a:ext cx="8839200" cy="977900"/>
          </a:xfrm>
          <a:prstGeom prst="rect">
            <a:avLst/>
          </a:prstGeom>
          <a:ln>
            <a:solidFill>
              <a:srgbClr val="949EAA"/>
            </a:solidFill>
          </a:ln>
        </p:spPr>
      </p:pic>
      <p:sp>
        <p:nvSpPr>
          <p:cNvPr id="13" name="Rectangle 2"/>
          <p:cNvSpPr txBox="1">
            <a:spLocks noChangeArrowheads="1"/>
          </p:cNvSpPr>
          <p:nvPr/>
        </p:nvSpPr>
        <p:spPr bwMode="auto">
          <a:xfrm>
            <a:off x="539750" y="243111"/>
            <a:ext cx="6140450"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lvl1pPr algn="l" rtl="0" eaLnBrk="1" fontAlgn="base" hangingPunct="1">
              <a:spcBef>
                <a:spcPct val="0"/>
              </a:spcBef>
              <a:spcAft>
                <a:spcPct val="0"/>
              </a:spcAft>
              <a:defRPr sz="2000" b="1">
                <a:solidFill>
                  <a:schemeClr val="tx1"/>
                </a:solidFill>
                <a:latin typeface="+mj-lt"/>
                <a:ea typeface="+mj-ea"/>
                <a:cs typeface="+mj-cs"/>
              </a:defRPr>
            </a:lvl1pPr>
            <a:lvl2pPr algn="l" rtl="0" eaLnBrk="1" fontAlgn="base" hangingPunct="1">
              <a:spcBef>
                <a:spcPct val="0"/>
              </a:spcBef>
              <a:spcAft>
                <a:spcPct val="0"/>
              </a:spcAft>
              <a:defRPr sz="2000" b="1">
                <a:solidFill>
                  <a:schemeClr val="tx1"/>
                </a:solidFill>
                <a:latin typeface="Arial" charset="0"/>
                <a:ea typeface="Geneva" charset="0"/>
              </a:defRPr>
            </a:lvl2pPr>
            <a:lvl3pPr algn="l" rtl="0" eaLnBrk="1" fontAlgn="base" hangingPunct="1">
              <a:spcBef>
                <a:spcPct val="0"/>
              </a:spcBef>
              <a:spcAft>
                <a:spcPct val="0"/>
              </a:spcAft>
              <a:defRPr sz="2000" b="1">
                <a:solidFill>
                  <a:schemeClr val="tx1"/>
                </a:solidFill>
                <a:latin typeface="Arial" charset="0"/>
                <a:ea typeface="Geneva" charset="0"/>
              </a:defRPr>
            </a:lvl3pPr>
            <a:lvl4pPr algn="l" rtl="0" eaLnBrk="1" fontAlgn="base" hangingPunct="1">
              <a:spcBef>
                <a:spcPct val="0"/>
              </a:spcBef>
              <a:spcAft>
                <a:spcPct val="0"/>
              </a:spcAft>
              <a:defRPr sz="2000" b="1">
                <a:solidFill>
                  <a:schemeClr val="tx1"/>
                </a:solidFill>
                <a:latin typeface="Arial" charset="0"/>
                <a:ea typeface="Geneva" charset="0"/>
              </a:defRPr>
            </a:lvl4pPr>
            <a:lvl5pPr algn="l" rtl="0" eaLnBrk="1" fontAlgn="base" hangingPunct="1">
              <a:spcBef>
                <a:spcPct val="0"/>
              </a:spcBef>
              <a:spcAft>
                <a:spcPct val="0"/>
              </a:spcAft>
              <a:defRPr sz="2000" b="1">
                <a:solidFill>
                  <a:schemeClr val="tx1"/>
                </a:solidFill>
                <a:latin typeface="Arial" charset="0"/>
                <a:ea typeface="Geneva" charset="0"/>
              </a:defRPr>
            </a:lvl5pPr>
            <a:lvl6pPr marL="457200" algn="l" rtl="0" eaLnBrk="1" fontAlgn="base" hangingPunct="1">
              <a:spcBef>
                <a:spcPct val="0"/>
              </a:spcBef>
              <a:spcAft>
                <a:spcPct val="0"/>
              </a:spcAft>
              <a:defRPr sz="2000" b="1">
                <a:solidFill>
                  <a:schemeClr val="tx1"/>
                </a:solidFill>
                <a:latin typeface="Arial" charset="0"/>
                <a:ea typeface="Geneva" charset="0"/>
              </a:defRPr>
            </a:lvl6pPr>
            <a:lvl7pPr marL="914400" algn="l" rtl="0" eaLnBrk="1" fontAlgn="base" hangingPunct="1">
              <a:spcBef>
                <a:spcPct val="0"/>
              </a:spcBef>
              <a:spcAft>
                <a:spcPct val="0"/>
              </a:spcAft>
              <a:defRPr sz="2000" b="1">
                <a:solidFill>
                  <a:schemeClr val="tx1"/>
                </a:solidFill>
                <a:latin typeface="Arial" charset="0"/>
                <a:ea typeface="Geneva" charset="0"/>
              </a:defRPr>
            </a:lvl7pPr>
            <a:lvl8pPr marL="1371600" algn="l" rtl="0" eaLnBrk="1" fontAlgn="base" hangingPunct="1">
              <a:spcBef>
                <a:spcPct val="0"/>
              </a:spcBef>
              <a:spcAft>
                <a:spcPct val="0"/>
              </a:spcAft>
              <a:defRPr sz="2000" b="1">
                <a:solidFill>
                  <a:schemeClr val="tx1"/>
                </a:solidFill>
                <a:latin typeface="Arial" charset="0"/>
                <a:ea typeface="Geneva" charset="0"/>
              </a:defRPr>
            </a:lvl8pPr>
            <a:lvl9pPr marL="1828800" algn="l" rtl="0" eaLnBrk="1" fontAlgn="base" hangingPunct="1">
              <a:spcBef>
                <a:spcPct val="0"/>
              </a:spcBef>
              <a:spcAft>
                <a:spcPct val="0"/>
              </a:spcAft>
              <a:defRPr sz="2000" b="1">
                <a:solidFill>
                  <a:schemeClr val="tx1"/>
                </a:solidFill>
                <a:latin typeface="Arial" charset="0"/>
                <a:ea typeface="Geneva" charset="0"/>
              </a:defRPr>
            </a:lvl9pPr>
          </a:lstStyle>
          <a:p>
            <a:r>
              <a:rPr lang="en-US" dirty="0" smtClean="0">
                <a:solidFill>
                  <a:srgbClr val="AF235F"/>
                </a:solidFill>
              </a:rPr>
              <a:t>Green Racer</a:t>
            </a:r>
            <a:endParaRPr lang="en-GB" dirty="0">
              <a:solidFill>
                <a:srgbClr val="AF235F"/>
              </a:solidFill>
            </a:endParaRPr>
          </a:p>
        </p:txBody>
      </p:sp>
      <p:sp>
        <p:nvSpPr>
          <p:cNvPr id="408579" name="Rectangle 3"/>
          <p:cNvSpPr>
            <a:spLocks noGrp="1" noChangeArrowheads="1"/>
          </p:cNvSpPr>
          <p:nvPr>
            <p:ph type="body" sz="half" idx="1"/>
          </p:nvPr>
        </p:nvSpPr>
        <p:spPr>
          <a:xfrm>
            <a:off x="539750" y="1590675"/>
            <a:ext cx="7992690" cy="4681538"/>
          </a:xfrm>
        </p:spPr>
        <p:txBody>
          <a:bodyPr/>
          <a:lstStyle/>
          <a:p>
            <a:r>
              <a:rPr lang="en-US" sz="1600" b="1" dirty="0" smtClean="0">
                <a:solidFill>
                  <a:srgbClr val="AF235F"/>
                </a:solidFill>
              </a:rPr>
              <a:t>The Challenge:</a:t>
            </a:r>
          </a:p>
          <a:p>
            <a:endParaRPr lang="en-US" sz="1600" b="1" dirty="0" smtClean="0">
              <a:solidFill>
                <a:srgbClr val="AF235F"/>
              </a:solidFill>
            </a:endParaRPr>
          </a:p>
          <a:p>
            <a:pPr marL="285750" indent="-285750">
              <a:buClr>
                <a:srgbClr val="AF235F"/>
              </a:buClr>
              <a:buFont typeface="Wingdings" pitchFamily="2" charset="2"/>
              <a:buChar char="§"/>
            </a:pPr>
            <a:r>
              <a:rPr lang="en-GB" sz="1600" dirty="0"/>
              <a:t>Teams finishing in the top three in a heat qualify for the National Final, along with cars that have completed the most miles in any race, with three ‘wild cards</a:t>
            </a:r>
            <a:r>
              <a:rPr lang="en-GB" sz="1600" dirty="0" smtClean="0"/>
              <a:t>’.</a:t>
            </a:r>
          </a:p>
          <a:p>
            <a:pPr marL="285750" indent="-285750">
              <a:buClr>
                <a:srgbClr val="AF235F"/>
              </a:buClr>
              <a:buFont typeface="Wingdings" pitchFamily="2" charset="2"/>
              <a:buChar char="§"/>
            </a:pPr>
            <a:endParaRPr lang="en-GB" sz="1600" dirty="0"/>
          </a:p>
          <a:p>
            <a:pPr marL="285750" indent="-285750">
              <a:buClr>
                <a:srgbClr val="AF235F"/>
              </a:buClr>
              <a:buFont typeface="Wingdings" pitchFamily="2" charset="2"/>
              <a:buChar char="§"/>
            </a:pPr>
            <a:r>
              <a:rPr lang="en-GB" sz="1600" dirty="0"/>
              <a:t>The events are four hour endurance races at motorsport venues. All teams have the same motor and six 12V batteries used in pairs. During the race at least five team members must drive, and up to six further members act as pit crew</a:t>
            </a:r>
            <a:r>
              <a:rPr lang="en-GB" sz="1600" dirty="0" smtClean="0"/>
              <a:t>.</a:t>
            </a:r>
          </a:p>
          <a:p>
            <a:pPr marL="285750" indent="-285750">
              <a:buClr>
                <a:srgbClr val="AF235F"/>
              </a:buClr>
              <a:buFont typeface="Wingdings" pitchFamily="2" charset="2"/>
              <a:buChar char="§"/>
            </a:pPr>
            <a:endParaRPr lang="en-GB" sz="1600" dirty="0"/>
          </a:p>
          <a:p>
            <a:pPr marL="285750" indent="-285750">
              <a:buClr>
                <a:srgbClr val="AF235F"/>
              </a:buClr>
              <a:buFont typeface="Wingdings" pitchFamily="2" charset="2"/>
              <a:buChar char="§"/>
            </a:pPr>
            <a:r>
              <a:rPr lang="en-GB" sz="1600" dirty="0"/>
              <a:t>In this topic we’ll assume the use of a kit car, though teams may design their own.  </a:t>
            </a:r>
            <a:r>
              <a:rPr lang="en-GB" sz="1600" dirty="0" smtClean="0"/>
              <a:t/>
            </a:r>
            <a:br>
              <a:rPr lang="en-GB" sz="1600" dirty="0" smtClean="0"/>
            </a:br>
            <a:r>
              <a:rPr lang="en-GB" sz="1600" dirty="0" smtClean="0"/>
              <a:t>All </a:t>
            </a:r>
            <a:r>
              <a:rPr lang="en-GB" sz="1600" dirty="0"/>
              <a:t>cars must follow strict regulations but a variety of designs compete.</a:t>
            </a:r>
          </a:p>
          <a:p>
            <a:pPr marL="285750" indent="-285750">
              <a:buClr>
                <a:srgbClr val="AF235F"/>
              </a:buClr>
              <a:buFont typeface="Wingdings" pitchFamily="2" charset="2"/>
              <a:buChar char="§"/>
            </a:pPr>
            <a:endParaRPr lang="en-US" sz="1600" b="1" dirty="0">
              <a:solidFill>
                <a:srgbClr val="AF235F"/>
              </a:solidFill>
            </a:endParaRPr>
          </a:p>
        </p:txBody>
      </p:sp>
      <p:sp>
        <p:nvSpPr>
          <p:cNvPr id="10"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5</a:t>
            </a:fld>
            <a:endParaRPr lang="en-US" sz="1200" dirty="0">
              <a:solidFill>
                <a:srgbClr val="AF235F"/>
              </a:solidFill>
            </a:endParaRPr>
          </a:p>
        </p:txBody>
      </p:sp>
      <p:sp>
        <p:nvSpPr>
          <p:cNvPr id="9"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Episode 1: Green Racer</a:t>
            </a:r>
            <a:endParaRPr lang="en-US" sz="1200" dirty="0">
              <a:solidFill>
                <a:srgbClr val="AF235F"/>
              </a:solidFill>
            </a:endParaRPr>
          </a:p>
        </p:txBody>
      </p:sp>
    </p:spTree>
    <p:extLst>
      <p:ext uri="{BB962C8B-B14F-4D97-AF65-F5344CB8AC3E}">
        <p14:creationId xmlns:p14="http://schemas.microsoft.com/office/powerpoint/2010/main" val="610651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427011" name="Rectangle 3"/>
          <p:cNvSpPr>
            <a:spLocks noGrp="1" noChangeArrowheads="1"/>
          </p:cNvSpPr>
          <p:nvPr>
            <p:ph type="title"/>
          </p:nvPr>
        </p:nvSpPr>
        <p:spPr/>
        <p:txBody>
          <a:bodyPr/>
          <a:lstStyle/>
          <a:p>
            <a:r>
              <a:rPr lang="en-US" dirty="0" smtClean="0">
                <a:solidFill>
                  <a:srgbClr val="AF235F"/>
                </a:solidFill>
              </a:rPr>
              <a:t>Green Racer</a:t>
            </a:r>
            <a:endParaRPr lang="en-GB" dirty="0">
              <a:solidFill>
                <a:srgbClr val="AF235F"/>
              </a:solidFill>
            </a:endParaRPr>
          </a:p>
        </p:txBody>
      </p:sp>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6</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smtClean="0">
                <a:solidFill>
                  <a:srgbClr val="AF235F"/>
                </a:solidFill>
              </a:rPr>
              <a:t>Topic 2: Green Racer</a:t>
            </a:r>
            <a:endParaRPr lang="en-US" sz="1200" dirty="0">
              <a:solidFill>
                <a:srgbClr val="AF235F"/>
              </a:solidFill>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1590302"/>
            <a:ext cx="7060534" cy="4694504"/>
          </a:xfrm>
          <a:prstGeom prst="rect">
            <a:avLst/>
          </a:prstGeom>
        </p:spPr>
      </p:pic>
      <p:sp>
        <p:nvSpPr>
          <p:cNvPr id="13" name="Rectangle 5"/>
          <p:cNvSpPr>
            <a:spLocks noChangeArrowheads="1"/>
          </p:cNvSpPr>
          <p:nvPr/>
        </p:nvSpPr>
        <p:spPr bwMode="auto">
          <a:xfrm flipV="1">
            <a:off x="5364088" y="5230218"/>
            <a:ext cx="3792612" cy="720080"/>
          </a:xfrm>
          <a:prstGeom prst="rect">
            <a:avLst/>
          </a:prstGeom>
          <a:solidFill>
            <a:srgbClr val="AF235F">
              <a:alpha val="71000"/>
            </a:srgbClr>
          </a:solidFill>
          <a:ln>
            <a:noFill/>
          </a:ln>
          <a:effectLst/>
          <a:extLst/>
        </p:spPr>
        <p:txBody>
          <a:bodyPr wrap="none" anchor="ctr"/>
          <a:lstStyle/>
          <a:p>
            <a:endParaRPr lang="en-US"/>
          </a:p>
        </p:txBody>
      </p:sp>
      <p:sp>
        <p:nvSpPr>
          <p:cNvPr id="14" name="Rectangle 3"/>
          <p:cNvSpPr txBox="1">
            <a:spLocks noChangeArrowheads="1"/>
          </p:cNvSpPr>
          <p:nvPr/>
        </p:nvSpPr>
        <p:spPr bwMode="auto">
          <a:xfrm>
            <a:off x="5652120" y="5445224"/>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A wind up torch</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l="8642" t="1056" r="5818" b="1854"/>
          <a:stretch/>
        </p:blipFill>
        <p:spPr>
          <a:xfrm>
            <a:off x="4645025" y="3856038"/>
            <a:ext cx="4029075" cy="2513012"/>
          </a:xfrm>
          <a:prstGeom prst="rect">
            <a:avLst/>
          </a:prstGeom>
        </p:spPr>
      </p:pic>
      <p:pic>
        <p:nvPicPr>
          <p:cNvPr id="2" name="Picture 1"/>
          <p:cNvPicPr>
            <a:picLocks noChangeAspect="1"/>
          </p:cNvPicPr>
          <p:nvPr/>
        </p:nvPicPr>
        <p:blipFill rotWithShape="1">
          <a:blip r:embed="rId4" cstate="email">
            <a:extLst>
              <a:ext uri="{28A0092B-C50C-407E-A947-70E740481C1C}">
                <a14:useLocalDpi xmlns:a14="http://schemas.microsoft.com/office/drawing/2010/main"/>
              </a:ext>
            </a:extLst>
          </a:blip>
          <a:srcRect t="-591" b="8829"/>
          <a:stretch/>
        </p:blipFill>
        <p:spPr>
          <a:xfrm>
            <a:off x="538664" y="1558925"/>
            <a:ext cx="4120429" cy="2297113"/>
          </a:xfrm>
          <a:prstGeom prst="rect">
            <a:avLst/>
          </a:prstGeom>
        </p:spPr>
      </p:pic>
      <p:pic>
        <p:nvPicPr>
          <p:cNvPr id="5" name="Picture 4"/>
          <p:cNvPicPr>
            <a:picLocks noChangeAspect="1"/>
          </p:cNvPicPr>
          <p:nvPr/>
        </p:nvPicPr>
        <p:blipFill rotWithShape="1">
          <a:blip r:embed="rId5" cstate="email">
            <a:extLst>
              <a:ext uri="{28A0092B-C50C-407E-A947-70E740481C1C}">
                <a14:useLocalDpi xmlns:a14="http://schemas.microsoft.com/office/drawing/2010/main"/>
              </a:ext>
            </a:extLst>
          </a:blip>
          <a:srcRect l="5039" t="5106" b="251"/>
          <a:stretch/>
        </p:blipFill>
        <p:spPr>
          <a:xfrm>
            <a:off x="539750" y="3856038"/>
            <a:ext cx="4119342" cy="2513012"/>
          </a:xfrm>
          <a:prstGeom prst="rect">
            <a:avLst/>
          </a:prstGeom>
        </p:spPr>
      </p:pic>
      <p:pic>
        <p:nvPicPr>
          <p:cNvPr id="12" name="Picture 11"/>
          <p:cNvPicPr>
            <a:picLocks noChangeAspect="1"/>
          </p:cNvPicPr>
          <p:nvPr/>
        </p:nvPicPr>
        <p:blipFill>
          <a:blip r:embed="rId6"/>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7</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a:t>
            </a:r>
            <a:r>
              <a:rPr lang="en-US" sz="1200" dirty="0" smtClean="0">
                <a:solidFill>
                  <a:srgbClr val="AF235F"/>
                </a:solidFill>
              </a:rPr>
              <a:t>2: Green Racer</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pic>
        <p:nvPicPr>
          <p:cNvPr id="3" name="Picture 2"/>
          <p:cNvPicPr>
            <a:picLocks noChangeAspect="1"/>
          </p:cNvPicPr>
          <p:nvPr/>
        </p:nvPicPr>
        <p:blipFill rotWithShape="1">
          <a:blip r:embed="rId7" cstate="email">
            <a:extLst>
              <a:ext uri="{28A0092B-C50C-407E-A947-70E740481C1C}">
                <a14:useLocalDpi xmlns:a14="http://schemas.microsoft.com/office/drawing/2010/main"/>
              </a:ext>
            </a:extLst>
          </a:blip>
          <a:srcRect r="2559" b="8829"/>
          <a:stretch/>
        </p:blipFill>
        <p:spPr>
          <a:xfrm>
            <a:off x="4659093" y="1573714"/>
            <a:ext cx="4015008" cy="2282324"/>
          </a:xfrm>
          <a:prstGeom prst="rect">
            <a:avLst/>
          </a:prstGeom>
        </p:spPr>
      </p:pic>
      <p:sp>
        <p:nvSpPr>
          <p:cNvPr id="16" name="Rectangle 5"/>
          <p:cNvSpPr>
            <a:spLocks noChangeArrowheads="1"/>
          </p:cNvSpPr>
          <p:nvPr/>
        </p:nvSpPr>
        <p:spPr bwMode="auto">
          <a:xfrm flipV="1">
            <a:off x="5306339" y="5627640"/>
            <a:ext cx="3851802" cy="648072"/>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5773960" y="5769260"/>
            <a:ext cx="3289808"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err="1" smtClean="0">
                <a:solidFill>
                  <a:schemeClr val="bg2"/>
                </a:solidFill>
              </a:rPr>
              <a:t>Greenpower</a:t>
            </a:r>
            <a:r>
              <a:rPr lang="en-US" sz="1800" b="1" dirty="0" smtClean="0">
                <a:solidFill>
                  <a:schemeClr val="bg2"/>
                </a:solidFill>
              </a:rPr>
              <a:t> kit car</a:t>
            </a:r>
          </a:p>
        </p:txBody>
      </p:sp>
    </p:spTree>
    <p:extLst>
      <p:ext uri="{BB962C8B-B14F-4D97-AF65-F5344CB8AC3E}">
        <p14:creationId xmlns:p14="http://schemas.microsoft.com/office/powerpoint/2010/main" val="20890737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8</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3</a:t>
            </a:r>
            <a:r>
              <a:rPr lang="en-US" sz="1200" dirty="0" smtClean="0">
                <a:solidFill>
                  <a:srgbClr val="AF235F"/>
                </a:solidFill>
              </a:rPr>
              <a:t>: Green Racer</a:t>
            </a:r>
            <a:endParaRPr lang="en-US" sz="1200" dirty="0">
              <a:solidFill>
                <a:srgbClr val="AF235F"/>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1600" y="1655521"/>
            <a:ext cx="7129679" cy="4713529"/>
          </a:xfrm>
          <a:prstGeom prst="rect">
            <a:avLst/>
          </a:prstGeom>
        </p:spPr>
      </p:pic>
      <p:sp>
        <p:nvSpPr>
          <p:cNvPr id="16" name="Rectangle 5"/>
          <p:cNvSpPr>
            <a:spLocks noChangeArrowheads="1"/>
          </p:cNvSpPr>
          <p:nvPr/>
        </p:nvSpPr>
        <p:spPr bwMode="auto">
          <a:xfrm flipV="1">
            <a:off x="5517846" y="5573948"/>
            <a:ext cx="3635778" cy="715494"/>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6012160" y="5787992"/>
            <a:ext cx="3073784"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Prepare a presentation</a:t>
            </a:r>
          </a:p>
        </p:txBody>
      </p:sp>
    </p:spTree>
    <p:extLst>
      <p:ext uri="{BB962C8B-B14F-4D97-AF65-F5344CB8AC3E}">
        <p14:creationId xmlns:p14="http://schemas.microsoft.com/office/powerpoint/2010/main" val="217760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33702" y="1573714"/>
            <a:ext cx="8246709" cy="4691070"/>
          </a:xfrm>
          <a:prstGeom prst="rect">
            <a:avLst/>
          </a:prstGeom>
        </p:spPr>
      </p:pic>
      <p:pic>
        <p:nvPicPr>
          <p:cNvPr id="12" name="Picture 11"/>
          <p:cNvPicPr>
            <a:picLocks noChangeAspect="1"/>
          </p:cNvPicPr>
          <p:nvPr/>
        </p:nvPicPr>
        <p:blipFill>
          <a:blip r:embed="rId4"/>
          <a:stretch>
            <a:fillRect/>
          </a:stretch>
        </p:blipFill>
        <p:spPr>
          <a:xfrm>
            <a:off x="323528" y="260648"/>
            <a:ext cx="8830096" cy="977900"/>
          </a:xfrm>
          <a:prstGeom prst="rect">
            <a:avLst/>
          </a:prstGeom>
          <a:ln>
            <a:solidFill>
              <a:srgbClr val="949EAA"/>
            </a:solidFill>
          </a:ln>
        </p:spPr>
      </p:pic>
      <p:sp>
        <p:nvSpPr>
          <p:cNvPr id="8" name="Slide Number Placeholder 5"/>
          <p:cNvSpPr>
            <a:spLocks noGrp="1"/>
          </p:cNvSpPr>
          <p:nvPr>
            <p:ph type="sldNum" sz="quarter" idx="12"/>
          </p:nvPr>
        </p:nvSpPr>
        <p:spPr>
          <a:xfrm>
            <a:off x="454844" y="6488113"/>
            <a:ext cx="877888" cy="273050"/>
          </a:xfrm>
        </p:spPr>
        <p:txBody>
          <a:bodyPr/>
          <a:lstStyle/>
          <a:p>
            <a:r>
              <a:rPr lang="en-US" sz="1200" dirty="0">
                <a:solidFill>
                  <a:srgbClr val="AF235F"/>
                </a:solidFill>
              </a:rPr>
              <a:t>Page </a:t>
            </a:r>
            <a:fld id="{BB3272F9-C649-F34A-82EE-982F85F04578}" type="slidenum">
              <a:rPr lang="en-US" sz="1200">
                <a:solidFill>
                  <a:srgbClr val="AF235F"/>
                </a:solidFill>
              </a:rPr>
              <a:pPr/>
              <a:t>9</a:t>
            </a:fld>
            <a:endParaRPr lang="en-US" sz="1200" dirty="0">
              <a:solidFill>
                <a:srgbClr val="AF235F"/>
              </a:solidFill>
            </a:endParaRPr>
          </a:p>
        </p:txBody>
      </p:sp>
      <p:sp>
        <p:nvSpPr>
          <p:cNvPr id="11" name="Slide Number Placeholder 5"/>
          <p:cNvSpPr txBox="1">
            <a:spLocks/>
          </p:cNvSpPr>
          <p:nvPr/>
        </p:nvSpPr>
        <p:spPr>
          <a:xfrm>
            <a:off x="1259632" y="6488113"/>
            <a:ext cx="3618036" cy="369888"/>
          </a:xfrm>
          <a:prstGeom prst="rect">
            <a:avLst/>
          </a:prstGeom>
        </p:spPr>
        <p:txBody>
          <a:bodyPr/>
          <a:lstStyle>
            <a:defPPr>
              <a:defRPr lang="de-DE"/>
            </a:defPPr>
            <a:lvl1pPr algn="l" rtl="0" fontAlgn="base">
              <a:spcBef>
                <a:spcPct val="50000"/>
              </a:spcBef>
              <a:spcAft>
                <a:spcPct val="0"/>
              </a:spcAft>
              <a:defRPr sz="2000" kern="1200">
                <a:solidFill>
                  <a:schemeClr val="tx1"/>
                </a:solidFill>
                <a:latin typeface="Arial" charset="0"/>
                <a:ea typeface="Geneva" charset="0"/>
                <a:cs typeface="+mn-cs"/>
              </a:defRPr>
            </a:lvl1pPr>
            <a:lvl2pPr marL="457200" algn="l" rtl="0" fontAlgn="base">
              <a:spcBef>
                <a:spcPct val="50000"/>
              </a:spcBef>
              <a:spcAft>
                <a:spcPct val="0"/>
              </a:spcAft>
              <a:defRPr sz="2000" kern="1200">
                <a:solidFill>
                  <a:schemeClr val="tx1"/>
                </a:solidFill>
                <a:latin typeface="Arial" charset="0"/>
                <a:ea typeface="Geneva" charset="0"/>
                <a:cs typeface="+mn-cs"/>
              </a:defRPr>
            </a:lvl2pPr>
            <a:lvl3pPr marL="914400" algn="l" rtl="0" fontAlgn="base">
              <a:spcBef>
                <a:spcPct val="50000"/>
              </a:spcBef>
              <a:spcAft>
                <a:spcPct val="0"/>
              </a:spcAft>
              <a:defRPr sz="2000" kern="1200">
                <a:solidFill>
                  <a:schemeClr val="tx1"/>
                </a:solidFill>
                <a:latin typeface="Arial" charset="0"/>
                <a:ea typeface="Geneva" charset="0"/>
                <a:cs typeface="+mn-cs"/>
              </a:defRPr>
            </a:lvl3pPr>
            <a:lvl4pPr marL="1371600" algn="l" rtl="0" fontAlgn="base">
              <a:spcBef>
                <a:spcPct val="50000"/>
              </a:spcBef>
              <a:spcAft>
                <a:spcPct val="0"/>
              </a:spcAft>
              <a:defRPr sz="2000" kern="1200">
                <a:solidFill>
                  <a:schemeClr val="tx1"/>
                </a:solidFill>
                <a:latin typeface="Arial" charset="0"/>
                <a:ea typeface="Geneva" charset="0"/>
                <a:cs typeface="+mn-cs"/>
              </a:defRPr>
            </a:lvl4pPr>
            <a:lvl5pPr marL="1828800" algn="l" rtl="0" fontAlgn="base">
              <a:spcBef>
                <a:spcPct val="50000"/>
              </a:spcBef>
              <a:spcAft>
                <a:spcPct val="0"/>
              </a:spcAft>
              <a:defRPr sz="2000" kern="1200">
                <a:solidFill>
                  <a:schemeClr val="tx1"/>
                </a:solidFill>
                <a:latin typeface="Arial" charset="0"/>
                <a:ea typeface="Geneva" charset="0"/>
                <a:cs typeface="+mn-cs"/>
              </a:defRPr>
            </a:lvl5pPr>
            <a:lvl6pPr marL="2286000" algn="l" defTabSz="457200" rtl="0" eaLnBrk="1" latinLnBrk="0" hangingPunct="1">
              <a:defRPr sz="2000" kern="1200">
                <a:solidFill>
                  <a:schemeClr val="tx1"/>
                </a:solidFill>
                <a:latin typeface="Arial" charset="0"/>
                <a:ea typeface="Geneva" charset="0"/>
                <a:cs typeface="+mn-cs"/>
              </a:defRPr>
            </a:lvl6pPr>
            <a:lvl7pPr marL="2743200" algn="l" defTabSz="457200" rtl="0" eaLnBrk="1" latinLnBrk="0" hangingPunct="1">
              <a:defRPr sz="2000" kern="1200">
                <a:solidFill>
                  <a:schemeClr val="tx1"/>
                </a:solidFill>
                <a:latin typeface="Arial" charset="0"/>
                <a:ea typeface="Geneva" charset="0"/>
                <a:cs typeface="+mn-cs"/>
              </a:defRPr>
            </a:lvl7pPr>
            <a:lvl8pPr marL="3200400" algn="l" defTabSz="457200" rtl="0" eaLnBrk="1" latinLnBrk="0" hangingPunct="1">
              <a:defRPr sz="2000" kern="1200">
                <a:solidFill>
                  <a:schemeClr val="tx1"/>
                </a:solidFill>
                <a:latin typeface="Arial" charset="0"/>
                <a:ea typeface="Geneva" charset="0"/>
                <a:cs typeface="+mn-cs"/>
              </a:defRPr>
            </a:lvl8pPr>
            <a:lvl9pPr marL="3657600" algn="l" defTabSz="457200" rtl="0" eaLnBrk="1" latinLnBrk="0" hangingPunct="1">
              <a:defRPr sz="2000" kern="1200">
                <a:solidFill>
                  <a:schemeClr val="tx1"/>
                </a:solidFill>
                <a:latin typeface="Arial" charset="0"/>
                <a:ea typeface="Geneva" charset="0"/>
                <a:cs typeface="+mn-cs"/>
              </a:defRPr>
            </a:lvl9pPr>
          </a:lstStyle>
          <a:p>
            <a:r>
              <a:rPr lang="en-US" sz="1200" dirty="0">
                <a:solidFill>
                  <a:srgbClr val="AF235F"/>
                </a:solidFill>
              </a:rPr>
              <a:t>Episode </a:t>
            </a:r>
            <a:r>
              <a:rPr lang="en-US" sz="1200" dirty="0" smtClean="0">
                <a:solidFill>
                  <a:srgbClr val="AF235F"/>
                </a:solidFill>
              </a:rPr>
              <a:t>4: Green Racer</a:t>
            </a:r>
            <a:endParaRPr lang="en-US" sz="1200" dirty="0">
              <a:solidFill>
                <a:srgbClr val="AF235F"/>
              </a:solidFill>
            </a:endParaRPr>
          </a:p>
        </p:txBody>
      </p:sp>
      <p:sp>
        <p:nvSpPr>
          <p:cNvPr id="14" name="Rectangle 3"/>
          <p:cNvSpPr txBox="1">
            <a:spLocks noChangeArrowheads="1"/>
          </p:cNvSpPr>
          <p:nvPr/>
        </p:nvSpPr>
        <p:spPr bwMode="auto">
          <a:xfrm>
            <a:off x="5684068" y="5050558"/>
            <a:ext cx="3096344" cy="5770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endParaRPr lang="en-US" sz="1200" dirty="0" smtClean="0">
              <a:solidFill>
                <a:schemeClr val="bg2"/>
              </a:solidFill>
            </a:endParaRPr>
          </a:p>
        </p:txBody>
      </p:sp>
      <p:sp>
        <p:nvSpPr>
          <p:cNvPr id="15" name="Rectangle 2"/>
          <p:cNvSpPr>
            <a:spLocks noGrp="1" noChangeArrowheads="1"/>
          </p:cNvSpPr>
          <p:nvPr>
            <p:ph type="title"/>
          </p:nvPr>
        </p:nvSpPr>
        <p:spPr>
          <a:xfrm>
            <a:off x="539750" y="243111"/>
            <a:ext cx="6140450" cy="809625"/>
          </a:xfrm>
        </p:spPr>
        <p:txBody>
          <a:bodyPr/>
          <a:lstStyle/>
          <a:p>
            <a:r>
              <a:rPr lang="en-US" dirty="0" smtClean="0">
                <a:solidFill>
                  <a:srgbClr val="AF235F"/>
                </a:solidFill>
              </a:rPr>
              <a:t>Green Racer</a:t>
            </a:r>
            <a:endParaRPr lang="en-GB" dirty="0">
              <a:solidFill>
                <a:srgbClr val="AF235F"/>
              </a:solidFill>
            </a:endParaRPr>
          </a:p>
        </p:txBody>
      </p:sp>
      <p:sp>
        <p:nvSpPr>
          <p:cNvPr id="16" name="Rectangle 5"/>
          <p:cNvSpPr>
            <a:spLocks noChangeArrowheads="1"/>
          </p:cNvSpPr>
          <p:nvPr/>
        </p:nvSpPr>
        <p:spPr bwMode="auto">
          <a:xfrm flipV="1">
            <a:off x="4283968" y="5161778"/>
            <a:ext cx="4859914" cy="715494"/>
          </a:xfrm>
          <a:prstGeom prst="rect">
            <a:avLst/>
          </a:prstGeom>
          <a:solidFill>
            <a:srgbClr val="AF235F">
              <a:alpha val="71000"/>
            </a:srgbClr>
          </a:solidFill>
          <a:ln>
            <a:noFill/>
          </a:ln>
          <a:effectLst/>
          <a:extLst/>
        </p:spPr>
        <p:txBody>
          <a:bodyPr wrap="none" anchor="ctr"/>
          <a:lstStyle/>
          <a:p>
            <a:endParaRPr lang="en-US" dirty="0"/>
          </a:p>
        </p:txBody>
      </p:sp>
      <p:sp>
        <p:nvSpPr>
          <p:cNvPr id="17" name="Rectangle 3"/>
          <p:cNvSpPr txBox="1">
            <a:spLocks noChangeArrowheads="1"/>
          </p:cNvSpPr>
          <p:nvPr/>
        </p:nvSpPr>
        <p:spPr bwMode="auto">
          <a:xfrm>
            <a:off x="5004048" y="5375508"/>
            <a:ext cx="4081896" cy="432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rtl="0" eaLnBrk="1" fontAlgn="base" hangingPunct="1">
              <a:lnSpc>
                <a:spcPct val="110000"/>
              </a:lnSpc>
              <a:spcBef>
                <a:spcPct val="0"/>
              </a:spcBef>
              <a:spcAft>
                <a:spcPct val="0"/>
              </a:spcAft>
              <a:buFont typeface="Wingdings" charset="0"/>
              <a:defRPr>
                <a:solidFill>
                  <a:schemeClr val="tx1"/>
                </a:solidFill>
                <a:latin typeface="+mn-lt"/>
                <a:ea typeface="+mn-ea"/>
                <a:cs typeface="+mn-cs"/>
              </a:defRPr>
            </a:lvl1pPr>
            <a:lvl2pPr marL="1905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2pPr>
            <a:lvl3pPr marL="381000"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3pPr>
            <a:lvl4pPr marL="573088" indent="-190500"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4pPr>
            <a:lvl5pPr marL="7635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5pPr>
            <a:lvl6pPr marL="12207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6pPr>
            <a:lvl7pPr marL="16779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7pPr>
            <a:lvl8pPr marL="21351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8pPr>
            <a:lvl9pPr marL="2592388" indent="-188913" algn="l" rtl="0" eaLnBrk="1" fontAlgn="base" hangingPunct="1">
              <a:lnSpc>
                <a:spcPct val="110000"/>
              </a:lnSpc>
              <a:spcBef>
                <a:spcPct val="0"/>
              </a:spcBef>
              <a:spcAft>
                <a:spcPct val="0"/>
              </a:spcAft>
              <a:buClr>
                <a:schemeClr val="accent1"/>
              </a:buClr>
              <a:buFont typeface="Wingdings" charset="0"/>
              <a:buChar char="§"/>
              <a:defRPr>
                <a:solidFill>
                  <a:schemeClr val="tx1"/>
                </a:solidFill>
                <a:latin typeface="+mn-lt"/>
                <a:ea typeface="+mn-ea"/>
              </a:defRPr>
            </a:lvl9pPr>
          </a:lstStyle>
          <a:p>
            <a:r>
              <a:rPr lang="en-US" sz="1800" b="1" dirty="0" smtClean="0">
                <a:solidFill>
                  <a:schemeClr val="bg2"/>
                </a:solidFill>
              </a:rPr>
              <a:t>Which force is at work here?</a:t>
            </a:r>
          </a:p>
        </p:txBody>
      </p:sp>
    </p:spTree>
    <p:extLst>
      <p:ext uri="{BB962C8B-B14F-4D97-AF65-F5344CB8AC3E}">
        <p14:creationId xmlns:p14="http://schemas.microsoft.com/office/powerpoint/2010/main" val="25229175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2.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ags/tag3.xml><?xml version="1.0" encoding="utf-8"?>
<p:tagLst xmlns:a="http://schemas.openxmlformats.org/drawingml/2006/main" xmlns:r="http://schemas.openxmlformats.org/officeDocument/2006/relationships" xmlns:p="http://schemas.openxmlformats.org/presentationml/2006/main">
  <p:tag name="COLORSETCLASSNAME" val="ColorSet1"/>
  <p:tag name="COLORS" val="White;White;-2;-2;-1"/>
</p:tagLst>
</file>

<file path=ppt/theme/theme1.xml><?xml version="1.0" encoding="utf-8"?>
<a:theme xmlns:a="http://schemas.openxmlformats.org/drawingml/2006/main" name="sie_ppt_basic_gray_EN">
  <a:themeElements>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fontScheme name="sie_ppt_exp_gray_DE">
      <a:majorFont>
        <a:latin typeface="Arial"/>
        <a:ea typeface="Geneva"/>
        <a:cs typeface=""/>
      </a:majorFont>
      <a:minorFont>
        <a:latin typeface="Arial"/>
        <a:ea typeface="Geneva"/>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spDef>
    <a:lnDef>
      <a:spPr bwMode="auto">
        <a:xfrm>
          <a:off x="0" y="0"/>
          <a:ext cx="1" cy="1"/>
        </a:xfrm>
        <a:custGeom>
          <a:avLst/>
          <a:gdLst/>
          <a:ahLst/>
          <a:cxnLst/>
          <a:rect l="0" t="0" r="0" b="0"/>
          <a:pathLst/>
        </a:custGeom>
        <a:solidFill>
          <a:schemeClr val="tx2"/>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de-DE" sz="2400" b="0" i="0" u="none" strike="noStrike" cap="none" normalizeH="0" baseline="0">
            <a:ln>
              <a:noFill/>
            </a:ln>
            <a:solidFill>
              <a:srgbClr val="000000"/>
            </a:solidFill>
            <a:effectLst/>
            <a:latin typeface="Arial" charset="0"/>
            <a:ea typeface="Geneva" charset="0"/>
          </a:defRPr>
        </a:defPPr>
      </a:lstStyle>
    </a:lnDef>
  </a:objectDefaults>
  <a:extraClrSchemeLst>
    <a:extraClrScheme>
      <a:clrScheme name="sie_ppt_exp_gray_DE 1">
        <a:dk1>
          <a:srgbClr val="000000"/>
        </a:dk1>
        <a:lt1>
          <a:srgbClr val="D0D3DA"/>
        </a:lt1>
        <a:dk2>
          <a:srgbClr val="949EAA"/>
        </a:dk2>
        <a:lt2>
          <a:srgbClr val="FFFFFF"/>
        </a:lt2>
        <a:accent1>
          <a:srgbClr val="949EAA"/>
        </a:accent1>
        <a:accent2>
          <a:srgbClr val="CC0000"/>
        </a:accent2>
        <a:accent3>
          <a:srgbClr val="E4E6EA"/>
        </a:accent3>
        <a:accent4>
          <a:srgbClr val="000000"/>
        </a:accent4>
        <a:accent5>
          <a:srgbClr val="C8CCD2"/>
        </a:accent5>
        <a:accent6>
          <a:srgbClr val="B90000"/>
        </a:accent6>
        <a:hlink>
          <a:srgbClr val="3366AA"/>
        </a:hlink>
        <a:folHlink>
          <a:srgbClr val="3366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sie_ppt_basic_gray_EN.pot</Template>
  <TotalTime>2063</TotalTime>
  <Words>1305</Words>
  <Application>Microsoft Office PowerPoint</Application>
  <PresentationFormat>On-screen Show (4:3)</PresentationFormat>
  <Paragraphs>149</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sie_ppt_basic_gray_EN</vt:lpstr>
      <vt:lpstr>Topic 11: Green Racer</vt:lpstr>
      <vt:lpstr>PowerPoint Presentation</vt:lpstr>
      <vt:lpstr>PowerPoint Presentation</vt:lpstr>
      <vt:lpstr>Green Racer</vt:lpstr>
      <vt:lpstr>PowerPoint Presentation</vt:lpstr>
      <vt:lpstr>Green Racer</vt:lpstr>
      <vt:lpstr>Green Racer</vt:lpstr>
      <vt:lpstr>Green Racer</vt:lpstr>
      <vt:lpstr>Green Racer</vt:lpstr>
      <vt:lpstr>Green Racer</vt:lpstr>
      <vt:lpstr>Greenpower Challenge</vt:lpstr>
      <vt:lpstr>Green Racer</vt:lpstr>
      <vt:lpstr>Green Racer</vt:lpstr>
      <vt:lpstr>Green Racer</vt:lpstr>
      <vt:lpstr>Green Racer</vt:lpstr>
      <vt:lpstr>Green Racer</vt:lpstr>
      <vt:lpstr>Green Racer</vt:lpstr>
      <vt:lpstr>Green Racer</vt:lpstr>
      <vt:lpstr>Engineering the future. Inspire and be inspired</vt:lpstr>
    </vt:vector>
  </TitlesOfParts>
  <Company>MetaDesign AG</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Design PowerPoint-Templates</dc:title>
  <dc:creator>virtuell</dc:creator>
  <cp:lastModifiedBy>Racheal Fudge</cp:lastModifiedBy>
  <cp:revision>238</cp:revision>
  <cp:lastPrinted>2012-09-24T09:38:30Z</cp:lastPrinted>
  <dcterms:created xsi:type="dcterms:W3CDTF">2006-04-07T10:01:45Z</dcterms:created>
  <dcterms:modified xsi:type="dcterms:W3CDTF">2013-09-03T11:53:56Z</dcterms:modified>
</cp:coreProperties>
</file>