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1" r:id="rId5"/>
    <p:sldId id="262" r:id="rId6"/>
    <p:sldId id="267" r:id="rId7"/>
    <p:sldId id="259" r:id="rId8"/>
    <p:sldId id="258" r:id="rId9"/>
    <p:sldId id="278" r:id="rId10"/>
    <p:sldId id="279" r:id="rId11"/>
    <p:sldId id="264" r:id="rId12"/>
    <p:sldId id="260" r:id="rId13"/>
    <p:sldId id="280" r:id="rId14"/>
    <p:sldId id="281" r:id="rId15"/>
    <p:sldId id="265"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FF"/>
    <a:srgbClr val="00737D"/>
    <a:srgbClr val="0099A6"/>
    <a:srgbClr val="40B6B6"/>
    <a:srgbClr val="74CBCB"/>
    <a:srgbClr val="3C464B"/>
    <a:srgbClr val="A5E1E1"/>
    <a:srgbClr val="0059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8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C40B-7DBD-44C8-9826-C35514802C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5CA344-AF70-42E3-9044-17CDD93CB1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B1D1FB-04C3-41AD-ACDD-05DEF4381E5C}"/>
              </a:ext>
            </a:extLst>
          </p:cNvPr>
          <p:cNvSpPr>
            <a:spLocks noGrp="1"/>
          </p:cNvSpPr>
          <p:nvPr>
            <p:ph type="dt" sz="half" idx="10"/>
          </p:nvPr>
        </p:nvSpPr>
        <p:spPr/>
        <p:txBody>
          <a:bodyPr/>
          <a:lstStyle/>
          <a:p>
            <a:fld id="{F4083989-7631-4304-82EE-8C996E0C730A}" type="datetimeFigureOut">
              <a:rPr lang="en-GB" smtClean="0"/>
              <a:t>27/01/2021</a:t>
            </a:fld>
            <a:endParaRPr lang="en-GB"/>
          </a:p>
        </p:txBody>
      </p:sp>
      <p:sp>
        <p:nvSpPr>
          <p:cNvPr id="5" name="Footer Placeholder 4">
            <a:extLst>
              <a:ext uri="{FF2B5EF4-FFF2-40B4-BE49-F238E27FC236}">
                <a16:creationId xmlns:a16="http://schemas.microsoft.com/office/drawing/2014/main" id="{A508D810-9C03-4745-88A1-9AEA073A3A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4D4CF4-455A-48EF-9224-46B356A309BD}"/>
              </a:ext>
            </a:extLst>
          </p:cNvPr>
          <p:cNvSpPr>
            <a:spLocks noGrp="1"/>
          </p:cNvSpPr>
          <p:nvPr>
            <p:ph type="sldNum" sz="quarter" idx="12"/>
          </p:nvPr>
        </p:nvSpPr>
        <p:spPr/>
        <p:txBody>
          <a:bodyPr/>
          <a:lstStyle/>
          <a:p>
            <a:fld id="{53714EB6-FDAD-4DC9-9CD1-AE9539309BF2}" type="slidenum">
              <a:rPr lang="en-GB" smtClean="0"/>
              <a:t>‹#›</a:t>
            </a:fld>
            <a:endParaRPr lang="en-GB"/>
          </a:p>
        </p:txBody>
      </p:sp>
    </p:spTree>
    <p:extLst>
      <p:ext uri="{BB962C8B-B14F-4D97-AF65-F5344CB8AC3E}">
        <p14:creationId xmlns:p14="http://schemas.microsoft.com/office/powerpoint/2010/main" val="200978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FB12-EFEC-484C-9605-8027F754F1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BD6301-5415-4C2D-A120-21F56FFAC5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6D1AD6-F21E-4914-9177-13668B886710}"/>
              </a:ext>
            </a:extLst>
          </p:cNvPr>
          <p:cNvSpPr>
            <a:spLocks noGrp="1"/>
          </p:cNvSpPr>
          <p:nvPr>
            <p:ph type="dt" sz="half" idx="10"/>
          </p:nvPr>
        </p:nvSpPr>
        <p:spPr/>
        <p:txBody>
          <a:bodyPr/>
          <a:lstStyle/>
          <a:p>
            <a:fld id="{F4083989-7631-4304-82EE-8C996E0C730A}" type="datetimeFigureOut">
              <a:rPr lang="en-GB" smtClean="0"/>
              <a:t>27/01/2021</a:t>
            </a:fld>
            <a:endParaRPr lang="en-GB"/>
          </a:p>
        </p:txBody>
      </p:sp>
      <p:sp>
        <p:nvSpPr>
          <p:cNvPr id="5" name="Footer Placeholder 4">
            <a:extLst>
              <a:ext uri="{FF2B5EF4-FFF2-40B4-BE49-F238E27FC236}">
                <a16:creationId xmlns:a16="http://schemas.microsoft.com/office/drawing/2014/main" id="{B11FA92F-5FAF-4272-93D2-0D9AB17CB1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F31C30-FB43-4E91-9CDB-1924BEA843D8}"/>
              </a:ext>
            </a:extLst>
          </p:cNvPr>
          <p:cNvSpPr>
            <a:spLocks noGrp="1"/>
          </p:cNvSpPr>
          <p:nvPr>
            <p:ph type="sldNum" sz="quarter" idx="12"/>
          </p:nvPr>
        </p:nvSpPr>
        <p:spPr/>
        <p:txBody>
          <a:bodyPr/>
          <a:lstStyle/>
          <a:p>
            <a:fld id="{53714EB6-FDAD-4DC9-9CD1-AE9539309BF2}" type="slidenum">
              <a:rPr lang="en-GB" smtClean="0"/>
              <a:t>‹#›</a:t>
            </a:fld>
            <a:endParaRPr lang="en-GB"/>
          </a:p>
        </p:txBody>
      </p:sp>
    </p:spTree>
    <p:extLst>
      <p:ext uri="{BB962C8B-B14F-4D97-AF65-F5344CB8AC3E}">
        <p14:creationId xmlns:p14="http://schemas.microsoft.com/office/powerpoint/2010/main" val="214717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FC84A6-FB43-42D0-94B8-0868E36536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52DD93-8F02-40CA-8D86-75BB4C1EEF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E85327-551A-4246-BA55-FF156C65A142}"/>
              </a:ext>
            </a:extLst>
          </p:cNvPr>
          <p:cNvSpPr>
            <a:spLocks noGrp="1"/>
          </p:cNvSpPr>
          <p:nvPr>
            <p:ph type="dt" sz="half" idx="10"/>
          </p:nvPr>
        </p:nvSpPr>
        <p:spPr/>
        <p:txBody>
          <a:bodyPr/>
          <a:lstStyle/>
          <a:p>
            <a:fld id="{F4083989-7631-4304-82EE-8C996E0C730A}" type="datetimeFigureOut">
              <a:rPr lang="en-GB" smtClean="0"/>
              <a:t>27/01/2021</a:t>
            </a:fld>
            <a:endParaRPr lang="en-GB"/>
          </a:p>
        </p:txBody>
      </p:sp>
      <p:sp>
        <p:nvSpPr>
          <p:cNvPr id="5" name="Footer Placeholder 4">
            <a:extLst>
              <a:ext uri="{FF2B5EF4-FFF2-40B4-BE49-F238E27FC236}">
                <a16:creationId xmlns:a16="http://schemas.microsoft.com/office/drawing/2014/main" id="{55CC6471-1375-47F2-A069-1407C00623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9409E0-4719-45B6-9750-519756EC3BF3}"/>
              </a:ext>
            </a:extLst>
          </p:cNvPr>
          <p:cNvSpPr>
            <a:spLocks noGrp="1"/>
          </p:cNvSpPr>
          <p:nvPr>
            <p:ph type="sldNum" sz="quarter" idx="12"/>
          </p:nvPr>
        </p:nvSpPr>
        <p:spPr/>
        <p:txBody>
          <a:bodyPr/>
          <a:lstStyle/>
          <a:p>
            <a:fld id="{53714EB6-FDAD-4DC9-9CD1-AE9539309BF2}" type="slidenum">
              <a:rPr lang="en-GB" smtClean="0"/>
              <a:t>‹#›</a:t>
            </a:fld>
            <a:endParaRPr lang="en-GB"/>
          </a:p>
        </p:txBody>
      </p:sp>
    </p:spTree>
    <p:extLst>
      <p:ext uri="{BB962C8B-B14F-4D97-AF65-F5344CB8AC3E}">
        <p14:creationId xmlns:p14="http://schemas.microsoft.com/office/powerpoint/2010/main" val="311473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165DA-6799-4E57-99DE-79EFFAC01C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60E4FF-A5EF-4270-B82C-50D11F0CEB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5D3213-7C54-4DCA-B8F2-C6FEABDA8A1C}"/>
              </a:ext>
            </a:extLst>
          </p:cNvPr>
          <p:cNvSpPr>
            <a:spLocks noGrp="1"/>
          </p:cNvSpPr>
          <p:nvPr>
            <p:ph type="dt" sz="half" idx="10"/>
          </p:nvPr>
        </p:nvSpPr>
        <p:spPr/>
        <p:txBody>
          <a:bodyPr/>
          <a:lstStyle/>
          <a:p>
            <a:fld id="{F4083989-7631-4304-82EE-8C996E0C730A}" type="datetimeFigureOut">
              <a:rPr lang="en-GB" smtClean="0"/>
              <a:t>27/01/2021</a:t>
            </a:fld>
            <a:endParaRPr lang="en-GB"/>
          </a:p>
        </p:txBody>
      </p:sp>
      <p:sp>
        <p:nvSpPr>
          <p:cNvPr id="5" name="Footer Placeholder 4">
            <a:extLst>
              <a:ext uri="{FF2B5EF4-FFF2-40B4-BE49-F238E27FC236}">
                <a16:creationId xmlns:a16="http://schemas.microsoft.com/office/drawing/2014/main" id="{4F36F877-3277-4959-9E72-769CC6C376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58BB67-31E8-4CDC-9EA9-43EB310D2FFE}"/>
              </a:ext>
            </a:extLst>
          </p:cNvPr>
          <p:cNvSpPr>
            <a:spLocks noGrp="1"/>
          </p:cNvSpPr>
          <p:nvPr>
            <p:ph type="sldNum" sz="quarter" idx="12"/>
          </p:nvPr>
        </p:nvSpPr>
        <p:spPr/>
        <p:txBody>
          <a:bodyPr/>
          <a:lstStyle/>
          <a:p>
            <a:fld id="{53714EB6-FDAD-4DC9-9CD1-AE9539309BF2}" type="slidenum">
              <a:rPr lang="en-GB" smtClean="0"/>
              <a:t>‹#›</a:t>
            </a:fld>
            <a:endParaRPr lang="en-GB"/>
          </a:p>
        </p:txBody>
      </p:sp>
    </p:spTree>
    <p:extLst>
      <p:ext uri="{BB962C8B-B14F-4D97-AF65-F5344CB8AC3E}">
        <p14:creationId xmlns:p14="http://schemas.microsoft.com/office/powerpoint/2010/main" val="251427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81DAF-B755-4315-AF87-F74DF41A4A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2A8F72-9ACA-4522-96B3-7BBF0BF2EC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9EABAB-3CB6-42B2-A496-BCBE99DC90A8}"/>
              </a:ext>
            </a:extLst>
          </p:cNvPr>
          <p:cNvSpPr>
            <a:spLocks noGrp="1"/>
          </p:cNvSpPr>
          <p:nvPr>
            <p:ph type="dt" sz="half" idx="10"/>
          </p:nvPr>
        </p:nvSpPr>
        <p:spPr/>
        <p:txBody>
          <a:bodyPr/>
          <a:lstStyle/>
          <a:p>
            <a:fld id="{F4083989-7631-4304-82EE-8C996E0C730A}" type="datetimeFigureOut">
              <a:rPr lang="en-GB" smtClean="0"/>
              <a:t>27/01/2021</a:t>
            </a:fld>
            <a:endParaRPr lang="en-GB"/>
          </a:p>
        </p:txBody>
      </p:sp>
      <p:sp>
        <p:nvSpPr>
          <p:cNvPr id="5" name="Footer Placeholder 4">
            <a:extLst>
              <a:ext uri="{FF2B5EF4-FFF2-40B4-BE49-F238E27FC236}">
                <a16:creationId xmlns:a16="http://schemas.microsoft.com/office/drawing/2014/main" id="{ED4610CD-F98B-403E-A2F3-8807654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532CD8-0A7A-490C-94B9-592A8D6AF192}"/>
              </a:ext>
            </a:extLst>
          </p:cNvPr>
          <p:cNvSpPr>
            <a:spLocks noGrp="1"/>
          </p:cNvSpPr>
          <p:nvPr>
            <p:ph type="sldNum" sz="quarter" idx="12"/>
          </p:nvPr>
        </p:nvSpPr>
        <p:spPr/>
        <p:txBody>
          <a:bodyPr/>
          <a:lstStyle/>
          <a:p>
            <a:fld id="{53714EB6-FDAD-4DC9-9CD1-AE9539309BF2}" type="slidenum">
              <a:rPr lang="en-GB" smtClean="0"/>
              <a:t>‹#›</a:t>
            </a:fld>
            <a:endParaRPr lang="en-GB"/>
          </a:p>
        </p:txBody>
      </p:sp>
    </p:spTree>
    <p:extLst>
      <p:ext uri="{BB962C8B-B14F-4D97-AF65-F5344CB8AC3E}">
        <p14:creationId xmlns:p14="http://schemas.microsoft.com/office/powerpoint/2010/main" val="102055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FB59-FFF3-46B5-A732-A3341B123A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37D60D-4997-4A3D-B38F-1B1E12E703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823025-3F74-4308-9D7E-44A7E0090A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6891A0-9458-41BA-9E11-083A8284E591}"/>
              </a:ext>
            </a:extLst>
          </p:cNvPr>
          <p:cNvSpPr>
            <a:spLocks noGrp="1"/>
          </p:cNvSpPr>
          <p:nvPr>
            <p:ph type="dt" sz="half" idx="10"/>
          </p:nvPr>
        </p:nvSpPr>
        <p:spPr/>
        <p:txBody>
          <a:bodyPr/>
          <a:lstStyle/>
          <a:p>
            <a:fld id="{F4083989-7631-4304-82EE-8C996E0C730A}" type="datetimeFigureOut">
              <a:rPr lang="en-GB" smtClean="0"/>
              <a:t>27/01/2021</a:t>
            </a:fld>
            <a:endParaRPr lang="en-GB"/>
          </a:p>
        </p:txBody>
      </p:sp>
      <p:sp>
        <p:nvSpPr>
          <p:cNvPr id="6" name="Footer Placeholder 5">
            <a:extLst>
              <a:ext uri="{FF2B5EF4-FFF2-40B4-BE49-F238E27FC236}">
                <a16:creationId xmlns:a16="http://schemas.microsoft.com/office/drawing/2014/main" id="{B03CC2A2-D606-47B9-AC27-7458A5A19E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8809FC-8337-4111-B86B-3EF11F816AFE}"/>
              </a:ext>
            </a:extLst>
          </p:cNvPr>
          <p:cNvSpPr>
            <a:spLocks noGrp="1"/>
          </p:cNvSpPr>
          <p:nvPr>
            <p:ph type="sldNum" sz="quarter" idx="12"/>
          </p:nvPr>
        </p:nvSpPr>
        <p:spPr/>
        <p:txBody>
          <a:bodyPr/>
          <a:lstStyle/>
          <a:p>
            <a:fld id="{53714EB6-FDAD-4DC9-9CD1-AE9539309BF2}" type="slidenum">
              <a:rPr lang="en-GB" smtClean="0"/>
              <a:t>‹#›</a:t>
            </a:fld>
            <a:endParaRPr lang="en-GB"/>
          </a:p>
        </p:txBody>
      </p:sp>
    </p:spTree>
    <p:extLst>
      <p:ext uri="{BB962C8B-B14F-4D97-AF65-F5344CB8AC3E}">
        <p14:creationId xmlns:p14="http://schemas.microsoft.com/office/powerpoint/2010/main" val="418181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E149-BD82-4819-BA31-C43CB39600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FBA73-672C-4D61-A08B-4207FE992E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79C3F2-C004-4899-A802-3BEFF41C8C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2CA4EE-85D0-4285-9B08-FC450B6E8F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9A941-3ACC-4275-8C52-96048E46C0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54D7BF-CC00-469F-8D1D-6BE31AE1E690}"/>
              </a:ext>
            </a:extLst>
          </p:cNvPr>
          <p:cNvSpPr>
            <a:spLocks noGrp="1"/>
          </p:cNvSpPr>
          <p:nvPr>
            <p:ph type="dt" sz="half" idx="10"/>
          </p:nvPr>
        </p:nvSpPr>
        <p:spPr/>
        <p:txBody>
          <a:bodyPr/>
          <a:lstStyle/>
          <a:p>
            <a:fld id="{F4083989-7631-4304-82EE-8C996E0C730A}" type="datetimeFigureOut">
              <a:rPr lang="en-GB" smtClean="0"/>
              <a:t>27/01/2021</a:t>
            </a:fld>
            <a:endParaRPr lang="en-GB"/>
          </a:p>
        </p:txBody>
      </p:sp>
      <p:sp>
        <p:nvSpPr>
          <p:cNvPr id="8" name="Footer Placeholder 7">
            <a:extLst>
              <a:ext uri="{FF2B5EF4-FFF2-40B4-BE49-F238E27FC236}">
                <a16:creationId xmlns:a16="http://schemas.microsoft.com/office/drawing/2014/main" id="{18C4724A-C7E9-43D1-8617-92599EF416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582AEB-81CB-4E03-88BB-C073245CE727}"/>
              </a:ext>
            </a:extLst>
          </p:cNvPr>
          <p:cNvSpPr>
            <a:spLocks noGrp="1"/>
          </p:cNvSpPr>
          <p:nvPr>
            <p:ph type="sldNum" sz="quarter" idx="12"/>
          </p:nvPr>
        </p:nvSpPr>
        <p:spPr/>
        <p:txBody>
          <a:bodyPr/>
          <a:lstStyle/>
          <a:p>
            <a:fld id="{53714EB6-FDAD-4DC9-9CD1-AE9539309BF2}" type="slidenum">
              <a:rPr lang="en-GB" smtClean="0"/>
              <a:t>‹#›</a:t>
            </a:fld>
            <a:endParaRPr lang="en-GB"/>
          </a:p>
        </p:txBody>
      </p:sp>
    </p:spTree>
    <p:extLst>
      <p:ext uri="{BB962C8B-B14F-4D97-AF65-F5344CB8AC3E}">
        <p14:creationId xmlns:p14="http://schemas.microsoft.com/office/powerpoint/2010/main" val="226062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56CAF-4F08-4CFE-9A00-A8FF73EB65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C07B86-EA89-4AE4-859B-A50D8CFFBC50}"/>
              </a:ext>
            </a:extLst>
          </p:cNvPr>
          <p:cNvSpPr>
            <a:spLocks noGrp="1"/>
          </p:cNvSpPr>
          <p:nvPr>
            <p:ph type="dt" sz="half" idx="10"/>
          </p:nvPr>
        </p:nvSpPr>
        <p:spPr/>
        <p:txBody>
          <a:bodyPr/>
          <a:lstStyle/>
          <a:p>
            <a:fld id="{F4083989-7631-4304-82EE-8C996E0C730A}" type="datetimeFigureOut">
              <a:rPr lang="en-GB" smtClean="0"/>
              <a:t>27/01/2021</a:t>
            </a:fld>
            <a:endParaRPr lang="en-GB"/>
          </a:p>
        </p:txBody>
      </p:sp>
      <p:sp>
        <p:nvSpPr>
          <p:cNvPr id="4" name="Footer Placeholder 3">
            <a:extLst>
              <a:ext uri="{FF2B5EF4-FFF2-40B4-BE49-F238E27FC236}">
                <a16:creationId xmlns:a16="http://schemas.microsoft.com/office/drawing/2014/main" id="{10021DBB-13E3-4571-AD91-1B1A227EB2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D0D7EF-8C9E-4576-83D2-7EE2617A5626}"/>
              </a:ext>
            </a:extLst>
          </p:cNvPr>
          <p:cNvSpPr>
            <a:spLocks noGrp="1"/>
          </p:cNvSpPr>
          <p:nvPr>
            <p:ph type="sldNum" sz="quarter" idx="12"/>
          </p:nvPr>
        </p:nvSpPr>
        <p:spPr/>
        <p:txBody>
          <a:bodyPr/>
          <a:lstStyle/>
          <a:p>
            <a:fld id="{53714EB6-FDAD-4DC9-9CD1-AE9539309BF2}" type="slidenum">
              <a:rPr lang="en-GB" smtClean="0"/>
              <a:t>‹#›</a:t>
            </a:fld>
            <a:endParaRPr lang="en-GB"/>
          </a:p>
        </p:txBody>
      </p:sp>
    </p:spTree>
    <p:extLst>
      <p:ext uri="{BB962C8B-B14F-4D97-AF65-F5344CB8AC3E}">
        <p14:creationId xmlns:p14="http://schemas.microsoft.com/office/powerpoint/2010/main" val="393240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626FF5-933A-46B6-870E-56CD72E08091}"/>
              </a:ext>
            </a:extLst>
          </p:cNvPr>
          <p:cNvSpPr>
            <a:spLocks noGrp="1"/>
          </p:cNvSpPr>
          <p:nvPr>
            <p:ph type="dt" sz="half" idx="10"/>
          </p:nvPr>
        </p:nvSpPr>
        <p:spPr/>
        <p:txBody>
          <a:bodyPr/>
          <a:lstStyle/>
          <a:p>
            <a:fld id="{F4083989-7631-4304-82EE-8C996E0C730A}" type="datetimeFigureOut">
              <a:rPr lang="en-GB" smtClean="0"/>
              <a:t>27/01/2021</a:t>
            </a:fld>
            <a:endParaRPr lang="en-GB"/>
          </a:p>
        </p:txBody>
      </p:sp>
      <p:sp>
        <p:nvSpPr>
          <p:cNvPr id="3" name="Footer Placeholder 2">
            <a:extLst>
              <a:ext uri="{FF2B5EF4-FFF2-40B4-BE49-F238E27FC236}">
                <a16:creationId xmlns:a16="http://schemas.microsoft.com/office/drawing/2014/main" id="{D86E697F-34CC-4657-AE34-BACB9CBC63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06C8E8-5BEE-4805-8305-883C89A96D18}"/>
              </a:ext>
            </a:extLst>
          </p:cNvPr>
          <p:cNvSpPr>
            <a:spLocks noGrp="1"/>
          </p:cNvSpPr>
          <p:nvPr>
            <p:ph type="sldNum" sz="quarter" idx="12"/>
          </p:nvPr>
        </p:nvSpPr>
        <p:spPr/>
        <p:txBody>
          <a:bodyPr/>
          <a:lstStyle/>
          <a:p>
            <a:fld id="{53714EB6-FDAD-4DC9-9CD1-AE9539309BF2}" type="slidenum">
              <a:rPr lang="en-GB" smtClean="0"/>
              <a:t>‹#›</a:t>
            </a:fld>
            <a:endParaRPr lang="en-GB"/>
          </a:p>
        </p:txBody>
      </p:sp>
    </p:spTree>
    <p:extLst>
      <p:ext uri="{BB962C8B-B14F-4D97-AF65-F5344CB8AC3E}">
        <p14:creationId xmlns:p14="http://schemas.microsoft.com/office/powerpoint/2010/main" val="363478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ADA3F-E5E7-42F9-A179-700D9627C3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3D52A2-145C-4879-8698-511458B3D0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1772F3-086C-435D-9188-8B4BB1E68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D86A3C-0F56-498B-90BE-BE578BB6AE71}"/>
              </a:ext>
            </a:extLst>
          </p:cNvPr>
          <p:cNvSpPr>
            <a:spLocks noGrp="1"/>
          </p:cNvSpPr>
          <p:nvPr>
            <p:ph type="dt" sz="half" idx="10"/>
          </p:nvPr>
        </p:nvSpPr>
        <p:spPr/>
        <p:txBody>
          <a:bodyPr/>
          <a:lstStyle/>
          <a:p>
            <a:fld id="{F4083989-7631-4304-82EE-8C996E0C730A}" type="datetimeFigureOut">
              <a:rPr lang="en-GB" smtClean="0"/>
              <a:t>27/01/2021</a:t>
            </a:fld>
            <a:endParaRPr lang="en-GB"/>
          </a:p>
        </p:txBody>
      </p:sp>
      <p:sp>
        <p:nvSpPr>
          <p:cNvPr id="6" name="Footer Placeholder 5">
            <a:extLst>
              <a:ext uri="{FF2B5EF4-FFF2-40B4-BE49-F238E27FC236}">
                <a16:creationId xmlns:a16="http://schemas.microsoft.com/office/drawing/2014/main" id="{D53BC9DF-19F7-4F84-9D04-F831642768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87C317-A77D-4D68-B0C6-80CC341660C7}"/>
              </a:ext>
            </a:extLst>
          </p:cNvPr>
          <p:cNvSpPr>
            <a:spLocks noGrp="1"/>
          </p:cNvSpPr>
          <p:nvPr>
            <p:ph type="sldNum" sz="quarter" idx="12"/>
          </p:nvPr>
        </p:nvSpPr>
        <p:spPr/>
        <p:txBody>
          <a:bodyPr/>
          <a:lstStyle/>
          <a:p>
            <a:fld id="{53714EB6-FDAD-4DC9-9CD1-AE9539309BF2}" type="slidenum">
              <a:rPr lang="en-GB" smtClean="0"/>
              <a:t>‹#›</a:t>
            </a:fld>
            <a:endParaRPr lang="en-GB"/>
          </a:p>
        </p:txBody>
      </p:sp>
    </p:spTree>
    <p:extLst>
      <p:ext uri="{BB962C8B-B14F-4D97-AF65-F5344CB8AC3E}">
        <p14:creationId xmlns:p14="http://schemas.microsoft.com/office/powerpoint/2010/main" val="233934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E89C7-3701-4480-AB02-E72F360CB6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A4038B-94AE-43CD-BFE4-C31CABD6A9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990C7AD-4968-41E0-9C5B-56AF1C6676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DCEDDE-00EB-4903-9F64-9BC0DA0EE475}"/>
              </a:ext>
            </a:extLst>
          </p:cNvPr>
          <p:cNvSpPr>
            <a:spLocks noGrp="1"/>
          </p:cNvSpPr>
          <p:nvPr>
            <p:ph type="dt" sz="half" idx="10"/>
          </p:nvPr>
        </p:nvSpPr>
        <p:spPr/>
        <p:txBody>
          <a:bodyPr/>
          <a:lstStyle/>
          <a:p>
            <a:fld id="{F4083989-7631-4304-82EE-8C996E0C730A}" type="datetimeFigureOut">
              <a:rPr lang="en-GB" smtClean="0"/>
              <a:t>27/01/2021</a:t>
            </a:fld>
            <a:endParaRPr lang="en-GB"/>
          </a:p>
        </p:txBody>
      </p:sp>
      <p:sp>
        <p:nvSpPr>
          <p:cNvPr id="6" name="Footer Placeholder 5">
            <a:extLst>
              <a:ext uri="{FF2B5EF4-FFF2-40B4-BE49-F238E27FC236}">
                <a16:creationId xmlns:a16="http://schemas.microsoft.com/office/drawing/2014/main" id="{C2D140EC-7589-437C-819B-4D4999F4F0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66FF43-0A2C-4156-AC2D-9B80804BD5E2}"/>
              </a:ext>
            </a:extLst>
          </p:cNvPr>
          <p:cNvSpPr>
            <a:spLocks noGrp="1"/>
          </p:cNvSpPr>
          <p:nvPr>
            <p:ph type="sldNum" sz="quarter" idx="12"/>
          </p:nvPr>
        </p:nvSpPr>
        <p:spPr/>
        <p:txBody>
          <a:bodyPr/>
          <a:lstStyle/>
          <a:p>
            <a:fld id="{53714EB6-FDAD-4DC9-9CD1-AE9539309BF2}" type="slidenum">
              <a:rPr lang="en-GB" smtClean="0"/>
              <a:t>‹#›</a:t>
            </a:fld>
            <a:endParaRPr lang="en-GB"/>
          </a:p>
        </p:txBody>
      </p:sp>
    </p:spTree>
    <p:extLst>
      <p:ext uri="{BB962C8B-B14F-4D97-AF65-F5344CB8AC3E}">
        <p14:creationId xmlns:p14="http://schemas.microsoft.com/office/powerpoint/2010/main" val="34538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99A6">
                <a:lumMod val="97000"/>
              </a:srgbClr>
            </a:gs>
            <a:gs pos="100000">
              <a:srgbClr val="40B6B6"/>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37F73-51A8-419B-B757-61F0E04F0A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BF6365-E497-4372-891A-8617F7F030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660EF4-AFA0-4602-ADF4-F262938D31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83989-7631-4304-82EE-8C996E0C730A}" type="datetimeFigureOut">
              <a:rPr lang="en-GB" smtClean="0"/>
              <a:t>27/01/2021</a:t>
            </a:fld>
            <a:endParaRPr lang="en-GB"/>
          </a:p>
        </p:txBody>
      </p:sp>
      <p:sp>
        <p:nvSpPr>
          <p:cNvPr id="5" name="Footer Placeholder 4">
            <a:extLst>
              <a:ext uri="{FF2B5EF4-FFF2-40B4-BE49-F238E27FC236}">
                <a16:creationId xmlns:a16="http://schemas.microsoft.com/office/drawing/2014/main" id="{7AB3745B-D6A9-4003-9B20-7AA0EB5300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DACECD-4777-40C2-9F9F-B9A2310A4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14EB6-FDAD-4DC9-9CD1-AE9539309BF2}" type="slidenum">
              <a:rPr lang="en-GB" smtClean="0"/>
              <a:t>‹#›</a:t>
            </a:fld>
            <a:endParaRPr lang="en-GB"/>
          </a:p>
        </p:txBody>
      </p:sp>
    </p:spTree>
    <p:extLst>
      <p:ext uri="{BB962C8B-B14F-4D97-AF65-F5344CB8AC3E}">
        <p14:creationId xmlns:p14="http://schemas.microsoft.com/office/powerpoint/2010/main" val="261961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ub.skillsbuilder.org/star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new.siemens.com/uk/en/company/job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03441F-4CED-4090-83E5-A3C1458EF3CB}"/>
              </a:ext>
            </a:extLst>
          </p:cNvPr>
          <p:cNvPicPr>
            <a:picLocks noChangeAspect="1"/>
          </p:cNvPicPr>
          <p:nvPr/>
        </p:nvPicPr>
        <p:blipFill rotWithShape="1">
          <a:blip r:embed="rId2">
            <a:extLst>
              <a:ext uri="{28A0092B-C50C-407E-A947-70E740481C1C}">
                <a14:useLocalDpi xmlns:a14="http://schemas.microsoft.com/office/drawing/2010/main" val="0"/>
              </a:ext>
            </a:extLst>
          </a:blip>
          <a:srcRect l="6817" t="2681" r="19214" b="2681"/>
          <a:stretch/>
        </p:blipFill>
        <p:spPr>
          <a:xfrm>
            <a:off x="0" y="0"/>
            <a:ext cx="12192000" cy="6858000"/>
          </a:xfrm>
          <a:prstGeom prst="rect">
            <a:avLst/>
          </a:prstGeom>
        </p:spPr>
      </p:pic>
      <p:sp>
        <p:nvSpPr>
          <p:cNvPr id="6" name="TextBox 5">
            <a:extLst>
              <a:ext uri="{FF2B5EF4-FFF2-40B4-BE49-F238E27FC236}">
                <a16:creationId xmlns:a16="http://schemas.microsoft.com/office/drawing/2014/main" id="{026CE39F-F241-4EC9-9228-8BF617E91615}"/>
              </a:ext>
            </a:extLst>
          </p:cNvPr>
          <p:cNvSpPr txBox="1"/>
          <p:nvPr/>
        </p:nvSpPr>
        <p:spPr>
          <a:xfrm>
            <a:off x="626763" y="493041"/>
            <a:ext cx="10041276" cy="1846659"/>
          </a:xfrm>
          <a:prstGeom prst="rect">
            <a:avLst/>
          </a:prstGeom>
          <a:noFill/>
        </p:spPr>
        <p:txBody>
          <a:bodyPr wrap="square" rtlCol="0">
            <a:spAutoFit/>
          </a:bodyPr>
          <a:lstStyle/>
          <a:p>
            <a:r>
              <a:rPr lang="en-GB" sz="4800" b="0" i="0" dirty="0">
                <a:solidFill>
                  <a:schemeClr val="bg1"/>
                </a:solidFill>
                <a:effectLst/>
                <a:latin typeface="Siemens Slab" pitchFamily="2" charset="0"/>
              </a:rPr>
              <a:t>Module </a:t>
            </a:r>
            <a:r>
              <a:rPr lang="en-GB" sz="4800" dirty="0">
                <a:solidFill>
                  <a:schemeClr val="bg1"/>
                </a:solidFill>
                <a:latin typeface="Siemens Slab" pitchFamily="2" charset="0"/>
              </a:rPr>
              <a:t>7</a:t>
            </a:r>
            <a:endParaRPr lang="en-GB" sz="4800" b="0" i="0" dirty="0">
              <a:solidFill>
                <a:schemeClr val="bg1"/>
              </a:solidFill>
              <a:effectLst/>
              <a:latin typeface="Siemens Slab" pitchFamily="2" charset="0"/>
            </a:endParaRPr>
          </a:p>
          <a:p>
            <a:r>
              <a:rPr lang="en-GB" sz="6600" dirty="0">
                <a:solidFill>
                  <a:schemeClr val="bg1"/>
                </a:solidFill>
                <a:latin typeface="Siemens Slab" pitchFamily="2" charset="0"/>
              </a:rPr>
              <a:t>A Future in Engineering</a:t>
            </a:r>
          </a:p>
        </p:txBody>
      </p:sp>
    </p:spTree>
    <p:extLst>
      <p:ext uri="{BB962C8B-B14F-4D97-AF65-F5344CB8AC3E}">
        <p14:creationId xmlns:p14="http://schemas.microsoft.com/office/powerpoint/2010/main" val="3680048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82FF2B-938E-4949-B7CE-7AB164996F4D}"/>
              </a:ext>
            </a:extLst>
          </p:cNvPr>
          <p:cNvSpPr>
            <a:spLocks noGrp="1"/>
          </p:cNvSpPr>
          <p:nvPr>
            <p:ph idx="1"/>
          </p:nvPr>
        </p:nvSpPr>
        <p:spPr>
          <a:xfrm>
            <a:off x="612597" y="1295524"/>
            <a:ext cx="7668374" cy="4266951"/>
          </a:xfrm>
        </p:spPr>
        <p:txBody>
          <a:bodyPr anchor="ctr">
            <a:noAutofit/>
          </a:bodyPr>
          <a:lstStyle/>
          <a:p>
            <a:pPr marL="0" indent="0" algn="l" rtl="0">
              <a:buNone/>
            </a:pPr>
            <a:r>
              <a:rPr lang="en-GB" sz="2000" b="0" i="0" dirty="0">
                <a:solidFill>
                  <a:schemeClr val="bg1"/>
                </a:solidFill>
                <a:effectLst/>
                <a:latin typeface="Siemens Sans" pitchFamily="2" charset="0"/>
              </a:rPr>
              <a:t>"Now that you have researched the different routes available, I want you to think about which route you would like the most and why. </a:t>
            </a:r>
          </a:p>
          <a:p>
            <a:pPr marL="0" indent="0" algn="l" rtl="0">
              <a:buNone/>
            </a:pPr>
            <a:endParaRPr lang="en-GB" sz="2000" b="0" i="0" dirty="0">
              <a:solidFill>
                <a:schemeClr val="bg1"/>
              </a:solidFill>
              <a:effectLst/>
              <a:latin typeface="Siemens Sans" pitchFamily="2" charset="0"/>
            </a:endParaRPr>
          </a:p>
          <a:p>
            <a:pPr marL="0" indent="0" algn="l" rtl="0">
              <a:buNone/>
            </a:pPr>
            <a:r>
              <a:rPr lang="en-GB" sz="2000" b="1" i="0" dirty="0">
                <a:solidFill>
                  <a:schemeClr val="bg1"/>
                </a:solidFill>
                <a:effectLst/>
                <a:latin typeface="Siemens Sans" pitchFamily="2" charset="0"/>
              </a:rPr>
              <a:t>In your Portfolio, use the boxes to write down which career path you like the best and set out the steps you will take to get to that career path and/or move along it. </a:t>
            </a:r>
          </a:p>
          <a:p>
            <a:pPr marL="0" indent="0" algn="l" rtl="0">
              <a:buNone/>
            </a:pPr>
            <a:endParaRPr lang="en-GB" sz="2000" b="0" i="0" dirty="0">
              <a:solidFill>
                <a:schemeClr val="bg1"/>
              </a:solidFill>
              <a:effectLst/>
              <a:latin typeface="Siemens Sans" pitchFamily="2" charset="0"/>
            </a:endParaRPr>
          </a:p>
          <a:p>
            <a:pPr marL="0" indent="0" algn="l" rtl="0">
              <a:buNone/>
            </a:pPr>
            <a:r>
              <a:rPr lang="en-GB" sz="2000" b="0" i="0" dirty="0">
                <a:solidFill>
                  <a:schemeClr val="bg1"/>
                </a:solidFill>
                <a:effectLst/>
                <a:latin typeface="Siemens Sans" pitchFamily="2" charset="0"/>
              </a:rPr>
              <a:t>This exercise will help you to break down your overall goal into smaller, achievable steps. </a:t>
            </a:r>
          </a:p>
          <a:p>
            <a:pPr marL="0" indent="0" algn="l" rtl="0">
              <a:buNone/>
            </a:pPr>
            <a:endParaRPr lang="en-GB" sz="2000" b="0" i="0" dirty="0">
              <a:solidFill>
                <a:schemeClr val="bg1"/>
              </a:solidFill>
              <a:effectLst/>
              <a:latin typeface="Siemens Sans" pitchFamily="2" charset="0"/>
            </a:endParaRPr>
          </a:p>
          <a:p>
            <a:pPr marL="0" indent="0" algn="l" rtl="0">
              <a:buNone/>
            </a:pPr>
            <a:r>
              <a:rPr lang="en-GB" sz="2000" b="0" i="0" dirty="0">
                <a:solidFill>
                  <a:schemeClr val="bg1"/>
                </a:solidFill>
                <a:effectLst/>
                <a:latin typeface="Siemens Sans" pitchFamily="2" charset="0"/>
              </a:rPr>
              <a:t>By putting these steps into a logical order of what needs to be achieved first, you will also practice prioritising - a really useful skill in my job! "</a:t>
            </a:r>
          </a:p>
        </p:txBody>
      </p:sp>
      <p:pic>
        <p:nvPicPr>
          <p:cNvPr id="6" name="Picture 5">
            <a:extLst>
              <a:ext uri="{FF2B5EF4-FFF2-40B4-BE49-F238E27FC236}">
                <a16:creationId xmlns:a16="http://schemas.microsoft.com/office/drawing/2014/main" id="{F5C7869E-DBE6-407B-BF81-B60C9C34B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971" y="1817185"/>
            <a:ext cx="3520611" cy="3223627"/>
          </a:xfrm>
          <a:prstGeom prst="rect">
            <a:avLst/>
          </a:prstGeom>
        </p:spPr>
      </p:pic>
    </p:spTree>
    <p:extLst>
      <p:ext uri="{BB962C8B-B14F-4D97-AF65-F5344CB8AC3E}">
        <p14:creationId xmlns:p14="http://schemas.microsoft.com/office/powerpoint/2010/main" val="346149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37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D6AB2E-DD4C-46C1-B51E-695C4436E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81" y="863885"/>
            <a:ext cx="6760396" cy="6760396"/>
          </a:xfrm>
          <a:prstGeom prst="rect">
            <a:avLst/>
          </a:prstGeom>
        </p:spPr>
      </p:pic>
      <p:sp>
        <p:nvSpPr>
          <p:cNvPr id="2" name="Title 1">
            <a:extLst>
              <a:ext uri="{FF2B5EF4-FFF2-40B4-BE49-F238E27FC236}">
                <a16:creationId xmlns:a16="http://schemas.microsoft.com/office/drawing/2014/main" id="{8C75468F-DCEB-4266-AD3B-6DF18DFABDF5}"/>
              </a:ext>
            </a:extLst>
          </p:cNvPr>
          <p:cNvSpPr>
            <a:spLocks noGrp="1"/>
          </p:cNvSpPr>
          <p:nvPr>
            <p:ph type="title"/>
          </p:nvPr>
        </p:nvSpPr>
        <p:spPr>
          <a:xfrm>
            <a:off x="620516" y="139094"/>
            <a:ext cx="10950967" cy="2429446"/>
          </a:xfrm>
        </p:spPr>
        <p:txBody>
          <a:bodyPr>
            <a:normAutofit/>
          </a:bodyPr>
          <a:lstStyle/>
          <a:p>
            <a:r>
              <a:rPr lang="en-GB" sz="6000" dirty="0">
                <a:solidFill>
                  <a:schemeClr val="bg1"/>
                </a:solidFill>
                <a:latin typeface="Siemens Slab Black" pitchFamily="2" charset="0"/>
              </a:rPr>
              <a:t>Project Task 2: </a:t>
            </a:r>
            <a:br>
              <a:rPr lang="en-GB" sz="6000" dirty="0">
                <a:solidFill>
                  <a:schemeClr val="bg1"/>
                </a:solidFill>
                <a:latin typeface="Siemens Slab Black" pitchFamily="2" charset="0"/>
              </a:rPr>
            </a:br>
            <a:r>
              <a:rPr lang="en-GB" sz="6000" dirty="0">
                <a:solidFill>
                  <a:schemeClr val="bg1"/>
                </a:solidFill>
                <a:latin typeface="Siemens Slab Black" pitchFamily="2" charset="0"/>
              </a:rPr>
              <a:t>Building a CV</a:t>
            </a:r>
          </a:p>
        </p:txBody>
      </p:sp>
    </p:spTree>
    <p:extLst>
      <p:ext uri="{BB962C8B-B14F-4D97-AF65-F5344CB8AC3E}">
        <p14:creationId xmlns:p14="http://schemas.microsoft.com/office/powerpoint/2010/main" val="71803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3963E6-DD08-478C-8FB4-9C9374312E9C}"/>
              </a:ext>
            </a:extLst>
          </p:cNvPr>
          <p:cNvSpPr>
            <a:spLocks noGrp="1"/>
          </p:cNvSpPr>
          <p:nvPr>
            <p:ph idx="1"/>
          </p:nvPr>
        </p:nvSpPr>
        <p:spPr>
          <a:xfrm>
            <a:off x="506858" y="1191803"/>
            <a:ext cx="11178283" cy="5486399"/>
          </a:xfrm>
        </p:spPr>
        <p:txBody>
          <a:bodyPr>
            <a:noAutofit/>
          </a:bodyPr>
          <a:lstStyle/>
          <a:p>
            <a:pPr marL="0" indent="0">
              <a:buNone/>
            </a:pPr>
            <a:r>
              <a:rPr lang="en-GB" sz="1600" dirty="0">
                <a:solidFill>
                  <a:schemeClr val="bg1"/>
                </a:solidFill>
                <a:latin typeface="Siemens Sans" pitchFamily="2" charset="0"/>
              </a:rPr>
              <a:t>A CV, or 'curriculum vitae' is a document, no longer than a page or two, that you create to showcase your skills and experiences to a potential employer. </a:t>
            </a:r>
          </a:p>
          <a:p>
            <a:pPr marL="0" indent="0">
              <a:buNone/>
            </a:pPr>
            <a:endParaRPr lang="en-GB" sz="1600" dirty="0">
              <a:solidFill>
                <a:schemeClr val="bg1"/>
              </a:solidFill>
              <a:latin typeface="Siemens Sans" pitchFamily="2" charset="0"/>
            </a:endParaRPr>
          </a:p>
          <a:p>
            <a:pPr marL="0" indent="0">
              <a:buNone/>
            </a:pPr>
            <a:r>
              <a:rPr lang="en-GB" sz="1600" dirty="0">
                <a:solidFill>
                  <a:schemeClr val="bg1"/>
                </a:solidFill>
                <a:latin typeface="Siemens Sans" pitchFamily="2" charset="0"/>
              </a:rPr>
              <a:t>Employers will ask to see you CV when you apply for a job.</a:t>
            </a:r>
          </a:p>
          <a:p>
            <a:pPr marL="0" indent="0">
              <a:buNone/>
            </a:pPr>
            <a:endParaRPr lang="en-GB" sz="1600" dirty="0">
              <a:solidFill>
                <a:schemeClr val="bg1"/>
              </a:solidFill>
              <a:latin typeface="Siemens Sans" pitchFamily="2" charset="0"/>
            </a:endParaRPr>
          </a:p>
          <a:p>
            <a:pPr marL="0" indent="0">
              <a:buNone/>
            </a:pPr>
            <a:r>
              <a:rPr lang="en-GB" sz="1600" dirty="0">
                <a:solidFill>
                  <a:schemeClr val="bg1"/>
                </a:solidFill>
                <a:latin typeface="Siemens Sans" pitchFamily="2" charset="0"/>
              </a:rPr>
              <a:t>In a CV you want to include... </a:t>
            </a:r>
          </a:p>
          <a:p>
            <a:pPr marL="0" indent="0">
              <a:buNone/>
            </a:pPr>
            <a:endParaRPr lang="en-GB" sz="1600" dirty="0">
              <a:solidFill>
                <a:schemeClr val="bg1"/>
              </a:solidFill>
              <a:latin typeface="Siemens Sans" pitchFamily="2" charset="0"/>
            </a:endParaRPr>
          </a:p>
          <a:p>
            <a:r>
              <a:rPr lang="en-GB" sz="1600" b="1" dirty="0">
                <a:solidFill>
                  <a:schemeClr val="bg1"/>
                </a:solidFill>
                <a:latin typeface="Siemens Sans" pitchFamily="2" charset="0"/>
              </a:rPr>
              <a:t>Your contact details</a:t>
            </a:r>
            <a:r>
              <a:rPr lang="en-GB" sz="1600" dirty="0">
                <a:solidFill>
                  <a:schemeClr val="bg1"/>
                </a:solidFill>
                <a:latin typeface="Siemens Sans" pitchFamily="2" charset="0"/>
              </a:rPr>
              <a:t>. This includes your full name, your home address, email address and mobile number. </a:t>
            </a:r>
          </a:p>
          <a:p>
            <a:r>
              <a:rPr lang="en-GB" sz="1600" b="1" dirty="0">
                <a:solidFill>
                  <a:schemeClr val="bg1"/>
                </a:solidFill>
                <a:latin typeface="Siemens Sans" pitchFamily="2" charset="0"/>
              </a:rPr>
              <a:t>A brief personal statement, about 100 words long. </a:t>
            </a:r>
            <a:r>
              <a:rPr lang="en-GB" sz="1600" dirty="0">
                <a:solidFill>
                  <a:schemeClr val="bg1"/>
                </a:solidFill>
                <a:latin typeface="Siemens Sans" pitchFamily="2" charset="0"/>
              </a:rPr>
              <a:t>This will help you stand out from the crowd by summarising your most impressive skills, experiences and your career aims. </a:t>
            </a:r>
          </a:p>
          <a:p>
            <a:r>
              <a:rPr lang="en-GB" sz="1600" b="1" dirty="0">
                <a:solidFill>
                  <a:schemeClr val="bg1"/>
                </a:solidFill>
                <a:latin typeface="Siemens Sans" pitchFamily="2" charset="0"/>
              </a:rPr>
              <a:t>Your education history. </a:t>
            </a:r>
            <a:r>
              <a:rPr lang="en-GB" sz="1600" dirty="0">
                <a:solidFill>
                  <a:schemeClr val="bg1"/>
                </a:solidFill>
                <a:latin typeface="Siemens Sans" pitchFamily="2" charset="0"/>
              </a:rPr>
              <a:t>Here you want to list your education history, with any qualifications or achievements you have gained. Start with the most recent at the top. </a:t>
            </a:r>
          </a:p>
          <a:p>
            <a:r>
              <a:rPr lang="en-GB" sz="1600" b="1" dirty="0">
                <a:solidFill>
                  <a:schemeClr val="bg1"/>
                </a:solidFill>
                <a:latin typeface="Siemens Sans" pitchFamily="2" charset="0"/>
              </a:rPr>
              <a:t>Your experience and your skills. </a:t>
            </a:r>
            <a:r>
              <a:rPr lang="en-GB" sz="1600" dirty="0">
                <a:solidFill>
                  <a:schemeClr val="bg1"/>
                </a:solidFill>
                <a:latin typeface="Siemens Sans" pitchFamily="2" charset="0"/>
              </a:rPr>
              <a:t>This is the most important part. In this section you want to highlight all the things you have done and all the skills you have developed that make you a brilliant candidate for the role you are applying for. You can either separate this section into two parts, one for your experiences and one for your skills. Or, you can keep them together, highlighting for each experience the skill or skills that you have developed.</a:t>
            </a:r>
          </a:p>
          <a:p>
            <a:r>
              <a:rPr lang="en-GB" sz="1600" b="1" dirty="0">
                <a:solidFill>
                  <a:schemeClr val="bg1"/>
                </a:solidFill>
                <a:latin typeface="Siemens Sans" pitchFamily="2" charset="0"/>
              </a:rPr>
              <a:t>Your interests. </a:t>
            </a:r>
            <a:r>
              <a:rPr lang="en-GB" sz="1600" dirty="0">
                <a:solidFill>
                  <a:schemeClr val="bg1"/>
                </a:solidFill>
                <a:latin typeface="Siemens Sans" pitchFamily="2" charset="0"/>
              </a:rPr>
              <a:t>You don't always have to include a section on your interests or hobbies, but including your interests does help the employer to get to know you a little better. Just make sure they are relevant to the job! </a:t>
            </a:r>
          </a:p>
        </p:txBody>
      </p:sp>
      <p:sp>
        <p:nvSpPr>
          <p:cNvPr id="5" name="Title 1">
            <a:extLst>
              <a:ext uri="{FF2B5EF4-FFF2-40B4-BE49-F238E27FC236}">
                <a16:creationId xmlns:a16="http://schemas.microsoft.com/office/drawing/2014/main" id="{5E0E0688-AC2E-4CC0-9AD3-4F053D306375}"/>
              </a:ext>
            </a:extLst>
          </p:cNvPr>
          <p:cNvSpPr>
            <a:spLocks noGrp="1"/>
          </p:cNvSpPr>
          <p:nvPr>
            <p:ph type="title"/>
          </p:nvPr>
        </p:nvSpPr>
        <p:spPr>
          <a:xfrm>
            <a:off x="506858" y="179798"/>
            <a:ext cx="10515600" cy="826678"/>
          </a:xfrm>
        </p:spPr>
        <p:txBody>
          <a:bodyPr/>
          <a:lstStyle/>
          <a:p>
            <a:r>
              <a:rPr lang="en-GB" dirty="0">
                <a:solidFill>
                  <a:schemeClr val="bg1"/>
                </a:solidFill>
                <a:latin typeface="Siemens Sans" pitchFamily="2" charset="0"/>
              </a:rPr>
              <a:t>What is a CV? </a:t>
            </a:r>
          </a:p>
        </p:txBody>
      </p:sp>
    </p:spTree>
    <p:extLst>
      <p:ext uri="{BB962C8B-B14F-4D97-AF65-F5344CB8AC3E}">
        <p14:creationId xmlns:p14="http://schemas.microsoft.com/office/powerpoint/2010/main" val="115375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3963E6-DD08-478C-8FB4-9C9374312E9C}"/>
              </a:ext>
            </a:extLst>
          </p:cNvPr>
          <p:cNvSpPr>
            <a:spLocks noGrp="1"/>
          </p:cNvSpPr>
          <p:nvPr>
            <p:ph idx="1"/>
          </p:nvPr>
        </p:nvSpPr>
        <p:spPr>
          <a:xfrm>
            <a:off x="506858" y="1633592"/>
            <a:ext cx="11178283" cy="4448709"/>
          </a:xfrm>
        </p:spPr>
        <p:txBody>
          <a:bodyPr>
            <a:noAutofit/>
          </a:bodyPr>
          <a:lstStyle/>
          <a:p>
            <a:r>
              <a:rPr lang="en-GB" sz="2000" b="1" dirty="0">
                <a:solidFill>
                  <a:schemeClr val="bg1"/>
                </a:solidFill>
                <a:latin typeface="Siemens Sans" pitchFamily="2" charset="0"/>
              </a:rPr>
              <a:t>Tailor your CV to the job you are applying for!</a:t>
            </a:r>
          </a:p>
          <a:p>
            <a:pPr marL="0" indent="0">
              <a:buNone/>
            </a:pPr>
            <a:r>
              <a:rPr lang="en-GB" sz="2000" dirty="0">
                <a:solidFill>
                  <a:schemeClr val="bg1"/>
                </a:solidFill>
                <a:latin typeface="Siemens Sans" pitchFamily="2" charset="0"/>
              </a:rPr>
              <a:t>When applying for a job, carefully read the sorts of skills and experiences the employer wants to see in a candidate. Make sure that your CV shows exactly how you are the perfect candidate. </a:t>
            </a:r>
          </a:p>
          <a:p>
            <a:pPr marL="0" indent="0">
              <a:buNone/>
            </a:pPr>
            <a:endParaRPr lang="en-GB" sz="2000" b="1" dirty="0">
              <a:solidFill>
                <a:schemeClr val="bg1"/>
              </a:solidFill>
              <a:latin typeface="Siemens Sans" pitchFamily="2" charset="0"/>
            </a:endParaRPr>
          </a:p>
          <a:p>
            <a:r>
              <a:rPr lang="en-GB" sz="2000" b="1" dirty="0">
                <a:solidFill>
                  <a:schemeClr val="bg1"/>
                </a:solidFill>
                <a:latin typeface="Siemens Sans" pitchFamily="2" charset="0"/>
              </a:rPr>
              <a:t>You can use your hobbies or your extra-curricular activities as evidence of skills and experience. </a:t>
            </a:r>
          </a:p>
          <a:p>
            <a:pPr marL="0" indent="0">
              <a:buNone/>
            </a:pPr>
            <a:r>
              <a:rPr lang="en-GB" sz="2000" dirty="0">
                <a:solidFill>
                  <a:schemeClr val="bg1"/>
                </a:solidFill>
                <a:latin typeface="Siemens Sans" pitchFamily="2" charset="0"/>
              </a:rPr>
              <a:t>For example, you might have learnt about teamwork from playing in your school's football team or shown dedication by getting to Grade 5 on the clarinet. </a:t>
            </a:r>
          </a:p>
          <a:p>
            <a:pPr marL="0" indent="0">
              <a:buNone/>
            </a:pPr>
            <a:endParaRPr lang="en-GB" sz="2000" dirty="0">
              <a:solidFill>
                <a:schemeClr val="bg1"/>
              </a:solidFill>
              <a:latin typeface="Siemens Sans" pitchFamily="2" charset="0"/>
            </a:endParaRPr>
          </a:p>
          <a:p>
            <a:r>
              <a:rPr lang="en-GB" sz="2000" b="1" dirty="0">
                <a:solidFill>
                  <a:schemeClr val="bg1"/>
                </a:solidFill>
                <a:latin typeface="Siemens Sans" pitchFamily="2" charset="0"/>
              </a:rPr>
              <a:t>Remember to Aim High! </a:t>
            </a:r>
          </a:p>
          <a:p>
            <a:pPr marL="0" indent="0">
              <a:buNone/>
            </a:pPr>
            <a:r>
              <a:rPr lang="en-GB" sz="2000" dirty="0">
                <a:solidFill>
                  <a:schemeClr val="bg1"/>
                </a:solidFill>
                <a:latin typeface="Siemens Sans" pitchFamily="2" charset="0"/>
              </a:rPr>
              <a:t>Writing a CV is about recognising your own strengths, skills and experiences. Building a great CV is a crucial step in working towards your career goals. </a:t>
            </a:r>
          </a:p>
        </p:txBody>
      </p:sp>
      <p:sp>
        <p:nvSpPr>
          <p:cNvPr id="5" name="Title 1">
            <a:extLst>
              <a:ext uri="{FF2B5EF4-FFF2-40B4-BE49-F238E27FC236}">
                <a16:creationId xmlns:a16="http://schemas.microsoft.com/office/drawing/2014/main" id="{5E0E0688-AC2E-4CC0-9AD3-4F053D306375}"/>
              </a:ext>
            </a:extLst>
          </p:cNvPr>
          <p:cNvSpPr>
            <a:spLocks noGrp="1"/>
          </p:cNvSpPr>
          <p:nvPr>
            <p:ph type="title"/>
          </p:nvPr>
        </p:nvSpPr>
        <p:spPr>
          <a:xfrm>
            <a:off x="506858" y="179798"/>
            <a:ext cx="10515600" cy="826678"/>
          </a:xfrm>
        </p:spPr>
        <p:txBody>
          <a:bodyPr/>
          <a:lstStyle/>
          <a:p>
            <a:r>
              <a:rPr lang="en-GB" dirty="0">
                <a:solidFill>
                  <a:schemeClr val="bg1"/>
                </a:solidFill>
                <a:latin typeface="Siemens Sans" pitchFamily="2" charset="0"/>
              </a:rPr>
              <a:t>CV Top Tips!</a:t>
            </a:r>
          </a:p>
        </p:txBody>
      </p:sp>
    </p:spTree>
    <p:extLst>
      <p:ext uri="{BB962C8B-B14F-4D97-AF65-F5344CB8AC3E}">
        <p14:creationId xmlns:p14="http://schemas.microsoft.com/office/powerpoint/2010/main" val="211944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82FF2B-938E-4949-B7CE-7AB164996F4D}"/>
              </a:ext>
            </a:extLst>
          </p:cNvPr>
          <p:cNvSpPr>
            <a:spLocks noGrp="1"/>
          </p:cNvSpPr>
          <p:nvPr>
            <p:ph idx="1"/>
          </p:nvPr>
        </p:nvSpPr>
        <p:spPr>
          <a:xfrm>
            <a:off x="931525" y="2185012"/>
            <a:ext cx="3866506" cy="4266951"/>
          </a:xfrm>
        </p:spPr>
        <p:txBody>
          <a:bodyPr anchor="ctr">
            <a:noAutofit/>
          </a:bodyPr>
          <a:lstStyle/>
          <a:p>
            <a:pPr marL="0" indent="0" algn="l" rtl="0">
              <a:buNone/>
            </a:pPr>
            <a:r>
              <a:rPr lang="en-GB" sz="2000" b="0" i="0" dirty="0">
                <a:solidFill>
                  <a:schemeClr val="bg1"/>
                </a:solidFill>
                <a:effectLst/>
                <a:latin typeface="Siemens Sans" pitchFamily="2" charset="0"/>
              </a:rPr>
              <a:t>"Now its you're turn!</a:t>
            </a:r>
          </a:p>
          <a:p>
            <a:pPr marL="0" indent="0" algn="l" rtl="0">
              <a:buNone/>
            </a:pPr>
            <a:endParaRPr lang="en-GB" sz="2000" b="0" i="0" dirty="0">
              <a:solidFill>
                <a:schemeClr val="bg1"/>
              </a:solidFill>
              <a:effectLst/>
              <a:latin typeface="Siemens Sans" pitchFamily="2" charset="0"/>
            </a:endParaRPr>
          </a:p>
          <a:p>
            <a:pPr marL="0" indent="0" algn="l" rtl="0">
              <a:buNone/>
            </a:pPr>
            <a:r>
              <a:rPr lang="en-GB" sz="2000" b="0" i="0" dirty="0">
                <a:solidFill>
                  <a:schemeClr val="bg1"/>
                </a:solidFill>
                <a:effectLst/>
                <a:latin typeface="Siemens Sans" pitchFamily="2" charset="0"/>
              </a:rPr>
              <a:t>Using the template in your Portfolio, have a go at creating a CV for the following summer engineering placement opportunity...</a:t>
            </a:r>
          </a:p>
          <a:p>
            <a:pPr marL="0" indent="0" algn="l" rtl="0">
              <a:buNone/>
            </a:pPr>
            <a:endParaRPr lang="en-GB" sz="2000" b="0" i="0" dirty="0">
              <a:solidFill>
                <a:schemeClr val="bg1"/>
              </a:solidFill>
              <a:effectLst/>
              <a:latin typeface="Siemens Sans" pitchFamily="2" charset="0"/>
            </a:endParaRPr>
          </a:p>
          <a:p>
            <a:pPr marL="0" indent="0" algn="l" rtl="0">
              <a:buNone/>
            </a:pPr>
            <a:r>
              <a:rPr lang="en-GB" sz="2000" b="0" i="0" dirty="0">
                <a:solidFill>
                  <a:schemeClr val="bg1"/>
                </a:solidFill>
                <a:effectLst/>
                <a:latin typeface="Siemens Sans" pitchFamily="2" charset="0"/>
              </a:rPr>
              <a:t>Remember that this is just a practice! Approach this task with care, pride and positivity."</a:t>
            </a:r>
          </a:p>
        </p:txBody>
      </p:sp>
      <p:pic>
        <p:nvPicPr>
          <p:cNvPr id="6" name="Picture 5">
            <a:extLst>
              <a:ext uri="{FF2B5EF4-FFF2-40B4-BE49-F238E27FC236}">
                <a16:creationId xmlns:a16="http://schemas.microsoft.com/office/drawing/2014/main" id="{F5C7869E-DBE6-407B-BF81-B60C9C34B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901" y="51787"/>
            <a:ext cx="2329753" cy="2133225"/>
          </a:xfrm>
          <a:prstGeom prst="rect">
            <a:avLst/>
          </a:prstGeom>
        </p:spPr>
      </p:pic>
      <p:pic>
        <p:nvPicPr>
          <p:cNvPr id="4" name="Picture 3">
            <a:extLst>
              <a:ext uri="{FF2B5EF4-FFF2-40B4-BE49-F238E27FC236}">
                <a16:creationId xmlns:a16="http://schemas.microsoft.com/office/drawing/2014/main" id="{78CEF6BC-61F8-4327-915D-08D75131467E}"/>
              </a:ext>
            </a:extLst>
          </p:cNvPr>
          <p:cNvPicPr>
            <a:picLocks noChangeAspect="1"/>
          </p:cNvPicPr>
          <p:nvPr/>
        </p:nvPicPr>
        <p:blipFill rotWithShape="1">
          <a:blip r:embed="rId3">
            <a:extLst>
              <a:ext uri="{28A0092B-C50C-407E-A947-70E740481C1C}">
                <a14:useLocalDpi xmlns:a14="http://schemas.microsoft.com/office/drawing/2010/main" val="0"/>
              </a:ext>
            </a:extLst>
          </a:blip>
          <a:srcRect t="10937" b="3678"/>
          <a:stretch/>
        </p:blipFill>
        <p:spPr>
          <a:xfrm>
            <a:off x="5680790" y="51787"/>
            <a:ext cx="5579685" cy="6754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6241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F41C780-B186-4B88-AD8A-9EFDC32C28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7C3F8543-27BE-4AA8-8421-82D84B8A3236}"/>
              </a:ext>
            </a:extLst>
          </p:cNvPr>
          <p:cNvSpPr>
            <a:spLocks noGrp="1"/>
          </p:cNvSpPr>
          <p:nvPr>
            <p:ph type="title"/>
          </p:nvPr>
        </p:nvSpPr>
        <p:spPr>
          <a:xfrm>
            <a:off x="838200" y="981575"/>
            <a:ext cx="10515600" cy="1325563"/>
          </a:xfrm>
        </p:spPr>
        <p:txBody>
          <a:bodyPr>
            <a:noAutofit/>
          </a:bodyPr>
          <a:lstStyle/>
          <a:p>
            <a:r>
              <a:rPr lang="en-GB" sz="7200" b="0" i="0" dirty="0">
                <a:solidFill>
                  <a:schemeClr val="bg1"/>
                </a:solidFill>
                <a:effectLst/>
                <a:latin typeface="Siemens Slab Black" pitchFamily="2" charset="0"/>
              </a:rPr>
              <a:t>Quiz and Reflection </a:t>
            </a:r>
            <a:endParaRPr lang="en-GB" sz="7200" dirty="0">
              <a:solidFill>
                <a:schemeClr val="bg1"/>
              </a:solidFill>
              <a:latin typeface="Siemens Slab Black" pitchFamily="2" charset="0"/>
            </a:endParaRPr>
          </a:p>
        </p:txBody>
      </p:sp>
      <p:sp>
        <p:nvSpPr>
          <p:cNvPr id="4" name="Content Placeholder 2">
            <a:extLst>
              <a:ext uri="{FF2B5EF4-FFF2-40B4-BE49-F238E27FC236}">
                <a16:creationId xmlns:a16="http://schemas.microsoft.com/office/drawing/2014/main" id="{07F22421-BCC3-4651-A705-53843A5B0AC7}"/>
              </a:ext>
            </a:extLst>
          </p:cNvPr>
          <p:cNvSpPr txBox="1">
            <a:spLocks/>
          </p:cNvSpPr>
          <p:nvPr/>
        </p:nvSpPr>
        <p:spPr>
          <a:xfrm>
            <a:off x="838200" y="2882882"/>
            <a:ext cx="5788632" cy="2859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rgbClr val="FFFFFF"/>
                </a:solidFill>
                <a:latin typeface="Siemens Sans" pitchFamily="2" charset="0"/>
              </a:rPr>
              <a:t>Put your knowledge to the test and complete the ‘Welcome to Siemens’ quiz in your Student Portfolio! </a:t>
            </a:r>
          </a:p>
          <a:p>
            <a:pPr marL="0" indent="0">
              <a:buFont typeface="Arial" panose="020B0604020202020204" pitchFamily="34" charset="0"/>
              <a:buNone/>
            </a:pPr>
            <a:endParaRPr lang="en-GB" sz="2400" dirty="0">
              <a:solidFill>
                <a:srgbClr val="FFFFFF"/>
              </a:solidFill>
              <a:latin typeface="Siemens Sans" pitchFamily="2" charset="0"/>
            </a:endParaRPr>
          </a:p>
          <a:p>
            <a:pPr marL="0" indent="0">
              <a:buFont typeface="Arial" panose="020B0604020202020204" pitchFamily="34" charset="0"/>
              <a:buNone/>
            </a:pPr>
            <a:r>
              <a:rPr lang="en-GB" sz="2400" dirty="0">
                <a:solidFill>
                  <a:srgbClr val="FFFFFF"/>
                </a:solidFill>
                <a:latin typeface="Siemens Sans" pitchFamily="2" charset="0"/>
              </a:rPr>
              <a:t>The correct answers can be found in the back of your Portfolio but no peaking…  </a:t>
            </a:r>
          </a:p>
        </p:txBody>
      </p:sp>
    </p:spTree>
    <p:extLst>
      <p:ext uri="{BB962C8B-B14F-4D97-AF65-F5344CB8AC3E}">
        <p14:creationId xmlns:p14="http://schemas.microsoft.com/office/powerpoint/2010/main" val="2977790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D502947-9DF6-4EF4-A06B-420E3E148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2212" y="539393"/>
            <a:ext cx="3901385" cy="5779213"/>
          </a:xfrm>
          <a:prstGeom prst="rect">
            <a:avLst/>
          </a:prstGeom>
        </p:spPr>
      </p:pic>
      <p:sp>
        <p:nvSpPr>
          <p:cNvPr id="12" name="TextBox 11">
            <a:extLst>
              <a:ext uri="{FF2B5EF4-FFF2-40B4-BE49-F238E27FC236}">
                <a16:creationId xmlns:a16="http://schemas.microsoft.com/office/drawing/2014/main" id="{A279DB14-C736-4726-AA88-FC181E677F48}"/>
              </a:ext>
            </a:extLst>
          </p:cNvPr>
          <p:cNvSpPr txBox="1"/>
          <p:nvPr/>
        </p:nvSpPr>
        <p:spPr>
          <a:xfrm>
            <a:off x="1037690" y="1043730"/>
            <a:ext cx="7798086" cy="4770537"/>
          </a:xfrm>
          <a:prstGeom prst="rect">
            <a:avLst/>
          </a:prstGeom>
          <a:noFill/>
        </p:spPr>
        <p:txBody>
          <a:bodyPr wrap="square" rtlCol="0">
            <a:spAutoFit/>
          </a:bodyPr>
          <a:lstStyle/>
          <a:p>
            <a:pPr algn="l" rtl="0"/>
            <a:r>
              <a:rPr lang="en-GB" sz="2600" b="1" i="0" dirty="0">
                <a:solidFill>
                  <a:srgbClr val="FFFFFF"/>
                </a:solidFill>
                <a:effectLst/>
                <a:latin typeface="Siemens Sans" pitchFamily="2" charset="0"/>
              </a:rPr>
              <a:t>Time to reflect...</a:t>
            </a:r>
            <a:endParaRPr lang="en-GB" sz="2600" b="0" i="0" dirty="0">
              <a:solidFill>
                <a:srgbClr val="FFFFFF"/>
              </a:solidFill>
              <a:effectLst/>
              <a:latin typeface="Siemens Sans" pitchFamily="2" charset="0"/>
            </a:endParaRPr>
          </a:p>
          <a:p>
            <a:pPr algn="l" rtl="0"/>
            <a:endParaRPr lang="en-GB" sz="2600" b="0" i="0" dirty="0">
              <a:solidFill>
                <a:srgbClr val="FFFFFF"/>
              </a:solidFill>
              <a:effectLst/>
              <a:latin typeface="Siemens Sans" pitchFamily="2" charset="0"/>
            </a:endParaRPr>
          </a:p>
          <a:p>
            <a:pPr algn="l" rtl="0"/>
            <a:r>
              <a:rPr lang="en-GB" sz="2400" b="0" i="0" dirty="0">
                <a:solidFill>
                  <a:schemeClr val="bg1"/>
                </a:solidFill>
                <a:effectLst/>
                <a:latin typeface="Siemens Sans" pitchFamily="2" charset="0"/>
              </a:rPr>
              <a:t>Go to your Skills Builder Passport at the back of your Portfolio and look at the steps for Aiming High. </a:t>
            </a:r>
            <a:br>
              <a:rPr lang="en-GB" sz="2400" b="0" i="0" dirty="0">
                <a:solidFill>
                  <a:schemeClr val="bg1"/>
                </a:solidFill>
                <a:effectLst/>
                <a:latin typeface="Siemens Sans" pitchFamily="2" charset="0"/>
              </a:rPr>
            </a:br>
            <a:endParaRPr lang="en-GB" sz="2400" b="0" i="0" dirty="0">
              <a:solidFill>
                <a:schemeClr val="bg1"/>
              </a:solidFill>
              <a:effectLst/>
              <a:latin typeface="Siemens Sans" pitchFamily="2" charset="0"/>
            </a:endParaRPr>
          </a:p>
          <a:p>
            <a:pPr algn="l" rtl="0"/>
            <a:r>
              <a:rPr lang="en-GB" sz="2400" b="0" i="0" dirty="0">
                <a:solidFill>
                  <a:schemeClr val="bg1"/>
                </a:solidFill>
                <a:effectLst/>
                <a:latin typeface="Siemens Sans" pitchFamily="2" charset="0"/>
              </a:rPr>
              <a:t>Pick one or more steps that you think you have developed during this module. </a:t>
            </a:r>
            <a:br>
              <a:rPr lang="en-GB" sz="2400" b="0" i="0" dirty="0">
                <a:solidFill>
                  <a:schemeClr val="bg1"/>
                </a:solidFill>
                <a:effectLst/>
                <a:latin typeface="Siemens Sans" pitchFamily="2" charset="0"/>
              </a:rPr>
            </a:br>
            <a:endParaRPr lang="en-GB" sz="2400" b="0" i="0" dirty="0">
              <a:solidFill>
                <a:schemeClr val="bg1"/>
              </a:solidFill>
              <a:effectLst/>
              <a:latin typeface="Siemens Sans" pitchFamily="2" charset="0"/>
            </a:endParaRPr>
          </a:p>
          <a:p>
            <a:pPr algn="l" rtl="0"/>
            <a:r>
              <a:rPr lang="en-GB" sz="2400" b="0" i="0" dirty="0">
                <a:solidFill>
                  <a:schemeClr val="bg1"/>
                </a:solidFill>
                <a:effectLst/>
                <a:latin typeface="Siemens Sans" pitchFamily="2" charset="0"/>
              </a:rPr>
              <a:t>For each step, write an example of where you have demonstrated this skill while working through this module. </a:t>
            </a:r>
          </a:p>
          <a:p>
            <a:pPr algn="l" rtl="0"/>
            <a:br>
              <a:rPr lang="en-GB" dirty="0"/>
            </a:br>
            <a:endParaRPr lang="en-GB" dirty="0"/>
          </a:p>
        </p:txBody>
      </p:sp>
    </p:spTree>
    <p:extLst>
      <p:ext uri="{BB962C8B-B14F-4D97-AF65-F5344CB8AC3E}">
        <p14:creationId xmlns:p14="http://schemas.microsoft.com/office/powerpoint/2010/main" val="950613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37D"/>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FE1406-DEC1-426B-9639-18F035E14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32" y="3236360"/>
            <a:ext cx="4013772" cy="4013772"/>
          </a:xfrm>
          <a:prstGeom prst="rect">
            <a:avLst/>
          </a:prstGeom>
        </p:spPr>
      </p:pic>
      <p:pic>
        <p:nvPicPr>
          <p:cNvPr id="4" name="Picture 3">
            <a:extLst>
              <a:ext uri="{FF2B5EF4-FFF2-40B4-BE49-F238E27FC236}">
                <a16:creationId xmlns:a16="http://schemas.microsoft.com/office/drawing/2014/main" id="{6E5FB285-3EBA-4D56-A728-C56EAD90C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353" y="-488022"/>
            <a:ext cx="7417941" cy="7417941"/>
          </a:xfrm>
          <a:prstGeom prst="rect">
            <a:avLst/>
          </a:prstGeom>
        </p:spPr>
      </p:pic>
      <p:sp>
        <p:nvSpPr>
          <p:cNvPr id="2" name="Title 1">
            <a:extLst>
              <a:ext uri="{FF2B5EF4-FFF2-40B4-BE49-F238E27FC236}">
                <a16:creationId xmlns:a16="http://schemas.microsoft.com/office/drawing/2014/main" id="{8C75468F-DCEB-4266-AD3B-6DF18DFABDF5}"/>
              </a:ext>
            </a:extLst>
          </p:cNvPr>
          <p:cNvSpPr>
            <a:spLocks noGrp="1"/>
          </p:cNvSpPr>
          <p:nvPr>
            <p:ph type="title"/>
          </p:nvPr>
        </p:nvSpPr>
        <p:spPr>
          <a:xfrm>
            <a:off x="507500" y="390418"/>
            <a:ext cx="10639961" cy="3305710"/>
          </a:xfrm>
        </p:spPr>
        <p:txBody>
          <a:bodyPr>
            <a:normAutofit fontScale="90000"/>
          </a:bodyPr>
          <a:lstStyle/>
          <a:p>
            <a:r>
              <a:rPr lang="en-GB" sz="6000" dirty="0">
                <a:solidFill>
                  <a:schemeClr val="bg1"/>
                </a:solidFill>
                <a:latin typeface="Siemens Slab Black" pitchFamily="2" charset="0"/>
              </a:rPr>
              <a:t>Congratulations!</a:t>
            </a:r>
            <a:br>
              <a:rPr lang="en-GB" sz="6000" dirty="0">
                <a:solidFill>
                  <a:schemeClr val="bg1"/>
                </a:solidFill>
                <a:latin typeface="Siemens Slab Black" pitchFamily="2" charset="0"/>
              </a:rPr>
            </a:br>
            <a:r>
              <a:rPr lang="en-GB" sz="6000" dirty="0">
                <a:solidFill>
                  <a:schemeClr val="bg1"/>
                </a:solidFill>
                <a:latin typeface="Siemens Slab Black" pitchFamily="2" charset="0"/>
              </a:rPr>
              <a:t>                                                                       You have completed Module 7 – A Future in Engineering!</a:t>
            </a:r>
          </a:p>
        </p:txBody>
      </p:sp>
    </p:spTree>
    <p:extLst>
      <p:ext uri="{BB962C8B-B14F-4D97-AF65-F5344CB8AC3E}">
        <p14:creationId xmlns:p14="http://schemas.microsoft.com/office/powerpoint/2010/main" val="3562604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82FF2B-938E-4949-B7CE-7AB164996F4D}"/>
              </a:ext>
            </a:extLst>
          </p:cNvPr>
          <p:cNvSpPr>
            <a:spLocks noGrp="1"/>
          </p:cNvSpPr>
          <p:nvPr>
            <p:ph idx="1"/>
          </p:nvPr>
        </p:nvSpPr>
        <p:spPr>
          <a:xfrm>
            <a:off x="663539" y="506056"/>
            <a:ext cx="4781764" cy="5530671"/>
          </a:xfrm>
        </p:spPr>
        <p:txBody>
          <a:bodyPr anchor="t">
            <a:noAutofit/>
          </a:bodyPr>
          <a:lstStyle/>
          <a:p>
            <a:pPr marL="0" indent="0">
              <a:buNone/>
            </a:pPr>
            <a:r>
              <a:rPr lang="en-GB" sz="2000" b="1" dirty="0">
                <a:solidFill>
                  <a:schemeClr val="bg1"/>
                </a:solidFill>
                <a:latin typeface="Siemens Sans" pitchFamily="2" charset="0"/>
              </a:rPr>
              <a:t>Module Summary </a:t>
            </a:r>
          </a:p>
          <a:p>
            <a:pPr marL="0" indent="0">
              <a:buNone/>
            </a:pPr>
            <a:endParaRPr lang="en-GB" sz="2000" b="1" dirty="0">
              <a:solidFill>
                <a:schemeClr val="bg1"/>
              </a:solidFill>
              <a:latin typeface="Siemens Sans" pitchFamily="2" charset="0"/>
            </a:endParaRPr>
          </a:p>
          <a:p>
            <a:pPr marL="0" indent="0">
              <a:buNone/>
            </a:pPr>
            <a:r>
              <a:rPr lang="en-GB" sz="2000" dirty="0">
                <a:solidFill>
                  <a:schemeClr val="bg1"/>
                </a:solidFill>
                <a:latin typeface="Siemens Sans" pitchFamily="2" charset="0"/>
              </a:rPr>
              <a:t>There are lots of different ways to become an engineer at Siemens. In this module, you will consider the different routes available and the steps that you can take to progress along a chosen route. </a:t>
            </a:r>
          </a:p>
          <a:p>
            <a:pPr marL="0" indent="0">
              <a:buNone/>
            </a:pPr>
            <a:endParaRPr lang="en-GB" sz="2000" dirty="0">
              <a:solidFill>
                <a:schemeClr val="bg1"/>
              </a:solidFill>
              <a:latin typeface="Siemens Sans" pitchFamily="2" charset="0"/>
            </a:endParaRPr>
          </a:p>
          <a:p>
            <a:pPr marL="0" indent="0" algn="l" rtl="0">
              <a:buNone/>
            </a:pPr>
            <a:r>
              <a:rPr lang="en-GB" sz="2000" b="1" i="0" dirty="0">
                <a:solidFill>
                  <a:schemeClr val="bg1"/>
                </a:solidFill>
                <a:effectLst/>
                <a:latin typeface="Siemens Sans" pitchFamily="2" charset="0"/>
              </a:rPr>
              <a:t>Learning Objectives </a:t>
            </a:r>
          </a:p>
          <a:p>
            <a:pPr marL="0" indent="0" algn="l" rtl="0">
              <a:buNone/>
            </a:pPr>
            <a:endParaRPr lang="en-GB" sz="2000" b="1" i="0" dirty="0">
              <a:solidFill>
                <a:schemeClr val="bg1"/>
              </a:solidFill>
              <a:effectLst/>
              <a:latin typeface="Siemens Sans" pitchFamily="2" charset="0"/>
            </a:endParaRPr>
          </a:p>
          <a:p>
            <a:r>
              <a:rPr lang="en-GB" sz="1800" i="0" dirty="0">
                <a:solidFill>
                  <a:schemeClr val="bg1"/>
                </a:solidFill>
                <a:effectLst/>
                <a:latin typeface="Siemens Sans" pitchFamily="2" charset="0"/>
              </a:rPr>
              <a:t>Develop awareness about the routes into an engineering career at Siemens</a:t>
            </a:r>
          </a:p>
          <a:p>
            <a:r>
              <a:rPr lang="en-GB" sz="1800" i="0" dirty="0">
                <a:solidFill>
                  <a:schemeClr val="bg1"/>
                </a:solidFill>
                <a:effectLst/>
                <a:latin typeface="Siemens Sans" pitchFamily="2" charset="0"/>
              </a:rPr>
              <a:t>Develop the essential skill of ‘Aiming High’  </a:t>
            </a:r>
          </a:p>
          <a:p>
            <a:r>
              <a:rPr lang="en-GB" sz="1800" i="0" dirty="0">
                <a:solidFill>
                  <a:schemeClr val="bg1"/>
                </a:solidFill>
                <a:effectLst/>
                <a:latin typeface="Siemens Sans" pitchFamily="2" charset="0"/>
              </a:rPr>
              <a:t>Understand what makes a good CV </a:t>
            </a:r>
          </a:p>
          <a:p>
            <a:r>
              <a:rPr lang="en-GB" sz="1800" i="0" dirty="0">
                <a:solidFill>
                  <a:schemeClr val="bg1"/>
                </a:solidFill>
                <a:effectLst/>
                <a:latin typeface="Siemens Sans" pitchFamily="2" charset="0"/>
              </a:rPr>
              <a:t>Create a practice CV for an example work experience opportunity at Siemens </a:t>
            </a:r>
            <a:endParaRPr lang="en-GB" sz="1800" dirty="0">
              <a:solidFill>
                <a:schemeClr val="bg1"/>
              </a:solidFill>
              <a:latin typeface="Siemens Sans" pitchFamily="2" charset="0"/>
            </a:endParaRPr>
          </a:p>
        </p:txBody>
      </p:sp>
      <p:pic>
        <p:nvPicPr>
          <p:cNvPr id="9" name="Picture 8">
            <a:extLst>
              <a:ext uri="{FF2B5EF4-FFF2-40B4-BE49-F238E27FC236}">
                <a16:creationId xmlns:a16="http://schemas.microsoft.com/office/drawing/2014/main" id="{3D173958-37B5-43A3-9F9C-A69EF640C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6882" y="2706900"/>
            <a:ext cx="3713466" cy="3713466"/>
          </a:xfrm>
          <a:prstGeom prst="rect">
            <a:avLst/>
          </a:prstGeom>
        </p:spPr>
      </p:pic>
      <p:sp>
        <p:nvSpPr>
          <p:cNvPr id="10" name="Content Placeholder 2">
            <a:extLst>
              <a:ext uri="{FF2B5EF4-FFF2-40B4-BE49-F238E27FC236}">
                <a16:creationId xmlns:a16="http://schemas.microsoft.com/office/drawing/2014/main" id="{758282A1-D952-45EA-90E6-8E309F83AF99}"/>
              </a:ext>
            </a:extLst>
          </p:cNvPr>
          <p:cNvSpPr txBox="1">
            <a:spLocks/>
          </p:cNvSpPr>
          <p:nvPr/>
        </p:nvSpPr>
        <p:spPr>
          <a:xfrm>
            <a:off x="6096000" y="1414659"/>
            <a:ext cx="4781764" cy="37134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chemeClr val="bg1"/>
                </a:solidFill>
                <a:latin typeface="Siemens Sans" pitchFamily="2" charset="0"/>
              </a:rPr>
              <a:t>Session Length: </a:t>
            </a:r>
          </a:p>
          <a:p>
            <a:pPr marL="0" indent="0">
              <a:buFont typeface="Arial" panose="020B0604020202020204" pitchFamily="34" charset="0"/>
              <a:buNone/>
            </a:pPr>
            <a:r>
              <a:rPr lang="en-GB" sz="2000" dirty="0">
                <a:solidFill>
                  <a:schemeClr val="bg1"/>
                </a:solidFill>
                <a:latin typeface="Siemens Sans" pitchFamily="2" charset="0"/>
              </a:rPr>
              <a:t>1-2 hours </a:t>
            </a:r>
          </a:p>
          <a:p>
            <a:pPr marL="0" indent="0">
              <a:buFont typeface="Arial" panose="020B0604020202020204" pitchFamily="34" charset="0"/>
              <a:buNone/>
            </a:pPr>
            <a:endParaRPr lang="en-GB" sz="2000" b="1" dirty="0">
              <a:solidFill>
                <a:schemeClr val="bg1"/>
              </a:solidFill>
              <a:latin typeface="Siemens Sans" pitchFamily="2" charset="0"/>
            </a:endParaRPr>
          </a:p>
          <a:p>
            <a:pPr marL="0" indent="0">
              <a:buFont typeface="Arial" panose="020B0604020202020204" pitchFamily="34" charset="0"/>
              <a:buNone/>
            </a:pPr>
            <a:endParaRPr lang="en-GB" sz="2000" b="1" dirty="0">
              <a:solidFill>
                <a:schemeClr val="bg1"/>
              </a:solidFill>
              <a:latin typeface="Siemens Sans" pitchFamily="2" charset="0"/>
            </a:endParaRPr>
          </a:p>
          <a:p>
            <a:pPr marL="0" indent="0">
              <a:buFont typeface="Arial" panose="020B0604020202020204" pitchFamily="34" charset="0"/>
              <a:buNone/>
            </a:pPr>
            <a:r>
              <a:rPr lang="en-GB" sz="2000" b="1" dirty="0">
                <a:solidFill>
                  <a:schemeClr val="bg1"/>
                </a:solidFill>
                <a:latin typeface="Siemens Sans" pitchFamily="2" charset="0"/>
              </a:rPr>
              <a:t>Resources: </a:t>
            </a:r>
          </a:p>
          <a:p>
            <a:pPr marL="0" indent="0">
              <a:buFont typeface="Arial" panose="020B0604020202020204" pitchFamily="34" charset="0"/>
              <a:buNone/>
            </a:pPr>
            <a:endParaRPr lang="en-GB" sz="2000" b="1" dirty="0">
              <a:solidFill>
                <a:schemeClr val="bg1"/>
              </a:solidFill>
              <a:latin typeface="Siemens Sans" pitchFamily="2" charset="0"/>
            </a:endParaRPr>
          </a:p>
          <a:p>
            <a:r>
              <a:rPr lang="en-GB" sz="2000" dirty="0">
                <a:solidFill>
                  <a:schemeClr val="bg1"/>
                </a:solidFill>
                <a:latin typeface="Siemens Sans" pitchFamily="2" charset="0"/>
              </a:rPr>
              <a:t>SIP Portfolio </a:t>
            </a:r>
          </a:p>
          <a:p>
            <a:r>
              <a:rPr lang="en-GB" sz="2000" dirty="0">
                <a:solidFill>
                  <a:schemeClr val="bg1"/>
                </a:solidFill>
                <a:latin typeface="Siemens Sans" pitchFamily="2" charset="0"/>
              </a:rPr>
              <a:t>Pens and pencils</a:t>
            </a:r>
          </a:p>
          <a:p>
            <a:r>
              <a:rPr lang="en-GB" sz="2000" dirty="0">
                <a:solidFill>
                  <a:schemeClr val="bg1"/>
                </a:solidFill>
                <a:latin typeface="Siemens Sans" pitchFamily="2" charset="0"/>
              </a:rPr>
              <a:t>Access to the internet</a:t>
            </a:r>
          </a:p>
        </p:txBody>
      </p:sp>
    </p:spTree>
    <p:extLst>
      <p:ext uri="{BB962C8B-B14F-4D97-AF65-F5344CB8AC3E}">
        <p14:creationId xmlns:p14="http://schemas.microsoft.com/office/powerpoint/2010/main" val="117584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FBA603-2A93-472A-8E55-61BB213BB41F}"/>
              </a:ext>
            </a:extLst>
          </p:cNvPr>
          <p:cNvSpPr>
            <a:spLocks noGrp="1"/>
          </p:cNvSpPr>
          <p:nvPr>
            <p:ph idx="1"/>
          </p:nvPr>
        </p:nvSpPr>
        <p:spPr>
          <a:xfrm>
            <a:off x="612168" y="1020963"/>
            <a:ext cx="7422223" cy="4816070"/>
          </a:xfrm>
        </p:spPr>
        <p:txBody>
          <a:bodyPr>
            <a:noAutofit/>
          </a:bodyPr>
          <a:lstStyle/>
          <a:p>
            <a:pPr marL="0" indent="0">
              <a:buNone/>
            </a:pPr>
            <a:r>
              <a:rPr lang="en-GB" sz="1800" dirty="0">
                <a:solidFill>
                  <a:schemeClr val="bg1"/>
                </a:solidFill>
                <a:latin typeface="Siemens Sans" pitchFamily="2" charset="0"/>
              </a:rPr>
              <a:t>"Hey there, great to see you again! </a:t>
            </a:r>
          </a:p>
          <a:p>
            <a:pPr marL="0" indent="0">
              <a:buNone/>
            </a:pPr>
            <a:endParaRPr lang="en-GB" sz="1800" dirty="0">
              <a:solidFill>
                <a:schemeClr val="bg1"/>
              </a:solidFill>
              <a:latin typeface="Siemens Sans" pitchFamily="2" charset="0"/>
            </a:endParaRPr>
          </a:p>
          <a:p>
            <a:pPr marL="0" indent="0">
              <a:buNone/>
            </a:pPr>
            <a:r>
              <a:rPr lang="en-GB" sz="1800" dirty="0">
                <a:solidFill>
                  <a:schemeClr val="bg1"/>
                </a:solidFill>
                <a:latin typeface="Siemens Sans" pitchFamily="2" charset="0"/>
              </a:rPr>
              <a:t>And congratulations - you’re on to the seventh module, 'A Future in Engineering'! I hope that you've enjoyed programme so far.</a:t>
            </a:r>
          </a:p>
          <a:p>
            <a:pPr marL="0" indent="0">
              <a:buNone/>
            </a:pPr>
            <a:endParaRPr lang="en-GB" sz="1800" dirty="0">
              <a:solidFill>
                <a:schemeClr val="bg1"/>
              </a:solidFill>
              <a:latin typeface="Siemens Sans" pitchFamily="2" charset="0"/>
            </a:endParaRPr>
          </a:p>
          <a:p>
            <a:pPr marL="0" indent="0">
              <a:buNone/>
            </a:pPr>
            <a:r>
              <a:rPr lang="en-GB" sz="1800" dirty="0">
                <a:solidFill>
                  <a:schemeClr val="bg1"/>
                </a:solidFill>
                <a:latin typeface="Siemens Sans" pitchFamily="2" charset="0"/>
              </a:rPr>
              <a:t>There are lots of different ways that you can become an engineer at Siemens. In this module we will consider your future career as an engineer and the steps and skills you will need to get there, including building a great CV! </a:t>
            </a:r>
          </a:p>
          <a:p>
            <a:pPr marL="0" indent="0">
              <a:buNone/>
            </a:pPr>
            <a:endParaRPr lang="en-GB" sz="1800" dirty="0">
              <a:solidFill>
                <a:schemeClr val="bg1"/>
              </a:solidFill>
              <a:latin typeface="Siemens Sans" pitchFamily="2" charset="0"/>
            </a:endParaRPr>
          </a:p>
          <a:p>
            <a:pPr marL="0" indent="0">
              <a:buNone/>
            </a:pPr>
            <a:r>
              <a:rPr lang="en-GB" sz="1800" dirty="0">
                <a:solidFill>
                  <a:schemeClr val="bg1"/>
                </a:solidFill>
                <a:latin typeface="Siemens Sans" pitchFamily="2" charset="0"/>
              </a:rPr>
              <a:t>Along the way you will also develop your essential skill of ‘Aiming High’ which is crucial for setting and achieving clear career goals.</a:t>
            </a:r>
          </a:p>
          <a:p>
            <a:pPr marL="0" indent="0">
              <a:buNone/>
            </a:pPr>
            <a:endParaRPr lang="en-GB" sz="1800" dirty="0">
              <a:solidFill>
                <a:schemeClr val="bg1"/>
              </a:solidFill>
              <a:latin typeface="Siemens Sans" pitchFamily="2" charset="0"/>
            </a:endParaRPr>
          </a:p>
          <a:p>
            <a:pPr marL="0" indent="0">
              <a:buNone/>
            </a:pPr>
            <a:r>
              <a:rPr lang="en-GB" sz="1800" dirty="0">
                <a:solidFill>
                  <a:schemeClr val="bg1"/>
                </a:solidFill>
                <a:latin typeface="Siemens Sans" pitchFamily="2" charset="0"/>
              </a:rPr>
              <a:t>Let's get started!"</a:t>
            </a:r>
          </a:p>
        </p:txBody>
      </p:sp>
      <p:pic>
        <p:nvPicPr>
          <p:cNvPr id="7" name="Picture 6">
            <a:extLst>
              <a:ext uri="{FF2B5EF4-FFF2-40B4-BE49-F238E27FC236}">
                <a16:creationId xmlns:a16="http://schemas.microsoft.com/office/drawing/2014/main" id="{FFCE7E60-F91A-46E3-857B-6EACF4D35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972" y="1533425"/>
            <a:ext cx="4140413" cy="3791145"/>
          </a:xfrm>
          <a:prstGeom prst="rect">
            <a:avLst/>
          </a:prstGeom>
        </p:spPr>
      </p:pic>
    </p:spTree>
    <p:extLst>
      <p:ext uri="{BB962C8B-B14F-4D97-AF65-F5344CB8AC3E}">
        <p14:creationId xmlns:p14="http://schemas.microsoft.com/office/powerpoint/2010/main" val="160162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37D"/>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8EE48D-89AC-4D8A-926B-169CCE0635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72073"/>
            <a:ext cx="10515600" cy="5583200"/>
          </a:xfrm>
        </p:spPr>
      </p:pic>
      <p:sp>
        <p:nvSpPr>
          <p:cNvPr id="6" name="Title 1">
            <a:extLst>
              <a:ext uri="{FF2B5EF4-FFF2-40B4-BE49-F238E27FC236}">
                <a16:creationId xmlns:a16="http://schemas.microsoft.com/office/drawing/2014/main" id="{6F5A63BF-3B69-4FC6-B320-01E4994BFA37}"/>
              </a:ext>
            </a:extLst>
          </p:cNvPr>
          <p:cNvSpPr>
            <a:spLocks noGrp="1"/>
          </p:cNvSpPr>
          <p:nvPr>
            <p:ph type="title"/>
          </p:nvPr>
        </p:nvSpPr>
        <p:spPr>
          <a:xfrm>
            <a:off x="761572" y="231561"/>
            <a:ext cx="10668856" cy="1997931"/>
          </a:xfrm>
        </p:spPr>
        <p:txBody>
          <a:bodyPr>
            <a:normAutofit/>
          </a:bodyPr>
          <a:lstStyle/>
          <a:p>
            <a:r>
              <a:rPr lang="en-GB" sz="6000" dirty="0">
                <a:solidFill>
                  <a:schemeClr val="bg1"/>
                </a:solidFill>
                <a:latin typeface="Siemens Slab Black" pitchFamily="2" charset="0"/>
              </a:rPr>
              <a:t>Skills Builder Partnership</a:t>
            </a:r>
          </a:p>
        </p:txBody>
      </p:sp>
    </p:spTree>
    <p:extLst>
      <p:ext uri="{BB962C8B-B14F-4D97-AF65-F5344CB8AC3E}">
        <p14:creationId xmlns:p14="http://schemas.microsoft.com/office/powerpoint/2010/main" val="3441430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90A14-B2ED-4562-8E2C-C305310598B1}"/>
              </a:ext>
            </a:extLst>
          </p:cNvPr>
          <p:cNvSpPr>
            <a:spLocks noGrp="1"/>
          </p:cNvSpPr>
          <p:nvPr>
            <p:ph idx="1"/>
          </p:nvPr>
        </p:nvSpPr>
        <p:spPr>
          <a:xfrm>
            <a:off x="390419" y="572177"/>
            <a:ext cx="8578921" cy="4351338"/>
          </a:xfrm>
        </p:spPr>
        <p:txBody>
          <a:bodyPr>
            <a:noAutofit/>
          </a:bodyPr>
          <a:lstStyle/>
          <a:p>
            <a:pPr marL="0" indent="0">
              <a:buNone/>
            </a:pPr>
            <a:r>
              <a:rPr lang="en-GB" sz="1800" dirty="0">
                <a:solidFill>
                  <a:schemeClr val="bg1"/>
                </a:solidFill>
                <a:latin typeface="Siemens Sans" pitchFamily="2" charset="0"/>
              </a:rPr>
              <a:t>In this module we will be focusing on building the essential skill - Aiming High.</a:t>
            </a:r>
          </a:p>
          <a:p>
            <a:pPr marL="0" indent="0">
              <a:buNone/>
            </a:pPr>
            <a:endParaRPr lang="en-GB" sz="1800" dirty="0">
              <a:solidFill>
                <a:schemeClr val="bg1"/>
              </a:solidFill>
              <a:latin typeface="Siemens Sans" pitchFamily="2" charset="0"/>
            </a:endParaRPr>
          </a:p>
          <a:p>
            <a:pPr marL="0" indent="0">
              <a:buNone/>
            </a:pPr>
            <a:r>
              <a:rPr lang="en-GB" sz="1800" dirty="0">
                <a:solidFill>
                  <a:schemeClr val="bg1"/>
                </a:solidFill>
                <a:latin typeface="Siemens Sans" pitchFamily="2" charset="0"/>
              </a:rPr>
              <a:t>The Skills Builder Universal Framework defines Aiming High as: The ability to set clear, tangible goals and devise a robust route to achieving them.</a:t>
            </a:r>
          </a:p>
          <a:p>
            <a:pPr marL="0" indent="0">
              <a:buNone/>
            </a:pPr>
            <a:endParaRPr lang="en-GB" sz="1800" dirty="0">
              <a:solidFill>
                <a:schemeClr val="bg1"/>
              </a:solidFill>
              <a:latin typeface="Siemens Sans" pitchFamily="2" charset="0"/>
            </a:endParaRPr>
          </a:p>
          <a:p>
            <a:pPr marL="0" indent="0">
              <a:buNone/>
            </a:pPr>
            <a:r>
              <a:rPr lang="en-GB" sz="1800" dirty="0">
                <a:solidFill>
                  <a:schemeClr val="bg1"/>
                </a:solidFill>
                <a:latin typeface="Siemens Sans" pitchFamily="2" charset="0"/>
              </a:rPr>
              <a:t>This skill includes... </a:t>
            </a:r>
          </a:p>
          <a:p>
            <a:pPr marL="0" indent="0">
              <a:buNone/>
            </a:pPr>
            <a:endParaRPr lang="en-GB" sz="1800" dirty="0">
              <a:solidFill>
                <a:schemeClr val="bg1"/>
              </a:solidFill>
              <a:latin typeface="Siemens Sans" pitchFamily="2" charset="0"/>
            </a:endParaRPr>
          </a:p>
          <a:p>
            <a:r>
              <a:rPr lang="en-GB" sz="1800" dirty="0">
                <a:solidFill>
                  <a:schemeClr val="bg1"/>
                </a:solidFill>
                <a:latin typeface="Siemens Sans" pitchFamily="2" charset="0"/>
              </a:rPr>
              <a:t>Being able to identify what doing well looks like for you</a:t>
            </a:r>
          </a:p>
          <a:p>
            <a:r>
              <a:rPr lang="en-GB" sz="1800" dirty="0">
                <a:solidFill>
                  <a:schemeClr val="bg1"/>
                </a:solidFill>
                <a:latin typeface="Siemens Sans" pitchFamily="2" charset="0"/>
              </a:rPr>
              <a:t>Setting goals and organising yourself to achieve them </a:t>
            </a:r>
          </a:p>
          <a:p>
            <a:r>
              <a:rPr lang="en-GB" sz="1800" dirty="0">
                <a:solidFill>
                  <a:schemeClr val="bg1"/>
                </a:solidFill>
                <a:latin typeface="Siemens Sans" pitchFamily="2" charset="0"/>
              </a:rPr>
              <a:t>Working with care, pride and a positive approach </a:t>
            </a:r>
          </a:p>
          <a:p>
            <a:pPr marL="0" indent="0">
              <a:buNone/>
            </a:pPr>
            <a:endParaRPr lang="en-GB" sz="1800" dirty="0">
              <a:solidFill>
                <a:schemeClr val="bg1"/>
              </a:solidFill>
              <a:latin typeface="Siemens Sans" pitchFamily="2" charset="0"/>
            </a:endParaRPr>
          </a:p>
          <a:p>
            <a:pPr marL="0" indent="0">
              <a:buNone/>
            </a:pPr>
            <a:r>
              <a:rPr lang="en-GB" sz="1800" dirty="0">
                <a:solidFill>
                  <a:schemeClr val="bg1"/>
                </a:solidFill>
                <a:latin typeface="Siemens Sans" pitchFamily="2" charset="0"/>
              </a:rPr>
              <a:t>Take a look at the Skills Builder Passport in the back of your Portfolio and review the 10 steps to build your aiming high skills.</a:t>
            </a:r>
          </a:p>
          <a:p>
            <a:pPr marL="0" indent="0">
              <a:buNone/>
            </a:pPr>
            <a:r>
              <a:rPr lang="en-GB" sz="1800" dirty="0">
                <a:solidFill>
                  <a:schemeClr val="bg1"/>
                </a:solidFill>
                <a:latin typeface="Siemens Sans" pitchFamily="2" charset="0"/>
              </a:rPr>
              <a:t>When have you used this skill before? </a:t>
            </a:r>
          </a:p>
          <a:p>
            <a:pPr marL="0" indent="0">
              <a:buNone/>
            </a:pPr>
            <a:endParaRPr lang="en-GB" sz="1800" dirty="0">
              <a:solidFill>
                <a:schemeClr val="bg1"/>
              </a:solidFill>
              <a:latin typeface="Siemens Sans" pitchFamily="2" charset="0"/>
            </a:endParaRPr>
          </a:p>
          <a:p>
            <a:pPr marL="0" indent="0">
              <a:buNone/>
            </a:pPr>
            <a:r>
              <a:rPr lang="en-GB" sz="1800" dirty="0">
                <a:solidFill>
                  <a:schemeClr val="bg1"/>
                </a:solidFill>
                <a:latin typeface="Siemens Sans" pitchFamily="2" charset="0"/>
              </a:rPr>
              <a:t>Want to build this skill? Have a look at the </a:t>
            </a:r>
            <a:r>
              <a:rPr lang="en-GB" sz="1800" dirty="0">
                <a:solidFill>
                  <a:schemeClr val="bg1"/>
                </a:solidFill>
                <a:latin typeface="Siemens Sans" pitchFamily="2" charset="0"/>
                <a:hlinkClick r:id="rId2">
                  <a:extLst>
                    <a:ext uri="{A12FA001-AC4F-418D-AE19-62706E023703}">
                      <ahyp:hlinkClr xmlns:ahyp="http://schemas.microsoft.com/office/drawing/2018/hyperlinkcolor" val="tx"/>
                    </a:ext>
                  </a:extLst>
                </a:hlinkClick>
              </a:rPr>
              <a:t>Skills Builder Universal framework</a:t>
            </a:r>
            <a:r>
              <a:rPr lang="en-GB" sz="1800" dirty="0">
                <a:solidFill>
                  <a:schemeClr val="bg1"/>
                </a:solidFill>
                <a:latin typeface="Siemens Sans" pitchFamily="2" charset="0"/>
              </a:rPr>
              <a:t>.</a:t>
            </a:r>
          </a:p>
        </p:txBody>
      </p:sp>
      <p:pic>
        <p:nvPicPr>
          <p:cNvPr id="7" name="Picture 6">
            <a:extLst>
              <a:ext uri="{FF2B5EF4-FFF2-40B4-BE49-F238E27FC236}">
                <a16:creationId xmlns:a16="http://schemas.microsoft.com/office/drawing/2014/main" id="{7DD92FF2-5823-4519-B09F-CAB558E24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621" y="1255615"/>
            <a:ext cx="4346769" cy="4346769"/>
          </a:xfrm>
          <a:prstGeom prst="rect">
            <a:avLst/>
          </a:prstGeom>
        </p:spPr>
      </p:pic>
    </p:spTree>
    <p:extLst>
      <p:ext uri="{BB962C8B-B14F-4D97-AF65-F5344CB8AC3E}">
        <p14:creationId xmlns:p14="http://schemas.microsoft.com/office/powerpoint/2010/main" val="79322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D3979C-3F95-43B8-978A-53009D724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5475" y="2891783"/>
            <a:ext cx="2974502" cy="3601092"/>
          </a:xfrm>
          <a:prstGeom prst="rect">
            <a:avLst/>
          </a:prstGeom>
        </p:spPr>
      </p:pic>
      <p:sp>
        <p:nvSpPr>
          <p:cNvPr id="2" name="Title 1">
            <a:extLst>
              <a:ext uri="{FF2B5EF4-FFF2-40B4-BE49-F238E27FC236}">
                <a16:creationId xmlns:a16="http://schemas.microsoft.com/office/drawing/2014/main" id="{CDA58452-FB14-4F2B-981F-D7C33BD02F50}"/>
              </a:ext>
            </a:extLst>
          </p:cNvPr>
          <p:cNvSpPr>
            <a:spLocks noGrp="1"/>
          </p:cNvSpPr>
          <p:nvPr>
            <p:ph type="title"/>
          </p:nvPr>
        </p:nvSpPr>
        <p:spPr/>
        <p:txBody>
          <a:bodyPr/>
          <a:lstStyle/>
          <a:p>
            <a:r>
              <a:rPr lang="en-GB" dirty="0">
                <a:solidFill>
                  <a:schemeClr val="bg1"/>
                </a:solidFill>
                <a:latin typeface="Siemens Sans" pitchFamily="2" charset="0"/>
              </a:rPr>
              <a:t>Warm Up Task </a:t>
            </a:r>
          </a:p>
        </p:txBody>
      </p:sp>
      <p:sp>
        <p:nvSpPr>
          <p:cNvPr id="3" name="Content Placeholder 2">
            <a:extLst>
              <a:ext uri="{FF2B5EF4-FFF2-40B4-BE49-F238E27FC236}">
                <a16:creationId xmlns:a16="http://schemas.microsoft.com/office/drawing/2014/main" id="{CC44BC39-E619-46E4-99D3-B082129B35B3}"/>
              </a:ext>
            </a:extLst>
          </p:cNvPr>
          <p:cNvSpPr>
            <a:spLocks noGrp="1"/>
          </p:cNvSpPr>
          <p:nvPr>
            <p:ph idx="1"/>
          </p:nvPr>
        </p:nvSpPr>
        <p:spPr>
          <a:xfrm>
            <a:off x="838200" y="2027862"/>
            <a:ext cx="7833189" cy="3172146"/>
          </a:xfrm>
        </p:spPr>
        <p:txBody>
          <a:bodyPr>
            <a:noAutofit/>
          </a:bodyPr>
          <a:lstStyle/>
          <a:p>
            <a:pPr marL="0" indent="0" algn="l" rtl="0">
              <a:lnSpc>
                <a:spcPct val="120000"/>
              </a:lnSpc>
              <a:buNone/>
            </a:pPr>
            <a:r>
              <a:rPr lang="en-GB" sz="2000" b="0" i="1" dirty="0">
                <a:solidFill>
                  <a:srgbClr val="66FFFF"/>
                </a:solidFill>
                <a:effectLst/>
                <a:latin typeface="Siemens Sans" pitchFamily="2" charset="0"/>
              </a:rPr>
              <a:t>What does it mean to be successful? </a:t>
            </a:r>
          </a:p>
          <a:p>
            <a:pPr marL="0" indent="0" algn="l" rtl="0">
              <a:lnSpc>
                <a:spcPct val="120000"/>
              </a:lnSpc>
              <a:buNone/>
            </a:pPr>
            <a:endParaRPr lang="en-GB" sz="2000" b="0" i="1" dirty="0">
              <a:solidFill>
                <a:srgbClr val="66FFFF"/>
              </a:solidFill>
              <a:effectLst/>
              <a:latin typeface="Siemens Sans" pitchFamily="2" charset="0"/>
            </a:endParaRPr>
          </a:p>
          <a:p>
            <a:pPr marL="0" indent="0" algn="l" rtl="0">
              <a:lnSpc>
                <a:spcPct val="120000"/>
              </a:lnSpc>
              <a:buNone/>
            </a:pPr>
            <a:r>
              <a:rPr lang="en-GB" sz="2000" b="0" dirty="0">
                <a:solidFill>
                  <a:schemeClr val="bg1"/>
                </a:solidFill>
                <a:effectLst/>
                <a:latin typeface="Siemens Sans" pitchFamily="2" charset="0"/>
              </a:rPr>
              <a:t>Take a minute to think about this question. What you think success looks like might be very different to what your friend or parent thinks success looks like! </a:t>
            </a:r>
          </a:p>
          <a:p>
            <a:pPr marL="0" indent="0" algn="l" rtl="0">
              <a:lnSpc>
                <a:spcPct val="120000"/>
              </a:lnSpc>
              <a:buNone/>
            </a:pPr>
            <a:endParaRPr lang="en-GB" sz="2000" b="0" dirty="0">
              <a:solidFill>
                <a:schemeClr val="bg1"/>
              </a:solidFill>
              <a:effectLst/>
              <a:latin typeface="Siemens Sans" pitchFamily="2" charset="0"/>
            </a:endParaRPr>
          </a:p>
          <a:p>
            <a:pPr marL="0" indent="0" algn="l" rtl="0">
              <a:lnSpc>
                <a:spcPct val="120000"/>
              </a:lnSpc>
              <a:buNone/>
            </a:pPr>
            <a:r>
              <a:rPr lang="en-GB" sz="2000" b="0" dirty="0">
                <a:solidFill>
                  <a:schemeClr val="bg1"/>
                </a:solidFill>
                <a:effectLst/>
                <a:latin typeface="Siemens Sans" pitchFamily="2" charset="0"/>
              </a:rPr>
              <a:t>Use the box in your Portfolio to brainstorm your ideas and pick out key words or elements that you think are really important. </a:t>
            </a:r>
          </a:p>
        </p:txBody>
      </p:sp>
    </p:spTree>
    <p:extLst>
      <p:ext uri="{BB962C8B-B14F-4D97-AF65-F5344CB8AC3E}">
        <p14:creationId xmlns:p14="http://schemas.microsoft.com/office/powerpoint/2010/main" val="178068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37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D6AB2E-DD4C-46C1-B51E-695C4436E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81" y="863885"/>
            <a:ext cx="6760396" cy="6760396"/>
          </a:xfrm>
          <a:prstGeom prst="rect">
            <a:avLst/>
          </a:prstGeom>
        </p:spPr>
      </p:pic>
      <p:sp>
        <p:nvSpPr>
          <p:cNvPr id="2" name="Title 1">
            <a:extLst>
              <a:ext uri="{FF2B5EF4-FFF2-40B4-BE49-F238E27FC236}">
                <a16:creationId xmlns:a16="http://schemas.microsoft.com/office/drawing/2014/main" id="{8C75468F-DCEB-4266-AD3B-6DF18DFABDF5}"/>
              </a:ext>
            </a:extLst>
          </p:cNvPr>
          <p:cNvSpPr>
            <a:spLocks noGrp="1"/>
          </p:cNvSpPr>
          <p:nvPr>
            <p:ph type="title"/>
          </p:nvPr>
        </p:nvSpPr>
        <p:spPr>
          <a:xfrm>
            <a:off x="761572" y="149368"/>
            <a:ext cx="10668856" cy="2429446"/>
          </a:xfrm>
        </p:spPr>
        <p:txBody>
          <a:bodyPr>
            <a:normAutofit/>
          </a:bodyPr>
          <a:lstStyle/>
          <a:p>
            <a:r>
              <a:rPr lang="en-GB" sz="6000" dirty="0">
                <a:solidFill>
                  <a:schemeClr val="bg1"/>
                </a:solidFill>
                <a:latin typeface="Siemens Slab Black" pitchFamily="2" charset="0"/>
              </a:rPr>
              <a:t>Project Task 1: </a:t>
            </a:r>
            <a:br>
              <a:rPr lang="en-GB" sz="6000" dirty="0">
                <a:solidFill>
                  <a:schemeClr val="bg1"/>
                </a:solidFill>
                <a:latin typeface="Siemens Slab Black" pitchFamily="2" charset="0"/>
              </a:rPr>
            </a:br>
            <a:r>
              <a:rPr lang="en-GB" sz="6000" dirty="0">
                <a:solidFill>
                  <a:schemeClr val="bg1"/>
                </a:solidFill>
                <a:latin typeface="Siemens Slab Black" pitchFamily="2" charset="0"/>
              </a:rPr>
              <a:t>Routes into Engineering</a:t>
            </a:r>
          </a:p>
        </p:txBody>
      </p:sp>
    </p:spTree>
    <p:extLst>
      <p:ext uri="{BB962C8B-B14F-4D97-AF65-F5344CB8AC3E}">
        <p14:creationId xmlns:p14="http://schemas.microsoft.com/office/powerpoint/2010/main" val="72257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82FF2B-938E-4949-B7CE-7AB164996F4D}"/>
              </a:ext>
            </a:extLst>
          </p:cNvPr>
          <p:cNvSpPr>
            <a:spLocks noGrp="1"/>
          </p:cNvSpPr>
          <p:nvPr>
            <p:ph idx="1"/>
          </p:nvPr>
        </p:nvSpPr>
        <p:spPr>
          <a:xfrm>
            <a:off x="612597" y="1295524"/>
            <a:ext cx="7668374" cy="4266951"/>
          </a:xfrm>
        </p:spPr>
        <p:txBody>
          <a:bodyPr anchor="ctr">
            <a:noAutofit/>
          </a:bodyPr>
          <a:lstStyle/>
          <a:p>
            <a:pPr marL="0" indent="0" algn="l" rtl="0">
              <a:buNone/>
            </a:pPr>
            <a:r>
              <a:rPr lang="en-GB" sz="1800" b="0" i="0" dirty="0">
                <a:solidFill>
                  <a:schemeClr val="bg1"/>
                </a:solidFill>
                <a:effectLst/>
                <a:latin typeface="Siemens Sans" pitchFamily="2" charset="0"/>
              </a:rPr>
              <a:t>"There are loads of different routes into engineering at Siemens. This means that you can find a way into a successful career as an engineer no matter what your strengths or learning styles are! </a:t>
            </a:r>
          </a:p>
          <a:p>
            <a:pPr marL="0" indent="0" algn="l" rtl="0">
              <a:buNone/>
            </a:pPr>
            <a:endParaRPr lang="en-GB" sz="1800" b="0" i="0" dirty="0">
              <a:solidFill>
                <a:schemeClr val="bg1"/>
              </a:solidFill>
              <a:effectLst/>
              <a:latin typeface="Siemens Sans" pitchFamily="2" charset="0"/>
            </a:endParaRPr>
          </a:p>
          <a:p>
            <a:pPr marL="0" indent="0" algn="l" rtl="0">
              <a:buNone/>
            </a:pPr>
            <a:r>
              <a:rPr lang="en-GB" sz="1800" b="0" i="0" dirty="0">
                <a:solidFill>
                  <a:schemeClr val="bg1"/>
                </a:solidFill>
                <a:effectLst/>
                <a:latin typeface="Siemens Sans" pitchFamily="2" charset="0"/>
              </a:rPr>
              <a:t>Today, I would like you to research the different routes into engineering at Siemens and consider which route you like best. </a:t>
            </a:r>
          </a:p>
          <a:p>
            <a:pPr marL="0" indent="0" algn="l" rtl="0">
              <a:buNone/>
            </a:pPr>
            <a:endParaRPr lang="en-GB" sz="1800" b="0" i="0" dirty="0">
              <a:solidFill>
                <a:schemeClr val="bg1"/>
              </a:solidFill>
              <a:effectLst/>
              <a:latin typeface="Siemens Sans" pitchFamily="2" charset="0"/>
            </a:endParaRPr>
          </a:p>
          <a:p>
            <a:pPr marL="0" indent="0" algn="l" rtl="0">
              <a:buNone/>
            </a:pPr>
            <a:r>
              <a:rPr lang="en-GB" sz="1800" b="0" i="0" dirty="0">
                <a:solidFill>
                  <a:schemeClr val="bg1"/>
                </a:solidFill>
                <a:effectLst/>
                <a:latin typeface="Siemens Sans" pitchFamily="2" charset="0"/>
              </a:rPr>
              <a:t>Have an explore of the Siemens 'Early Careers' website by going to </a:t>
            </a:r>
            <a:r>
              <a:rPr lang="en-GB" sz="1800" b="0" i="0" dirty="0">
                <a:solidFill>
                  <a:schemeClr val="bg1"/>
                </a:solidFill>
                <a:effectLst/>
                <a:latin typeface="Siemens Sans" pitchFamily="2" charset="0"/>
                <a:hlinkClick r:id="rId2">
                  <a:extLst>
                    <a:ext uri="{A12FA001-AC4F-418D-AE19-62706E023703}">
                      <ahyp:hlinkClr xmlns:ahyp="http://schemas.microsoft.com/office/drawing/2018/hyperlinkcolor" val="tx"/>
                    </a:ext>
                  </a:extLst>
                </a:hlinkClick>
              </a:rPr>
              <a:t>www.siemens.co.uk/jobs </a:t>
            </a:r>
            <a:r>
              <a:rPr lang="en-GB" sz="1800" b="0" i="0" dirty="0">
                <a:solidFill>
                  <a:schemeClr val="bg1"/>
                </a:solidFill>
                <a:effectLst/>
                <a:latin typeface="Siemens Sans" pitchFamily="2" charset="0"/>
              </a:rPr>
              <a:t>and clicking on Early Careers. While you're having a look around this site, use your Portfolio to make some useful notes.</a:t>
            </a:r>
          </a:p>
          <a:p>
            <a:pPr marL="0" indent="0" algn="l" rtl="0">
              <a:buNone/>
            </a:pPr>
            <a:endParaRPr lang="en-GB" sz="1800" b="0" i="0" dirty="0">
              <a:solidFill>
                <a:schemeClr val="bg1"/>
              </a:solidFill>
              <a:effectLst/>
              <a:latin typeface="Siemens Sans" pitchFamily="2" charset="0"/>
            </a:endParaRPr>
          </a:p>
          <a:p>
            <a:pPr marL="0" indent="0" algn="l" rtl="0">
              <a:buNone/>
            </a:pPr>
            <a:r>
              <a:rPr lang="en-GB" sz="1800" b="0" i="0" dirty="0">
                <a:solidFill>
                  <a:schemeClr val="bg1"/>
                </a:solidFill>
                <a:effectLst/>
                <a:latin typeface="Siemens Sans" pitchFamily="2" charset="0"/>
              </a:rPr>
              <a:t>When you've got all your information together, use the box provided to create your own 'Career Pathway Diagram' to map out the various routes you might take to get from where you are now to being an engineer at Siemens." </a:t>
            </a:r>
          </a:p>
        </p:txBody>
      </p:sp>
      <p:pic>
        <p:nvPicPr>
          <p:cNvPr id="6" name="Picture 5">
            <a:extLst>
              <a:ext uri="{FF2B5EF4-FFF2-40B4-BE49-F238E27FC236}">
                <a16:creationId xmlns:a16="http://schemas.microsoft.com/office/drawing/2014/main" id="{F5C7869E-DBE6-407B-BF81-B60C9C34B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971" y="1817185"/>
            <a:ext cx="3520611" cy="3223627"/>
          </a:xfrm>
          <a:prstGeom prst="rect">
            <a:avLst/>
          </a:prstGeom>
        </p:spPr>
      </p:pic>
    </p:spTree>
    <p:extLst>
      <p:ext uri="{BB962C8B-B14F-4D97-AF65-F5344CB8AC3E}">
        <p14:creationId xmlns:p14="http://schemas.microsoft.com/office/powerpoint/2010/main" val="371876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82FF2B-938E-4949-B7CE-7AB164996F4D}"/>
              </a:ext>
            </a:extLst>
          </p:cNvPr>
          <p:cNvSpPr>
            <a:spLocks noGrp="1"/>
          </p:cNvSpPr>
          <p:nvPr>
            <p:ph idx="1"/>
          </p:nvPr>
        </p:nvSpPr>
        <p:spPr>
          <a:xfrm>
            <a:off x="407115" y="3810862"/>
            <a:ext cx="4318998" cy="2649752"/>
          </a:xfrm>
        </p:spPr>
        <p:txBody>
          <a:bodyPr anchor="ctr">
            <a:noAutofit/>
          </a:bodyPr>
          <a:lstStyle/>
          <a:p>
            <a:pPr marL="0" indent="0" algn="l" rtl="0">
              <a:buNone/>
            </a:pPr>
            <a:r>
              <a:rPr lang="en-GB" sz="2000" b="0" i="0" dirty="0">
                <a:solidFill>
                  <a:schemeClr val="bg1"/>
                </a:solidFill>
                <a:effectLst/>
                <a:latin typeface="Siemens Sans" pitchFamily="2" charset="0"/>
              </a:rPr>
              <a:t>"Well done! </a:t>
            </a:r>
          </a:p>
          <a:p>
            <a:pPr marL="0" indent="0" algn="l" rtl="0">
              <a:buNone/>
            </a:pPr>
            <a:endParaRPr lang="en-GB" sz="2000" b="0" i="0" dirty="0">
              <a:solidFill>
                <a:schemeClr val="bg1"/>
              </a:solidFill>
              <a:effectLst/>
              <a:latin typeface="Siemens Sans" pitchFamily="2" charset="0"/>
            </a:endParaRPr>
          </a:p>
          <a:p>
            <a:pPr marL="0" indent="0" algn="l" rtl="0">
              <a:buNone/>
            </a:pPr>
            <a:r>
              <a:rPr lang="en-GB" sz="2000" b="0" i="0" dirty="0">
                <a:solidFill>
                  <a:schemeClr val="bg1"/>
                </a:solidFill>
                <a:effectLst/>
                <a:latin typeface="Siemens Sans" pitchFamily="2" charset="0"/>
              </a:rPr>
              <a:t>Have a look at your Career Pathway Diagram</a:t>
            </a:r>
          </a:p>
          <a:p>
            <a:pPr marL="0" indent="0" algn="l" rtl="0">
              <a:buNone/>
            </a:pPr>
            <a:endParaRPr lang="en-GB" sz="2000" b="0" i="0" dirty="0">
              <a:solidFill>
                <a:schemeClr val="bg1"/>
              </a:solidFill>
              <a:effectLst/>
              <a:latin typeface="Siemens Sans" pitchFamily="2" charset="0"/>
            </a:endParaRPr>
          </a:p>
          <a:p>
            <a:pPr marL="0" indent="0" algn="l" rtl="0">
              <a:buNone/>
            </a:pPr>
            <a:r>
              <a:rPr lang="en-GB" sz="2000" b="0" i="0" dirty="0">
                <a:solidFill>
                  <a:schemeClr val="bg1"/>
                </a:solidFill>
                <a:effectLst/>
                <a:latin typeface="Siemens Sans" pitchFamily="2" charset="0"/>
              </a:rPr>
              <a:t>It might look a little bit like this one..." </a:t>
            </a:r>
          </a:p>
        </p:txBody>
      </p:sp>
      <p:pic>
        <p:nvPicPr>
          <p:cNvPr id="6" name="Picture 5">
            <a:extLst>
              <a:ext uri="{FF2B5EF4-FFF2-40B4-BE49-F238E27FC236}">
                <a16:creationId xmlns:a16="http://schemas.microsoft.com/office/drawing/2014/main" id="{F5C7869E-DBE6-407B-BF81-B60C9C34B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308" y="284371"/>
            <a:ext cx="3520611" cy="3223627"/>
          </a:xfrm>
          <a:prstGeom prst="rect">
            <a:avLst/>
          </a:prstGeom>
        </p:spPr>
      </p:pic>
      <p:pic>
        <p:nvPicPr>
          <p:cNvPr id="7" name="Picture 6">
            <a:extLst>
              <a:ext uri="{FF2B5EF4-FFF2-40B4-BE49-F238E27FC236}">
                <a16:creationId xmlns:a16="http://schemas.microsoft.com/office/drawing/2014/main" id="{255ED40D-17A8-4058-8E4D-5544E103B841}"/>
              </a:ext>
            </a:extLst>
          </p:cNvPr>
          <p:cNvPicPr>
            <a:picLocks noChangeAspect="1"/>
          </p:cNvPicPr>
          <p:nvPr/>
        </p:nvPicPr>
        <p:blipFill rotWithShape="1">
          <a:blip r:embed="rId3">
            <a:extLst>
              <a:ext uri="{28A0092B-C50C-407E-A947-70E740481C1C}">
                <a14:useLocalDpi xmlns:a14="http://schemas.microsoft.com/office/drawing/2010/main" val="0"/>
              </a:ext>
            </a:extLst>
          </a:blip>
          <a:srcRect t="1529"/>
          <a:stretch/>
        </p:blipFill>
        <p:spPr>
          <a:xfrm>
            <a:off x="4819818" y="233000"/>
            <a:ext cx="7253410" cy="6424654"/>
          </a:xfrm>
          <a:prstGeom prst="rect">
            <a:avLst/>
          </a:prstGeom>
        </p:spPr>
      </p:pic>
    </p:spTree>
    <p:extLst>
      <p:ext uri="{BB962C8B-B14F-4D97-AF65-F5344CB8AC3E}">
        <p14:creationId xmlns:p14="http://schemas.microsoft.com/office/powerpoint/2010/main" val="3150191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1272</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Siemens Sans</vt:lpstr>
      <vt:lpstr>Siemens Slab</vt:lpstr>
      <vt:lpstr>Siemens Slab Black</vt:lpstr>
      <vt:lpstr>Office Theme</vt:lpstr>
      <vt:lpstr>PowerPoint Presentation</vt:lpstr>
      <vt:lpstr>PowerPoint Presentation</vt:lpstr>
      <vt:lpstr>PowerPoint Presentation</vt:lpstr>
      <vt:lpstr>Skills Builder Partnership</vt:lpstr>
      <vt:lpstr>PowerPoint Presentation</vt:lpstr>
      <vt:lpstr>Warm Up Task </vt:lpstr>
      <vt:lpstr>Project Task 1:  Routes into Engineering</vt:lpstr>
      <vt:lpstr>PowerPoint Presentation</vt:lpstr>
      <vt:lpstr>PowerPoint Presentation</vt:lpstr>
      <vt:lpstr>PowerPoint Presentation</vt:lpstr>
      <vt:lpstr>Project Task 2:  Building a CV</vt:lpstr>
      <vt:lpstr>What is a CV? </vt:lpstr>
      <vt:lpstr>CV Top Tips!</vt:lpstr>
      <vt:lpstr>PowerPoint Presentation</vt:lpstr>
      <vt:lpstr>Quiz and Reflection </vt:lpstr>
      <vt:lpstr>PowerPoint Presentation</vt:lpstr>
      <vt:lpstr>Congratulations!                                                                        You have completed Module 7 – A Future in Engineering!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Axon, Maisie (RC-GB HR)</dc:creator>
  <cp:lastModifiedBy>Axon, Maisie (RC-GB HR)</cp:lastModifiedBy>
  <cp:revision>28</cp:revision>
  <dcterms:created xsi:type="dcterms:W3CDTF">2021-01-25T14:54:59Z</dcterms:created>
  <dcterms:modified xsi:type="dcterms:W3CDTF">2021-01-27T17:59:35Z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9b6cd5-d141-4a33-8bf1-0ca04484304f_Enabled">
    <vt:lpwstr>true</vt:lpwstr>
  </property>
  <property fmtid="{D5CDD505-2E9C-101B-9397-08002B2CF9AE}" pid="3" name="MSIP_Label_a59b6cd5-d141-4a33-8bf1-0ca04484304f_SetDate">
    <vt:lpwstr>2021-01-27T17:59:35Z</vt:lpwstr>
  </property>
  <property fmtid="{D5CDD505-2E9C-101B-9397-08002B2CF9AE}" pid="4" name="MSIP_Label_a59b6cd5-d141-4a33-8bf1-0ca04484304f_Method">
    <vt:lpwstr>Standard</vt:lpwstr>
  </property>
  <property fmtid="{D5CDD505-2E9C-101B-9397-08002B2CF9AE}" pid="5" name="MSIP_Label_a59b6cd5-d141-4a33-8bf1-0ca04484304f_Name">
    <vt:lpwstr>restricted-default</vt:lpwstr>
  </property>
  <property fmtid="{D5CDD505-2E9C-101B-9397-08002B2CF9AE}" pid="6" name="MSIP_Label_a59b6cd5-d141-4a33-8bf1-0ca04484304f_SiteId">
    <vt:lpwstr>38ae3bcd-9579-4fd4-adda-b42e1495d55a</vt:lpwstr>
  </property>
  <property fmtid="{D5CDD505-2E9C-101B-9397-08002B2CF9AE}" pid="7" name="MSIP_Label_a59b6cd5-d141-4a33-8bf1-0ca04484304f_ActionId">
    <vt:lpwstr>6313445a-d2b2-437d-bba9-d3ecc69fef9e</vt:lpwstr>
  </property>
  <property fmtid="{D5CDD505-2E9C-101B-9397-08002B2CF9AE}" pid="8" name="MSIP_Label_a59b6cd5-d141-4a33-8bf1-0ca04484304f_ContentBits">
    <vt:lpwstr>0</vt:lpwstr>
  </property>
  <property fmtid="{D5CDD505-2E9C-101B-9397-08002B2CF9AE}" pid="9" name="Document_Confidentiality">
    <vt:lpwstr>Restricted</vt:lpwstr>
  </property>
</Properties>
</file>