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handoutMasterIdLst>
    <p:handoutMasterId r:id="rId12"/>
  </p:handoutMasterIdLst>
  <p:sldIdLst>
    <p:sldId id="357" r:id="rId2"/>
    <p:sldId id="326" r:id="rId3"/>
    <p:sldId id="359" r:id="rId4"/>
    <p:sldId id="335" r:id="rId5"/>
    <p:sldId id="362" r:id="rId6"/>
    <p:sldId id="361" r:id="rId7"/>
    <p:sldId id="360" r:id="rId8"/>
    <p:sldId id="363" r:id="rId9"/>
    <p:sldId id="358" r:id="rId10"/>
  </p:sldIdLst>
  <p:sldSz cx="9144000" cy="6858000" type="screen4x3"/>
  <p:notesSz cx="6794500" cy="10007600"/>
  <p:defaultTex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p:defaultTextStyle>
  <p:extLst>
    <p:ext uri="{EFAFB233-063F-42B5-8137-9DF3F51BA10A}">
      <p15:sldGuideLst xmlns:p15="http://schemas.microsoft.com/office/powerpoint/2012/main">
        <p15:guide id="1" orient="horz" pos="1162">
          <p15:clr>
            <a:srgbClr val="A4A3A4"/>
          </p15:clr>
        </p15:guide>
        <p15:guide id="2" orient="horz" pos="163">
          <p15:clr>
            <a:srgbClr val="A4A3A4"/>
          </p15:clr>
        </p15:guide>
        <p15:guide id="3" orient="horz" pos="3952">
          <p15:clr>
            <a:srgbClr val="A4A3A4"/>
          </p15:clr>
        </p15:guide>
        <p15:guide id="4" orient="horz" pos="4103">
          <p15:clr>
            <a:srgbClr val="A4A3A4"/>
          </p15:clr>
        </p15:guide>
        <p15:guide id="5" orient="horz" pos="2431">
          <p15:clr>
            <a:srgbClr val="A4A3A4"/>
          </p15:clr>
        </p15:guide>
        <p15:guide id="6" orient="horz" pos="2520">
          <p15:clr>
            <a:srgbClr val="A4A3A4"/>
          </p15:clr>
        </p15:guide>
        <p15:guide id="7" orient="horz" pos="1008">
          <p15:clr>
            <a:srgbClr val="A4A3A4"/>
          </p15:clr>
        </p15:guide>
        <p15:guide id="8" orient="horz" pos="787">
          <p15:clr>
            <a:srgbClr val="A4A3A4"/>
          </p15:clr>
        </p15:guide>
        <p15:guide id="9" pos="2880">
          <p15:clr>
            <a:srgbClr val="A4A3A4"/>
          </p15:clr>
        </p15:guide>
        <p15:guide id="10" pos="180">
          <p15:clr>
            <a:srgbClr val="A4A3A4"/>
          </p15:clr>
        </p15:guide>
        <p15:guide id="11" pos="2971">
          <p15:clr>
            <a:srgbClr val="A4A3A4"/>
          </p15:clr>
        </p15:guide>
        <p15:guide id="12" pos="5509">
          <p15:clr>
            <a:srgbClr val="A4A3A4"/>
          </p15:clr>
        </p15:guide>
        <p15:guide id="13" pos="340">
          <p15:clr>
            <a:srgbClr val="A4A3A4"/>
          </p15:clr>
        </p15:guide>
      </p15:sldGuideLst>
    </p:ext>
    <p:ext uri="{2D200454-40CA-4A62-9FC3-DE9A4176ACB9}">
      <p15:notesGuideLst xmlns:p15="http://schemas.microsoft.com/office/powerpoint/2012/main">
        <p15:guide id="1" orient="horz" pos="3152">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235F"/>
    <a:srgbClr val="55A0B9"/>
    <a:srgbClr val="D2D741"/>
    <a:srgbClr val="BEC328"/>
    <a:srgbClr val="96A51E"/>
    <a:srgbClr val="669A00"/>
    <a:srgbClr val="D0D3DA"/>
    <a:srgbClr val="333333"/>
    <a:srgbClr val="003399"/>
    <a:srgbClr val="0099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5592" autoAdjust="0"/>
    <p:restoredTop sz="76221" autoAdjust="0"/>
  </p:normalViewPr>
  <p:slideViewPr>
    <p:cSldViewPr>
      <p:cViewPr varScale="1">
        <p:scale>
          <a:sx n="84" d="100"/>
          <a:sy n="84" d="100"/>
        </p:scale>
        <p:origin x="1992" y="78"/>
      </p:cViewPr>
      <p:guideLst>
        <p:guide orient="horz" pos="1162"/>
        <p:guide orient="horz" pos="163"/>
        <p:guide orient="horz" pos="3952"/>
        <p:guide orient="horz" pos="4103"/>
        <p:guide orient="horz" pos="2431"/>
        <p:guide orient="horz" pos="2520"/>
        <p:guide orient="horz" pos="1008"/>
        <p:guide orient="horz" pos="787"/>
        <p:guide pos="2880"/>
        <p:guide pos="180"/>
        <p:guide pos="2971"/>
        <p:guide pos="5509"/>
        <p:guide pos="340"/>
      </p:guideLst>
    </p:cSldViewPr>
  </p:slideViewPr>
  <p:outlineViewPr>
    <p:cViewPr>
      <p:scale>
        <a:sx n="33" d="100"/>
        <a:sy n="33" d="100"/>
      </p:scale>
      <p:origin x="0" y="408"/>
    </p:cViewPr>
  </p:outlineViewPr>
  <p:notesTextViewPr>
    <p:cViewPr>
      <p:scale>
        <a:sx n="100" d="100"/>
        <a:sy n="100" d="100"/>
      </p:scale>
      <p:origin x="0" y="0"/>
    </p:cViewPr>
  </p:notesTextViewPr>
  <p:sorterViewPr>
    <p:cViewPr>
      <p:scale>
        <a:sx n="66" d="100"/>
        <a:sy n="66" d="100"/>
      </p:scale>
      <p:origin x="0" y="0"/>
    </p:cViewPr>
  </p:sorterViewPr>
  <p:notesViewPr>
    <p:cSldViewPr>
      <p:cViewPr>
        <p:scale>
          <a:sx n="80" d="100"/>
          <a:sy n="80" d="100"/>
        </p:scale>
        <p:origin x="-2334" y="1656"/>
      </p:cViewPr>
      <p:guideLst>
        <p:guide orient="horz" pos="3152"/>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ood, Mark (RC-GB SUS SUS1)" userId="7b65dbd3-4fb9-43eb-becc-2b93ea9ad58d" providerId="ADAL" clId="{FB13E6B3-6CCA-4EF3-B382-9634F9177732}"/>
    <pc:docChg chg="undo custSel modSld">
      <pc:chgData name="Wood, Mark (RC-GB SUS SUS1)" userId="7b65dbd3-4fb9-43eb-becc-2b93ea9ad58d" providerId="ADAL" clId="{FB13E6B3-6CCA-4EF3-B382-9634F9177732}" dt="2023-03-08T08:36:38.368" v="24"/>
      <pc:docMkLst>
        <pc:docMk/>
      </pc:docMkLst>
      <pc:sldChg chg="modNotesTx">
        <pc:chgData name="Wood, Mark (RC-GB SUS SUS1)" userId="7b65dbd3-4fb9-43eb-becc-2b93ea9ad58d" providerId="ADAL" clId="{FB13E6B3-6CCA-4EF3-B382-9634F9177732}" dt="2023-03-08T08:36:38.368" v="24"/>
        <pc:sldMkLst>
          <pc:docMk/>
          <pc:sldMk cId="0" sldId="335"/>
        </pc:sldMkLst>
      </pc:sldChg>
      <pc:sldChg chg="modSp mod">
        <pc:chgData name="Wood, Mark (RC-GB SUS SUS1)" userId="7b65dbd3-4fb9-43eb-becc-2b93ea9ad58d" providerId="ADAL" clId="{FB13E6B3-6CCA-4EF3-B382-9634F9177732}" dt="2023-03-08T08:18:55.977" v="10" actId="20577"/>
        <pc:sldMkLst>
          <pc:docMk/>
          <pc:sldMk cId="0" sldId="357"/>
        </pc:sldMkLst>
        <pc:spChg chg="mod">
          <ac:chgData name="Wood, Mark (RC-GB SUS SUS1)" userId="7b65dbd3-4fb9-43eb-becc-2b93ea9ad58d" providerId="ADAL" clId="{FB13E6B3-6CCA-4EF3-B382-9634F9177732}" dt="2023-03-08T08:18:55.977" v="10" actId="20577"/>
          <ac:spMkLst>
            <pc:docMk/>
            <pc:sldMk cId="0" sldId="357"/>
            <ac:spMk id="500743" creationId="{00000000-0000-0000-0000-000000000000}"/>
          </ac:spMkLst>
        </pc:spChg>
      </pc:sldChg>
      <pc:sldChg chg="modNotesTx">
        <pc:chgData name="Wood, Mark (RC-GB SUS SUS1)" userId="7b65dbd3-4fb9-43eb-becc-2b93ea9ad58d" providerId="ADAL" clId="{FB13E6B3-6CCA-4EF3-B382-9634F9177732}" dt="2023-03-08T08:35:53.242" v="20" actId="20577"/>
        <pc:sldMkLst>
          <pc:docMk/>
          <pc:sldMk cId="4179480261" sldId="36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3058" name="Rectangle 2"/>
          <p:cNvSpPr>
            <a:spLocks noGrp="1" noChangeArrowheads="1"/>
          </p:cNvSpPr>
          <p:nvPr>
            <p:ph type="hdr" sz="quarter"/>
          </p:nvPr>
        </p:nvSpPr>
        <p:spPr bwMode="auto">
          <a:xfrm>
            <a:off x="0" y="0"/>
            <a:ext cx="2944813" cy="5000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spcBef>
                <a:spcPct val="0"/>
              </a:spcBef>
              <a:defRPr sz="1200">
                <a:latin typeface="Siemens Sans" charset="0"/>
              </a:defRPr>
            </a:lvl1pPr>
          </a:lstStyle>
          <a:p>
            <a:endParaRPr lang="de-DE"/>
          </a:p>
        </p:txBody>
      </p:sp>
      <p:sp>
        <p:nvSpPr>
          <p:cNvPr id="173059" name="Rectangle 3"/>
          <p:cNvSpPr>
            <a:spLocks noGrp="1" noChangeArrowheads="1"/>
          </p:cNvSpPr>
          <p:nvPr>
            <p:ph type="dt" sz="quarter" idx="1"/>
          </p:nvPr>
        </p:nvSpPr>
        <p:spPr bwMode="auto">
          <a:xfrm>
            <a:off x="3849688" y="0"/>
            <a:ext cx="2944812" cy="5000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r">
              <a:spcBef>
                <a:spcPct val="0"/>
              </a:spcBef>
              <a:defRPr sz="1200">
                <a:latin typeface="Siemens Sans" charset="0"/>
              </a:defRPr>
            </a:lvl1pPr>
          </a:lstStyle>
          <a:p>
            <a:endParaRPr lang="de-DE"/>
          </a:p>
        </p:txBody>
      </p:sp>
      <p:sp>
        <p:nvSpPr>
          <p:cNvPr id="173060" name="Rectangle 4"/>
          <p:cNvSpPr>
            <a:spLocks noGrp="1" noChangeArrowheads="1"/>
          </p:cNvSpPr>
          <p:nvPr>
            <p:ph type="ftr" sz="quarter" idx="2"/>
          </p:nvPr>
        </p:nvSpPr>
        <p:spPr bwMode="auto">
          <a:xfrm>
            <a:off x="0" y="9507538"/>
            <a:ext cx="2944813" cy="5000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spcBef>
                <a:spcPct val="0"/>
              </a:spcBef>
              <a:defRPr sz="1200">
                <a:latin typeface="Siemens Sans" charset="0"/>
              </a:defRPr>
            </a:lvl1pPr>
          </a:lstStyle>
          <a:p>
            <a:endParaRPr lang="de-DE"/>
          </a:p>
        </p:txBody>
      </p:sp>
      <p:sp>
        <p:nvSpPr>
          <p:cNvPr id="173061" name="Rectangle 5"/>
          <p:cNvSpPr>
            <a:spLocks noGrp="1" noChangeArrowheads="1"/>
          </p:cNvSpPr>
          <p:nvPr>
            <p:ph type="sldNum" sz="quarter" idx="3"/>
          </p:nvPr>
        </p:nvSpPr>
        <p:spPr bwMode="auto">
          <a:xfrm>
            <a:off x="3849688" y="9507538"/>
            <a:ext cx="2944812" cy="5000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lgn="r">
              <a:spcBef>
                <a:spcPct val="0"/>
              </a:spcBef>
              <a:defRPr sz="1200">
                <a:latin typeface="Siemens Sans" charset="0"/>
              </a:defRPr>
            </a:lvl1pPr>
          </a:lstStyle>
          <a:p>
            <a:fld id="{25F2FD24-84D8-B54C-8C6D-F7C5A01A286D}" type="slidenum">
              <a:rPr lang="de-DE"/>
              <a:pPr/>
              <a:t>‹#›</a:t>
            </a:fld>
            <a:endParaRPr lang="de-DE"/>
          </a:p>
        </p:txBody>
      </p:sp>
    </p:spTree>
    <p:extLst>
      <p:ext uri="{BB962C8B-B14F-4D97-AF65-F5344CB8AC3E}">
        <p14:creationId xmlns:p14="http://schemas.microsoft.com/office/powerpoint/2010/main" val="25337844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0" y="0"/>
            <a:ext cx="2944813" cy="5000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spcBef>
                <a:spcPct val="0"/>
              </a:spcBef>
              <a:defRPr sz="1200">
                <a:latin typeface="Siemens Sans" charset="0"/>
              </a:defRPr>
            </a:lvl1pPr>
          </a:lstStyle>
          <a:p>
            <a:endParaRPr lang="de-DE"/>
          </a:p>
        </p:txBody>
      </p:sp>
      <p:sp>
        <p:nvSpPr>
          <p:cNvPr id="77827" name="Rectangle 3"/>
          <p:cNvSpPr>
            <a:spLocks noGrp="1" noChangeArrowheads="1"/>
          </p:cNvSpPr>
          <p:nvPr>
            <p:ph type="dt" idx="1"/>
          </p:nvPr>
        </p:nvSpPr>
        <p:spPr bwMode="auto">
          <a:xfrm>
            <a:off x="3848100" y="0"/>
            <a:ext cx="2944813" cy="5000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spcBef>
                <a:spcPct val="0"/>
              </a:spcBef>
              <a:defRPr sz="1200">
                <a:latin typeface="Siemens Sans" charset="0"/>
              </a:defRPr>
            </a:lvl1pPr>
          </a:lstStyle>
          <a:p>
            <a:endParaRPr lang="de-DE"/>
          </a:p>
        </p:txBody>
      </p:sp>
      <p:sp>
        <p:nvSpPr>
          <p:cNvPr id="77828" name="Rectangle 4"/>
          <p:cNvSpPr>
            <a:spLocks noGrp="1" noRot="1" noChangeAspect="1" noChangeArrowheads="1" noTextEdit="1"/>
          </p:cNvSpPr>
          <p:nvPr>
            <p:ph type="sldImg" idx="2"/>
          </p:nvPr>
        </p:nvSpPr>
        <p:spPr bwMode="auto">
          <a:xfrm>
            <a:off x="895350" y="750888"/>
            <a:ext cx="5003800" cy="375285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77829" name="Rectangle 5"/>
          <p:cNvSpPr>
            <a:spLocks noGrp="1" noChangeArrowheads="1"/>
          </p:cNvSpPr>
          <p:nvPr>
            <p:ph type="body" sz="quarter" idx="3"/>
          </p:nvPr>
        </p:nvSpPr>
        <p:spPr bwMode="auto">
          <a:xfrm>
            <a:off x="679450" y="4752975"/>
            <a:ext cx="5435600" cy="45037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7830" name="Rectangle 6"/>
          <p:cNvSpPr>
            <a:spLocks noGrp="1" noChangeArrowheads="1"/>
          </p:cNvSpPr>
          <p:nvPr>
            <p:ph type="ftr" sz="quarter" idx="4"/>
          </p:nvPr>
        </p:nvSpPr>
        <p:spPr bwMode="auto">
          <a:xfrm>
            <a:off x="0" y="9505950"/>
            <a:ext cx="2944813" cy="5000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spcBef>
                <a:spcPct val="0"/>
              </a:spcBef>
              <a:defRPr sz="1200">
                <a:latin typeface="Siemens Sans" charset="0"/>
              </a:defRPr>
            </a:lvl1pPr>
          </a:lstStyle>
          <a:p>
            <a:endParaRPr lang="de-DE"/>
          </a:p>
        </p:txBody>
      </p:sp>
      <p:sp>
        <p:nvSpPr>
          <p:cNvPr id="77831" name="Rectangle 7"/>
          <p:cNvSpPr>
            <a:spLocks noGrp="1" noChangeArrowheads="1"/>
          </p:cNvSpPr>
          <p:nvPr>
            <p:ph type="sldNum" sz="quarter" idx="5"/>
          </p:nvPr>
        </p:nvSpPr>
        <p:spPr bwMode="auto">
          <a:xfrm>
            <a:off x="3848100" y="9505950"/>
            <a:ext cx="2944813" cy="5000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spcBef>
                <a:spcPct val="0"/>
              </a:spcBef>
              <a:defRPr sz="1200">
                <a:latin typeface="Siemens Sans" charset="0"/>
              </a:defRPr>
            </a:lvl1pPr>
          </a:lstStyle>
          <a:p>
            <a:fld id="{8C459197-2F9C-1E49-ABBF-26CF38F0E880}" type="slidenum">
              <a:rPr lang="de-DE"/>
              <a:pPr/>
              <a:t>‹#›</a:t>
            </a:fld>
            <a:endParaRPr lang="de-DE"/>
          </a:p>
        </p:txBody>
      </p:sp>
    </p:spTree>
    <p:extLst>
      <p:ext uri="{BB962C8B-B14F-4D97-AF65-F5344CB8AC3E}">
        <p14:creationId xmlns:p14="http://schemas.microsoft.com/office/powerpoint/2010/main" val="394380007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Siemens Sans" charset="0"/>
        <a:ea typeface="Geneva" charset="0"/>
        <a:cs typeface="+mn-cs"/>
      </a:defRPr>
    </a:lvl1pPr>
    <a:lvl2pPr marL="457200" algn="l" rtl="0" fontAlgn="base">
      <a:spcBef>
        <a:spcPct val="30000"/>
      </a:spcBef>
      <a:spcAft>
        <a:spcPct val="0"/>
      </a:spcAft>
      <a:defRPr sz="1200" kern="1200">
        <a:solidFill>
          <a:schemeClr val="tx1"/>
        </a:solidFill>
        <a:latin typeface="Siemens Sans" charset="0"/>
        <a:ea typeface="Geneva" charset="0"/>
        <a:cs typeface="+mn-cs"/>
      </a:defRPr>
    </a:lvl2pPr>
    <a:lvl3pPr marL="914400" algn="l" rtl="0" fontAlgn="base">
      <a:spcBef>
        <a:spcPct val="30000"/>
      </a:spcBef>
      <a:spcAft>
        <a:spcPct val="0"/>
      </a:spcAft>
      <a:defRPr sz="1200" kern="1200">
        <a:solidFill>
          <a:schemeClr val="tx1"/>
        </a:solidFill>
        <a:latin typeface="Siemens Sans" charset="0"/>
        <a:ea typeface="Geneva" charset="0"/>
        <a:cs typeface="+mn-cs"/>
      </a:defRPr>
    </a:lvl3pPr>
    <a:lvl4pPr marL="1371600" algn="l" rtl="0" fontAlgn="base">
      <a:spcBef>
        <a:spcPct val="30000"/>
      </a:spcBef>
      <a:spcAft>
        <a:spcPct val="0"/>
      </a:spcAft>
      <a:defRPr sz="1200" kern="1200">
        <a:solidFill>
          <a:schemeClr val="tx1"/>
        </a:solidFill>
        <a:latin typeface="Siemens Sans" charset="0"/>
        <a:ea typeface="Geneva" charset="0"/>
        <a:cs typeface="+mn-cs"/>
      </a:defRPr>
    </a:lvl4pPr>
    <a:lvl5pPr marL="1828800" algn="l" rtl="0" fontAlgn="base">
      <a:spcBef>
        <a:spcPct val="30000"/>
      </a:spcBef>
      <a:spcAft>
        <a:spcPct val="0"/>
      </a:spcAft>
      <a:defRPr sz="1200" kern="1200">
        <a:solidFill>
          <a:schemeClr val="tx1"/>
        </a:solidFill>
        <a:latin typeface="Siemens Sans" charset="0"/>
        <a:ea typeface="Geneva"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98D436-EBD3-7345-A5A0-EA8721F3B44A}" type="slidenum">
              <a:rPr lang="de-DE"/>
              <a:pPr/>
              <a:t>1</a:t>
            </a:fld>
            <a:endParaRPr lang="de-DE"/>
          </a:p>
        </p:txBody>
      </p:sp>
      <p:sp>
        <p:nvSpPr>
          <p:cNvPr id="50176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501763" name="Rectangle 3"/>
          <p:cNvSpPr>
            <a:spLocks noGrp="1" noChangeArrowheads="1"/>
          </p:cNvSpPr>
          <p:nvPr>
            <p:ph type="body" idx="1"/>
          </p:nvPr>
        </p:nvSpPr>
        <p:spPr/>
        <p:txBody>
          <a:bodyPr/>
          <a:lstStyle/>
          <a:p>
            <a:endParaRPr lang="en-GB" sz="1200" kern="1200" dirty="0">
              <a:solidFill>
                <a:schemeClr val="tx1"/>
              </a:solidFill>
              <a:effectLst/>
              <a:latin typeface="Siemens Sans" charset="0"/>
              <a:ea typeface="Geneva" charset="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0DCB10-2C3A-1F46-987F-3C3076780EF8}" type="slidenum">
              <a:rPr lang="de-DE"/>
              <a:pPr/>
              <a:t>2</a:t>
            </a:fld>
            <a:endParaRPr lang="de-DE"/>
          </a:p>
        </p:txBody>
      </p:sp>
      <p:sp>
        <p:nvSpPr>
          <p:cNvPr id="40960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0960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0DCB10-2C3A-1F46-987F-3C3076780EF8}" type="slidenum">
              <a:rPr lang="de-DE"/>
              <a:pPr/>
              <a:t>3</a:t>
            </a:fld>
            <a:endParaRPr lang="de-DE"/>
          </a:p>
        </p:txBody>
      </p:sp>
      <p:sp>
        <p:nvSpPr>
          <p:cNvPr id="40960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09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D00C31-5355-6045-B1F5-392D18EBADC3}" type="slidenum">
              <a:rPr lang="de-DE"/>
              <a:pPr/>
              <a:t>4</a:t>
            </a:fld>
            <a:endParaRPr lang="de-DE"/>
          </a:p>
        </p:txBody>
      </p:sp>
      <p:sp>
        <p:nvSpPr>
          <p:cNvPr id="42803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28035" name="Rectangle 3"/>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Show a video clip of,</a:t>
            </a:r>
            <a:r>
              <a:rPr lang="en-US" baseline="0" dirty="0"/>
              <a:t> ‘Island in the Wind’.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a:t>https://www.youtube.com/watch?v=apGEhHvu_0s</a:t>
            </a:r>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Siemens Sans" charset="0"/>
              <a:ea typeface="Geneva" charset="0"/>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1200" kern="1200" dirty="0">
                <a:solidFill>
                  <a:schemeClr val="tx1"/>
                </a:solidFill>
                <a:effectLst/>
                <a:latin typeface="Siemens Sans" charset="0"/>
                <a:ea typeface="Geneva" charset="0"/>
                <a:cs typeface="+mn-cs"/>
              </a:rPr>
              <a:t>Ask students for their responses as to why the islanders moved towards being self-sufficient in energy.</a:t>
            </a:r>
          </a:p>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0DCB10-2C3A-1F46-987F-3C3076780EF8}" type="slidenum">
              <a:rPr lang="de-DE"/>
              <a:pPr/>
              <a:t>5</a:t>
            </a:fld>
            <a:endParaRPr lang="de-DE"/>
          </a:p>
        </p:txBody>
      </p:sp>
      <p:sp>
        <p:nvSpPr>
          <p:cNvPr id="40960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09603" name="Rectangle 3"/>
          <p:cNvSpPr>
            <a:spLocks noGrp="1" noChangeArrowheads="1"/>
          </p:cNvSpPr>
          <p:nvPr>
            <p:ph type="body" idx="1"/>
          </p:nvPr>
        </p:nvSpPr>
        <p:spPr/>
        <p:txBody>
          <a:bodyPr/>
          <a:lstStyle/>
          <a:p>
            <a:r>
              <a:rPr lang="en-US" dirty="0"/>
              <a:t>Ask</a:t>
            </a:r>
            <a:r>
              <a:rPr lang="en-US" baseline="0" dirty="0"/>
              <a:t> students to work in groups to consider these questions and formulate responses.</a:t>
            </a:r>
          </a:p>
          <a:p>
            <a:endParaRPr lang="en-US" baseline="0" dirty="0"/>
          </a:p>
          <a:p>
            <a:r>
              <a:rPr lang="en-US" baseline="0" dirty="0"/>
              <a:t>Take feedback and draw out key points including:</a:t>
            </a:r>
          </a:p>
          <a:p>
            <a:endParaRPr lang="en-US" baseline="0" dirty="0"/>
          </a:p>
          <a:p>
            <a:pPr marL="171450" indent="-171450">
              <a:buFont typeface="Wingdings" pitchFamily="2" charset="2"/>
              <a:buChar char="§"/>
            </a:pPr>
            <a:r>
              <a:rPr lang="en-US" baseline="0" dirty="0"/>
              <a:t>The island uses several different sorts of energy provision. </a:t>
            </a:r>
          </a:p>
          <a:p>
            <a:pPr marL="171450" indent="-171450">
              <a:buFont typeface="Wingdings" pitchFamily="2" charset="2"/>
              <a:buChar char="§"/>
            </a:pPr>
            <a:r>
              <a:rPr lang="en-US" baseline="0" dirty="0"/>
              <a:t>The islanders wanted to reduce their dependency on generators.</a:t>
            </a:r>
          </a:p>
          <a:p>
            <a:pPr marL="0" indent="0">
              <a:buFont typeface="Wingdings" pitchFamily="2" charset="2"/>
              <a:buNone/>
            </a:pPr>
            <a:endParaRPr lang="en-US" baseline="0" dirty="0"/>
          </a:p>
          <a:p>
            <a:pPr marL="0" indent="0">
              <a:buFont typeface="Wingdings" pitchFamily="2" charset="2"/>
              <a:buNone/>
            </a:pPr>
            <a:r>
              <a:rPr lang="en-US" baseline="0" dirty="0"/>
              <a:t>Explore how transferable the ideas are and emphasize that although this development might be easier to implement on an island, especially one where the energy requirements may be lower and where there is plenty of sun and wind, the ideas can be used in a variety of settings.</a:t>
            </a:r>
          </a:p>
          <a:p>
            <a:pPr marL="0" indent="0">
              <a:buFont typeface="Wingdings" pitchFamily="2" charset="2"/>
              <a:buNone/>
            </a:pPr>
            <a:r>
              <a:rPr lang="en-US" baseline="0" dirty="0"/>
              <a:t> </a:t>
            </a:r>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D00C31-5355-6045-B1F5-392D18EBADC3}" type="slidenum">
              <a:rPr lang="de-DE"/>
              <a:pPr/>
              <a:t>6</a:t>
            </a:fld>
            <a:endParaRPr lang="de-DE"/>
          </a:p>
        </p:txBody>
      </p:sp>
      <p:sp>
        <p:nvSpPr>
          <p:cNvPr id="42803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28035" name="Rectangle 3"/>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sz="1100" kern="1200" dirty="0">
                <a:solidFill>
                  <a:schemeClr val="tx1"/>
                </a:solidFill>
                <a:effectLst/>
                <a:latin typeface="Siemens Sans" charset="0"/>
                <a:ea typeface="Geneva" charset="0"/>
                <a:cs typeface="+mn-cs"/>
              </a:rPr>
              <a:t>Show the students a picture of an island and explain that their challenge is to provide the islanders with a power generation system.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1100" kern="1200" dirty="0">
                <a:solidFill>
                  <a:schemeClr val="tx1"/>
                </a:solidFill>
                <a:effectLst/>
                <a:latin typeface="Siemens Sans" charset="0"/>
                <a:ea typeface="Geneva" charset="0"/>
                <a:cs typeface="+mn-cs"/>
              </a:rPr>
              <a:t>Say that there will be various alternatives as to how electricity can be generated.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sz="1100" kern="1200" dirty="0">
              <a:solidFill>
                <a:schemeClr val="tx1"/>
              </a:solidFill>
              <a:effectLst/>
              <a:latin typeface="Siemens Sans" charset="0"/>
              <a:ea typeface="Geneva" charset="0"/>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1100" kern="1200" dirty="0">
                <a:solidFill>
                  <a:schemeClr val="tx1"/>
                </a:solidFill>
                <a:effectLst/>
                <a:latin typeface="Siemens Sans" charset="0"/>
                <a:ea typeface="Geneva" charset="0"/>
                <a:cs typeface="+mn-cs"/>
              </a:rPr>
              <a:t>Ask them to work in groups to identify a range of typical uses to which electricity is put in the home (they should not include battery powered devices but they should include mains chargers for battery powered devices).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sz="1100" kern="1200" dirty="0">
              <a:solidFill>
                <a:schemeClr val="tx1"/>
              </a:solidFill>
              <a:effectLst/>
              <a:latin typeface="Siemens Sans" charset="0"/>
              <a:ea typeface="Geneva" charset="0"/>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1100" kern="1200" dirty="0">
                <a:solidFill>
                  <a:schemeClr val="tx1"/>
                </a:solidFill>
                <a:effectLst/>
                <a:latin typeface="Siemens Sans" charset="0"/>
                <a:ea typeface="Geneva" charset="0"/>
                <a:cs typeface="+mn-cs"/>
              </a:rPr>
              <a:t>Say</a:t>
            </a:r>
            <a:r>
              <a:rPr lang="en-GB" sz="1100" kern="1200" baseline="0" dirty="0">
                <a:solidFill>
                  <a:schemeClr val="tx1"/>
                </a:solidFill>
                <a:effectLst/>
                <a:latin typeface="Siemens Sans" charset="0"/>
                <a:ea typeface="Geneva" charset="0"/>
                <a:cs typeface="+mn-cs"/>
              </a:rPr>
              <a:t> that electricity is very useful as it can be used to produce a range of effects, such as heat, light, sound and movement, but that this may not necessarily be the most efficient method.</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sz="1100" kern="1200" baseline="0" dirty="0">
              <a:solidFill>
                <a:schemeClr val="tx1"/>
              </a:solidFill>
              <a:effectLst/>
              <a:latin typeface="Siemens Sans" charset="0"/>
              <a:ea typeface="Geneva" charset="0"/>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1100" kern="1200" baseline="0" dirty="0">
                <a:solidFill>
                  <a:schemeClr val="tx1"/>
                </a:solidFill>
                <a:effectLst/>
                <a:latin typeface="Siemens Sans" charset="0"/>
                <a:ea typeface="Geneva" charset="0"/>
                <a:cs typeface="+mn-cs"/>
              </a:rPr>
              <a:t>Ask the student to go through the list (heat, light, sound and movement) and divide it into two – devices that have to run on electricity such as TVs and functions which could be powered by electricity but don’t have to be.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1100" kern="1200" baseline="0" dirty="0">
                <a:solidFill>
                  <a:schemeClr val="tx1"/>
                </a:solidFill>
                <a:effectLst/>
                <a:latin typeface="Siemens Sans" charset="0"/>
                <a:ea typeface="Geneva" charset="0"/>
                <a:cs typeface="+mn-cs"/>
              </a:rPr>
              <a:t>Ask students to consider how the total energy demand in a home varies over a 24 hour cycle.  Working in groups ask students to sketch and label a graph to demonstrate this.  Ask students to identify the assumptions made in drawing their graph and draw out points such as:</a:t>
            </a:r>
          </a:p>
          <a:p>
            <a:pPr marL="171450" marR="0" lvl="0" indent="-171450" algn="l" defTabSz="914400" rtl="0" eaLnBrk="1" fontAlgn="base" latinLnBrk="0" hangingPunct="1">
              <a:lnSpc>
                <a:spcPct val="100000"/>
              </a:lnSpc>
              <a:spcBef>
                <a:spcPct val="30000"/>
              </a:spcBef>
              <a:spcAft>
                <a:spcPct val="0"/>
              </a:spcAft>
              <a:buClrTx/>
              <a:buSzTx/>
              <a:buFont typeface="Wingdings" pitchFamily="2" charset="2"/>
              <a:buChar char="§"/>
              <a:tabLst/>
              <a:defRPr/>
            </a:pPr>
            <a:r>
              <a:rPr lang="en-GB" sz="1100" kern="1200" baseline="0" dirty="0">
                <a:solidFill>
                  <a:schemeClr val="tx1"/>
                </a:solidFill>
                <a:effectLst/>
                <a:latin typeface="Siemens Sans" charset="0"/>
                <a:ea typeface="Geneva" charset="0"/>
                <a:cs typeface="+mn-cs"/>
              </a:rPr>
              <a:t>Is the home empty during the day</a:t>
            </a:r>
          </a:p>
          <a:p>
            <a:pPr marL="171450" marR="0" lvl="0" indent="-171450" algn="l" defTabSz="914400" rtl="0" eaLnBrk="1" fontAlgn="base" latinLnBrk="0" hangingPunct="1">
              <a:lnSpc>
                <a:spcPct val="100000"/>
              </a:lnSpc>
              <a:spcBef>
                <a:spcPct val="30000"/>
              </a:spcBef>
              <a:spcAft>
                <a:spcPct val="0"/>
              </a:spcAft>
              <a:buClrTx/>
              <a:buSzTx/>
              <a:buFont typeface="Wingdings" pitchFamily="2" charset="2"/>
              <a:buChar char="§"/>
              <a:tabLst/>
              <a:defRPr/>
            </a:pPr>
            <a:r>
              <a:rPr lang="en-GB" sz="1100" kern="1200" baseline="0" dirty="0">
                <a:solidFill>
                  <a:schemeClr val="tx1"/>
                </a:solidFill>
                <a:effectLst/>
                <a:latin typeface="Siemens Sans" charset="0"/>
                <a:ea typeface="Geneva" charset="0"/>
                <a:cs typeface="+mn-cs"/>
              </a:rPr>
              <a:t>Whether the outside temperature is warmer or cooler than the inside temperature </a:t>
            </a:r>
          </a:p>
          <a:p>
            <a:pPr marL="171450" marR="0" lvl="0" indent="-171450" algn="l" defTabSz="914400" rtl="0" eaLnBrk="1" fontAlgn="base" latinLnBrk="0" hangingPunct="1">
              <a:lnSpc>
                <a:spcPct val="100000"/>
              </a:lnSpc>
              <a:spcBef>
                <a:spcPct val="30000"/>
              </a:spcBef>
              <a:spcAft>
                <a:spcPct val="0"/>
              </a:spcAft>
              <a:buClrTx/>
              <a:buSzTx/>
              <a:buFont typeface="Wingdings" pitchFamily="2" charset="2"/>
              <a:buChar char="§"/>
              <a:tabLst/>
              <a:defRPr/>
            </a:pPr>
            <a:r>
              <a:rPr lang="en-GB" sz="1100" kern="1200" dirty="0">
                <a:solidFill>
                  <a:schemeClr val="tx1"/>
                </a:solidFill>
                <a:effectLst/>
                <a:latin typeface="Siemens Sans" charset="0"/>
                <a:ea typeface="Geneva" charset="0"/>
                <a:cs typeface="+mn-cs"/>
              </a:rPr>
              <a:t>Is the home insulated</a:t>
            </a:r>
          </a:p>
          <a:p>
            <a:pPr marL="171450" marR="0" lvl="0" indent="-171450" algn="l" defTabSz="914400" rtl="0" eaLnBrk="1" fontAlgn="base" latinLnBrk="0" hangingPunct="1">
              <a:lnSpc>
                <a:spcPct val="100000"/>
              </a:lnSpc>
              <a:spcBef>
                <a:spcPct val="30000"/>
              </a:spcBef>
              <a:spcAft>
                <a:spcPct val="0"/>
              </a:spcAft>
              <a:buClrTx/>
              <a:buSzTx/>
              <a:buFont typeface="Wingdings" pitchFamily="2" charset="2"/>
              <a:buChar char="§"/>
              <a:tabLst/>
              <a:defRPr/>
            </a:pPr>
            <a:r>
              <a:rPr lang="en-GB" sz="1100" kern="1200" dirty="0">
                <a:solidFill>
                  <a:schemeClr val="tx1"/>
                </a:solidFill>
                <a:effectLst/>
                <a:latin typeface="Siemens Sans" charset="0"/>
                <a:ea typeface="Geneva" charset="0"/>
                <a:cs typeface="+mn-cs"/>
              </a:rPr>
              <a:t>How many people</a:t>
            </a:r>
            <a:r>
              <a:rPr lang="en-GB" sz="1100" kern="1200" baseline="0" dirty="0">
                <a:solidFill>
                  <a:schemeClr val="tx1"/>
                </a:solidFill>
                <a:effectLst/>
                <a:latin typeface="Siemens Sans" charset="0"/>
                <a:ea typeface="Geneva" charset="0"/>
                <a:cs typeface="+mn-cs"/>
              </a:rPr>
              <a:t> live in the home</a:t>
            </a:r>
          </a:p>
          <a:p>
            <a:pPr marL="171450" marR="0" lvl="0" indent="-171450" algn="l" defTabSz="914400" rtl="0" eaLnBrk="1" fontAlgn="base" latinLnBrk="0" hangingPunct="1">
              <a:lnSpc>
                <a:spcPct val="100000"/>
              </a:lnSpc>
              <a:spcBef>
                <a:spcPct val="30000"/>
              </a:spcBef>
              <a:spcAft>
                <a:spcPct val="0"/>
              </a:spcAft>
              <a:buClrTx/>
              <a:buSzTx/>
              <a:buFont typeface="Wingdings" pitchFamily="2" charset="2"/>
              <a:buChar char="§"/>
              <a:tabLst/>
              <a:defRPr/>
            </a:pPr>
            <a:endParaRPr lang="en-GB" sz="1100" kern="1200" baseline="0" dirty="0">
              <a:solidFill>
                <a:schemeClr val="tx1"/>
              </a:solidFill>
              <a:effectLst/>
              <a:latin typeface="Siemens Sans" charset="0"/>
              <a:ea typeface="Geneva" charset="0"/>
              <a:cs typeface="+mn-cs"/>
            </a:endParaRPr>
          </a:p>
          <a:p>
            <a:pPr marL="0" marR="0" lvl="0" indent="0" algn="l" defTabSz="914400" rtl="0" eaLnBrk="1" fontAlgn="base" latinLnBrk="0" hangingPunct="1">
              <a:lnSpc>
                <a:spcPct val="100000"/>
              </a:lnSpc>
              <a:spcBef>
                <a:spcPct val="30000"/>
              </a:spcBef>
              <a:spcAft>
                <a:spcPct val="0"/>
              </a:spcAft>
              <a:buClrTx/>
              <a:buSzTx/>
              <a:buFont typeface="Wingdings" pitchFamily="2" charset="2"/>
              <a:buNone/>
              <a:tabLst/>
              <a:defRPr/>
            </a:pPr>
            <a:r>
              <a:rPr lang="en-GB" sz="1100" kern="1200" baseline="0" dirty="0">
                <a:solidFill>
                  <a:schemeClr val="tx1"/>
                </a:solidFill>
                <a:effectLst/>
                <a:latin typeface="Siemens Sans" charset="0"/>
                <a:ea typeface="Geneva" charset="0"/>
                <a:cs typeface="+mn-cs"/>
              </a:rPr>
              <a:t>Ask what would make a good energy source and encourage students to consider pollution, reliability, storage and ease of starting up.</a:t>
            </a:r>
          </a:p>
          <a:p>
            <a:pPr marL="0" marR="0" lvl="0" indent="0" algn="l" defTabSz="914400" rtl="0" eaLnBrk="1" fontAlgn="base" latinLnBrk="0" hangingPunct="1">
              <a:lnSpc>
                <a:spcPct val="100000"/>
              </a:lnSpc>
              <a:spcBef>
                <a:spcPct val="30000"/>
              </a:spcBef>
              <a:spcAft>
                <a:spcPct val="0"/>
              </a:spcAft>
              <a:buClrTx/>
              <a:buSzTx/>
              <a:buFont typeface="Wingdings" pitchFamily="2" charset="2"/>
              <a:buNone/>
              <a:tabLst/>
              <a:defRPr/>
            </a:pPr>
            <a:r>
              <a:rPr lang="en-GB" sz="1100" kern="1200" baseline="0" dirty="0">
                <a:solidFill>
                  <a:schemeClr val="tx1"/>
                </a:solidFill>
                <a:effectLst/>
                <a:latin typeface="Siemens Sans" charset="0"/>
                <a:ea typeface="Geneva" charset="0"/>
                <a:cs typeface="+mn-cs"/>
              </a:rPr>
              <a:t>Gather ideas and capture key points.</a:t>
            </a:r>
            <a:endParaRPr lang="en-GB" sz="1100" kern="1200" dirty="0">
              <a:solidFill>
                <a:schemeClr val="tx1"/>
              </a:solidFill>
              <a:effectLst/>
              <a:latin typeface="Siemens Sans" charset="0"/>
              <a:ea typeface="Geneva" charset="0"/>
              <a:cs typeface="+mn-cs"/>
            </a:endParaRPr>
          </a:p>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D00C31-5355-6045-B1F5-392D18EBADC3}" type="slidenum">
              <a:rPr lang="de-DE"/>
              <a:pPr/>
              <a:t>7</a:t>
            </a:fld>
            <a:endParaRPr lang="de-DE"/>
          </a:p>
        </p:txBody>
      </p:sp>
      <p:sp>
        <p:nvSpPr>
          <p:cNvPr id="42803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28035" name="Rectangle 3"/>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sz="1200" kern="1200" dirty="0">
                <a:solidFill>
                  <a:schemeClr val="tx1"/>
                </a:solidFill>
                <a:effectLst/>
                <a:latin typeface="Siemens Sans" charset="0"/>
                <a:ea typeface="Geneva" charset="0"/>
                <a:cs typeface="+mn-cs"/>
              </a:rPr>
              <a:t>Explain that the task is to provide for the energy needs of the islanders.  They will have to make decisions about the fuels to use, whether to generate electricity or to use it directly.  The plan will have to allow for fluctuating demand, ease of storage and use and pollution.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sz="1200" kern="1200" dirty="0">
              <a:solidFill>
                <a:schemeClr val="tx1"/>
              </a:solidFill>
              <a:effectLst/>
              <a:latin typeface="Siemens Sans" charset="0"/>
              <a:ea typeface="Geneva" charset="0"/>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1200" kern="1200" dirty="0">
                <a:solidFill>
                  <a:schemeClr val="tx1"/>
                </a:solidFill>
                <a:effectLst/>
                <a:latin typeface="Siemens Sans" charset="0"/>
                <a:ea typeface="Geneva" charset="0"/>
                <a:cs typeface="+mn-cs"/>
              </a:rPr>
              <a:t>Say that because this is an island, options that only work on a large scale, such as fossil or nuclear power stations aren’t available.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sz="1200" kern="1200" dirty="0">
              <a:solidFill>
                <a:schemeClr val="tx1"/>
              </a:solidFill>
              <a:effectLst/>
              <a:latin typeface="Siemens Sans" charset="0"/>
              <a:ea typeface="Geneva" charset="0"/>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1200" kern="1200" dirty="0">
                <a:solidFill>
                  <a:schemeClr val="tx1"/>
                </a:solidFill>
                <a:effectLst/>
                <a:latin typeface="Siemens Sans" charset="0"/>
                <a:ea typeface="Geneva" charset="0"/>
                <a:cs typeface="+mn-cs"/>
              </a:rPr>
              <a:t>Provide</a:t>
            </a:r>
            <a:r>
              <a:rPr lang="en-GB" sz="1200" kern="1200" baseline="0" dirty="0">
                <a:solidFill>
                  <a:schemeClr val="tx1"/>
                </a:solidFill>
                <a:effectLst/>
                <a:latin typeface="Siemens Sans" charset="0"/>
                <a:ea typeface="Geneva" charset="0"/>
                <a:cs typeface="+mn-cs"/>
              </a:rPr>
              <a:t> each group with a map of the island and a set of energy cards using students support sheets 7 and 7A.</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1200" kern="1200" baseline="0" dirty="0">
                <a:solidFill>
                  <a:schemeClr val="tx1"/>
                </a:solidFill>
                <a:effectLst/>
                <a:latin typeface="Siemens Sans" charset="0"/>
                <a:ea typeface="Geneva" charset="0"/>
                <a:cs typeface="+mn-cs"/>
              </a:rPr>
              <a:t>Explain that each energy card represents the same number of units of energy, it shows the cost, advantages and disadvantages of that energy source and that they are provided with a weather forecast and prediction of energy requirements.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sz="1200" kern="1200" baseline="0" dirty="0">
              <a:solidFill>
                <a:schemeClr val="tx1"/>
              </a:solidFill>
              <a:effectLst/>
              <a:latin typeface="Siemens Sans" charset="0"/>
              <a:ea typeface="Geneva" charset="0"/>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1200" kern="1200" baseline="0" dirty="0">
                <a:solidFill>
                  <a:schemeClr val="tx1"/>
                </a:solidFill>
                <a:effectLst/>
                <a:latin typeface="Siemens Sans" charset="0"/>
                <a:ea typeface="Geneva" charset="0"/>
                <a:cs typeface="+mn-cs"/>
              </a:rPr>
              <a:t>Ask students to decide what combination of energy resources to use and to label and prepare a poster based on their plan.  It should show:</a:t>
            </a:r>
          </a:p>
          <a:p>
            <a:pPr marL="228600" marR="0" lvl="0" indent="-228600" algn="l" defTabSz="914400" rtl="0" eaLnBrk="1" fontAlgn="base" latinLnBrk="0" hangingPunct="1">
              <a:lnSpc>
                <a:spcPct val="100000"/>
              </a:lnSpc>
              <a:spcBef>
                <a:spcPct val="30000"/>
              </a:spcBef>
              <a:spcAft>
                <a:spcPct val="0"/>
              </a:spcAft>
              <a:buClrTx/>
              <a:buSzTx/>
              <a:buFont typeface="+mj-lt"/>
              <a:buAutoNum type="alphaLcParenR"/>
              <a:tabLst/>
              <a:defRPr/>
            </a:pPr>
            <a:r>
              <a:rPr lang="en-GB" sz="1200" kern="1200" baseline="0" dirty="0">
                <a:solidFill>
                  <a:schemeClr val="tx1"/>
                </a:solidFill>
                <a:effectLst/>
                <a:latin typeface="Siemens Sans" charset="0"/>
                <a:ea typeface="Geneva" charset="0"/>
                <a:cs typeface="+mn-cs"/>
              </a:rPr>
              <a:t>The types of energy being used.</a:t>
            </a:r>
          </a:p>
          <a:p>
            <a:pPr marL="228600" marR="0" lvl="0" indent="-228600" algn="l" defTabSz="914400" rtl="0" eaLnBrk="1" fontAlgn="base" latinLnBrk="0" hangingPunct="1">
              <a:lnSpc>
                <a:spcPct val="100000"/>
              </a:lnSpc>
              <a:spcBef>
                <a:spcPct val="30000"/>
              </a:spcBef>
              <a:spcAft>
                <a:spcPct val="0"/>
              </a:spcAft>
              <a:buClrTx/>
              <a:buSzTx/>
              <a:buFont typeface="+mj-lt"/>
              <a:buAutoNum type="alphaLcParenR"/>
              <a:tabLst/>
              <a:defRPr/>
            </a:pPr>
            <a:r>
              <a:rPr lang="en-GB" sz="1200" kern="1200" baseline="0" dirty="0">
                <a:solidFill>
                  <a:schemeClr val="tx1"/>
                </a:solidFill>
                <a:effectLst/>
                <a:latin typeface="Siemens Sans" charset="0"/>
                <a:ea typeface="Geneva" charset="0"/>
                <a:cs typeface="+mn-cs"/>
              </a:rPr>
              <a:t>The cost of the plan.</a:t>
            </a:r>
          </a:p>
          <a:p>
            <a:pPr marL="228600" marR="0" lvl="0" indent="-228600" algn="l" defTabSz="914400" rtl="0" eaLnBrk="1" fontAlgn="base" latinLnBrk="0" hangingPunct="1">
              <a:lnSpc>
                <a:spcPct val="100000"/>
              </a:lnSpc>
              <a:spcBef>
                <a:spcPct val="30000"/>
              </a:spcBef>
              <a:spcAft>
                <a:spcPct val="0"/>
              </a:spcAft>
              <a:buClrTx/>
              <a:buSzTx/>
              <a:buFont typeface="+mj-lt"/>
              <a:buAutoNum type="alphaLcParenR"/>
              <a:tabLst/>
              <a:defRPr/>
            </a:pPr>
            <a:r>
              <a:rPr lang="en-GB" sz="1200" kern="1200" baseline="0" dirty="0">
                <a:solidFill>
                  <a:schemeClr val="tx1"/>
                </a:solidFill>
                <a:effectLst/>
                <a:latin typeface="Siemens Sans" charset="0"/>
                <a:ea typeface="Geneva" charset="0"/>
                <a:cs typeface="+mn-cs"/>
              </a:rPr>
              <a:t>The pollution caused.</a:t>
            </a:r>
          </a:p>
          <a:p>
            <a:pPr marL="228600" marR="0" lvl="0" indent="-228600" algn="l" defTabSz="914400" rtl="0" eaLnBrk="1" fontAlgn="base" latinLnBrk="0" hangingPunct="1">
              <a:lnSpc>
                <a:spcPct val="100000"/>
              </a:lnSpc>
              <a:spcBef>
                <a:spcPct val="30000"/>
              </a:spcBef>
              <a:spcAft>
                <a:spcPct val="0"/>
              </a:spcAft>
              <a:buClrTx/>
              <a:buSzTx/>
              <a:buFont typeface="+mj-lt"/>
              <a:buAutoNum type="alphaLcParenR"/>
              <a:tabLst/>
              <a:defRPr/>
            </a:pPr>
            <a:r>
              <a:rPr lang="en-GB" sz="1200" kern="1200" baseline="0" dirty="0">
                <a:solidFill>
                  <a:schemeClr val="tx1"/>
                </a:solidFill>
                <a:effectLst/>
                <a:latin typeface="Siemens Sans" charset="0"/>
                <a:ea typeface="Geneva" charset="0"/>
                <a:cs typeface="+mn-cs"/>
              </a:rPr>
              <a:t>How responsive the system would be if the demands upon it changed.</a:t>
            </a:r>
          </a:p>
          <a:p>
            <a:pPr marL="228600" marR="0" lvl="0" indent="-228600" algn="l" defTabSz="914400" rtl="0" eaLnBrk="1" fontAlgn="base" latinLnBrk="0" hangingPunct="1">
              <a:lnSpc>
                <a:spcPct val="100000"/>
              </a:lnSpc>
              <a:spcBef>
                <a:spcPct val="30000"/>
              </a:spcBef>
              <a:spcAft>
                <a:spcPct val="0"/>
              </a:spcAft>
              <a:buClrTx/>
              <a:buSzTx/>
              <a:buFont typeface="+mj-lt"/>
              <a:buAutoNum type="alphaLcParenR"/>
              <a:tabLst/>
              <a:defRPr/>
            </a:pPr>
            <a:r>
              <a:rPr lang="en-GB" sz="1200" kern="1200" baseline="0" dirty="0">
                <a:solidFill>
                  <a:schemeClr val="tx1"/>
                </a:solidFill>
                <a:effectLst/>
                <a:latin typeface="Siemens Sans" charset="0"/>
                <a:ea typeface="Geneva" charset="0"/>
                <a:cs typeface="+mn-cs"/>
              </a:rPr>
              <a:t>The good features of the plan. </a:t>
            </a:r>
          </a:p>
          <a:p>
            <a:pPr marL="228600" marR="0" lvl="0" indent="-228600" algn="l" defTabSz="914400" rtl="0" eaLnBrk="1" fontAlgn="base" latinLnBrk="0" hangingPunct="1">
              <a:lnSpc>
                <a:spcPct val="100000"/>
              </a:lnSpc>
              <a:spcBef>
                <a:spcPct val="30000"/>
              </a:spcBef>
              <a:spcAft>
                <a:spcPct val="0"/>
              </a:spcAft>
              <a:buClrTx/>
              <a:buSzTx/>
              <a:buFont typeface="+mj-lt"/>
              <a:buAutoNum type="alphaLcParenR"/>
              <a:tabLst/>
              <a:defRPr/>
            </a:pPr>
            <a:r>
              <a:rPr lang="en-GB" sz="1200" kern="1200" baseline="0" dirty="0">
                <a:solidFill>
                  <a:schemeClr val="tx1"/>
                </a:solidFill>
                <a:effectLst/>
                <a:latin typeface="Siemens Sans" charset="0"/>
                <a:ea typeface="Geneva" charset="0"/>
                <a:cs typeface="+mn-cs"/>
              </a:rPr>
              <a:t>The weaker features of the plan.  </a:t>
            </a:r>
            <a:endParaRPr lang="en-GB" sz="1200" kern="1200" dirty="0">
              <a:solidFill>
                <a:schemeClr val="tx1"/>
              </a:solidFill>
              <a:effectLst/>
              <a:latin typeface="Siemens Sans" charset="0"/>
              <a:ea typeface="Geneva" charset="0"/>
              <a:cs typeface="+mn-cs"/>
            </a:endParaRPr>
          </a:p>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D00C31-5355-6045-B1F5-392D18EBADC3}" type="slidenum">
              <a:rPr lang="de-DE"/>
              <a:pPr/>
              <a:t>8</a:t>
            </a:fld>
            <a:endParaRPr lang="de-DE"/>
          </a:p>
        </p:txBody>
      </p:sp>
      <p:sp>
        <p:nvSpPr>
          <p:cNvPr id="42803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28035" name="Rectangle 3"/>
          <p:cNvSpPr>
            <a:spLocks noGrp="1" noChangeArrowheads="1"/>
          </p:cNvSpPr>
          <p:nvPr>
            <p:ph type="body" idx="1"/>
          </p:nvPr>
        </p:nvSpPr>
        <p:spPr/>
        <p:txBody>
          <a:bodyPr/>
          <a:lstStyle/>
          <a:p>
            <a:pPr lvl="0"/>
            <a:r>
              <a:rPr lang="en-GB" sz="1200" kern="1200" dirty="0">
                <a:solidFill>
                  <a:schemeClr val="tx1"/>
                </a:solidFill>
                <a:effectLst/>
                <a:latin typeface="Siemens Sans" charset="0"/>
                <a:ea typeface="Geneva" charset="0"/>
                <a:cs typeface="+mn-cs"/>
              </a:rPr>
              <a:t>Three or four teams are selected to ‘make a pitch’ for the contract of supplying the island with its energy.  The teams should have their poster presentations on display.  </a:t>
            </a:r>
          </a:p>
          <a:p>
            <a:r>
              <a:rPr lang="en-GB" sz="1200" kern="1200" dirty="0">
                <a:solidFill>
                  <a:schemeClr val="tx1"/>
                </a:solidFill>
                <a:effectLst/>
                <a:latin typeface="Siemens Sans" charset="0"/>
                <a:ea typeface="Geneva" charset="0"/>
                <a:cs typeface="+mn-cs"/>
              </a:rPr>
              <a:t> </a:t>
            </a:r>
          </a:p>
          <a:p>
            <a:pPr lvl="0"/>
            <a:r>
              <a:rPr lang="en-GB" sz="1200" kern="1200" dirty="0">
                <a:solidFill>
                  <a:schemeClr val="tx1"/>
                </a:solidFill>
                <a:effectLst/>
                <a:latin typeface="Siemens Sans" charset="0"/>
                <a:ea typeface="Geneva" charset="0"/>
                <a:cs typeface="+mn-cs"/>
              </a:rPr>
              <a:t>Each team should have three minutes to present the key features of the energy provision plan to the governor of the island (possibly played by the teacher) and to groups of islanders (students not making presentations – best in groups of 2/3).  The audience should think through what they would be looking for example:</a:t>
            </a:r>
          </a:p>
          <a:p>
            <a:pPr lvl="0"/>
            <a:endParaRPr lang="en-GB" sz="1200" kern="1200" dirty="0">
              <a:solidFill>
                <a:schemeClr val="tx1"/>
              </a:solidFill>
              <a:effectLst/>
              <a:latin typeface="Siemens Sans" charset="0"/>
              <a:ea typeface="Geneva" charset="0"/>
              <a:cs typeface="+mn-cs"/>
            </a:endParaRPr>
          </a:p>
          <a:p>
            <a:pPr marL="171450" lvl="0" indent="-171450">
              <a:buFont typeface="Wingdings" pitchFamily="2" charset="2"/>
              <a:buChar char="§"/>
            </a:pPr>
            <a:r>
              <a:rPr lang="en-GB" sz="1200" kern="1200" dirty="0">
                <a:solidFill>
                  <a:schemeClr val="tx1"/>
                </a:solidFill>
                <a:effectLst/>
                <a:latin typeface="Siemens Sans" charset="0"/>
                <a:ea typeface="Geneva" charset="0"/>
                <a:cs typeface="+mn-cs"/>
              </a:rPr>
              <a:t>Islanders: happier if costs lower, less mess, energy needs met.</a:t>
            </a:r>
          </a:p>
          <a:p>
            <a:pPr marL="171450" lvl="0" indent="-171450">
              <a:buFont typeface="Wingdings" pitchFamily="2" charset="2"/>
              <a:buChar char="§"/>
            </a:pPr>
            <a:r>
              <a:rPr lang="en-GB" sz="1200" kern="1200" dirty="0">
                <a:solidFill>
                  <a:schemeClr val="tx1"/>
                </a:solidFill>
                <a:effectLst/>
                <a:latin typeface="Siemens Sans" charset="0"/>
                <a:ea typeface="Geneva" charset="0"/>
                <a:cs typeface="+mn-cs"/>
              </a:rPr>
              <a:t>Governor: happier if less pollution, island looking attractive to tourists, islanders happy.</a:t>
            </a:r>
          </a:p>
          <a:p>
            <a:r>
              <a:rPr lang="en-GB" sz="1200" kern="1200" dirty="0">
                <a:solidFill>
                  <a:schemeClr val="tx1"/>
                </a:solidFill>
                <a:effectLst/>
                <a:latin typeface="Siemens Sans" charset="0"/>
                <a:ea typeface="Geneva" charset="0"/>
                <a:cs typeface="+mn-cs"/>
              </a:rPr>
              <a:t> </a:t>
            </a:r>
          </a:p>
          <a:p>
            <a:pPr lvl="0"/>
            <a:r>
              <a:rPr lang="en-GB" sz="1200" kern="1200" dirty="0">
                <a:solidFill>
                  <a:schemeClr val="tx1"/>
                </a:solidFill>
                <a:effectLst/>
                <a:latin typeface="Siemens Sans" charset="0"/>
                <a:ea typeface="Geneva" charset="0"/>
                <a:cs typeface="+mn-cs"/>
              </a:rPr>
              <a:t>Say that the last contractor didn’t make a good job of it and there were some instances where the power went off.  Both the governor and the islanders can ask questions.</a:t>
            </a:r>
          </a:p>
          <a:p>
            <a:r>
              <a:rPr lang="en-GB" sz="1200" kern="1200" dirty="0">
                <a:solidFill>
                  <a:schemeClr val="tx1"/>
                </a:solidFill>
                <a:effectLst/>
                <a:latin typeface="Siemens Sans" charset="0"/>
                <a:ea typeface="Geneva" charset="0"/>
                <a:cs typeface="+mn-cs"/>
              </a:rPr>
              <a:t> </a:t>
            </a:r>
          </a:p>
          <a:p>
            <a:pPr lvl="0"/>
            <a:r>
              <a:rPr lang="en-GB" sz="1200" kern="1200" dirty="0">
                <a:solidFill>
                  <a:schemeClr val="tx1"/>
                </a:solidFill>
                <a:effectLst/>
                <a:latin typeface="Siemens Sans" charset="0"/>
                <a:ea typeface="Geneva" charset="0"/>
                <a:cs typeface="+mn-cs"/>
              </a:rPr>
              <a:t>At the end the groups of islanders explain which plan they prefer and why.  The governor then provides a summing up, offering a broader perspective and ensuring that strengths from all bids are recognised.  It may be considered appropriate for the governor to award the contract to a particular team.</a:t>
            </a:r>
          </a:p>
          <a:p>
            <a:pPr lvl="0"/>
            <a:endParaRPr lang="en-GB" sz="1200" kern="1200" dirty="0">
              <a:solidFill>
                <a:schemeClr val="tx1"/>
              </a:solidFill>
              <a:effectLst/>
              <a:latin typeface="Siemens Sans" charset="0"/>
              <a:ea typeface="Geneva" charset="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223" name="Rectangle 127"/>
          <p:cNvSpPr>
            <a:spLocks noGrp="1" noChangeArrowheads="1"/>
          </p:cNvSpPr>
          <p:nvPr>
            <p:ph type="ctrTitle" sz="quarter"/>
          </p:nvPr>
        </p:nvSpPr>
        <p:spPr>
          <a:xfrm>
            <a:off x="539750" y="1420813"/>
            <a:ext cx="8208963" cy="1246187"/>
          </a:xfrm>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t"/>
          <a:lstStyle>
            <a:lvl1pPr>
              <a:defRPr sz="4000"/>
            </a:lvl1pPr>
          </a:lstStyle>
          <a:p>
            <a:pPr lvl="0"/>
            <a:r>
              <a:rPr lang="en-GB" noProof="0"/>
              <a:t>Click to edit Master title style</a:t>
            </a:r>
            <a:endParaRPr lang="en-US" noProof="0"/>
          </a:p>
        </p:txBody>
      </p:sp>
      <p:sp>
        <p:nvSpPr>
          <p:cNvPr id="4225" name="Rectangle 129"/>
          <p:cNvSpPr>
            <a:spLocks noGrp="1" noChangeArrowheads="1"/>
          </p:cNvSpPr>
          <p:nvPr>
            <p:ph type="subTitle" sz="quarter" idx="1"/>
          </p:nvPr>
        </p:nvSpPr>
        <p:spPr>
          <a:xfrm>
            <a:off x="539750" y="2770188"/>
            <a:ext cx="8208963" cy="1511300"/>
          </a:xfrm>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lnSpc>
                <a:spcPct val="100000"/>
              </a:lnSpc>
              <a:defRPr sz="2000"/>
            </a:lvl1pPr>
          </a:lstStyle>
          <a:p>
            <a:pPr lvl="0"/>
            <a:r>
              <a:rPr lang="en-GB" noProof="0"/>
              <a:t>Click to edit Master subtitle style</a:t>
            </a:r>
            <a:endParaRPr lang="en-US" noProof="0"/>
          </a:p>
        </p:txBody>
      </p:sp>
      <p:sp>
        <p:nvSpPr>
          <p:cNvPr id="4234" name="Rectangle 138"/>
          <p:cNvSpPr>
            <a:spLocks noChangeArrowheads="1"/>
          </p:cNvSpPr>
          <p:nvPr>
            <p:custDataLst>
              <p:tags r:id="rId1"/>
            </p:custDataLst>
          </p:nvPr>
        </p:nvSpPr>
        <p:spPr bwMode="auto">
          <a:xfrm>
            <a:off x="287338" y="261938"/>
            <a:ext cx="8856662" cy="971550"/>
          </a:xfrm>
          <a:prstGeom prst="rect">
            <a:avLst/>
          </a:prstGeom>
          <a:solidFill>
            <a:srgbClr val="FEFFFF"/>
          </a:solidFill>
          <a:ln>
            <a:noFill/>
          </a:ln>
          <a:effectLst/>
          <a:extLst>
            <a:ext uri="{91240B29-F687-4f45-9708-019B960494DF}">
              <a14:hiddenLine xmlns="" xmlns:a14="http://schemas.microsoft.com/office/drawing/2010/main" w="9525">
                <a:solidFill>
                  <a:schemeClr val="bg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0" hangingPunct="0">
              <a:spcBef>
                <a:spcPct val="0"/>
              </a:spcBef>
            </a:pPr>
            <a:endParaRPr lang="en-US">
              <a:solidFill>
                <a:srgbClr val="FFFFFF"/>
              </a:solidFill>
              <a:latin typeface="Siemens Slab" charset="0"/>
            </a:endParaRPr>
          </a:p>
        </p:txBody>
      </p:sp>
      <p:sp>
        <p:nvSpPr>
          <p:cNvPr id="4236" name="Text Box 140"/>
          <p:cNvSpPr txBox="1">
            <a:spLocks noChangeArrowheads="1"/>
          </p:cNvSpPr>
          <p:nvPr/>
        </p:nvSpPr>
        <p:spPr bwMode="auto">
          <a:xfrm>
            <a:off x="555625" y="6272213"/>
            <a:ext cx="8193088" cy="2778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nchor="b"/>
          <a:lstStyle/>
          <a:p>
            <a:pPr algn="r"/>
            <a:r>
              <a:rPr lang="en-US" sz="1200" b="1">
                <a:solidFill>
                  <a:schemeClr val="bg2"/>
                </a:solidFill>
              </a:rPr>
              <a:t>Protection notice / Copyright notice</a:t>
            </a:r>
          </a:p>
        </p:txBody>
      </p:sp>
      <p:pic>
        <p:nvPicPr>
          <p:cNvPr id="4252" name="Picture 156" descr="sie_logo_petrol_rgb_2"/>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200900" y="423863"/>
            <a:ext cx="1600200" cy="320675"/>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5" name="Footer Placeholder 4"/>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6" name="Slide Number Placeholder 5"/>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C5C4E259-AF43-1E42-A8D9-A884BFE3184F}" type="slidenum">
              <a:rPr lang="en-US"/>
              <a:pPr/>
              <a:t>‹#›</a:t>
            </a:fld>
            <a:endParaRPr lang="en-US"/>
          </a:p>
        </p:txBody>
      </p:sp>
    </p:spTree>
    <p:extLst>
      <p:ext uri="{BB962C8B-B14F-4D97-AF65-F5344CB8AC3E}">
        <p14:creationId xmlns:p14="http://schemas.microsoft.com/office/powerpoint/2010/main" val="363381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5" name="Footer Placeholder 4"/>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6" name="Slide Number Placeholder 5"/>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39D0370D-F162-2D46-B498-2CBA26678F49}" type="slidenum">
              <a:rPr lang="en-US"/>
              <a:pPr/>
              <a:t>‹#›</a:t>
            </a:fld>
            <a:endParaRPr lang="en-US"/>
          </a:p>
        </p:txBody>
      </p:sp>
    </p:spTree>
    <p:extLst>
      <p:ext uri="{BB962C8B-B14F-4D97-AF65-F5344CB8AC3E}">
        <p14:creationId xmlns:p14="http://schemas.microsoft.com/office/powerpoint/2010/main" val="1541324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539750" y="1590675"/>
            <a:ext cx="4027488" cy="4681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719638" y="1590675"/>
            <a:ext cx="4029075" cy="4681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6" name="Footer Placeholder 5"/>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7" name="Slide Number Placeholder 6"/>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0D09E800-23D3-FC4C-8920-BAFB880C42B9}" type="slidenum">
              <a:rPr lang="en-US"/>
              <a:pPr/>
              <a:t>‹#›</a:t>
            </a:fld>
            <a:endParaRPr lang="en-US"/>
          </a:p>
        </p:txBody>
      </p:sp>
    </p:spTree>
    <p:extLst>
      <p:ext uri="{BB962C8B-B14F-4D97-AF65-F5344CB8AC3E}">
        <p14:creationId xmlns:p14="http://schemas.microsoft.com/office/powerpoint/2010/main" val="1386693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8" name="Footer Placeholder 7"/>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9" name="Slide Number Placeholder 8"/>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A6D90753-5D73-FB46-9478-16EC186A29A5}" type="slidenum">
              <a:rPr lang="en-US"/>
              <a:pPr/>
              <a:t>‹#›</a:t>
            </a:fld>
            <a:endParaRPr lang="en-US"/>
          </a:p>
        </p:txBody>
      </p:sp>
    </p:spTree>
    <p:extLst>
      <p:ext uri="{BB962C8B-B14F-4D97-AF65-F5344CB8AC3E}">
        <p14:creationId xmlns:p14="http://schemas.microsoft.com/office/powerpoint/2010/main" val="527256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4" name="Footer Placeholder 3"/>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5" name="Slide Number Placeholder 4"/>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12C61B7B-B179-1547-9674-16B330BB6BBB}" type="slidenum">
              <a:rPr lang="en-US"/>
              <a:pPr/>
              <a:t>‹#›</a:t>
            </a:fld>
            <a:endParaRPr lang="en-US"/>
          </a:p>
        </p:txBody>
      </p:sp>
    </p:spTree>
    <p:extLst>
      <p:ext uri="{BB962C8B-B14F-4D97-AF65-F5344CB8AC3E}">
        <p14:creationId xmlns:p14="http://schemas.microsoft.com/office/powerpoint/2010/main" val="747858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3" name="Footer Placeholder 2"/>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4" name="Slide Number Placeholder 3"/>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E1A4CEB1-FB98-5142-BA8C-73DF28C057B7}" type="slidenum">
              <a:rPr lang="en-US"/>
              <a:pPr/>
              <a:t>‹#›</a:t>
            </a:fld>
            <a:endParaRPr lang="en-US"/>
          </a:p>
        </p:txBody>
      </p:sp>
    </p:spTree>
    <p:extLst>
      <p:ext uri="{BB962C8B-B14F-4D97-AF65-F5344CB8AC3E}">
        <p14:creationId xmlns:p14="http://schemas.microsoft.com/office/powerpoint/2010/main" val="3021978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6" name="Footer Placeholder 5"/>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7" name="Slide Number Placeholder 6"/>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645424AC-F794-F448-AAA5-1910C0F01268}" type="slidenum">
              <a:rPr lang="en-US"/>
              <a:pPr/>
              <a:t>‹#›</a:t>
            </a:fld>
            <a:endParaRPr lang="en-US"/>
          </a:p>
        </p:txBody>
      </p:sp>
    </p:spTree>
    <p:extLst>
      <p:ext uri="{BB962C8B-B14F-4D97-AF65-F5344CB8AC3E}">
        <p14:creationId xmlns:p14="http://schemas.microsoft.com/office/powerpoint/2010/main" val="4076511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6" name="Footer Placeholder 5"/>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7" name="Slide Number Placeholder 6"/>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74D8CA91-F21F-BA47-A466-FA099372EC57}" type="slidenum">
              <a:rPr lang="en-US"/>
              <a:pPr/>
              <a:t>‹#›</a:t>
            </a:fld>
            <a:endParaRPr lang="en-US"/>
          </a:p>
        </p:txBody>
      </p:sp>
    </p:spTree>
    <p:extLst>
      <p:ext uri="{BB962C8B-B14F-4D97-AF65-F5344CB8AC3E}">
        <p14:creationId xmlns:p14="http://schemas.microsoft.com/office/powerpoint/2010/main" val="1134209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5" name="Footer Placeholder 4"/>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6" name="Slide Number Placeholder 5"/>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6C85C549-364F-114A-8190-576025D469D5}" type="slidenum">
              <a:rPr lang="en-US"/>
              <a:pPr/>
              <a:t>‹#›</a:t>
            </a:fld>
            <a:endParaRPr lang="en-US"/>
          </a:p>
        </p:txBody>
      </p:sp>
    </p:spTree>
    <p:extLst>
      <p:ext uri="{BB962C8B-B14F-4D97-AF65-F5344CB8AC3E}">
        <p14:creationId xmlns:p14="http://schemas.microsoft.com/office/powerpoint/2010/main" val="2124908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7663" y="258763"/>
            <a:ext cx="2051050" cy="60134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539750" y="258763"/>
            <a:ext cx="6005513" cy="60134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5" name="Footer Placeholder 4"/>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6" name="Slide Number Placeholder 5"/>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7F1592B3-2FA6-7B4D-8B15-EAB7E4C7F4F9}" type="slidenum">
              <a:rPr lang="en-US"/>
              <a:pPr/>
              <a:t>‹#›</a:t>
            </a:fld>
            <a:endParaRPr lang="en-US"/>
          </a:p>
        </p:txBody>
      </p:sp>
    </p:spTree>
    <p:extLst>
      <p:ext uri="{BB962C8B-B14F-4D97-AF65-F5344CB8AC3E}">
        <p14:creationId xmlns:p14="http://schemas.microsoft.com/office/powerpoint/2010/main" val="3944913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9750" y="258763"/>
            <a:ext cx="6140450" cy="809625"/>
          </a:xfrm>
        </p:spPr>
        <p:txBody>
          <a:bodyPr/>
          <a:lstStyle/>
          <a:p>
            <a:r>
              <a:rPr lang="en-GB"/>
              <a:t>Click to edit Master title style</a:t>
            </a:r>
            <a:endParaRPr lang="en-US"/>
          </a:p>
        </p:txBody>
      </p:sp>
      <p:sp>
        <p:nvSpPr>
          <p:cNvPr id="3" name="Text Placeholder 2"/>
          <p:cNvSpPr>
            <a:spLocks noGrp="1"/>
          </p:cNvSpPr>
          <p:nvPr>
            <p:ph type="body" sz="half" idx="1"/>
          </p:nvPr>
        </p:nvSpPr>
        <p:spPr>
          <a:xfrm>
            <a:off x="539750" y="1590675"/>
            <a:ext cx="4027488" cy="46815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719638" y="1590675"/>
            <a:ext cx="4029075" cy="46815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6" name="Footer Placeholder 5"/>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7" name="Slide Number Placeholder 6"/>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977D51B0-7D53-ED4B-8D91-B4A615CD1391}" type="slidenum">
              <a:rPr lang="en-US"/>
              <a:pPr/>
              <a:t>‹#›</a:t>
            </a:fld>
            <a:endParaRPr lang="en-US"/>
          </a:p>
        </p:txBody>
      </p:sp>
    </p:spTree>
    <p:extLst>
      <p:ext uri="{BB962C8B-B14F-4D97-AF65-F5344CB8AC3E}">
        <p14:creationId xmlns:p14="http://schemas.microsoft.com/office/powerpoint/2010/main" val="1796360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54" name="Rectangle 130"/>
          <p:cNvSpPr>
            <a:spLocks noChangeArrowheads="1"/>
          </p:cNvSpPr>
          <p:nvPr>
            <p:custDataLst>
              <p:tags r:id="rId14"/>
            </p:custDataLst>
          </p:nvPr>
        </p:nvSpPr>
        <p:spPr bwMode="auto">
          <a:xfrm>
            <a:off x="287338" y="261938"/>
            <a:ext cx="8856662" cy="971550"/>
          </a:xfrm>
          <a:prstGeom prst="rect">
            <a:avLst/>
          </a:prstGeom>
          <a:solidFill>
            <a:srgbClr val="FEFFFF"/>
          </a:solidFill>
          <a:ln>
            <a:noFill/>
          </a:ln>
          <a:effectLst/>
          <a:extLst>
            <a:ext uri="{91240B29-F687-4f45-9708-019B960494DF}">
              <a14:hiddenLine xmlns="" xmlns:a14="http://schemas.microsoft.com/office/drawing/2010/main" w="9525">
                <a:solidFill>
                  <a:schemeClr val="bg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0" hangingPunct="0">
              <a:spcBef>
                <a:spcPct val="0"/>
              </a:spcBef>
            </a:pPr>
            <a:endParaRPr lang="en-US">
              <a:solidFill>
                <a:srgbClr val="FFFFFF"/>
              </a:solidFill>
              <a:latin typeface="Siemens Slab" charset="0"/>
            </a:endParaRPr>
          </a:p>
        </p:txBody>
      </p:sp>
      <p:sp>
        <p:nvSpPr>
          <p:cNvPr id="1139" name="Rectangle 115"/>
          <p:cNvSpPr>
            <a:spLocks noGrp="1" noChangeArrowheads="1"/>
          </p:cNvSpPr>
          <p:nvPr>
            <p:ph type="title"/>
          </p:nvPr>
        </p:nvSpPr>
        <p:spPr bwMode="auto">
          <a:xfrm>
            <a:off x="539750" y="258763"/>
            <a:ext cx="6140450" cy="8096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p>
            <a:pPr lvl="0"/>
            <a:r>
              <a:rPr lang="en-US"/>
              <a:t>Mastertitelformat bearbeiten</a:t>
            </a:r>
          </a:p>
        </p:txBody>
      </p:sp>
      <p:sp>
        <p:nvSpPr>
          <p:cNvPr id="1140" name="Rectangle 116"/>
          <p:cNvSpPr>
            <a:spLocks noGrp="1" noChangeArrowheads="1"/>
          </p:cNvSpPr>
          <p:nvPr>
            <p:ph type="body" idx="1"/>
          </p:nvPr>
        </p:nvSpPr>
        <p:spPr bwMode="auto">
          <a:xfrm>
            <a:off x="539750" y="1590675"/>
            <a:ext cx="8208963" cy="468153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1189" name="Picture 165" descr="sie_logo_petrol_rgb_2"/>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7200900" y="423863"/>
            <a:ext cx="1600200" cy="320675"/>
          </a:xfrm>
          <a:prstGeom prst="rect">
            <a:avLst/>
          </a:prstGeom>
          <a:noFill/>
          <a:extLst>
            <a:ext uri="{909E8E84-426E-40dd-AFC4-6F175D3DCCD1}">
              <a14:hiddenFill xmlns=""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 charset="0"/>
          <a:ea typeface="Geneva" charset="0"/>
        </a:defRPr>
      </a:lvl2pPr>
      <a:lvl3pPr algn="l" rtl="0" eaLnBrk="1" fontAlgn="base" hangingPunct="1">
        <a:spcBef>
          <a:spcPct val="0"/>
        </a:spcBef>
        <a:spcAft>
          <a:spcPct val="0"/>
        </a:spcAft>
        <a:defRPr sz="2000" b="1">
          <a:solidFill>
            <a:schemeClr val="tx1"/>
          </a:solidFill>
          <a:latin typeface="Arial" charset="0"/>
          <a:ea typeface="Geneva" charset="0"/>
        </a:defRPr>
      </a:lvl3pPr>
      <a:lvl4pPr algn="l" rtl="0" eaLnBrk="1" fontAlgn="base" hangingPunct="1">
        <a:spcBef>
          <a:spcPct val="0"/>
        </a:spcBef>
        <a:spcAft>
          <a:spcPct val="0"/>
        </a:spcAft>
        <a:defRPr sz="2000" b="1">
          <a:solidFill>
            <a:schemeClr val="tx1"/>
          </a:solidFill>
          <a:latin typeface="Arial" charset="0"/>
          <a:ea typeface="Geneva" charset="0"/>
        </a:defRPr>
      </a:lvl4pPr>
      <a:lvl5pPr algn="l" rtl="0" eaLnBrk="1" fontAlgn="base" hangingPunct="1">
        <a:spcBef>
          <a:spcPct val="0"/>
        </a:spcBef>
        <a:spcAft>
          <a:spcPct val="0"/>
        </a:spcAft>
        <a:defRPr sz="2000" b="1">
          <a:solidFill>
            <a:schemeClr val="tx1"/>
          </a:solidFill>
          <a:latin typeface="Arial" charset="0"/>
          <a:ea typeface="Geneva" charset="0"/>
        </a:defRPr>
      </a:lvl5pPr>
      <a:lvl6pPr marL="457200" algn="l" rtl="0" eaLnBrk="1" fontAlgn="base" hangingPunct="1">
        <a:spcBef>
          <a:spcPct val="0"/>
        </a:spcBef>
        <a:spcAft>
          <a:spcPct val="0"/>
        </a:spcAft>
        <a:defRPr sz="2000" b="1">
          <a:solidFill>
            <a:schemeClr val="tx1"/>
          </a:solidFill>
          <a:latin typeface="Arial" charset="0"/>
          <a:ea typeface="Geneva" charset="0"/>
        </a:defRPr>
      </a:lvl6pPr>
      <a:lvl7pPr marL="914400" algn="l" rtl="0" eaLnBrk="1" fontAlgn="base" hangingPunct="1">
        <a:spcBef>
          <a:spcPct val="0"/>
        </a:spcBef>
        <a:spcAft>
          <a:spcPct val="0"/>
        </a:spcAft>
        <a:defRPr sz="2000" b="1">
          <a:solidFill>
            <a:schemeClr val="tx1"/>
          </a:solidFill>
          <a:latin typeface="Arial" charset="0"/>
          <a:ea typeface="Geneva" charset="0"/>
        </a:defRPr>
      </a:lvl7pPr>
      <a:lvl8pPr marL="1371600" algn="l" rtl="0" eaLnBrk="1" fontAlgn="base" hangingPunct="1">
        <a:spcBef>
          <a:spcPct val="0"/>
        </a:spcBef>
        <a:spcAft>
          <a:spcPct val="0"/>
        </a:spcAft>
        <a:defRPr sz="2000" b="1">
          <a:solidFill>
            <a:schemeClr val="tx1"/>
          </a:solidFill>
          <a:latin typeface="Arial" charset="0"/>
          <a:ea typeface="Geneva" charset="0"/>
        </a:defRPr>
      </a:lvl8pPr>
      <a:lvl9pPr marL="1828800" algn="l" rtl="0" eaLnBrk="1" fontAlgn="base" hangingPunct="1">
        <a:spcBef>
          <a:spcPct val="0"/>
        </a:spcBef>
        <a:spcAft>
          <a:spcPct val="0"/>
        </a:spcAft>
        <a:defRPr sz="2000" b="1">
          <a:solidFill>
            <a:schemeClr val="tx1"/>
          </a:solidFill>
          <a:latin typeface="Arial" charset="0"/>
          <a:ea typeface="Geneva" charset="0"/>
        </a:defRPr>
      </a:lvl9pPr>
    </p:titleStyle>
    <p:body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 Id="rId5" Type="http://schemas.openxmlformats.org/officeDocument/2006/relationships/image" Target="../media/image1.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0958" y="-77430"/>
            <a:ext cx="9265220" cy="6936659"/>
          </a:xfrm>
          <a:prstGeom prst="rect">
            <a:avLst/>
          </a:prstGeom>
        </p:spPr>
      </p:pic>
      <p:grpSp>
        <p:nvGrpSpPr>
          <p:cNvPr id="500738" name="Group 2"/>
          <p:cNvGrpSpPr>
            <a:grpSpLocks/>
          </p:cNvGrpSpPr>
          <p:nvPr/>
        </p:nvGrpSpPr>
        <p:grpSpPr bwMode="auto">
          <a:xfrm>
            <a:off x="287338" y="260350"/>
            <a:ext cx="8856662" cy="973138"/>
            <a:chOff x="181" y="164"/>
            <a:chExt cx="5579" cy="613"/>
          </a:xfrm>
        </p:grpSpPr>
        <p:sp>
          <p:nvSpPr>
            <p:cNvPr id="500739" name="Rectangle 3"/>
            <p:cNvSpPr>
              <a:spLocks noChangeArrowheads="1"/>
            </p:cNvSpPr>
            <p:nvPr>
              <p:custDataLst>
                <p:tags r:id="rId1"/>
              </p:custDataLst>
            </p:nvPr>
          </p:nvSpPr>
          <p:spPr bwMode="auto">
            <a:xfrm>
              <a:off x="181" y="164"/>
              <a:ext cx="5579" cy="613"/>
            </a:xfrm>
            <a:prstGeom prst="rect">
              <a:avLst/>
            </a:prstGeom>
            <a:solidFill>
              <a:srgbClr val="FEFFFF"/>
            </a:solidFill>
            <a:ln>
              <a:noFill/>
            </a:ln>
            <a:effectLst/>
            <a:extLst>
              <a:ext uri="{91240B29-F687-4f45-9708-019B960494DF}">
                <a14:hiddenLine xmlns="" xmlns:a14="http://schemas.microsoft.com/office/drawing/2010/main" w="9525">
                  <a:solidFill>
                    <a:schemeClr val="bg2"/>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0" hangingPunct="0">
                <a:spcBef>
                  <a:spcPct val="0"/>
                </a:spcBef>
              </a:pPr>
              <a:endParaRPr lang="en-US">
                <a:solidFill>
                  <a:srgbClr val="FFFFFF"/>
                </a:solidFill>
              </a:endParaRPr>
            </a:p>
          </p:txBody>
        </p:sp>
        <p:pic>
          <p:nvPicPr>
            <p:cNvPr id="500740" name="Picture 4" descr="sie_logo_petrol_rgb_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536" y="267"/>
              <a:ext cx="1008" cy="202"/>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500742" name="Text Box 6"/>
          <p:cNvSpPr txBox="1">
            <a:spLocks noChangeArrowheads="1"/>
          </p:cNvSpPr>
          <p:nvPr/>
        </p:nvSpPr>
        <p:spPr bwMode="auto">
          <a:xfrm>
            <a:off x="555625" y="6272213"/>
            <a:ext cx="8193088" cy="277812"/>
          </a:xfrm>
          <a:prstGeom prst="rect">
            <a:avLst/>
          </a:prstGeom>
          <a:solidFill>
            <a:schemeClr val="bg1">
              <a:alpha val="0"/>
            </a:schemeClr>
          </a:solidFill>
          <a:ln>
            <a:noFill/>
          </a:ln>
          <a:effectLst/>
        </p:spPr>
        <p:txBody>
          <a:bodyPr lIns="0" tIns="0" rIns="0" bIns="0" anchor="b"/>
          <a:lstStyle/>
          <a:p>
            <a:pPr algn="r"/>
            <a:r>
              <a:rPr lang="en-US" sz="1200" b="1" dirty="0">
                <a:solidFill>
                  <a:schemeClr val="bg2"/>
                </a:solidFill>
              </a:rPr>
              <a:t>© Siemens AG 2012. All rights reserved.</a:t>
            </a:r>
          </a:p>
        </p:txBody>
      </p:sp>
      <p:sp>
        <p:nvSpPr>
          <p:cNvPr id="500743" name="Rectangle 7"/>
          <p:cNvSpPr>
            <a:spLocks noGrp="1" noChangeArrowheads="1"/>
          </p:cNvSpPr>
          <p:nvPr>
            <p:ph type="ctrTitle"/>
          </p:nvPr>
        </p:nvSpPr>
        <p:spPr/>
        <p:txBody>
          <a:bodyPr/>
          <a:lstStyle/>
          <a:p>
            <a:r>
              <a:rPr lang="en-GB" dirty="0">
                <a:solidFill>
                  <a:schemeClr val="bg2"/>
                </a:solidFill>
              </a:rPr>
              <a:t>Topic 7:  </a:t>
            </a:r>
            <a:r>
              <a:rPr lang="en-GB" dirty="0" err="1"/>
              <a:t>eZero</a:t>
            </a:r>
            <a:r>
              <a:rPr lang="en-GB" dirty="0"/>
              <a:t> Island</a:t>
            </a:r>
            <a:br>
              <a:rPr lang="en-GB" dirty="0"/>
            </a:br>
            <a:r>
              <a:rPr lang="en-GB" dirty="0"/>
              <a:t>		</a:t>
            </a:r>
            <a:endParaRPr lang="en-US" dirty="0"/>
          </a:p>
        </p:txBody>
      </p:sp>
      <p:sp>
        <p:nvSpPr>
          <p:cNvPr id="8" name="Slide Number Placeholder 5"/>
          <p:cNvSpPr txBox="1">
            <a:spLocks/>
          </p:cNvSpPr>
          <p:nvPr/>
        </p:nvSpPr>
        <p:spPr>
          <a:xfrm>
            <a:off x="539552" y="6322020"/>
            <a:ext cx="2609924"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err="1">
                <a:solidFill>
                  <a:schemeClr val="bg2"/>
                </a:solidFill>
              </a:rPr>
              <a:t>www.siemens.co.uk</a:t>
            </a:r>
            <a:r>
              <a:rPr lang="en-US" sz="1200" dirty="0">
                <a:solidFill>
                  <a:schemeClr val="bg2"/>
                </a:solidFill>
              </a:rPr>
              <a:t>/education</a:t>
            </a:r>
          </a:p>
        </p:txBody>
      </p:sp>
      <p:sp>
        <p:nvSpPr>
          <p:cNvPr id="9" name="Rectangle 5"/>
          <p:cNvSpPr>
            <a:spLocks noChangeArrowheads="1"/>
          </p:cNvSpPr>
          <p:nvPr/>
        </p:nvSpPr>
        <p:spPr bwMode="auto">
          <a:xfrm flipV="1">
            <a:off x="-55562" y="6381328"/>
            <a:ext cx="9216000" cy="489372"/>
          </a:xfrm>
          <a:prstGeom prst="rect">
            <a:avLst/>
          </a:prstGeom>
          <a:solidFill>
            <a:srgbClr val="AF235F"/>
          </a:solidFill>
          <a:ln>
            <a:noFill/>
          </a:ln>
          <a:effectLst/>
        </p:spPr>
        <p:txBody>
          <a:bodyPr wrap="none" anchor="ctr"/>
          <a:lstStyle/>
          <a:p>
            <a:endParaRPr lang="en-US"/>
          </a:p>
        </p:txBody>
      </p:sp>
      <p:sp>
        <p:nvSpPr>
          <p:cNvPr id="10" name="Text Box 6"/>
          <p:cNvSpPr txBox="1">
            <a:spLocks noChangeArrowheads="1"/>
          </p:cNvSpPr>
          <p:nvPr/>
        </p:nvSpPr>
        <p:spPr bwMode="auto">
          <a:xfrm>
            <a:off x="555625" y="6414889"/>
            <a:ext cx="8193088" cy="277812"/>
          </a:xfrm>
          <a:prstGeom prst="rect">
            <a:avLst/>
          </a:prstGeom>
          <a:solidFill>
            <a:schemeClr val="bg1">
              <a:alpha val="0"/>
            </a:schemeClr>
          </a:solidFill>
          <a:ln>
            <a:noFill/>
          </a:ln>
          <a:effectLst/>
        </p:spPr>
        <p:txBody>
          <a:bodyPr lIns="0" tIns="0" rIns="0" bIns="0" anchor="b"/>
          <a:lstStyle/>
          <a:p>
            <a:pPr algn="r"/>
            <a:r>
              <a:rPr lang="en-US" sz="1200" b="1" dirty="0">
                <a:solidFill>
                  <a:schemeClr val="bg2"/>
                </a:solidFill>
              </a:rPr>
              <a:t>© Siemens AG 2012. All rights reserved.</a:t>
            </a:r>
          </a:p>
        </p:txBody>
      </p:sp>
      <p:sp>
        <p:nvSpPr>
          <p:cNvPr id="11" name="Slide Number Placeholder 5"/>
          <p:cNvSpPr txBox="1">
            <a:spLocks/>
          </p:cNvSpPr>
          <p:nvPr/>
        </p:nvSpPr>
        <p:spPr>
          <a:xfrm>
            <a:off x="539552" y="6464696"/>
            <a:ext cx="2609924"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err="1">
                <a:solidFill>
                  <a:schemeClr val="bg2"/>
                </a:solidFill>
              </a:rPr>
              <a:t>www.siemens.co.uk</a:t>
            </a:r>
            <a:r>
              <a:rPr lang="en-US" sz="1200" dirty="0">
                <a:solidFill>
                  <a:schemeClr val="bg2"/>
                </a:solidFill>
              </a:rPr>
              <a:t>/education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tretch>
            <a:fillRect/>
          </a:stretch>
        </p:blipFill>
        <p:spPr>
          <a:xfrm>
            <a:off x="314424" y="260648"/>
            <a:ext cx="8839200" cy="977900"/>
          </a:xfrm>
          <a:prstGeom prst="rect">
            <a:avLst/>
          </a:prstGeom>
          <a:ln>
            <a:solidFill>
              <a:srgbClr val="949EAA"/>
            </a:solidFill>
          </a:ln>
        </p:spPr>
      </p:pic>
      <p:sp>
        <p:nvSpPr>
          <p:cNvPr id="13" name="Rectangle 2"/>
          <p:cNvSpPr txBox="1">
            <a:spLocks noChangeArrowheads="1"/>
          </p:cNvSpPr>
          <p:nvPr/>
        </p:nvSpPr>
        <p:spPr bwMode="auto">
          <a:xfrm>
            <a:off x="539750" y="243111"/>
            <a:ext cx="6140450" cy="8096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 charset="0"/>
                <a:ea typeface="Geneva" charset="0"/>
              </a:defRPr>
            </a:lvl2pPr>
            <a:lvl3pPr algn="l" rtl="0" eaLnBrk="1" fontAlgn="base" hangingPunct="1">
              <a:spcBef>
                <a:spcPct val="0"/>
              </a:spcBef>
              <a:spcAft>
                <a:spcPct val="0"/>
              </a:spcAft>
              <a:defRPr sz="2000" b="1">
                <a:solidFill>
                  <a:schemeClr val="tx1"/>
                </a:solidFill>
                <a:latin typeface="Arial" charset="0"/>
                <a:ea typeface="Geneva" charset="0"/>
              </a:defRPr>
            </a:lvl3pPr>
            <a:lvl4pPr algn="l" rtl="0" eaLnBrk="1" fontAlgn="base" hangingPunct="1">
              <a:spcBef>
                <a:spcPct val="0"/>
              </a:spcBef>
              <a:spcAft>
                <a:spcPct val="0"/>
              </a:spcAft>
              <a:defRPr sz="2000" b="1">
                <a:solidFill>
                  <a:schemeClr val="tx1"/>
                </a:solidFill>
                <a:latin typeface="Arial" charset="0"/>
                <a:ea typeface="Geneva" charset="0"/>
              </a:defRPr>
            </a:lvl4pPr>
            <a:lvl5pPr algn="l" rtl="0" eaLnBrk="1" fontAlgn="base" hangingPunct="1">
              <a:spcBef>
                <a:spcPct val="0"/>
              </a:spcBef>
              <a:spcAft>
                <a:spcPct val="0"/>
              </a:spcAft>
              <a:defRPr sz="2000" b="1">
                <a:solidFill>
                  <a:schemeClr val="tx1"/>
                </a:solidFill>
                <a:latin typeface="Arial" charset="0"/>
                <a:ea typeface="Geneva" charset="0"/>
              </a:defRPr>
            </a:lvl5pPr>
            <a:lvl6pPr marL="457200" algn="l" rtl="0" eaLnBrk="1" fontAlgn="base" hangingPunct="1">
              <a:spcBef>
                <a:spcPct val="0"/>
              </a:spcBef>
              <a:spcAft>
                <a:spcPct val="0"/>
              </a:spcAft>
              <a:defRPr sz="2000" b="1">
                <a:solidFill>
                  <a:schemeClr val="tx1"/>
                </a:solidFill>
                <a:latin typeface="Arial" charset="0"/>
                <a:ea typeface="Geneva" charset="0"/>
              </a:defRPr>
            </a:lvl6pPr>
            <a:lvl7pPr marL="914400" algn="l" rtl="0" eaLnBrk="1" fontAlgn="base" hangingPunct="1">
              <a:spcBef>
                <a:spcPct val="0"/>
              </a:spcBef>
              <a:spcAft>
                <a:spcPct val="0"/>
              </a:spcAft>
              <a:defRPr sz="2000" b="1">
                <a:solidFill>
                  <a:schemeClr val="tx1"/>
                </a:solidFill>
                <a:latin typeface="Arial" charset="0"/>
                <a:ea typeface="Geneva" charset="0"/>
              </a:defRPr>
            </a:lvl7pPr>
            <a:lvl8pPr marL="1371600" algn="l" rtl="0" eaLnBrk="1" fontAlgn="base" hangingPunct="1">
              <a:spcBef>
                <a:spcPct val="0"/>
              </a:spcBef>
              <a:spcAft>
                <a:spcPct val="0"/>
              </a:spcAft>
              <a:defRPr sz="2000" b="1">
                <a:solidFill>
                  <a:schemeClr val="tx1"/>
                </a:solidFill>
                <a:latin typeface="Arial" charset="0"/>
                <a:ea typeface="Geneva" charset="0"/>
              </a:defRPr>
            </a:lvl8pPr>
            <a:lvl9pPr marL="1828800" algn="l" rtl="0" eaLnBrk="1" fontAlgn="base" hangingPunct="1">
              <a:spcBef>
                <a:spcPct val="0"/>
              </a:spcBef>
              <a:spcAft>
                <a:spcPct val="0"/>
              </a:spcAft>
              <a:defRPr sz="2000" b="1">
                <a:solidFill>
                  <a:schemeClr val="tx1"/>
                </a:solidFill>
                <a:latin typeface="Arial" charset="0"/>
                <a:ea typeface="Geneva" charset="0"/>
              </a:defRPr>
            </a:lvl9pPr>
          </a:lstStyle>
          <a:p>
            <a:r>
              <a:rPr lang="en-US" dirty="0" err="1">
                <a:solidFill>
                  <a:srgbClr val="AF235F"/>
                </a:solidFill>
              </a:rPr>
              <a:t>eZero</a:t>
            </a:r>
            <a:r>
              <a:rPr lang="en-US" dirty="0">
                <a:solidFill>
                  <a:srgbClr val="AF235F"/>
                </a:solidFill>
              </a:rPr>
              <a:t> Island</a:t>
            </a:r>
            <a:endParaRPr lang="en-GB" dirty="0">
              <a:solidFill>
                <a:srgbClr val="AF235F"/>
              </a:solidFill>
            </a:endParaRPr>
          </a:p>
        </p:txBody>
      </p:sp>
      <p:sp>
        <p:nvSpPr>
          <p:cNvPr id="408579" name="Rectangle 3"/>
          <p:cNvSpPr>
            <a:spLocks noGrp="1" noChangeArrowheads="1"/>
          </p:cNvSpPr>
          <p:nvPr>
            <p:ph type="body" sz="half" idx="1"/>
          </p:nvPr>
        </p:nvSpPr>
        <p:spPr>
          <a:xfrm>
            <a:off x="539750" y="1590675"/>
            <a:ext cx="7848674" cy="4681538"/>
          </a:xfrm>
        </p:spPr>
        <p:txBody>
          <a:bodyPr/>
          <a:lstStyle/>
          <a:p>
            <a:pPr marL="0" indent="0">
              <a:buNone/>
            </a:pPr>
            <a:r>
              <a:rPr lang="en-GB" sz="1800" b="1" dirty="0">
                <a:solidFill>
                  <a:srgbClr val="AF235F"/>
                </a:solidFill>
              </a:rPr>
              <a:t>Overall learning objectives:</a:t>
            </a:r>
          </a:p>
          <a:p>
            <a:pPr marL="0" indent="0">
              <a:buNone/>
            </a:pPr>
            <a:endParaRPr lang="en-GB" sz="1800" b="1" dirty="0"/>
          </a:p>
          <a:p>
            <a:pPr marL="285750" lvl="0" indent="-285750">
              <a:buClr>
                <a:srgbClr val="AF235F"/>
              </a:buClr>
              <a:buFont typeface="Wingdings" pitchFamily="2" charset="2"/>
              <a:buChar char="§"/>
            </a:pPr>
            <a:r>
              <a:rPr lang="en-GB" sz="1800" dirty="0"/>
              <a:t>Investigate how maths can support the modelling of a multi-faceted system using data and logic.</a:t>
            </a:r>
          </a:p>
          <a:p>
            <a:pPr marL="285750" lvl="0" indent="-285750">
              <a:buClr>
                <a:srgbClr val="AF235F"/>
              </a:buClr>
              <a:buFont typeface="Wingdings" pitchFamily="2" charset="2"/>
              <a:buChar char="§"/>
            </a:pPr>
            <a:endParaRPr lang="en-GB" sz="1800" dirty="0"/>
          </a:p>
          <a:p>
            <a:pPr marL="285750" lvl="0" indent="-285750">
              <a:buClr>
                <a:srgbClr val="AF235F"/>
              </a:buClr>
              <a:buFont typeface="Wingdings" pitchFamily="2" charset="2"/>
              <a:buChar char="§"/>
            </a:pPr>
            <a:r>
              <a:rPr lang="en-GB" sz="1800" dirty="0"/>
              <a:t>Apply ideas about energy transfer and sustainability to a novel context to produce a practical overall system.</a:t>
            </a:r>
          </a:p>
          <a:p>
            <a:pPr marL="285750" lvl="0" indent="-285750">
              <a:buClr>
                <a:srgbClr val="AF235F"/>
              </a:buClr>
              <a:buFont typeface="Wingdings" pitchFamily="2" charset="2"/>
              <a:buChar char="§"/>
            </a:pPr>
            <a:endParaRPr lang="en-GB" sz="1800" dirty="0"/>
          </a:p>
          <a:p>
            <a:pPr marL="285750" lvl="0" indent="-285750">
              <a:buClr>
                <a:srgbClr val="AF235F"/>
              </a:buClr>
              <a:buFont typeface="Wingdings" pitchFamily="2" charset="2"/>
              <a:buChar char="§"/>
            </a:pPr>
            <a:r>
              <a:rPr lang="en-GB" sz="1800" dirty="0"/>
              <a:t>Devise technical solutions, appreciate their impact on ecosystems and communities and explore how they can be modified to respond to demands.</a:t>
            </a:r>
          </a:p>
        </p:txBody>
      </p:sp>
      <p:sp>
        <p:nvSpPr>
          <p:cNvPr id="10" name="Slide Number Placeholder 5"/>
          <p:cNvSpPr>
            <a:spLocks noGrp="1"/>
          </p:cNvSpPr>
          <p:nvPr>
            <p:ph type="sldNum" sz="quarter" idx="12"/>
          </p:nvPr>
        </p:nvSpPr>
        <p:spPr>
          <a:xfrm>
            <a:off x="454844" y="6488113"/>
            <a:ext cx="877888" cy="273050"/>
          </a:xfrm>
        </p:spPr>
        <p:txBody>
          <a:bodyPr/>
          <a:lstStyle/>
          <a:p>
            <a:r>
              <a:rPr lang="en-US" sz="1200" dirty="0">
                <a:solidFill>
                  <a:srgbClr val="AF235F"/>
                </a:solidFill>
              </a:rPr>
              <a:t>Page </a:t>
            </a:r>
            <a:fld id="{BB3272F9-C649-F34A-82EE-982F85F04578}" type="slidenum">
              <a:rPr lang="en-US" sz="1200">
                <a:solidFill>
                  <a:srgbClr val="AF235F"/>
                </a:solidFill>
              </a:rPr>
              <a:pPr/>
              <a:t>2</a:t>
            </a:fld>
            <a:endParaRPr lang="en-US" sz="1200" dirty="0">
              <a:solidFill>
                <a:srgbClr val="AF235F"/>
              </a:solidFill>
            </a:endParaRPr>
          </a:p>
        </p:txBody>
      </p:sp>
      <p:sp>
        <p:nvSpPr>
          <p:cNvPr id="9" name="Slide Number Placeholder 5"/>
          <p:cNvSpPr txBox="1">
            <a:spLocks/>
          </p:cNvSpPr>
          <p:nvPr/>
        </p:nvSpPr>
        <p:spPr>
          <a:xfrm>
            <a:off x="1259632" y="6488113"/>
            <a:ext cx="3618036"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a:solidFill>
                  <a:srgbClr val="AF235F"/>
                </a:solidFill>
              </a:rPr>
              <a:t>Introduction: </a:t>
            </a:r>
            <a:r>
              <a:rPr lang="en-US" sz="1200" dirty="0" err="1">
                <a:solidFill>
                  <a:srgbClr val="AF235F"/>
                </a:solidFill>
              </a:rPr>
              <a:t>eZero</a:t>
            </a:r>
            <a:r>
              <a:rPr lang="en-US" sz="1200" dirty="0">
                <a:solidFill>
                  <a:srgbClr val="AF235F"/>
                </a:solidFill>
              </a:rPr>
              <a:t> Island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tretch>
            <a:fillRect/>
          </a:stretch>
        </p:blipFill>
        <p:spPr>
          <a:xfrm>
            <a:off x="314424" y="260648"/>
            <a:ext cx="8839200" cy="977900"/>
          </a:xfrm>
          <a:prstGeom prst="rect">
            <a:avLst/>
          </a:prstGeom>
          <a:ln>
            <a:solidFill>
              <a:srgbClr val="949EAA"/>
            </a:solidFill>
          </a:ln>
        </p:spPr>
      </p:pic>
      <p:sp>
        <p:nvSpPr>
          <p:cNvPr id="13" name="Rectangle 2"/>
          <p:cNvSpPr txBox="1">
            <a:spLocks noChangeArrowheads="1"/>
          </p:cNvSpPr>
          <p:nvPr/>
        </p:nvSpPr>
        <p:spPr bwMode="auto">
          <a:xfrm>
            <a:off x="539750" y="243111"/>
            <a:ext cx="6140450" cy="8096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 charset="0"/>
                <a:ea typeface="Geneva" charset="0"/>
              </a:defRPr>
            </a:lvl2pPr>
            <a:lvl3pPr algn="l" rtl="0" eaLnBrk="1" fontAlgn="base" hangingPunct="1">
              <a:spcBef>
                <a:spcPct val="0"/>
              </a:spcBef>
              <a:spcAft>
                <a:spcPct val="0"/>
              </a:spcAft>
              <a:defRPr sz="2000" b="1">
                <a:solidFill>
                  <a:schemeClr val="tx1"/>
                </a:solidFill>
                <a:latin typeface="Arial" charset="0"/>
                <a:ea typeface="Geneva" charset="0"/>
              </a:defRPr>
            </a:lvl3pPr>
            <a:lvl4pPr algn="l" rtl="0" eaLnBrk="1" fontAlgn="base" hangingPunct="1">
              <a:spcBef>
                <a:spcPct val="0"/>
              </a:spcBef>
              <a:spcAft>
                <a:spcPct val="0"/>
              </a:spcAft>
              <a:defRPr sz="2000" b="1">
                <a:solidFill>
                  <a:schemeClr val="tx1"/>
                </a:solidFill>
                <a:latin typeface="Arial" charset="0"/>
                <a:ea typeface="Geneva" charset="0"/>
              </a:defRPr>
            </a:lvl4pPr>
            <a:lvl5pPr algn="l" rtl="0" eaLnBrk="1" fontAlgn="base" hangingPunct="1">
              <a:spcBef>
                <a:spcPct val="0"/>
              </a:spcBef>
              <a:spcAft>
                <a:spcPct val="0"/>
              </a:spcAft>
              <a:defRPr sz="2000" b="1">
                <a:solidFill>
                  <a:schemeClr val="tx1"/>
                </a:solidFill>
                <a:latin typeface="Arial" charset="0"/>
                <a:ea typeface="Geneva" charset="0"/>
              </a:defRPr>
            </a:lvl5pPr>
            <a:lvl6pPr marL="457200" algn="l" rtl="0" eaLnBrk="1" fontAlgn="base" hangingPunct="1">
              <a:spcBef>
                <a:spcPct val="0"/>
              </a:spcBef>
              <a:spcAft>
                <a:spcPct val="0"/>
              </a:spcAft>
              <a:defRPr sz="2000" b="1">
                <a:solidFill>
                  <a:schemeClr val="tx1"/>
                </a:solidFill>
                <a:latin typeface="Arial" charset="0"/>
                <a:ea typeface="Geneva" charset="0"/>
              </a:defRPr>
            </a:lvl6pPr>
            <a:lvl7pPr marL="914400" algn="l" rtl="0" eaLnBrk="1" fontAlgn="base" hangingPunct="1">
              <a:spcBef>
                <a:spcPct val="0"/>
              </a:spcBef>
              <a:spcAft>
                <a:spcPct val="0"/>
              </a:spcAft>
              <a:defRPr sz="2000" b="1">
                <a:solidFill>
                  <a:schemeClr val="tx1"/>
                </a:solidFill>
                <a:latin typeface="Arial" charset="0"/>
                <a:ea typeface="Geneva" charset="0"/>
              </a:defRPr>
            </a:lvl7pPr>
            <a:lvl8pPr marL="1371600" algn="l" rtl="0" eaLnBrk="1" fontAlgn="base" hangingPunct="1">
              <a:spcBef>
                <a:spcPct val="0"/>
              </a:spcBef>
              <a:spcAft>
                <a:spcPct val="0"/>
              </a:spcAft>
              <a:defRPr sz="2000" b="1">
                <a:solidFill>
                  <a:schemeClr val="tx1"/>
                </a:solidFill>
                <a:latin typeface="Arial" charset="0"/>
                <a:ea typeface="Geneva" charset="0"/>
              </a:defRPr>
            </a:lvl8pPr>
            <a:lvl9pPr marL="1828800" algn="l" rtl="0" eaLnBrk="1" fontAlgn="base" hangingPunct="1">
              <a:spcBef>
                <a:spcPct val="0"/>
              </a:spcBef>
              <a:spcAft>
                <a:spcPct val="0"/>
              </a:spcAft>
              <a:defRPr sz="2000" b="1">
                <a:solidFill>
                  <a:schemeClr val="tx1"/>
                </a:solidFill>
                <a:latin typeface="Arial" charset="0"/>
                <a:ea typeface="Geneva" charset="0"/>
              </a:defRPr>
            </a:lvl9pPr>
          </a:lstStyle>
          <a:p>
            <a:r>
              <a:rPr lang="en-US" dirty="0" err="1">
                <a:solidFill>
                  <a:srgbClr val="AF235F"/>
                </a:solidFill>
              </a:rPr>
              <a:t>eZero</a:t>
            </a:r>
            <a:r>
              <a:rPr lang="en-US" dirty="0">
                <a:solidFill>
                  <a:srgbClr val="AF235F"/>
                </a:solidFill>
              </a:rPr>
              <a:t> Island</a:t>
            </a:r>
            <a:endParaRPr lang="en-GB" dirty="0">
              <a:solidFill>
                <a:srgbClr val="AF235F"/>
              </a:solidFill>
            </a:endParaRPr>
          </a:p>
        </p:txBody>
      </p:sp>
      <p:sp>
        <p:nvSpPr>
          <p:cNvPr id="408579" name="Rectangle 3"/>
          <p:cNvSpPr>
            <a:spLocks noGrp="1" noChangeArrowheads="1"/>
          </p:cNvSpPr>
          <p:nvPr>
            <p:ph type="body" sz="half" idx="1"/>
          </p:nvPr>
        </p:nvSpPr>
        <p:spPr>
          <a:xfrm>
            <a:off x="539750" y="1590675"/>
            <a:ext cx="7848674" cy="4681538"/>
          </a:xfrm>
        </p:spPr>
        <p:txBody>
          <a:bodyPr/>
          <a:lstStyle/>
          <a:p>
            <a:pPr marL="0" indent="0">
              <a:buNone/>
            </a:pPr>
            <a:r>
              <a:rPr lang="en-GB" sz="1800" b="1" dirty="0">
                <a:solidFill>
                  <a:srgbClr val="AF235F"/>
                </a:solidFill>
              </a:rPr>
              <a:t>Overall learning outcomes:</a:t>
            </a:r>
          </a:p>
          <a:p>
            <a:pPr marL="0" indent="0">
              <a:buNone/>
            </a:pPr>
            <a:endParaRPr lang="en-GB" sz="1800" b="1" dirty="0">
              <a:solidFill>
                <a:srgbClr val="AF235F"/>
              </a:solidFill>
            </a:endParaRPr>
          </a:p>
          <a:p>
            <a:pPr marL="285750" lvl="0" indent="-285750">
              <a:buClr>
                <a:srgbClr val="AF235F"/>
              </a:buClr>
              <a:buFont typeface="Wingdings" pitchFamily="2" charset="2"/>
              <a:buChar char="§"/>
            </a:pPr>
            <a:r>
              <a:rPr lang="en-GB" sz="1800" dirty="0"/>
              <a:t>To identify various characteristics to be allowed for in effective energy provision.</a:t>
            </a:r>
          </a:p>
          <a:p>
            <a:pPr marL="285750" lvl="0" indent="-285750">
              <a:buClr>
                <a:srgbClr val="AF235F"/>
              </a:buClr>
              <a:buFont typeface="Wingdings" pitchFamily="2" charset="2"/>
              <a:buChar char="§"/>
            </a:pPr>
            <a:endParaRPr lang="en-GB" sz="1800" dirty="0"/>
          </a:p>
          <a:p>
            <a:pPr marL="285750" lvl="0" indent="-285750">
              <a:buClr>
                <a:srgbClr val="AF235F"/>
              </a:buClr>
              <a:buFont typeface="Wingdings" pitchFamily="2" charset="2"/>
              <a:buChar char="§"/>
            </a:pPr>
            <a:r>
              <a:rPr lang="en-GB" sz="1800" dirty="0"/>
              <a:t>To evaluate different methods of supplying energy for domestic consumption.</a:t>
            </a:r>
          </a:p>
          <a:p>
            <a:pPr marL="285750" lvl="0" indent="-285750">
              <a:buClr>
                <a:srgbClr val="AF235F"/>
              </a:buClr>
              <a:buFont typeface="Wingdings" pitchFamily="2" charset="2"/>
              <a:buChar char="§"/>
            </a:pPr>
            <a:endParaRPr lang="en-GB" sz="1800" dirty="0"/>
          </a:p>
          <a:p>
            <a:pPr marL="285750" lvl="0" indent="-285750">
              <a:buClr>
                <a:srgbClr val="AF235F"/>
              </a:buClr>
              <a:buFont typeface="Wingdings" pitchFamily="2" charset="2"/>
              <a:buChar char="§"/>
            </a:pPr>
            <a:r>
              <a:rPr lang="en-GB" sz="1800" dirty="0"/>
              <a:t>To present and evaluate plans effectively and persuasively.</a:t>
            </a:r>
          </a:p>
        </p:txBody>
      </p:sp>
      <p:sp>
        <p:nvSpPr>
          <p:cNvPr id="10" name="Slide Number Placeholder 5"/>
          <p:cNvSpPr>
            <a:spLocks noGrp="1"/>
          </p:cNvSpPr>
          <p:nvPr>
            <p:ph type="sldNum" sz="quarter" idx="12"/>
          </p:nvPr>
        </p:nvSpPr>
        <p:spPr>
          <a:xfrm>
            <a:off x="454844" y="6488113"/>
            <a:ext cx="877888" cy="273050"/>
          </a:xfrm>
        </p:spPr>
        <p:txBody>
          <a:bodyPr/>
          <a:lstStyle/>
          <a:p>
            <a:r>
              <a:rPr lang="en-US" sz="1200" dirty="0">
                <a:solidFill>
                  <a:srgbClr val="AF235F"/>
                </a:solidFill>
              </a:rPr>
              <a:t>Page </a:t>
            </a:r>
            <a:fld id="{BB3272F9-C649-F34A-82EE-982F85F04578}" type="slidenum">
              <a:rPr lang="en-US" sz="1200">
                <a:solidFill>
                  <a:srgbClr val="AF235F"/>
                </a:solidFill>
              </a:rPr>
              <a:pPr/>
              <a:t>3</a:t>
            </a:fld>
            <a:endParaRPr lang="en-US" sz="1200" dirty="0">
              <a:solidFill>
                <a:srgbClr val="AF235F"/>
              </a:solidFill>
            </a:endParaRPr>
          </a:p>
        </p:txBody>
      </p:sp>
      <p:sp>
        <p:nvSpPr>
          <p:cNvPr id="9" name="Slide Number Placeholder 5"/>
          <p:cNvSpPr txBox="1">
            <a:spLocks/>
          </p:cNvSpPr>
          <p:nvPr/>
        </p:nvSpPr>
        <p:spPr>
          <a:xfrm>
            <a:off x="1259632" y="6488113"/>
            <a:ext cx="3618036"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a:solidFill>
                  <a:srgbClr val="AF235F"/>
                </a:solidFill>
              </a:rPr>
              <a:t>Introduction: </a:t>
            </a:r>
            <a:r>
              <a:rPr lang="en-US" sz="1200" dirty="0" err="1">
                <a:solidFill>
                  <a:srgbClr val="AF235F"/>
                </a:solidFill>
              </a:rPr>
              <a:t>eZero</a:t>
            </a:r>
            <a:r>
              <a:rPr lang="en-US" sz="1200" dirty="0">
                <a:solidFill>
                  <a:srgbClr val="AF235F"/>
                </a:solidFill>
              </a:rPr>
              <a:t> Island </a:t>
            </a:r>
          </a:p>
        </p:txBody>
      </p:sp>
      <p:sp>
        <p:nvSpPr>
          <p:cNvPr id="7" name="Slide Number Placeholder 5"/>
          <p:cNvSpPr txBox="1">
            <a:spLocks/>
          </p:cNvSpPr>
          <p:nvPr/>
        </p:nvSpPr>
        <p:spPr>
          <a:xfrm>
            <a:off x="1259632" y="6488112"/>
            <a:ext cx="3618036"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a:solidFill>
                  <a:srgbClr val="AF235F"/>
                </a:solidFill>
              </a:rPr>
              <a:t>Introduction: </a:t>
            </a:r>
            <a:r>
              <a:rPr lang="en-US" sz="1200" dirty="0" err="1">
                <a:solidFill>
                  <a:srgbClr val="AF235F"/>
                </a:solidFill>
              </a:rPr>
              <a:t>eZero</a:t>
            </a:r>
            <a:r>
              <a:rPr lang="en-US" sz="1200" dirty="0">
                <a:solidFill>
                  <a:srgbClr val="AF235F"/>
                </a:solidFill>
              </a:rPr>
              <a:t> Island </a:t>
            </a:r>
          </a:p>
        </p:txBody>
      </p:sp>
    </p:spTree>
    <p:extLst>
      <p:ext uri="{BB962C8B-B14F-4D97-AF65-F5344CB8AC3E}">
        <p14:creationId xmlns:p14="http://schemas.microsoft.com/office/powerpoint/2010/main" val="1095316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39552" y="1602931"/>
            <a:ext cx="8208912" cy="466451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2" name="Picture 11"/>
          <p:cNvPicPr>
            <a:picLocks noChangeAspect="1"/>
          </p:cNvPicPr>
          <p:nvPr/>
        </p:nvPicPr>
        <p:blipFill>
          <a:blip r:embed="rId4"/>
          <a:stretch>
            <a:fillRect/>
          </a:stretch>
        </p:blipFill>
        <p:spPr>
          <a:xfrm>
            <a:off x="313200" y="260648"/>
            <a:ext cx="8830096" cy="977900"/>
          </a:xfrm>
          <a:prstGeom prst="rect">
            <a:avLst/>
          </a:prstGeom>
          <a:ln>
            <a:solidFill>
              <a:srgbClr val="949EAA"/>
            </a:solidFill>
          </a:ln>
        </p:spPr>
      </p:pic>
      <p:sp>
        <p:nvSpPr>
          <p:cNvPr id="427011" name="Rectangle 3"/>
          <p:cNvSpPr>
            <a:spLocks noGrp="1" noChangeArrowheads="1"/>
          </p:cNvSpPr>
          <p:nvPr>
            <p:ph type="title"/>
          </p:nvPr>
        </p:nvSpPr>
        <p:spPr>
          <a:xfrm>
            <a:off x="539750" y="244800"/>
            <a:ext cx="6140450" cy="809625"/>
          </a:xfrm>
        </p:spPr>
        <p:txBody>
          <a:bodyPr/>
          <a:lstStyle/>
          <a:p>
            <a:r>
              <a:rPr lang="en-GB" dirty="0" err="1">
                <a:solidFill>
                  <a:srgbClr val="AF235F"/>
                </a:solidFill>
              </a:rPr>
              <a:t>eZero</a:t>
            </a:r>
            <a:r>
              <a:rPr lang="en-GB" dirty="0">
                <a:solidFill>
                  <a:srgbClr val="AF235F"/>
                </a:solidFill>
              </a:rPr>
              <a:t> Island</a:t>
            </a:r>
          </a:p>
        </p:txBody>
      </p:sp>
      <p:sp>
        <p:nvSpPr>
          <p:cNvPr id="8" name="Slide Number Placeholder 5"/>
          <p:cNvSpPr>
            <a:spLocks noGrp="1"/>
          </p:cNvSpPr>
          <p:nvPr>
            <p:ph type="sldNum" sz="quarter" idx="12"/>
          </p:nvPr>
        </p:nvSpPr>
        <p:spPr>
          <a:xfrm>
            <a:off x="454844" y="6488113"/>
            <a:ext cx="877888" cy="273050"/>
          </a:xfrm>
        </p:spPr>
        <p:txBody>
          <a:bodyPr/>
          <a:lstStyle/>
          <a:p>
            <a:r>
              <a:rPr lang="en-US" sz="1200" dirty="0">
                <a:solidFill>
                  <a:srgbClr val="AF235F"/>
                </a:solidFill>
              </a:rPr>
              <a:t>Page </a:t>
            </a:r>
            <a:fld id="{BB3272F9-C649-F34A-82EE-982F85F04578}" type="slidenum">
              <a:rPr lang="en-US" sz="1200">
                <a:solidFill>
                  <a:srgbClr val="AF235F"/>
                </a:solidFill>
              </a:rPr>
              <a:pPr/>
              <a:t>4</a:t>
            </a:fld>
            <a:endParaRPr lang="en-US" sz="1200" dirty="0">
              <a:solidFill>
                <a:srgbClr val="AF235F"/>
              </a:solidFill>
            </a:endParaRPr>
          </a:p>
        </p:txBody>
      </p:sp>
      <p:sp>
        <p:nvSpPr>
          <p:cNvPr id="13" name="Rectangle 5"/>
          <p:cNvSpPr>
            <a:spLocks noChangeArrowheads="1"/>
          </p:cNvSpPr>
          <p:nvPr/>
        </p:nvSpPr>
        <p:spPr bwMode="auto">
          <a:xfrm flipV="1">
            <a:off x="5364088" y="5229200"/>
            <a:ext cx="3792612" cy="720080"/>
          </a:xfrm>
          <a:prstGeom prst="rect">
            <a:avLst/>
          </a:prstGeom>
          <a:solidFill>
            <a:srgbClr val="AF235F">
              <a:alpha val="71000"/>
            </a:srgbClr>
          </a:solidFill>
          <a:ln>
            <a:noFill/>
          </a:ln>
          <a:effectLst/>
        </p:spPr>
        <p:txBody>
          <a:bodyPr wrap="none" anchor="ctr"/>
          <a:lstStyle/>
          <a:p>
            <a:endParaRPr lang="en-US"/>
          </a:p>
        </p:txBody>
      </p:sp>
      <p:sp>
        <p:nvSpPr>
          <p:cNvPr id="10" name="Rectangle 3"/>
          <p:cNvSpPr txBox="1">
            <a:spLocks noChangeArrowheads="1"/>
          </p:cNvSpPr>
          <p:nvPr/>
        </p:nvSpPr>
        <p:spPr bwMode="auto">
          <a:xfrm>
            <a:off x="6300192" y="5424214"/>
            <a:ext cx="3096344" cy="57708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800" b="1" dirty="0">
                <a:solidFill>
                  <a:schemeClr val="bg2"/>
                </a:solidFill>
              </a:rPr>
              <a:t>‘Island in the Wind’</a:t>
            </a:r>
          </a:p>
        </p:txBody>
      </p:sp>
      <p:sp>
        <p:nvSpPr>
          <p:cNvPr id="19" name="Slide Number Placeholder 5"/>
          <p:cNvSpPr txBox="1">
            <a:spLocks/>
          </p:cNvSpPr>
          <p:nvPr/>
        </p:nvSpPr>
        <p:spPr>
          <a:xfrm>
            <a:off x="1259632" y="6488113"/>
            <a:ext cx="3618036"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a:solidFill>
                  <a:srgbClr val="AF235F"/>
                </a:solidFill>
              </a:rPr>
              <a:t>Episode 1: </a:t>
            </a:r>
            <a:r>
              <a:rPr lang="en-US" sz="1200" dirty="0" err="1">
                <a:solidFill>
                  <a:srgbClr val="AF235F"/>
                </a:solidFill>
              </a:rPr>
              <a:t>eZero</a:t>
            </a:r>
            <a:r>
              <a:rPr lang="en-US" sz="1200" dirty="0">
                <a:solidFill>
                  <a:srgbClr val="AF235F"/>
                </a:solidFill>
              </a:rPr>
              <a:t> Island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tretch>
            <a:fillRect/>
          </a:stretch>
        </p:blipFill>
        <p:spPr>
          <a:xfrm>
            <a:off x="314424" y="260648"/>
            <a:ext cx="8839200" cy="977900"/>
          </a:xfrm>
          <a:prstGeom prst="rect">
            <a:avLst/>
          </a:prstGeom>
          <a:ln>
            <a:solidFill>
              <a:srgbClr val="949EAA"/>
            </a:solidFill>
          </a:ln>
        </p:spPr>
      </p:pic>
      <p:sp>
        <p:nvSpPr>
          <p:cNvPr id="13" name="Rectangle 2"/>
          <p:cNvSpPr txBox="1">
            <a:spLocks noChangeArrowheads="1"/>
          </p:cNvSpPr>
          <p:nvPr/>
        </p:nvSpPr>
        <p:spPr bwMode="auto">
          <a:xfrm>
            <a:off x="539750" y="243111"/>
            <a:ext cx="6140450" cy="8096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 charset="0"/>
                <a:ea typeface="Geneva" charset="0"/>
              </a:defRPr>
            </a:lvl2pPr>
            <a:lvl3pPr algn="l" rtl="0" eaLnBrk="1" fontAlgn="base" hangingPunct="1">
              <a:spcBef>
                <a:spcPct val="0"/>
              </a:spcBef>
              <a:spcAft>
                <a:spcPct val="0"/>
              </a:spcAft>
              <a:defRPr sz="2000" b="1">
                <a:solidFill>
                  <a:schemeClr val="tx1"/>
                </a:solidFill>
                <a:latin typeface="Arial" charset="0"/>
                <a:ea typeface="Geneva" charset="0"/>
              </a:defRPr>
            </a:lvl3pPr>
            <a:lvl4pPr algn="l" rtl="0" eaLnBrk="1" fontAlgn="base" hangingPunct="1">
              <a:spcBef>
                <a:spcPct val="0"/>
              </a:spcBef>
              <a:spcAft>
                <a:spcPct val="0"/>
              </a:spcAft>
              <a:defRPr sz="2000" b="1">
                <a:solidFill>
                  <a:schemeClr val="tx1"/>
                </a:solidFill>
                <a:latin typeface="Arial" charset="0"/>
                <a:ea typeface="Geneva" charset="0"/>
              </a:defRPr>
            </a:lvl4pPr>
            <a:lvl5pPr algn="l" rtl="0" eaLnBrk="1" fontAlgn="base" hangingPunct="1">
              <a:spcBef>
                <a:spcPct val="0"/>
              </a:spcBef>
              <a:spcAft>
                <a:spcPct val="0"/>
              </a:spcAft>
              <a:defRPr sz="2000" b="1">
                <a:solidFill>
                  <a:schemeClr val="tx1"/>
                </a:solidFill>
                <a:latin typeface="Arial" charset="0"/>
                <a:ea typeface="Geneva" charset="0"/>
              </a:defRPr>
            </a:lvl5pPr>
            <a:lvl6pPr marL="457200" algn="l" rtl="0" eaLnBrk="1" fontAlgn="base" hangingPunct="1">
              <a:spcBef>
                <a:spcPct val="0"/>
              </a:spcBef>
              <a:spcAft>
                <a:spcPct val="0"/>
              </a:spcAft>
              <a:defRPr sz="2000" b="1">
                <a:solidFill>
                  <a:schemeClr val="tx1"/>
                </a:solidFill>
                <a:latin typeface="Arial" charset="0"/>
                <a:ea typeface="Geneva" charset="0"/>
              </a:defRPr>
            </a:lvl6pPr>
            <a:lvl7pPr marL="914400" algn="l" rtl="0" eaLnBrk="1" fontAlgn="base" hangingPunct="1">
              <a:spcBef>
                <a:spcPct val="0"/>
              </a:spcBef>
              <a:spcAft>
                <a:spcPct val="0"/>
              </a:spcAft>
              <a:defRPr sz="2000" b="1">
                <a:solidFill>
                  <a:schemeClr val="tx1"/>
                </a:solidFill>
                <a:latin typeface="Arial" charset="0"/>
                <a:ea typeface="Geneva" charset="0"/>
              </a:defRPr>
            </a:lvl7pPr>
            <a:lvl8pPr marL="1371600" algn="l" rtl="0" eaLnBrk="1" fontAlgn="base" hangingPunct="1">
              <a:spcBef>
                <a:spcPct val="0"/>
              </a:spcBef>
              <a:spcAft>
                <a:spcPct val="0"/>
              </a:spcAft>
              <a:defRPr sz="2000" b="1">
                <a:solidFill>
                  <a:schemeClr val="tx1"/>
                </a:solidFill>
                <a:latin typeface="Arial" charset="0"/>
                <a:ea typeface="Geneva" charset="0"/>
              </a:defRPr>
            </a:lvl8pPr>
            <a:lvl9pPr marL="1828800" algn="l" rtl="0" eaLnBrk="1" fontAlgn="base" hangingPunct="1">
              <a:spcBef>
                <a:spcPct val="0"/>
              </a:spcBef>
              <a:spcAft>
                <a:spcPct val="0"/>
              </a:spcAft>
              <a:defRPr sz="2000" b="1">
                <a:solidFill>
                  <a:schemeClr val="tx1"/>
                </a:solidFill>
                <a:latin typeface="Arial" charset="0"/>
                <a:ea typeface="Geneva" charset="0"/>
              </a:defRPr>
            </a:lvl9pPr>
          </a:lstStyle>
          <a:p>
            <a:r>
              <a:rPr lang="en-US" dirty="0" err="1">
                <a:solidFill>
                  <a:srgbClr val="AF235F"/>
                </a:solidFill>
              </a:rPr>
              <a:t>eZero</a:t>
            </a:r>
            <a:r>
              <a:rPr lang="en-US" dirty="0">
                <a:solidFill>
                  <a:srgbClr val="AF235F"/>
                </a:solidFill>
              </a:rPr>
              <a:t> Island</a:t>
            </a:r>
            <a:endParaRPr lang="en-GB" dirty="0">
              <a:solidFill>
                <a:srgbClr val="AF235F"/>
              </a:solidFill>
            </a:endParaRPr>
          </a:p>
        </p:txBody>
      </p:sp>
      <p:sp>
        <p:nvSpPr>
          <p:cNvPr id="408579" name="Rectangle 3"/>
          <p:cNvSpPr>
            <a:spLocks noGrp="1" noChangeArrowheads="1"/>
          </p:cNvSpPr>
          <p:nvPr>
            <p:ph type="body" sz="half" idx="1"/>
          </p:nvPr>
        </p:nvSpPr>
        <p:spPr>
          <a:xfrm>
            <a:off x="539750" y="1590675"/>
            <a:ext cx="7848674" cy="4681538"/>
          </a:xfrm>
        </p:spPr>
        <p:txBody>
          <a:bodyPr/>
          <a:lstStyle/>
          <a:p>
            <a:pPr marL="0" indent="0">
              <a:buNone/>
            </a:pPr>
            <a:endParaRPr lang="en-GB" sz="1800" b="1" dirty="0">
              <a:solidFill>
                <a:srgbClr val="AF235F"/>
              </a:solidFill>
            </a:endParaRPr>
          </a:p>
          <a:p>
            <a:pPr marL="285750" lvl="0" indent="-285750">
              <a:buClr>
                <a:srgbClr val="AF235F"/>
              </a:buClr>
              <a:buFont typeface="Wingdings" pitchFamily="2" charset="2"/>
              <a:buChar char="§"/>
            </a:pPr>
            <a:r>
              <a:rPr lang="en-GB" sz="1800" dirty="0"/>
              <a:t>How have the islanders made their island self-sufficient?</a:t>
            </a:r>
          </a:p>
          <a:p>
            <a:pPr marL="285750" lvl="0" indent="-285750">
              <a:buClr>
                <a:srgbClr val="AF235F"/>
              </a:buClr>
              <a:buFont typeface="Wingdings" pitchFamily="2" charset="2"/>
              <a:buChar char="§"/>
            </a:pPr>
            <a:endParaRPr lang="en-GB" sz="1800" dirty="0"/>
          </a:p>
          <a:p>
            <a:pPr marL="285750" lvl="0" indent="-285750">
              <a:buClr>
                <a:srgbClr val="AF235F"/>
              </a:buClr>
              <a:buFont typeface="Wingdings" pitchFamily="2" charset="2"/>
              <a:buChar char="§"/>
            </a:pPr>
            <a:r>
              <a:rPr lang="en-GB" sz="1800" dirty="0"/>
              <a:t>Why do you think they wanted to?</a:t>
            </a:r>
          </a:p>
          <a:p>
            <a:pPr marL="285750" lvl="0" indent="-285750">
              <a:buClr>
                <a:srgbClr val="AF235F"/>
              </a:buClr>
              <a:buFont typeface="Wingdings" pitchFamily="2" charset="2"/>
              <a:buChar char="§"/>
            </a:pPr>
            <a:endParaRPr lang="en-GB" sz="1800" dirty="0"/>
          </a:p>
          <a:p>
            <a:pPr marL="285750" lvl="0" indent="-285750">
              <a:buClr>
                <a:srgbClr val="AF235F"/>
              </a:buClr>
              <a:buFont typeface="Wingdings" pitchFamily="2" charset="2"/>
              <a:buChar char="§"/>
            </a:pPr>
            <a:r>
              <a:rPr lang="en-GB" sz="1800" dirty="0"/>
              <a:t>Do you think it’s easier or more difficult to do that with an island than with, for example, a large town on the mainland?</a:t>
            </a:r>
          </a:p>
          <a:p>
            <a:pPr lvl="0">
              <a:buClr>
                <a:srgbClr val="AF235F"/>
              </a:buClr>
            </a:pPr>
            <a:endParaRPr lang="en-GB" sz="1800" dirty="0"/>
          </a:p>
          <a:p>
            <a:pPr marL="285750" lvl="0" indent="-285750">
              <a:buClr>
                <a:srgbClr val="AF235F"/>
              </a:buClr>
              <a:buFont typeface="Wingdings" pitchFamily="2" charset="2"/>
              <a:buChar char="§"/>
            </a:pPr>
            <a:r>
              <a:rPr lang="en-GB" sz="1800" dirty="0"/>
              <a:t>Which of the techniques they used might work where you live?</a:t>
            </a:r>
          </a:p>
        </p:txBody>
      </p:sp>
      <p:sp>
        <p:nvSpPr>
          <p:cNvPr id="10" name="Slide Number Placeholder 5"/>
          <p:cNvSpPr>
            <a:spLocks noGrp="1"/>
          </p:cNvSpPr>
          <p:nvPr>
            <p:ph type="sldNum" sz="quarter" idx="12"/>
          </p:nvPr>
        </p:nvSpPr>
        <p:spPr>
          <a:xfrm>
            <a:off x="454844" y="6488113"/>
            <a:ext cx="877888" cy="273050"/>
          </a:xfrm>
        </p:spPr>
        <p:txBody>
          <a:bodyPr/>
          <a:lstStyle/>
          <a:p>
            <a:r>
              <a:rPr lang="en-US" sz="1200" dirty="0">
                <a:solidFill>
                  <a:srgbClr val="AF235F"/>
                </a:solidFill>
              </a:rPr>
              <a:t>Page </a:t>
            </a:r>
            <a:fld id="{BB3272F9-C649-F34A-82EE-982F85F04578}" type="slidenum">
              <a:rPr lang="en-US" sz="1200">
                <a:solidFill>
                  <a:srgbClr val="AF235F"/>
                </a:solidFill>
              </a:rPr>
              <a:pPr/>
              <a:t>5</a:t>
            </a:fld>
            <a:endParaRPr lang="en-US" sz="1200" dirty="0">
              <a:solidFill>
                <a:srgbClr val="AF235F"/>
              </a:solidFill>
            </a:endParaRPr>
          </a:p>
        </p:txBody>
      </p:sp>
      <p:sp>
        <p:nvSpPr>
          <p:cNvPr id="9" name="Slide Number Placeholder 5"/>
          <p:cNvSpPr txBox="1">
            <a:spLocks/>
          </p:cNvSpPr>
          <p:nvPr/>
        </p:nvSpPr>
        <p:spPr>
          <a:xfrm>
            <a:off x="1259632" y="6488113"/>
            <a:ext cx="3618036"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a:solidFill>
                  <a:srgbClr val="AF235F"/>
                </a:solidFill>
              </a:rPr>
              <a:t>Introduction: </a:t>
            </a:r>
            <a:r>
              <a:rPr lang="en-US" sz="1200" dirty="0" err="1">
                <a:solidFill>
                  <a:srgbClr val="AF235F"/>
                </a:solidFill>
              </a:rPr>
              <a:t>eZero</a:t>
            </a:r>
            <a:r>
              <a:rPr lang="en-US" sz="1200" dirty="0">
                <a:solidFill>
                  <a:srgbClr val="AF235F"/>
                </a:solidFill>
              </a:rPr>
              <a:t> Island </a:t>
            </a:r>
          </a:p>
        </p:txBody>
      </p:sp>
    </p:spTree>
    <p:extLst>
      <p:ext uri="{BB962C8B-B14F-4D97-AF65-F5344CB8AC3E}">
        <p14:creationId xmlns:p14="http://schemas.microsoft.com/office/powerpoint/2010/main" val="4179480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3"/>
          <p:cNvPicPr>
            <a:picLocks noGrp="1" noChangeAspect="1"/>
          </p:cNvPicPr>
          <p:nvPr>
            <p:ph sz="quarter" idx="12"/>
          </p:nvPr>
        </p:nvPicPr>
        <p:blipFill>
          <a:blip r:embed="rId3">
            <a:extLst>
              <a:ext uri="{28A0092B-C50C-407E-A947-70E740481C1C}">
                <a14:useLocalDpi xmlns:a14="http://schemas.microsoft.com/office/drawing/2010/main"/>
              </a:ext>
            </a:extLst>
          </a:blip>
          <a:stretch>
            <a:fillRect/>
          </a:stretch>
        </p:blipFill>
        <p:spPr>
          <a:xfrm>
            <a:off x="539552" y="1628800"/>
            <a:ext cx="8208912" cy="4628297"/>
          </a:xfrm>
        </p:spPr>
      </p:pic>
      <p:pic>
        <p:nvPicPr>
          <p:cNvPr id="12" name="Picture 11"/>
          <p:cNvPicPr>
            <a:picLocks noChangeAspect="1"/>
          </p:cNvPicPr>
          <p:nvPr/>
        </p:nvPicPr>
        <p:blipFill>
          <a:blip r:embed="rId4"/>
          <a:stretch>
            <a:fillRect/>
          </a:stretch>
        </p:blipFill>
        <p:spPr>
          <a:xfrm>
            <a:off x="313200" y="260648"/>
            <a:ext cx="8830096" cy="977900"/>
          </a:xfrm>
          <a:prstGeom prst="rect">
            <a:avLst/>
          </a:prstGeom>
          <a:ln>
            <a:solidFill>
              <a:srgbClr val="949EAA"/>
            </a:solidFill>
          </a:ln>
        </p:spPr>
      </p:pic>
      <p:sp>
        <p:nvSpPr>
          <p:cNvPr id="427011" name="Rectangle 3"/>
          <p:cNvSpPr>
            <a:spLocks noGrp="1" noChangeArrowheads="1"/>
          </p:cNvSpPr>
          <p:nvPr>
            <p:ph type="title"/>
          </p:nvPr>
        </p:nvSpPr>
        <p:spPr>
          <a:xfrm>
            <a:off x="539750" y="244800"/>
            <a:ext cx="6140450" cy="809625"/>
          </a:xfrm>
        </p:spPr>
        <p:txBody>
          <a:bodyPr/>
          <a:lstStyle/>
          <a:p>
            <a:r>
              <a:rPr lang="en-GB" dirty="0" err="1">
                <a:solidFill>
                  <a:srgbClr val="AF235F"/>
                </a:solidFill>
              </a:rPr>
              <a:t>eZero</a:t>
            </a:r>
            <a:r>
              <a:rPr lang="en-GB" dirty="0">
                <a:solidFill>
                  <a:srgbClr val="AF235F"/>
                </a:solidFill>
              </a:rPr>
              <a:t> Island</a:t>
            </a:r>
          </a:p>
        </p:txBody>
      </p:sp>
      <p:sp>
        <p:nvSpPr>
          <p:cNvPr id="8" name="Slide Number Placeholder 5"/>
          <p:cNvSpPr>
            <a:spLocks noGrp="1"/>
          </p:cNvSpPr>
          <p:nvPr>
            <p:ph type="sldNum" sz="quarter" idx="12"/>
          </p:nvPr>
        </p:nvSpPr>
        <p:spPr>
          <a:xfrm>
            <a:off x="454844" y="6488113"/>
            <a:ext cx="877888" cy="273050"/>
          </a:xfrm>
        </p:spPr>
        <p:txBody>
          <a:bodyPr/>
          <a:lstStyle/>
          <a:p>
            <a:r>
              <a:rPr lang="en-US" sz="1200" dirty="0">
                <a:solidFill>
                  <a:srgbClr val="AF235F"/>
                </a:solidFill>
              </a:rPr>
              <a:t>Page </a:t>
            </a:r>
            <a:fld id="{BB3272F9-C649-F34A-82EE-982F85F04578}" type="slidenum">
              <a:rPr lang="en-US" sz="1200">
                <a:solidFill>
                  <a:srgbClr val="AF235F"/>
                </a:solidFill>
              </a:rPr>
              <a:pPr/>
              <a:t>6</a:t>
            </a:fld>
            <a:endParaRPr lang="en-US" sz="1200" dirty="0">
              <a:solidFill>
                <a:srgbClr val="AF235F"/>
              </a:solidFill>
            </a:endParaRPr>
          </a:p>
        </p:txBody>
      </p:sp>
      <p:sp>
        <p:nvSpPr>
          <p:cNvPr id="11" name="Slide Number Placeholder 5"/>
          <p:cNvSpPr txBox="1">
            <a:spLocks/>
          </p:cNvSpPr>
          <p:nvPr/>
        </p:nvSpPr>
        <p:spPr>
          <a:xfrm>
            <a:off x="1259632" y="6488113"/>
            <a:ext cx="3618036"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a:solidFill>
                  <a:srgbClr val="AF235F"/>
                </a:solidFill>
              </a:rPr>
              <a:t>Episode 2: </a:t>
            </a:r>
            <a:r>
              <a:rPr lang="en-US" sz="1200" dirty="0" err="1">
                <a:solidFill>
                  <a:srgbClr val="AF235F"/>
                </a:solidFill>
              </a:rPr>
              <a:t>eZero</a:t>
            </a:r>
            <a:r>
              <a:rPr lang="en-US" sz="1200" dirty="0">
                <a:solidFill>
                  <a:srgbClr val="AF235F"/>
                </a:solidFill>
              </a:rPr>
              <a:t> Island </a:t>
            </a:r>
          </a:p>
        </p:txBody>
      </p:sp>
      <p:sp>
        <p:nvSpPr>
          <p:cNvPr id="13" name="Rectangle 5"/>
          <p:cNvSpPr>
            <a:spLocks noChangeArrowheads="1"/>
          </p:cNvSpPr>
          <p:nvPr/>
        </p:nvSpPr>
        <p:spPr bwMode="auto">
          <a:xfrm flipV="1">
            <a:off x="5364088" y="5373216"/>
            <a:ext cx="3792612" cy="504056"/>
          </a:xfrm>
          <a:prstGeom prst="rect">
            <a:avLst/>
          </a:prstGeom>
          <a:solidFill>
            <a:srgbClr val="AF235F">
              <a:alpha val="71000"/>
            </a:srgbClr>
          </a:solidFill>
          <a:ln>
            <a:noFill/>
          </a:ln>
          <a:effectLst/>
        </p:spPr>
        <p:txBody>
          <a:bodyPr wrap="none" anchor="ctr"/>
          <a:lstStyle/>
          <a:p>
            <a:endParaRPr lang="en-US"/>
          </a:p>
        </p:txBody>
      </p:sp>
      <p:sp>
        <p:nvSpPr>
          <p:cNvPr id="10" name="Rectangle 3"/>
          <p:cNvSpPr txBox="1">
            <a:spLocks noChangeArrowheads="1"/>
          </p:cNvSpPr>
          <p:nvPr/>
        </p:nvSpPr>
        <p:spPr bwMode="auto">
          <a:xfrm>
            <a:off x="6300192" y="5445224"/>
            <a:ext cx="3096344" cy="57708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800" b="1" dirty="0">
                <a:solidFill>
                  <a:schemeClr val="bg2"/>
                </a:solidFill>
              </a:rPr>
              <a:t>Island in the wind</a:t>
            </a:r>
          </a:p>
        </p:txBody>
      </p:sp>
    </p:spTree>
    <p:extLst>
      <p:ext uri="{BB962C8B-B14F-4D97-AF65-F5344CB8AC3E}">
        <p14:creationId xmlns:p14="http://schemas.microsoft.com/office/powerpoint/2010/main" val="1998481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413862" y="1573200"/>
            <a:ext cx="6481876" cy="4680000"/>
          </a:xfrm>
          <a:prstGeom prst="rect">
            <a:avLst/>
          </a:prstGeom>
          <a:noFill/>
          <a:ln w="12700" cmpd="sng">
            <a:solidFill>
              <a:schemeClr val="bg1"/>
            </a:solidFill>
          </a:ln>
          <a:extLst>
            <a:ext uri="{909E8E84-426E-40dd-AFC4-6F175D3DCCD1}">
              <a14:hiddenFill xmlns="" xmlns:a14="http://schemas.microsoft.com/office/drawing/2010/main">
                <a:solidFill>
                  <a:srgbClr val="FFFFFF"/>
                </a:solidFill>
              </a14:hiddenFill>
            </a:ext>
          </a:extLst>
        </p:spPr>
      </p:pic>
      <p:pic>
        <p:nvPicPr>
          <p:cNvPr id="12" name="Picture 11"/>
          <p:cNvPicPr>
            <a:picLocks noChangeAspect="1"/>
          </p:cNvPicPr>
          <p:nvPr/>
        </p:nvPicPr>
        <p:blipFill>
          <a:blip r:embed="rId4"/>
          <a:stretch>
            <a:fillRect/>
          </a:stretch>
        </p:blipFill>
        <p:spPr>
          <a:xfrm>
            <a:off x="313200" y="260648"/>
            <a:ext cx="8830096" cy="977900"/>
          </a:xfrm>
          <a:prstGeom prst="rect">
            <a:avLst/>
          </a:prstGeom>
          <a:ln>
            <a:solidFill>
              <a:srgbClr val="949EAA"/>
            </a:solidFill>
          </a:ln>
        </p:spPr>
      </p:pic>
      <p:sp>
        <p:nvSpPr>
          <p:cNvPr id="427011" name="Rectangle 3"/>
          <p:cNvSpPr>
            <a:spLocks noGrp="1" noChangeArrowheads="1"/>
          </p:cNvSpPr>
          <p:nvPr>
            <p:ph type="title"/>
          </p:nvPr>
        </p:nvSpPr>
        <p:spPr>
          <a:xfrm>
            <a:off x="539750" y="244800"/>
            <a:ext cx="6140450" cy="809625"/>
          </a:xfrm>
        </p:spPr>
        <p:txBody>
          <a:bodyPr/>
          <a:lstStyle/>
          <a:p>
            <a:r>
              <a:rPr lang="en-GB" dirty="0" err="1">
                <a:solidFill>
                  <a:srgbClr val="AF235F"/>
                </a:solidFill>
              </a:rPr>
              <a:t>eZero</a:t>
            </a:r>
            <a:r>
              <a:rPr lang="en-GB" dirty="0">
                <a:solidFill>
                  <a:srgbClr val="AF235F"/>
                </a:solidFill>
              </a:rPr>
              <a:t> Island</a:t>
            </a:r>
          </a:p>
        </p:txBody>
      </p:sp>
      <p:sp>
        <p:nvSpPr>
          <p:cNvPr id="8" name="Slide Number Placeholder 5"/>
          <p:cNvSpPr>
            <a:spLocks noGrp="1"/>
          </p:cNvSpPr>
          <p:nvPr>
            <p:ph type="sldNum" sz="quarter" idx="12"/>
          </p:nvPr>
        </p:nvSpPr>
        <p:spPr>
          <a:xfrm>
            <a:off x="454844" y="6488113"/>
            <a:ext cx="877888" cy="273050"/>
          </a:xfrm>
        </p:spPr>
        <p:txBody>
          <a:bodyPr/>
          <a:lstStyle/>
          <a:p>
            <a:r>
              <a:rPr lang="en-US" sz="1200" dirty="0">
                <a:solidFill>
                  <a:srgbClr val="AF235F"/>
                </a:solidFill>
              </a:rPr>
              <a:t>Page </a:t>
            </a:r>
            <a:fld id="{BB3272F9-C649-F34A-82EE-982F85F04578}" type="slidenum">
              <a:rPr lang="en-US" sz="1200">
                <a:solidFill>
                  <a:srgbClr val="AF235F"/>
                </a:solidFill>
              </a:rPr>
              <a:pPr/>
              <a:t>7</a:t>
            </a:fld>
            <a:endParaRPr lang="en-US" sz="1200" dirty="0">
              <a:solidFill>
                <a:srgbClr val="AF235F"/>
              </a:solidFill>
            </a:endParaRPr>
          </a:p>
        </p:txBody>
      </p:sp>
      <p:sp>
        <p:nvSpPr>
          <p:cNvPr id="11" name="Slide Number Placeholder 5"/>
          <p:cNvSpPr txBox="1">
            <a:spLocks/>
          </p:cNvSpPr>
          <p:nvPr/>
        </p:nvSpPr>
        <p:spPr>
          <a:xfrm>
            <a:off x="1259632" y="6488113"/>
            <a:ext cx="3618036"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a:solidFill>
                  <a:srgbClr val="AF235F"/>
                </a:solidFill>
              </a:rPr>
              <a:t>Episode 3: </a:t>
            </a:r>
            <a:r>
              <a:rPr lang="en-US" sz="1200" dirty="0" err="1">
                <a:solidFill>
                  <a:srgbClr val="AF235F"/>
                </a:solidFill>
              </a:rPr>
              <a:t>eZero</a:t>
            </a:r>
            <a:r>
              <a:rPr lang="en-US" sz="1200" dirty="0">
                <a:solidFill>
                  <a:srgbClr val="AF235F"/>
                </a:solidFill>
              </a:rPr>
              <a:t> Island </a:t>
            </a:r>
          </a:p>
        </p:txBody>
      </p:sp>
      <p:sp>
        <p:nvSpPr>
          <p:cNvPr id="13" name="Rectangle 5"/>
          <p:cNvSpPr>
            <a:spLocks noChangeArrowheads="1"/>
          </p:cNvSpPr>
          <p:nvPr/>
        </p:nvSpPr>
        <p:spPr bwMode="auto">
          <a:xfrm flipV="1">
            <a:off x="5364088" y="5301208"/>
            <a:ext cx="3792612" cy="576064"/>
          </a:xfrm>
          <a:prstGeom prst="rect">
            <a:avLst/>
          </a:prstGeom>
          <a:solidFill>
            <a:srgbClr val="AF235F">
              <a:alpha val="71000"/>
            </a:srgbClr>
          </a:solidFill>
          <a:ln>
            <a:noFill/>
          </a:ln>
          <a:effectLst/>
        </p:spPr>
        <p:txBody>
          <a:bodyPr wrap="none" anchor="ctr"/>
          <a:lstStyle/>
          <a:p>
            <a:endParaRPr lang="en-US"/>
          </a:p>
        </p:txBody>
      </p:sp>
      <p:sp>
        <p:nvSpPr>
          <p:cNvPr id="10" name="Rectangle 3"/>
          <p:cNvSpPr txBox="1">
            <a:spLocks noChangeArrowheads="1"/>
          </p:cNvSpPr>
          <p:nvPr/>
        </p:nvSpPr>
        <p:spPr bwMode="auto">
          <a:xfrm>
            <a:off x="6300192" y="5424214"/>
            <a:ext cx="3096344" cy="57708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800" b="1" dirty="0">
                <a:solidFill>
                  <a:schemeClr val="bg2"/>
                </a:solidFill>
              </a:rPr>
              <a:t>Energy Generation</a:t>
            </a:r>
          </a:p>
        </p:txBody>
      </p:sp>
    </p:spTree>
    <p:extLst>
      <p:ext uri="{BB962C8B-B14F-4D97-AF65-F5344CB8AC3E}">
        <p14:creationId xmlns:p14="http://schemas.microsoft.com/office/powerpoint/2010/main" val="894791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C:\Users\alannah\AppData\Local\Microsoft\Windows\Temporary Internet Files\Content.IE5\5OADFLFE\shutterstock_116039269.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32800" y="1573200"/>
            <a:ext cx="8244000" cy="4680000"/>
          </a:xfrm>
          <a:prstGeom prst="rect">
            <a:avLst/>
          </a:prstGeom>
          <a:noFill/>
          <a:ln w="12700" cmpd="sng">
            <a:solidFill>
              <a:schemeClr val="bg1"/>
            </a:solidFill>
          </a:ln>
          <a:extLst>
            <a:ext uri="{909E8E84-426E-40dd-AFC4-6F175D3DCCD1}">
              <a14:hiddenFill xmlns="" xmlns:a14="http://schemas.microsoft.com/office/drawing/2010/main">
                <a:solidFill>
                  <a:srgbClr val="FFFFFF"/>
                </a:solidFill>
              </a14:hiddenFill>
            </a:ext>
          </a:extLst>
        </p:spPr>
      </p:pic>
      <p:sp>
        <p:nvSpPr>
          <p:cNvPr id="14" name="Rectangle 3"/>
          <p:cNvSpPr txBox="1">
            <a:spLocks noChangeArrowheads="1"/>
          </p:cNvSpPr>
          <p:nvPr/>
        </p:nvSpPr>
        <p:spPr bwMode="auto">
          <a:xfrm>
            <a:off x="5652120" y="5445224"/>
            <a:ext cx="3096344" cy="57708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800" b="1" dirty="0">
                <a:solidFill>
                  <a:schemeClr val="bg2"/>
                </a:solidFill>
              </a:rPr>
              <a:t>‘</a:t>
            </a:r>
            <a:r>
              <a:rPr lang="en-US" sz="1800" b="1" dirty="0" err="1">
                <a:solidFill>
                  <a:schemeClr val="bg2"/>
                </a:solidFill>
              </a:rPr>
              <a:t>Photovoltaics</a:t>
            </a:r>
            <a:r>
              <a:rPr lang="en-US" sz="1800" b="1" dirty="0">
                <a:solidFill>
                  <a:schemeClr val="bg2"/>
                </a:solidFill>
              </a:rPr>
              <a:t>’</a:t>
            </a:r>
          </a:p>
        </p:txBody>
      </p:sp>
      <p:sp>
        <p:nvSpPr>
          <p:cNvPr id="8" name="Slide Number Placeholder 5"/>
          <p:cNvSpPr>
            <a:spLocks noGrp="1"/>
          </p:cNvSpPr>
          <p:nvPr>
            <p:ph type="sldNum" sz="quarter" idx="12"/>
          </p:nvPr>
        </p:nvSpPr>
        <p:spPr>
          <a:xfrm>
            <a:off x="454844" y="6488113"/>
            <a:ext cx="877888" cy="273050"/>
          </a:xfrm>
        </p:spPr>
        <p:txBody>
          <a:bodyPr/>
          <a:lstStyle/>
          <a:p>
            <a:r>
              <a:rPr lang="en-US" sz="1200" dirty="0">
                <a:solidFill>
                  <a:srgbClr val="AF235F"/>
                </a:solidFill>
              </a:rPr>
              <a:t>Page </a:t>
            </a:r>
            <a:fld id="{BB3272F9-C649-F34A-82EE-982F85F04578}" type="slidenum">
              <a:rPr lang="en-US" sz="1200">
                <a:solidFill>
                  <a:srgbClr val="AF235F"/>
                </a:solidFill>
              </a:rPr>
              <a:pPr/>
              <a:t>8</a:t>
            </a:fld>
            <a:endParaRPr lang="en-US" sz="1200" dirty="0">
              <a:solidFill>
                <a:srgbClr val="AF235F"/>
              </a:solidFill>
            </a:endParaRPr>
          </a:p>
        </p:txBody>
      </p:sp>
      <p:sp>
        <p:nvSpPr>
          <p:cNvPr id="11" name="Slide Number Placeholder 5"/>
          <p:cNvSpPr txBox="1">
            <a:spLocks/>
          </p:cNvSpPr>
          <p:nvPr/>
        </p:nvSpPr>
        <p:spPr>
          <a:xfrm>
            <a:off x="1259632" y="6488113"/>
            <a:ext cx="3618036"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a:solidFill>
                  <a:srgbClr val="AF235F"/>
                </a:solidFill>
              </a:rPr>
              <a:t>Topic 4: ‘</a:t>
            </a:r>
            <a:r>
              <a:rPr lang="en-US" sz="1200" dirty="0" err="1">
                <a:solidFill>
                  <a:srgbClr val="AF235F"/>
                </a:solidFill>
              </a:rPr>
              <a:t>eZero</a:t>
            </a:r>
            <a:r>
              <a:rPr lang="en-US" sz="1200" dirty="0">
                <a:solidFill>
                  <a:srgbClr val="AF235F"/>
                </a:solidFill>
              </a:rPr>
              <a:t> Island’</a:t>
            </a:r>
          </a:p>
        </p:txBody>
      </p:sp>
      <p:sp>
        <p:nvSpPr>
          <p:cNvPr id="13" name="Rectangle 5"/>
          <p:cNvSpPr>
            <a:spLocks noChangeArrowheads="1"/>
          </p:cNvSpPr>
          <p:nvPr/>
        </p:nvSpPr>
        <p:spPr bwMode="auto">
          <a:xfrm flipV="1">
            <a:off x="5383327" y="5445224"/>
            <a:ext cx="3792612" cy="577082"/>
          </a:xfrm>
          <a:prstGeom prst="rect">
            <a:avLst/>
          </a:prstGeom>
          <a:solidFill>
            <a:srgbClr val="AF235F">
              <a:alpha val="71000"/>
            </a:srgbClr>
          </a:solidFill>
          <a:ln>
            <a:noFill/>
          </a:ln>
          <a:effectLst/>
        </p:spPr>
        <p:txBody>
          <a:bodyPr wrap="none" anchor="ctr"/>
          <a:lstStyle/>
          <a:p>
            <a:endParaRPr lang="en-US" dirty="0"/>
          </a:p>
        </p:txBody>
      </p:sp>
      <p:sp>
        <p:nvSpPr>
          <p:cNvPr id="15" name="Rectangle 3"/>
          <p:cNvSpPr txBox="1">
            <a:spLocks noChangeArrowheads="1"/>
          </p:cNvSpPr>
          <p:nvPr/>
        </p:nvSpPr>
        <p:spPr bwMode="auto">
          <a:xfrm>
            <a:off x="5796136" y="5517232"/>
            <a:ext cx="3096344" cy="57708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800" b="1" dirty="0">
                <a:solidFill>
                  <a:schemeClr val="bg2"/>
                </a:solidFill>
              </a:rPr>
              <a:t>Group discussion</a:t>
            </a:r>
          </a:p>
        </p:txBody>
      </p:sp>
      <p:pic>
        <p:nvPicPr>
          <p:cNvPr id="10" name="Picture 9"/>
          <p:cNvPicPr>
            <a:picLocks noChangeAspect="1"/>
          </p:cNvPicPr>
          <p:nvPr/>
        </p:nvPicPr>
        <p:blipFill>
          <a:blip r:embed="rId4"/>
          <a:stretch>
            <a:fillRect/>
          </a:stretch>
        </p:blipFill>
        <p:spPr>
          <a:xfrm>
            <a:off x="313200" y="260648"/>
            <a:ext cx="8830096" cy="977900"/>
          </a:xfrm>
          <a:prstGeom prst="rect">
            <a:avLst/>
          </a:prstGeom>
          <a:ln>
            <a:solidFill>
              <a:srgbClr val="949EAA"/>
            </a:solidFill>
          </a:ln>
        </p:spPr>
      </p:pic>
      <p:sp>
        <p:nvSpPr>
          <p:cNvPr id="16" name="Rectangle 3"/>
          <p:cNvSpPr>
            <a:spLocks noGrp="1" noChangeArrowheads="1"/>
          </p:cNvSpPr>
          <p:nvPr>
            <p:ph type="title"/>
          </p:nvPr>
        </p:nvSpPr>
        <p:spPr>
          <a:xfrm>
            <a:off x="539750" y="244800"/>
            <a:ext cx="6140450" cy="809625"/>
          </a:xfrm>
        </p:spPr>
        <p:txBody>
          <a:bodyPr/>
          <a:lstStyle/>
          <a:p>
            <a:r>
              <a:rPr lang="en-GB" dirty="0" err="1">
                <a:solidFill>
                  <a:srgbClr val="AF235F"/>
                </a:solidFill>
              </a:rPr>
              <a:t>eZero</a:t>
            </a:r>
            <a:r>
              <a:rPr lang="en-GB" dirty="0">
                <a:solidFill>
                  <a:srgbClr val="AF235F"/>
                </a:solidFill>
              </a:rPr>
              <a:t> Island</a:t>
            </a:r>
          </a:p>
        </p:txBody>
      </p:sp>
    </p:spTree>
    <p:extLst>
      <p:ext uri="{BB962C8B-B14F-4D97-AF65-F5344CB8AC3E}">
        <p14:creationId xmlns:p14="http://schemas.microsoft.com/office/powerpoint/2010/main" val="367915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265189"/>
            <a:ext cx="9144000" cy="6592811"/>
          </a:xfrm>
          <a:prstGeom prst="rect">
            <a:avLst/>
          </a:prstGeom>
        </p:spPr>
      </p:pic>
      <p:pic>
        <p:nvPicPr>
          <p:cNvPr id="14" name="Picture 13"/>
          <p:cNvPicPr>
            <a:picLocks noChangeAspect="1"/>
          </p:cNvPicPr>
          <p:nvPr/>
        </p:nvPicPr>
        <p:blipFill>
          <a:blip r:embed="rId3"/>
          <a:stretch>
            <a:fillRect/>
          </a:stretch>
        </p:blipFill>
        <p:spPr>
          <a:xfrm>
            <a:off x="323528" y="260648"/>
            <a:ext cx="8830096" cy="977900"/>
          </a:xfrm>
          <a:prstGeom prst="rect">
            <a:avLst/>
          </a:prstGeom>
          <a:ln>
            <a:solidFill>
              <a:srgbClr val="949EAA"/>
            </a:solidFill>
          </a:ln>
        </p:spPr>
      </p:pic>
      <p:sp>
        <p:nvSpPr>
          <p:cNvPr id="4" name="Rectangle 5"/>
          <p:cNvSpPr>
            <a:spLocks noChangeArrowheads="1"/>
          </p:cNvSpPr>
          <p:nvPr/>
        </p:nvSpPr>
        <p:spPr bwMode="auto">
          <a:xfrm flipV="1">
            <a:off x="539552" y="1628800"/>
            <a:ext cx="8136904" cy="1296144"/>
          </a:xfrm>
          <a:prstGeom prst="rect">
            <a:avLst/>
          </a:prstGeom>
          <a:solidFill>
            <a:srgbClr val="AF235F"/>
          </a:solidFill>
          <a:ln>
            <a:noFill/>
          </a:ln>
          <a:effectLst/>
        </p:spPr>
        <p:txBody>
          <a:bodyPr wrap="none" anchor="ctr"/>
          <a:lstStyle/>
          <a:p>
            <a:endParaRPr lang="en-US">
              <a:solidFill>
                <a:srgbClr val="AF235F"/>
              </a:solidFill>
            </a:endParaRPr>
          </a:p>
        </p:txBody>
      </p:sp>
      <p:sp>
        <p:nvSpPr>
          <p:cNvPr id="503810" name="Rectangle 2"/>
          <p:cNvSpPr>
            <a:spLocks noGrp="1" noChangeArrowheads="1"/>
          </p:cNvSpPr>
          <p:nvPr>
            <p:ph type="title"/>
          </p:nvPr>
        </p:nvSpPr>
        <p:spPr/>
        <p:txBody>
          <a:bodyPr/>
          <a:lstStyle/>
          <a:p>
            <a:r>
              <a:rPr lang="en-US" dirty="0">
                <a:solidFill>
                  <a:srgbClr val="AF235F"/>
                </a:solidFill>
              </a:rPr>
              <a:t>Engineering the future. </a:t>
            </a:r>
            <a:r>
              <a:rPr lang="en-US" b="0" dirty="0">
                <a:solidFill>
                  <a:srgbClr val="AF235F"/>
                </a:solidFill>
              </a:rPr>
              <a:t>Inspire and be inspired.</a:t>
            </a:r>
          </a:p>
        </p:txBody>
      </p:sp>
      <p:sp>
        <p:nvSpPr>
          <p:cNvPr id="15" name="Text Box 6"/>
          <p:cNvSpPr txBox="1">
            <a:spLocks noChangeArrowheads="1"/>
          </p:cNvSpPr>
          <p:nvPr/>
        </p:nvSpPr>
        <p:spPr bwMode="auto">
          <a:xfrm>
            <a:off x="555625" y="6272213"/>
            <a:ext cx="8193088" cy="277812"/>
          </a:xfrm>
          <a:prstGeom prst="rect">
            <a:avLst/>
          </a:prstGeom>
          <a:solidFill>
            <a:schemeClr val="bg1">
              <a:alpha val="0"/>
            </a:schemeClr>
          </a:solidFill>
          <a:ln>
            <a:noFill/>
          </a:ln>
          <a:effectLst/>
        </p:spPr>
        <p:txBody>
          <a:bodyPr lIns="0" tIns="0" rIns="0" bIns="0" anchor="b"/>
          <a:lstStyle/>
          <a:p>
            <a:pPr algn="r"/>
            <a:r>
              <a:rPr lang="en-US" sz="1200" b="1" dirty="0">
                <a:solidFill>
                  <a:schemeClr val="bg2"/>
                </a:solidFill>
              </a:rPr>
              <a:t>© Siemens AG 2012. All rights reserved.</a:t>
            </a:r>
          </a:p>
        </p:txBody>
      </p:sp>
      <p:sp>
        <p:nvSpPr>
          <p:cNvPr id="13" name="Rectangle 12"/>
          <p:cNvSpPr/>
          <p:nvPr/>
        </p:nvSpPr>
        <p:spPr>
          <a:xfrm>
            <a:off x="899592" y="1790665"/>
            <a:ext cx="7488832" cy="1015663"/>
          </a:xfrm>
          <a:prstGeom prst="rect">
            <a:avLst/>
          </a:prstGeom>
        </p:spPr>
        <p:txBody>
          <a:bodyPr wrap="square">
            <a:spAutoFit/>
          </a:bodyPr>
          <a:lstStyle/>
          <a:p>
            <a:r>
              <a:rPr lang="en-US" dirty="0"/>
              <a:t>For further information about the Siemens Education website and all </a:t>
            </a:r>
            <a:r>
              <a:rPr lang="en-US"/>
              <a:t>support materials </a:t>
            </a:r>
            <a:r>
              <a:rPr lang="en-US" dirty="0"/>
              <a:t>and downloads please visit us at </a:t>
            </a:r>
            <a:br>
              <a:rPr lang="en-US" dirty="0"/>
            </a:br>
            <a:r>
              <a:rPr lang="en-US" dirty="0" err="1">
                <a:solidFill>
                  <a:schemeClr val="bg2"/>
                </a:solidFill>
              </a:rPr>
              <a:t>www.siemens.co.uk</a:t>
            </a:r>
            <a:r>
              <a:rPr lang="en-US" dirty="0">
                <a:solidFill>
                  <a:schemeClr val="bg2"/>
                </a:solidFill>
              </a:rPr>
              <a:t>/education</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LORSETCLASSNAME" val="ColorSet1"/>
  <p:tag name="COLORS" val="White;White;-2;-2;-1"/>
</p:tagLst>
</file>

<file path=ppt/tags/tag2.xml><?xml version="1.0" encoding="utf-8"?>
<p:tagLst xmlns:a="http://schemas.openxmlformats.org/drawingml/2006/main" xmlns:r="http://schemas.openxmlformats.org/officeDocument/2006/relationships" xmlns:p="http://schemas.openxmlformats.org/presentationml/2006/main">
  <p:tag name="COLORSETCLASSNAME" val="ColorSet1"/>
  <p:tag name="COLORS" val="White;White;-2;-2;-1"/>
</p:tagLst>
</file>

<file path=ppt/tags/tag3.xml><?xml version="1.0" encoding="utf-8"?>
<p:tagLst xmlns:a="http://schemas.openxmlformats.org/drawingml/2006/main" xmlns:r="http://schemas.openxmlformats.org/officeDocument/2006/relationships" xmlns:p="http://schemas.openxmlformats.org/presentationml/2006/main">
  <p:tag name="COLORSETCLASSNAME" val="ColorSet1"/>
  <p:tag name="COLORS" val="White;White;-2;-2;-1"/>
</p:tagLst>
</file>

<file path=ppt/theme/theme1.xml><?xml version="1.0" encoding="utf-8"?>
<a:theme xmlns:a="http://schemas.openxmlformats.org/drawingml/2006/main" name="sie_ppt_basic_gray_EN">
  <a:themeElements>
    <a:clrScheme name="sie_ppt_exp_gray_DE 1">
      <a:dk1>
        <a:srgbClr val="000000"/>
      </a:dk1>
      <a:lt1>
        <a:srgbClr val="D0D3DA"/>
      </a:lt1>
      <a:dk2>
        <a:srgbClr val="949EAA"/>
      </a:dk2>
      <a:lt2>
        <a:srgbClr val="FFFFFF"/>
      </a:lt2>
      <a:accent1>
        <a:srgbClr val="949EAA"/>
      </a:accent1>
      <a:accent2>
        <a:srgbClr val="CC0000"/>
      </a:accent2>
      <a:accent3>
        <a:srgbClr val="E4E6EA"/>
      </a:accent3>
      <a:accent4>
        <a:srgbClr val="000000"/>
      </a:accent4>
      <a:accent5>
        <a:srgbClr val="C8CCD2"/>
      </a:accent5>
      <a:accent6>
        <a:srgbClr val="B90000"/>
      </a:accent6>
      <a:hlink>
        <a:srgbClr val="3366AA"/>
      </a:hlink>
      <a:folHlink>
        <a:srgbClr val="3366AA"/>
      </a:folHlink>
    </a:clrScheme>
    <a:fontScheme name="sie_ppt_exp_gray_DE">
      <a:majorFont>
        <a:latin typeface="Arial"/>
        <a:ea typeface="Geneva"/>
        <a:cs typeface=""/>
      </a:majorFont>
      <a:minorFont>
        <a:latin typeface="Arial"/>
        <a:ea typeface="Genev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2"/>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de-DE" sz="2400" b="0" i="0" u="none" strike="noStrike" cap="none" normalizeH="0" baseline="0">
            <a:ln>
              <a:noFill/>
            </a:ln>
            <a:solidFill>
              <a:srgbClr val="000000"/>
            </a:solidFill>
            <a:effectLst/>
            <a:latin typeface="Arial" charset="0"/>
            <a:ea typeface="Geneva" charset="0"/>
          </a:defRPr>
        </a:defPPr>
      </a:lstStyle>
    </a:spDef>
    <a:lnDef>
      <a:spPr bwMode="auto">
        <a:xfrm>
          <a:off x="0" y="0"/>
          <a:ext cx="1" cy="1"/>
        </a:xfrm>
        <a:custGeom>
          <a:avLst/>
          <a:gdLst/>
          <a:ahLst/>
          <a:cxnLst/>
          <a:rect l="0" t="0" r="0" b="0"/>
          <a:pathLst/>
        </a:custGeom>
        <a:solidFill>
          <a:schemeClr val="tx2"/>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de-DE" sz="2400" b="0" i="0" u="none" strike="noStrike" cap="none" normalizeH="0" baseline="0">
            <a:ln>
              <a:noFill/>
            </a:ln>
            <a:solidFill>
              <a:srgbClr val="000000"/>
            </a:solidFill>
            <a:effectLst/>
            <a:latin typeface="Arial" charset="0"/>
            <a:ea typeface="Geneva" charset="0"/>
          </a:defRPr>
        </a:defPPr>
      </a:lstStyle>
    </a:lnDef>
  </a:objectDefaults>
  <a:extraClrSchemeLst>
    <a:extraClrScheme>
      <a:clrScheme name="sie_ppt_exp_gray_DE 1">
        <a:dk1>
          <a:srgbClr val="000000"/>
        </a:dk1>
        <a:lt1>
          <a:srgbClr val="D0D3DA"/>
        </a:lt1>
        <a:dk2>
          <a:srgbClr val="949EAA"/>
        </a:dk2>
        <a:lt2>
          <a:srgbClr val="FFFFFF"/>
        </a:lt2>
        <a:accent1>
          <a:srgbClr val="949EAA"/>
        </a:accent1>
        <a:accent2>
          <a:srgbClr val="CC0000"/>
        </a:accent2>
        <a:accent3>
          <a:srgbClr val="E4E6EA"/>
        </a:accent3>
        <a:accent4>
          <a:srgbClr val="000000"/>
        </a:accent4>
        <a:accent5>
          <a:srgbClr val="C8CCD2"/>
        </a:accent5>
        <a:accent6>
          <a:srgbClr val="B90000"/>
        </a:accent6>
        <a:hlink>
          <a:srgbClr val="3366AA"/>
        </a:hlink>
        <a:folHlink>
          <a:srgbClr val="3366A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sie_ppt_basic_gray_EN.pot</Template>
  <TotalTime>629</TotalTime>
  <Words>1182</Words>
  <Application>Microsoft Office PowerPoint</Application>
  <PresentationFormat>On-screen Show (4:3)</PresentationFormat>
  <Paragraphs>118</Paragraphs>
  <Slides>9</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Siemens Sans</vt:lpstr>
      <vt:lpstr>Siemens Slab</vt:lpstr>
      <vt:lpstr>Wingdings</vt:lpstr>
      <vt:lpstr>sie_ppt_basic_gray_EN</vt:lpstr>
      <vt:lpstr>Topic 7:  eZero Island   </vt:lpstr>
      <vt:lpstr>PowerPoint Presentation</vt:lpstr>
      <vt:lpstr>PowerPoint Presentation</vt:lpstr>
      <vt:lpstr>eZero Island</vt:lpstr>
      <vt:lpstr>PowerPoint Presentation</vt:lpstr>
      <vt:lpstr>eZero Island</vt:lpstr>
      <vt:lpstr>eZero Island</vt:lpstr>
      <vt:lpstr>eZero Island</vt:lpstr>
      <vt:lpstr>Engineering the future. Inspire and be inspired.</vt:lpstr>
    </vt:vector>
  </TitlesOfParts>
  <Company>MetaDesign AG</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Design PowerPoint-Templates</dc:title>
  <dc:creator>virtuell</dc:creator>
  <cp:lastModifiedBy>Wood, Mark (RC-GB SUS SUS1)</cp:lastModifiedBy>
  <cp:revision>213</cp:revision>
  <cp:lastPrinted>2008-04-17T14:25:07Z</cp:lastPrinted>
  <dcterms:created xsi:type="dcterms:W3CDTF">2006-04-07T10:01:45Z</dcterms:created>
  <dcterms:modified xsi:type="dcterms:W3CDTF">2023-03-08T08:36:47Z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d258917-277f-42cd-a3cd-14c4e9ee58bc_Enabled">
    <vt:lpwstr>true</vt:lpwstr>
  </property>
  <property fmtid="{D5CDD505-2E9C-101B-9397-08002B2CF9AE}" pid="3" name="MSIP_Label_9d258917-277f-42cd-a3cd-14c4e9ee58bc_SetDate">
    <vt:lpwstr>2023-03-08T08:18:31Z</vt:lpwstr>
  </property>
  <property fmtid="{D5CDD505-2E9C-101B-9397-08002B2CF9AE}" pid="4" name="MSIP_Label_9d258917-277f-42cd-a3cd-14c4e9ee58bc_Method">
    <vt:lpwstr>Standard</vt:lpwstr>
  </property>
  <property fmtid="{D5CDD505-2E9C-101B-9397-08002B2CF9AE}" pid="5" name="MSIP_Label_9d258917-277f-42cd-a3cd-14c4e9ee58bc_Name">
    <vt:lpwstr>restricted</vt:lpwstr>
  </property>
  <property fmtid="{D5CDD505-2E9C-101B-9397-08002B2CF9AE}" pid="6" name="MSIP_Label_9d258917-277f-42cd-a3cd-14c4e9ee58bc_SiteId">
    <vt:lpwstr>38ae3bcd-9579-4fd4-adda-b42e1495d55a</vt:lpwstr>
  </property>
  <property fmtid="{D5CDD505-2E9C-101B-9397-08002B2CF9AE}" pid="7" name="MSIP_Label_9d258917-277f-42cd-a3cd-14c4e9ee58bc_ActionId">
    <vt:lpwstr>404c9189-0fb4-4d70-81d5-4d4ba2b43bd1</vt:lpwstr>
  </property>
  <property fmtid="{D5CDD505-2E9C-101B-9397-08002B2CF9AE}" pid="8" name="MSIP_Label_9d258917-277f-42cd-a3cd-14c4e9ee58bc_ContentBits">
    <vt:lpwstr>0</vt:lpwstr>
  </property>
  <property fmtid="{D5CDD505-2E9C-101B-9397-08002B2CF9AE}" pid="9" name="Document_Confidentiality">
    <vt:lpwstr>Restricted</vt:lpwstr>
  </property>
</Properties>
</file>