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7"/>
  </p:sldMasterIdLst>
  <p:notesMasterIdLst>
    <p:notesMasterId r:id="rId19"/>
  </p:notesMasterIdLst>
  <p:handoutMasterIdLst>
    <p:handoutMasterId r:id="rId20"/>
  </p:handoutMasterIdLst>
  <p:sldIdLst>
    <p:sldId id="898" r:id="rId8"/>
    <p:sldId id="975" r:id="rId9"/>
    <p:sldId id="933" r:id="rId10"/>
    <p:sldId id="976" r:id="rId11"/>
    <p:sldId id="941" r:id="rId12"/>
    <p:sldId id="978" r:id="rId13"/>
    <p:sldId id="970" r:id="rId14"/>
    <p:sldId id="972" r:id="rId15"/>
    <p:sldId id="977" r:id="rId16"/>
    <p:sldId id="973" r:id="rId17"/>
    <p:sldId id="974" r:id="rId18"/>
  </p:sldIdLst>
  <p:sldSz cx="9144000" cy="6858000" type="screen4x3"/>
  <p:notesSz cx="6797675" cy="9926638"/>
  <p:custDataLst>
    <p:custData r:id="rId1"/>
    <p:tags r:id="rId21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nah" initials="A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00"/>
    <a:srgbClr val="505A64"/>
    <a:srgbClr val="D7D7CD"/>
    <a:srgbClr val="879BAA"/>
    <a:srgbClr val="BECDD7"/>
    <a:srgbClr val="FFB900"/>
    <a:srgbClr val="AF235F"/>
    <a:srgbClr val="55A0B9"/>
    <a:srgbClr val="AAB4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74847" autoAdjust="0"/>
  </p:normalViewPr>
  <p:slideViewPr>
    <p:cSldViewPr snapToGrid="0" snapToObjects="1" showGuides="1">
      <p:cViewPr>
        <p:scale>
          <a:sx n="68" d="100"/>
          <a:sy n="68" d="100"/>
        </p:scale>
        <p:origin x="-1434" y="-72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799"/>
        <p:guide pos="340"/>
        <p:guide pos="158"/>
        <p:guide pos="2880"/>
        <p:guide pos="2971"/>
        <p:guide pos="5511"/>
        <p:guide pos="4604"/>
        <p:guide pos="3787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>
        <p:scale>
          <a:sx n="80" d="100"/>
          <a:sy n="80" d="100"/>
        </p:scale>
        <p:origin x="-2256" y="78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6797675" cy="677481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86128" y="0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0812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86128" y="9390812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850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6128" y="0"/>
            <a:ext cx="311002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008" y="4677699"/>
            <a:ext cx="6341659" cy="44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0812"/>
            <a:ext cx="311154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86128" y="9390812"/>
            <a:ext cx="311002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219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Either independently or in pairs, discuss and then write about the following: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What are my personal skills and attributes?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How might they be useful in the workplace / in a job?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Which ones do I need to develop further / work on?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10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Homework / working with a parent / carer: 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Collect adverts for three different kinds of jobs (from newspapers or online) that you would be interested in doing when you leave school,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college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university.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Talk to your parent / carer about the first job they did when they left school,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college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university?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Compile three questions you would like to ask the visitor (SIEMENS employee / parent who has a STEM job).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What is your ‘dream’ job?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Learning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objectives: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To learn about the skills and attributes needed for the world of work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Learning outcomes: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Identify personal strengths, interests and qualities that will be useful in the workplace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Describe skills that employers would potentially be looking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Identify potential STEM career choices that are available to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At the start of the lesson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eview and re-visit with pupils.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Re-cap previous learning outcomes.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Ask pupils to take turns to share three key points from their parent interviews with the rest of the pupils in their group.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An elected spokesperson summarises the findings of their group and feeds back to rest of class.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The class teacher or a ‘pupil scribe’ notes down each group’s feedback under the following two headings on whiteboard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flipchart: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1. Influences on parents’ career choices.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2. Skills and attributes that are needed by parents to do their current jobs.  </a:t>
            </a: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5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What do pupils notice about these lists?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Were there any surprises in what they were told?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What are their thoughts now about their own possible career choices?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List these under ‘Plus, Minus and Interesting’ on the whiteboard / flipchart to capture class reflections.</a:t>
            </a: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5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In pairs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small groups, choose two pictures depicting different jobs.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Ask the pupils to: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List five skills that they think are important to be able to do each job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List five personal attributes which they think would be needed to help them to carry out the job effectively.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Encourage pupils to debate and discuss before the pair or group reach a decision.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Which jobs could be described as STEM-based?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Divide the class into groups to compile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mindmap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to answer the following questions: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What specific qualifications might be needed for a STEM career?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Which skills and attributes might be particularly suited to doing a STEM job?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What different STEM career paths are available?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Which particular skill set might a STEM employer be looking for?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Ask a spokesperson from each group to feedback on their group’s responses to the questions below: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Did anything they discussed or found out surprise them?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Are there any new or additional skills for the world of work that they hadn’t considered?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Add this to the ‘Plus, Minus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Interesting’ list.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9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5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customXml" Target="../../customXml/item3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.wmf"/><Relationship Id="rId4" Type="http://schemas.openxmlformats.org/officeDocument/2006/relationships/tags" Target="../tags/tag31.xml"/><Relationship Id="rId9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customXml" Target="../../customXml/item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cheal\AppData\Local\Microsoft\Windows\Temporary Internet Files\Content.Outlook\HXUS6SLM\Siemens_girls_PPT (6)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480"/>
            <a:ext cx="9144000" cy="42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250825" y="4233498"/>
            <a:ext cx="8893175" cy="1485567"/>
          </a:xfrm>
          <a:solidFill>
            <a:srgbClr val="AF235F"/>
          </a:solidFill>
        </p:spPr>
        <p:txBody>
          <a:bodyPr wrap="square" lIns="270000" tIns="144000" rIns="3960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250825" y="3840416"/>
            <a:ext cx="8893175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396000" bIns="3600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9750" y="0"/>
            <a:ext cx="1728000" cy="967833"/>
          </a:xfrm>
          <a:prstGeom prst="rect">
            <a:avLst/>
          </a:prstGeom>
        </p:spPr>
      </p:pic>
      <p:sp>
        <p:nvSpPr>
          <p:cNvPr id="10" name="cdtText Box 133 Id10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rgbClr val="AF235F"/>
                </a:solidFill>
              </a:rPr>
              <a:t>Restricted © Siemens AG 2015</a:t>
            </a:r>
            <a:r>
              <a:rPr lang="en-US" sz="1000" b="1" baseline="0" dirty="0" smtClean="0">
                <a:solidFill>
                  <a:srgbClr val="AF235F"/>
                </a:solidFill>
              </a:rPr>
              <a:t> </a:t>
            </a:r>
            <a:r>
              <a:rPr lang="en-US" sz="1000" b="1" dirty="0" smtClean="0">
                <a:solidFill>
                  <a:srgbClr val="AF235F"/>
                </a:solidFill>
              </a:rPr>
              <a:t> All rights reserved.</a:t>
            </a:r>
            <a:endParaRPr lang="en-US" sz="1000" b="1" dirty="0">
              <a:solidFill>
                <a:srgbClr val="AF235F"/>
              </a:solidFill>
            </a:endParaRPr>
          </a:p>
        </p:txBody>
      </p:sp>
      <p:sp>
        <p:nvSpPr>
          <p:cNvPr id="2" name="cdtText Box 133 Id2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156325" y="6165850"/>
            <a:ext cx="298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396000" bIns="0" anchor="ctr"/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siemens.co.uk/education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5" name="cdtText Box 101 Id15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8881533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8208963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716463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661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25920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276000" y="1412875"/>
            <a:ext cx="273586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56325" y="1412875"/>
            <a:ext cx="2592388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theme" Target="../theme/theme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2 Id7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0" y="0"/>
            <a:ext cx="9144000" cy="1268413"/>
          </a:xfrm>
          <a:prstGeom prst="rect">
            <a:avLst/>
          </a:prstGeom>
          <a:solidFill>
            <a:srgbClr val="AF23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9" name="cdtText Box 133 Id9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0" y="6360591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rgbClr val="AF235F"/>
                </a:solidFill>
              </a:rPr>
              <a:t>Restricted © Siemens AG 2015 All rights reserved.</a:t>
            </a:r>
            <a:endParaRPr lang="en-US" sz="1000" b="1" dirty="0">
              <a:solidFill>
                <a:srgbClr val="AF235F"/>
              </a:solidFill>
            </a:endParaRP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539751" y="1412875"/>
            <a:ext cx="82089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308851" y="0"/>
            <a:ext cx="1439863" cy="806452"/>
          </a:xfrm>
          <a:prstGeom prst="rect">
            <a:avLst/>
          </a:prstGeom>
        </p:spPr>
      </p:pic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0" y="0"/>
            <a:ext cx="894926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1" name="cdtText Box 101 Id31"/>
          <p:cNvSpPr txBox="1"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cxnSp>
        <p:nvCxnSpPr>
          <p:cNvPr id="2" name="cdtMasterTags_CL1 Id2"/>
          <p:cNvCxnSpPr/>
          <p:nvPr userDrawn="1"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cdtMasterTags_CL2 Id3"/>
          <p:cNvCxnSpPr/>
          <p:nvPr userDrawn="1"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cdtMasterTags_CL3 Id4"/>
          <p:cNvCxnSpPr/>
          <p:nvPr userDrawn="1"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dtMasterTags_CL4 Id5"/>
          <p:cNvCxnSpPr/>
          <p:nvPr userDrawn="1"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dtMasterTags_CL5 Id6"/>
          <p:cNvCxnSpPr/>
          <p:nvPr userDrawn="1"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dtMasterTags_CL6 Id8"/>
          <p:cNvCxnSpPr/>
          <p:nvPr userDrawn="1"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dtMasterTags_CL7 Id10"/>
          <p:cNvCxnSpPr/>
          <p:nvPr userDrawn="1"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dtMasterTags_CL8 Id15"/>
          <p:cNvCxnSpPr/>
          <p:nvPr userDrawn="1"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dtMasterTags_CL9 Id16"/>
          <p:cNvCxnSpPr/>
          <p:nvPr userDrawn="1"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dtMasterTags_CL10 Id17"/>
          <p:cNvCxnSpPr/>
          <p:nvPr userDrawn="1"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dtMasterTags_CL11 Id18"/>
          <p:cNvCxnSpPr/>
          <p:nvPr userDrawn="1"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dtMasterTags_CL12 Id19"/>
          <p:cNvCxnSpPr/>
          <p:nvPr userDrawn="1"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dtMasterTags_CL13 Id20"/>
          <p:cNvCxnSpPr/>
          <p:nvPr userDrawn="1"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dtMasterTags_CL14 Id21"/>
          <p:cNvCxnSpPr/>
          <p:nvPr userDrawn="1"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dtMasterTags_CL15 Id22"/>
          <p:cNvCxnSpPr/>
          <p:nvPr userDrawn="1"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dtMasterTags_CL16 Id23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dtMasterTags_CL17 Id24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dtMasterTags_CL18 Id25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dtMasterTags_CL19 Id26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dtMasterTags_CL20 Id27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dtMasterTags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94" r:id="rId3"/>
    <p:sldLayoutId id="2147483681" r:id="rId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cdtRectangle 12 Id20492"/>
          <p:cNvSpPr>
            <a:spLocks noGrp="1" noChangeArrowheads="1"/>
          </p:cNvSpPr>
          <p:nvPr>
            <p:ph type="ctrTitle"/>
          </p:nvPr>
        </p:nvSpPr>
        <p:spPr>
          <a:solidFill>
            <a:srgbClr val="AF235F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Lesson Plan 2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/>
              <a:t>The world of work</a:t>
            </a:r>
            <a:endParaRPr lang="en-US" dirty="0"/>
          </a:p>
        </p:txBody>
      </p:sp>
      <p:sp>
        <p:nvSpPr>
          <p:cNvPr id="20493" name="cdtRectangle 13 Id2049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54484"/>
            <a:ext cx="8893175" cy="393082"/>
          </a:xfrm>
        </p:spPr>
        <p:txBody>
          <a:bodyPr/>
          <a:lstStyle/>
          <a:p>
            <a:r>
              <a:rPr lang="en-US" dirty="0" smtClean="0"/>
              <a:t>Siemens Education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878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GB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What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are my personal skills and attributes?  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How might they be useful in the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workplace / in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a job?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Which ones do I need to develop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further / work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on? </a:t>
            </a: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68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Collect adverts for </a:t>
            </a: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three </a:t>
            </a:r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different kinds </a:t>
            </a: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of </a:t>
            </a:r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jobs </a:t>
            </a: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(from newspapers </a:t>
            </a:r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or online) that you would be interested in doing when you leave </a:t>
            </a: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school, college or university</a:t>
            </a:r>
            <a:endParaRPr lang="en-GB" b="1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kern="1200" dirty="0">
              <a:solidFill>
                <a:schemeClr val="tx1"/>
              </a:solidFill>
              <a:ea typeface="ＭＳ Ｐゴシック" charset="-128"/>
            </a:endParaRPr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Talk to your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parent / carer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about the first job they did when they left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school, college or university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?</a:t>
            </a:r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Compile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three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questions you would like to ask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a visitor who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has a STEM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job. </a:t>
            </a:r>
            <a:endParaRPr lang="en-GB" kern="1200" dirty="0">
              <a:solidFill>
                <a:schemeClr val="tx1"/>
              </a:solidFill>
              <a:ea typeface="ＭＳ Ｐゴシック" charset="-128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What is your ‘dream’ job? </a:t>
            </a:r>
            <a:endParaRPr lang="en-GB" dirty="0"/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1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world of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b="1" dirty="0" smtClean="0"/>
              <a:t>Learning objectives:</a:t>
            </a:r>
          </a:p>
          <a:p>
            <a:pPr marL="285750" lvl="0" indent="-285750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To learn about the skills and attributes needed for the world of work</a:t>
            </a:r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651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Groundrules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b="1" dirty="0" smtClean="0"/>
              <a:t>What should our </a:t>
            </a:r>
            <a:r>
              <a:rPr lang="en-GB" b="1" dirty="0" err="1" smtClean="0"/>
              <a:t>groundrules</a:t>
            </a:r>
            <a:r>
              <a:rPr lang="en-GB" b="1" dirty="0" smtClean="0"/>
              <a:t> be?</a:t>
            </a:r>
            <a:endParaRPr lang="en-GB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400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learn before?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lvl="0" indent="-285750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lvl="0" indent="-285750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What </a:t>
            </a:r>
            <a:r>
              <a:rPr lang="en-GB" dirty="0"/>
              <a:t>have we discovered so far about future careers?  </a:t>
            </a:r>
          </a:p>
          <a:p>
            <a:pPr marL="285750" lvl="0" indent="-285750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What has been surprising to find out?  </a:t>
            </a:r>
          </a:p>
          <a:p>
            <a:pPr marL="285750" indent="-285750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What </a:t>
            </a:r>
            <a:r>
              <a:rPr lang="en-GB" dirty="0" smtClean="0"/>
              <a:t>would </a:t>
            </a:r>
            <a:r>
              <a:rPr lang="en-GB" dirty="0"/>
              <a:t>we like to know more about?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54880" y="5853421"/>
            <a:ext cx="418975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3810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573088" indent="-1905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35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What do you notice about the pictures?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find out?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16463" y="1637963"/>
            <a:ext cx="4032250" cy="4752975"/>
          </a:xfrm>
        </p:spPr>
        <p:txBody>
          <a:bodyPr/>
          <a:lstStyle/>
          <a:p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2</a:t>
            </a:r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. Skills and attributes that are </a:t>
            </a:r>
            <a:endParaRPr lang="en-GB" b="1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   needed </a:t>
            </a:r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by parents to do their </a:t>
            </a:r>
            <a:endParaRPr lang="en-GB" b="1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   current job  </a:t>
            </a:r>
            <a:endParaRPr lang="en-GB" b="1" kern="1200" dirty="0">
              <a:solidFill>
                <a:schemeClr val="tx1"/>
              </a:solidFill>
              <a:ea typeface="ＭＳ Ｐゴシック" charset="-128"/>
            </a:endParaRPr>
          </a:p>
          <a:p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54880" y="5853421"/>
            <a:ext cx="418975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3810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573088" indent="-1905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35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What do you notice about the pictures?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300599" y="1637963"/>
            <a:ext cx="4032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 lang="de-DE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lang="de-DE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lang="de-DE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lang="de-DE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lang="de-DE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ClrTx/>
              <a:buAutoNum type="arabicPeriod"/>
            </a:pP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Influences on parents’ / friends’ </a:t>
            </a:r>
          </a:p>
          <a:p>
            <a:pPr>
              <a:buClrTx/>
            </a:pPr>
            <a:r>
              <a:rPr lang="en-GB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GB" b="1" dirty="0" smtClean="0">
                <a:solidFill>
                  <a:schemeClr val="tx1"/>
                </a:solidFill>
                <a:ea typeface="ＭＳ Ｐゴシック" charset="-128"/>
              </a:rPr>
              <a:t>    </a:t>
            </a: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career choices</a:t>
            </a:r>
          </a:p>
          <a:p>
            <a:pPr>
              <a:buClrTx/>
            </a:pP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.  </a:t>
            </a:r>
          </a:p>
          <a:p>
            <a:pPr>
              <a:buClrTx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2401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find out?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Plus</a:t>
            </a:r>
            <a:endParaRPr lang="en-GB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Minus</a:t>
            </a:r>
            <a:endParaRPr lang="en-GB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Interesting</a:t>
            </a:r>
            <a:endParaRPr lang="en-GB" b="1" u="sng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54880" y="5853421"/>
            <a:ext cx="418975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3810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573088" indent="-1905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35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What do you notice about the pictures?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0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2" y="1412875"/>
            <a:ext cx="6455532" cy="4752975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GB" b="1" dirty="0"/>
          </a:p>
          <a:p>
            <a:pPr>
              <a:lnSpc>
                <a:spcPct val="200000"/>
              </a:lnSpc>
            </a:pPr>
            <a:endParaRPr lang="en-GB" b="1" dirty="0" smtClean="0"/>
          </a:p>
          <a:p>
            <a:pPr>
              <a:lnSpc>
                <a:spcPct val="200000"/>
              </a:lnSpc>
            </a:pPr>
            <a:endParaRPr lang="en-GB" b="1" dirty="0"/>
          </a:p>
          <a:p>
            <a:pPr>
              <a:lnSpc>
                <a:spcPct val="200000"/>
              </a:lnSpc>
            </a:pPr>
            <a:endParaRPr lang="en-GB" b="1" dirty="0" smtClean="0"/>
          </a:p>
          <a:p>
            <a:pPr>
              <a:lnSpc>
                <a:spcPct val="200000"/>
              </a:lnSpc>
            </a:pPr>
            <a:endParaRPr lang="en-GB" b="1" dirty="0"/>
          </a:p>
          <a:p>
            <a:pPr>
              <a:lnSpc>
                <a:spcPct val="200000"/>
              </a:lnSpc>
            </a:pPr>
            <a:endParaRPr lang="en-GB" b="1" dirty="0" smtClean="0"/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GB" dirty="0" smtClean="0"/>
              <a:t>List 5 skills you think are important to be able to do each job</a:t>
            </a: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GB" dirty="0" smtClean="0"/>
              <a:t>List 5 personal attributes that you think would be needed to help someone carry out the job well</a:t>
            </a:r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0785" y="1444443"/>
            <a:ext cx="1483946" cy="19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20441" y="2531391"/>
            <a:ext cx="1315134" cy="197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55346" y="1463776"/>
            <a:ext cx="1306367" cy="1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55294" y="2531391"/>
            <a:ext cx="1315134" cy="1971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11105" y="1471108"/>
            <a:ext cx="1315134" cy="197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647" y="4645911"/>
            <a:ext cx="1398659" cy="18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lannah\AppData\Local\Microsoft\Windows\Temporary Internet Files\Content.Outlook\1ZPWBA4W\photo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647" y="2522351"/>
            <a:ext cx="1426348" cy="19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5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STEM careers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Compile a </a:t>
            </a:r>
            <a:r>
              <a:rPr lang="en-GB" b="1" dirty="0" err="1" smtClean="0"/>
              <a:t>mindmap</a:t>
            </a:r>
            <a:endParaRPr lang="en-GB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b="1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What specific qualifications might be needed for a STEM career?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Which skills and attributes might be particularly suited to doing a STEM job?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What different STEM career paths are available?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Which particular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skill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set might a STEM employer be looking for?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9646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choices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750" y="1877119"/>
            <a:ext cx="2592000" cy="4752975"/>
          </a:xfrm>
        </p:spPr>
        <p:txBody>
          <a:bodyPr/>
          <a:lstStyle/>
          <a:p>
            <a:pPr algn="ctr"/>
            <a:endParaRPr lang="en-GB" b="1" u="sng" dirty="0" smtClean="0"/>
          </a:p>
          <a:p>
            <a:pPr algn="ctr"/>
            <a:endParaRPr lang="en-GB" b="1" u="sng" dirty="0"/>
          </a:p>
          <a:p>
            <a:pPr algn="ctr"/>
            <a:r>
              <a:rPr lang="en-GB" b="1" u="sng" dirty="0" smtClean="0"/>
              <a:t>Plus</a:t>
            </a:r>
            <a:endParaRPr lang="en-GB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76000" y="1877119"/>
            <a:ext cx="2735862" cy="4752975"/>
          </a:xfrm>
        </p:spPr>
        <p:txBody>
          <a:bodyPr/>
          <a:lstStyle/>
          <a:p>
            <a:pPr algn="ctr"/>
            <a:endParaRPr lang="en-GB" b="1" u="sng" dirty="0" smtClean="0"/>
          </a:p>
          <a:p>
            <a:pPr algn="ctr"/>
            <a:endParaRPr lang="en-GB" b="1" u="sng" dirty="0"/>
          </a:p>
          <a:p>
            <a:pPr algn="ctr"/>
            <a:r>
              <a:rPr lang="en-GB" b="1" u="sng" dirty="0" smtClean="0"/>
              <a:t>Minus</a:t>
            </a:r>
            <a:endParaRPr lang="en-GB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156325" y="1877119"/>
            <a:ext cx="2592388" cy="4752975"/>
          </a:xfrm>
        </p:spPr>
        <p:txBody>
          <a:bodyPr/>
          <a:lstStyle/>
          <a:p>
            <a:pPr algn="ctr"/>
            <a:endParaRPr lang="en-GB" b="1" u="sng" dirty="0" smtClean="0"/>
          </a:p>
          <a:p>
            <a:pPr algn="ctr"/>
            <a:endParaRPr lang="en-GB" b="1" u="sng" dirty="0"/>
          </a:p>
          <a:p>
            <a:pPr algn="ctr"/>
            <a:r>
              <a:rPr lang="en-GB" b="1" u="sng" dirty="0" smtClean="0"/>
              <a:t>Interesting</a:t>
            </a:r>
            <a:endParaRPr lang="en-GB" b="1" u="sng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54880" y="5853421"/>
            <a:ext cx="418975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3810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573088" indent="-1905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35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What do you notice about the pictures?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361" y="1455093"/>
            <a:ext cx="7709095" cy="5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Has anything we have discussed or found out surprised you?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6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Siemens_I_2013"/>
  <p:tag name="CDT_CUSTOMER_NAME" val="Siemens AG, Industry Sector"/>
  <p:tag name="CDT_VERSION" val="4.1.2.0"/>
  <p:tag name="CDT_CREATORVERSION" val="4.1.2.0"/>
  <p:tag name="CDT_TEMPLATEVERSION" val="2.0.0"/>
  <p:tag name="CDT_LANGUAGE" val="1033"/>
  <p:tag name="CDT_FONTSET" val="Ar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4-42,5-181,5-317,5"/>
  <p:tag name="CDT_MASTERSHAPE5" val="6:304-371,375-181,5-317,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5-181,375-261"/>
  <p:tag name="CDT_MASTERSHAPE4" val="12:304-42,5-181,5-260,6249"/>
  <p:tag name="CDT_MASTERSHAPE5" val="15:304-314,4999-181,5-261,0001"/>
  <p:tag name="CDT_MASTERSHAPE6" val="9:111,25-586,8279-374,25-102,04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:0-0-0-0"/>
  <p:tag name="CDT_MASTERSHAPE11" val="3:0-0-0-0"/>
  <p:tag name="CDT_MASTERSHAPE12" val="4:0-0-0-0"/>
  <p:tag name="CDT_MASTERSHAPE13" val="5:0-0-0-0"/>
  <p:tag name="CDT_MASTERSHAPE14" val="6:0-0-0-0"/>
  <p:tag name="CDT_MASTERSHAPE15" val="8:0-0-0-0"/>
  <p:tag name="CDT_MASTERSHAPE16" val="10:0-0-0-0"/>
  <p:tag name="CDT_MASTERSHAPE17" val="15:0-0-0-0"/>
  <p:tag name="CDT_MASTERSHAPE18" val="16:0-0-0-0"/>
  <p:tag name="CDT_MASTERSHAPE19" val="17:0-0-0-0"/>
  <p:tag name="CDT_MASTERSHAPE20" val="18:0-0-0-0"/>
  <p:tag name="CDT_MASTERSHAPE21" val="19:0-0-0-0"/>
  <p:tag name="CDT_MASTERSHAPE22" val="20:0-0-0-0"/>
  <p:tag name="CDT_MASTERSHAPE23" val="21:0-0-0-0"/>
  <p:tag name="CDT_MASTERSHAPE24" val="22:0-0-0-0"/>
  <p:tag name="CDT_MASTERSHAPE25" val="23:0-0-0-0"/>
  <p:tag name="CDT_MASTERSHAPE26" val="24:0-0-0-0"/>
  <p:tag name="CDT_MASTERSHAPE27" val="25:0-0-0-0"/>
  <p:tag name="CDT_MASTERSHAPE28" val="26:0-0-0-0"/>
  <p:tag name="CDT_MASTERSHAPE29" val="27:0-0-0-0"/>
  <p:tag name="CDT_MASTERSHAPE30" val="28:0-0-0-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TARGETSHAPE_NEW" val="3"/>
  <p:tag name="CDT_PROT" val="5"/>
  <p:tag name="CDT_PROT_TOP" val="326,7"/>
  <p:tag name="CDT_PROT_LEFT" val="19,75"/>
  <p:tag name="CDT_PROT_WIDTH" val="700,25"/>
  <p:tag name="CDT_PROT_HEIGHT" val="116,97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PROT" val="2"/>
  <p:tag name="CDT_PROT_TOP" val="295,7487"/>
  <p:tag name="CDT_PROT_LEFT" val="19,75"/>
  <p:tag name="CDT_PROT_WIDTH" val="700,25"/>
  <p:tag name="CDT_PROT_HEIGHT" val="30,951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2,5"/>
  <p:tag name="CDT_PROT_WIDTH" val="136,063"/>
  <p:tag name="CDT_PROT_HEIGHT" val="76,207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484,75"/>
  <p:tag name="CDT_PROT_WIDTH" val="235,25"/>
  <p:tag name="CDT_PROT_HEIGHT" val="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111,25"/>
  <p:tag name="CDT_PROT_LEFT" val="42,50008"/>
  <p:tag name="CDT_PROT_WIDTH" val="646,3751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04,0945"/>
  <p:tag name="CDT_PROT_HEIGHT" val="374,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57,9528"/>
  <p:tag name="CDT_PROT_WIDTH" val="215,4222"/>
  <p:tag name="CDT_PROT_HEIGHT" val="374,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84,75"/>
  <p:tag name="CDT_PROT_WIDTH" val="204,125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4:3"/>
  <p:tag name="CDT_MASTERS_NAME" val="Title (big bar down)"/>
  <p:tag name="CDT_LAYOUT_TYPE" val="1"/>
  <p:tag name="CDT_ORIGINAL_DESIGNS_NAME" val="Siemens 2013 – 4:3"/>
  <p:tag name="CDT_ORIGINAL_MASTERS_NAME" val="Title (big bar down)"/>
  <p:tag name="CDT_ORIGINAL_LAYOUT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575,5001"/>
  <p:tag name="CDT_PROT_WIDTH" val="113,375"/>
  <p:tag name="CDT_PROT_HEIGHT" val="63,500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0"/>
  <p:tag name="CDT_PROT_LEFT" val="0"/>
  <p:tag name="CDT_PROT_WIDTH" val="720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heme/theme1.xml><?xml version="1.0" encoding="utf-8"?>
<a:theme xmlns:a="http://schemas.openxmlformats.org/drawingml/2006/main" name="Siemens 2013 – 4:3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PPT 2007 DEU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4ppTags/>
</file>

<file path=customXml/item2.xml><?xml version="1.0" encoding="utf-8"?>
<p4ppTags>
  <Name>Two columns</Name>
  <PpLayout>29</PpLayout>
  <Index>12</Index>
</p4ppTags>
</file>

<file path=customXml/item3.xml><?xml version="1.0" encoding="utf-8"?>
<p4ppTags>
  <Name>Title (big bar down)</Name>
  <PpLayout>1</PpLayout>
  <Index>1</Index>
</p4ppTags>
</file>

<file path=customXml/item4.xml><?xml version="1.0" encoding="utf-8"?>
<p4ppTags>
  <Name>1_Two rows</Name>
  <PpLayout>32</PpLayout>
  <Index>14</Index>
</p4ppTags>
</file>

<file path=customXml/item5.xml><?xml version="1.0" encoding="utf-8"?>
<p4ppTags>
  <Name>One object (large)</Name>
  <PpLayout>16</PpLayout>
  <Index>10</Index>
</p4ppTags>
</file>

<file path=customXml/item6.xml><?xml version="1.0" encoding="utf-8"?>
<p4ppTags>
  <Name>Three columns</Name>
  <PpLayout>32</PpLayout>
  <Index>14</Index>
</p4ppTags>
</file>

<file path=customXml/itemProps1.xml><?xml version="1.0" encoding="utf-8"?>
<ds:datastoreItem xmlns:ds="http://schemas.openxmlformats.org/officeDocument/2006/customXml" ds:itemID="{EB8A4E2E-2B8F-4B71-A368-F18362B0C85F}">
  <ds:schemaRefs/>
</ds:datastoreItem>
</file>

<file path=customXml/itemProps2.xml><?xml version="1.0" encoding="utf-8"?>
<ds:datastoreItem xmlns:ds="http://schemas.openxmlformats.org/officeDocument/2006/customXml" ds:itemID="{5DED66E8-CCCD-4A02-996E-D5D9017C22E0}">
  <ds:schemaRefs/>
</ds:datastoreItem>
</file>

<file path=customXml/itemProps3.xml><?xml version="1.0" encoding="utf-8"?>
<ds:datastoreItem xmlns:ds="http://schemas.openxmlformats.org/officeDocument/2006/customXml" ds:itemID="{A5111100-98EE-4A20-AE7B-BF136EFD1435}">
  <ds:schemaRefs/>
</ds:datastoreItem>
</file>

<file path=customXml/itemProps4.xml><?xml version="1.0" encoding="utf-8"?>
<ds:datastoreItem xmlns:ds="http://schemas.openxmlformats.org/officeDocument/2006/customXml" ds:itemID="{9C85B323-8697-4319-B012-CB7EF0B99A9B}">
  <ds:schemaRefs/>
</ds:datastoreItem>
</file>

<file path=customXml/itemProps5.xml><?xml version="1.0" encoding="utf-8"?>
<ds:datastoreItem xmlns:ds="http://schemas.openxmlformats.org/officeDocument/2006/customXml" ds:itemID="{AA004A45-EFAF-4A9B-8FAF-B6FACA8B75CE}">
  <ds:schemaRefs/>
</ds:datastoreItem>
</file>

<file path=customXml/itemProps6.xml><?xml version="1.0" encoding="utf-8"?>
<ds:datastoreItem xmlns:ds="http://schemas.openxmlformats.org/officeDocument/2006/customXml" ds:itemID="{BC34F54B-3874-4AF0-9415-8D255EF2617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769</Words>
  <Application>Microsoft Office PowerPoint</Application>
  <PresentationFormat>On-screen Show (4:3)</PresentationFormat>
  <Paragraphs>157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Siemens 2013 – 4:3</vt:lpstr>
      <vt:lpstr>Lesson Plan 2 The world of work</vt:lpstr>
      <vt:lpstr>The world of work</vt:lpstr>
      <vt:lpstr>Groundrules</vt:lpstr>
      <vt:lpstr>What did we learn before?</vt:lpstr>
      <vt:lpstr>What did we find out?</vt:lpstr>
      <vt:lpstr>What did we find out?</vt:lpstr>
      <vt:lpstr>Different jobs</vt:lpstr>
      <vt:lpstr>Thinking about STEM careers</vt:lpstr>
      <vt:lpstr>Career choices </vt:lpstr>
      <vt:lpstr>Review</vt:lpstr>
      <vt:lpstr>Homework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Racheal Fudge</dc:creator>
  <cp:lastModifiedBy>janet.pearce</cp:lastModifiedBy>
  <cp:revision>161</cp:revision>
  <cp:lastPrinted>2015-03-24T12:19:44Z</cp:lastPrinted>
  <dcterms:created xsi:type="dcterms:W3CDTF">2006-04-07T10:01:45Z</dcterms:created>
  <dcterms:modified xsi:type="dcterms:W3CDTF">2015-04-08T10:36:50Z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June 2013</vt:lpwstr>
  </property>
  <property fmtid="{D5CDD505-2E9C-101B-9397-08002B2CF9AE}" pid="4" name="Office version">
    <vt:lpwstr>2007/2010</vt:lpwstr>
  </property>
  <property fmtid="{D5CDD505-2E9C-101B-9397-08002B2CF9AE}" pid="5" name="Release version">
    <vt:lpwstr>2.0.1</vt:lpwstr>
  </property>
</Properties>
</file>