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57" r:id="rId2"/>
    <p:sldId id="326" r:id="rId3"/>
    <p:sldId id="359" r:id="rId4"/>
    <p:sldId id="335" r:id="rId5"/>
    <p:sldId id="361" r:id="rId6"/>
    <p:sldId id="362" r:id="rId7"/>
    <p:sldId id="363" r:id="rId8"/>
    <p:sldId id="364" r:id="rId9"/>
    <p:sldId id="365" r:id="rId10"/>
    <p:sldId id="366" r:id="rId11"/>
    <p:sldId id="367" r:id="rId12"/>
    <p:sldId id="358" r:id="rId13"/>
  </p:sldIdLst>
  <p:sldSz cx="9144000" cy="6858000" type="screen4x3"/>
  <p:notesSz cx="6794500" cy="10007600"/>
  <p:defaultTex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163">
          <p15:clr>
            <a:srgbClr val="A4A3A4"/>
          </p15:clr>
        </p15:guide>
        <p15:guide id="3" orient="horz" pos="3952">
          <p15:clr>
            <a:srgbClr val="A4A3A4"/>
          </p15:clr>
        </p15:guide>
        <p15:guide id="4" orient="horz" pos="4103">
          <p15:clr>
            <a:srgbClr val="A4A3A4"/>
          </p15:clr>
        </p15:guide>
        <p15:guide id="5" orient="horz" pos="2431">
          <p15:clr>
            <a:srgbClr val="A4A3A4"/>
          </p15:clr>
        </p15:guide>
        <p15:guide id="6" orient="horz" pos="2520">
          <p15:clr>
            <a:srgbClr val="A4A3A4"/>
          </p15:clr>
        </p15:guide>
        <p15:guide id="7" orient="horz" pos="1008">
          <p15:clr>
            <a:srgbClr val="A4A3A4"/>
          </p15:clr>
        </p15:guide>
        <p15:guide id="8" orient="horz" pos="787">
          <p15:clr>
            <a:srgbClr val="A4A3A4"/>
          </p15:clr>
        </p15:guide>
        <p15:guide id="9" pos="2880">
          <p15:clr>
            <a:srgbClr val="A4A3A4"/>
          </p15:clr>
        </p15:guide>
        <p15:guide id="10" pos="180">
          <p15:clr>
            <a:srgbClr val="A4A3A4"/>
          </p15:clr>
        </p15:guide>
        <p15:guide id="11" pos="2971">
          <p15:clr>
            <a:srgbClr val="A4A3A4"/>
          </p15:clr>
        </p15:guide>
        <p15:guide id="12" pos="5509">
          <p15:clr>
            <a:srgbClr val="A4A3A4"/>
          </p15:clr>
        </p15:guide>
        <p15:guide id="13" pos="340">
          <p15:clr>
            <a:srgbClr val="A4A3A4"/>
          </p15:clr>
        </p15:guide>
      </p15:sldGuideLst>
    </p:ext>
    <p:ext uri="{2D200454-40CA-4A62-9FC3-DE9A4176ACB9}">
      <p15:notesGuideLst xmlns:p15="http://schemas.microsoft.com/office/powerpoint/2012/main" xmlns="">
        <p15:guide id="1" orient="horz" pos="3152">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35F"/>
    <a:srgbClr val="55A0B9"/>
    <a:srgbClr val="D2D741"/>
    <a:srgbClr val="BEC328"/>
    <a:srgbClr val="96A51E"/>
    <a:srgbClr val="669A00"/>
    <a:srgbClr val="D0D3DA"/>
    <a:srgbClr val="333333"/>
    <a:srgbClr val="003399"/>
    <a:srgbClr val="00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592" autoAdjust="0"/>
    <p:restoredTop sz="88632" autoAdjust="0"/>
  </p:normalViewPr>
  <p:slideViewPr>
    <p:cSldViewPr>
      <p:cViewPr>
        <p:scale>
          <a:sx n="45" d="100"/>
          <a:sy n="45" d="100"/>
        </p:scale>
        <p:origin x="-1872" y="-528"/>
      </p:cViewPr>
      <p:guideLst>
        <p:guide orient="horz" pos="1162"/>
        <p:guide orient="horz" pos="163"/>
        <p:guide orient="horz" pos="3952"/>
        <p:guide orient="horz" pos="4103"/>
        <p:guide orient="horz" pos="2431"/>
        <p:guide orient="horz" pos="2520"/>
        <p:guide orient="horz" pos="1008"/>
        <p:guide orient="horz" pos="787"/>
        <p:guide pos="2880"/>
        <p:guide pos="180"/>
        <p:guide pos="2971"/>
        <p:guide pos="5509"/>
        <p:guide pos="340"/>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4208" y="-80"/>
      </p:cViewPr>
      <p:guideLst>
        <p:guide orient="horz" pos="3152"/>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173059" name="Rectangle 3"/>
          <p:cNvSpPr>
            <a:spLocks noGrp="1" noChangeArrowheads="1"/>
          </p:cNvSpPr>
          <p:nvPr>
            <p:ph type="dt" sz="quarter" idx="1"/>
          </p:nvPr>
        </p:nvSpPr>
        <p:spPr bwMode="auto">
          <a:xfrm>
            <a:off x="3849688" y="0"/>
            <a:ext cx="2944812"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173060" name="Rectangle 4"/>
          <p:cNvSpPr>
            <a:spLocks noGrp="1" noChangeArrowheads="1"/>
          </p:cNvSpPr>
          <p:nvPr>
            <p:ph type="ftr" sz="quarter" idx="2"/>
          </p:nvPr>
        </p:nvSpPr>
        <p:spPr bwMode="auto">
          <a:xfrm>
            <a:off x="0" y="9507538"/>
            <a:ext cx="29448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173061" name="Rectangle 5"/>
          <p:cNvSpPr>
            <a:spLocks noGrp="1" noChangeArrowheads="1"/>
          </p:cNvSpPr>
          <p:nvPr>
            <p:ph type="sldNum" sz="quarter" idx="3"/>
          </p:nvPr>
        </p:nvSpPr>
        <p:spPr bwMode="auto">
          <a:xfrm>
            <a:off x="3849688" y="9507538"/>
            <a:ext cx="2944812"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spcBef>
                <a:spcPct val="0"/>
              </a:spcBef>
              <a:defRPr sz="1200">
                <a:latin typeface="Siemens Sans" charset="0"/>
              </a:defRPr>
            </a:lvl1pPr>
          </a:lstStyle>
          <a:p>
            <a:fld id="{25F2FD24-84D8-B54C-8C6D-F7C5A01A286D}" type="slidenum">
              <a:rPr lang="de-DE"/>
              <a:pPr/>
              <a:t>‹#›</a:t>
            </a:fld>
            <a:endParaRPr lang="de-DE"/>
          </a:p>
        </p:txBody>
      </p:sp>
    </p:spTree>
    <p:extLst>
      <p:ext uri="{BB962C8B-B14F-4D97-AF65-F5344CB8AC3E}">
        <p14:creationId xmlns:p14="http://schemas.microsoft.com/office/powerpoint/2010/main" val="2533784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77827" name="Rectangle 3"/>
          <p:cNvSpPr>
            <a:spLocks noGrp="1" noChangeArrowheads="1"/>
          </p:cNvSpPr>
          <p:nvPr>
            <p:ph type="dt" idx="1"/>
          </p:nvPr>
        </p:nvSpPr>
        <p:spPr bwMode="auto">
          <a:xfrm>
            <a:off x="3848100" y="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77828" name="Rectangle 4"/>
          <p:cNvSpPr>
            <a:spLocks noGrp="1" noRot="1" noChangeAspect="1" noChangeArrowheads="1" noTextEdit="1"/>
          </p:cNvSpPr>
          <p:nvPr>
            <p:ph type="sldImg" idx="2"/>
          </p:nvPr>
        </p:nvSpPr>
        <p:spPr bwMode="auto">
          <a:xfrm>
            <a:off x="895350" y="750888"/>
            <a:ext cx="5003800" cy="37528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79450" y="4752975"/>
            <a:ext cx="5435600" cy="450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7830" name="Rectangle 6"/>
          <p:cNvSpPr>
            <a:spLocks noGrp="1" noChangeArrowheads="1"/>
          </p:cNvSpPr>
          <p:nvPr>
            <p:ph type="ftr" sz="quarter" idx="4"/>
          </p:nvPr>
        </p:nvSpPr>
        <p:spPr bwMode="auto">
          <a:xfrm>
            <a:off x="0" y="950595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77831" name="Rectangle 7"/>
          <p:cNvSpPr>
            <a:spLocks noGrp="1" noChangeArrowheads="1"/>
          </p:cNvSpPr>
          <p:nvPr>
            <p:ph type="sldNum" sz="quarter" idx="5"/>
          </p:nvPr>
        </p:nvSpPr>
        <p:spPr bwMode="auto">
          <a:xfrm>
            <a:off x="3848100" y="950595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0"/>
              </a:spcBef>
              <a:defRPr sz="1200">
                <a:latin typeface="Siemens Sans" charset="0"/>
              </a:defRPr>
            </a:lvl1pPr>
          </a:lstStyle>
          <a:p>
            <a:fld id="{8C459197-2F9C-1E49-ABBF-26CF38F0E880}" type="slidenum">
              <a:rPr lang="de-DE"/>
              <a:pPr/>
              <a:t>‹#›</a:t>
            </a:fld>
            <a:endParaRPr lang="de-DE"/>
          </a:p>
        </p:txBody>
      </p:sp>
    </p:spTree>
    <p:extLst>
      <p:ext uri="{BB962C8B-B14F-4D97-AF65-F5344CB8AC3E}">
        <p14:creationId xmlns:p14="http://schemas.microsoft.com/office/powerpoint/2010/main" val="3943800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iemens Sans" charset="0"/>
        <a:ea typeface="Geneva" charset="0"/>
        <a:cs typeface="+mn-cs"/>
      </a:defRPr>
    </a:lvl1pPr>
    <a:lvl2pPr marL="457200" algn="l" rtl="0" fontAlgn="base">
      <a:spcBef>
        <a:spcPct val="30000"/>
      </a:spcBef>
      <a:spcAft>
        <a:spcPct val="0"/>
      </a:spcAft>
      <a:defRPr sz="1200" kern="1200">
        <a:solidFill>
          <a:schemeClr val="tx1"/>
        </a:solidFill>
        <a:latin typeface="Siemens Sans" charset="0"/>
        <a:ea typeface="Geneva" charset="0"/>
        <a:cs typeface="+mn-cs"/>
      </a:defRPr>
    </a:lvl2pPr>
    <a:lvl3pPr marL="914400" algn="l" rtl="0" fontAlgn="base">
      <a:spcBef>
        <a:spcPct val="30000"/>
      </a:spcBef>
      <a:spcAft>
        <a:spcPct val="0"/>
      </a:spcAft>
      <a:defRPr sz="1200" kern="1200">
        <a:solidFill>
          <a:schemeClr val="tx1"/>
        </a:solidFill>
        <a:latin typeface="Siemens Sans" charset="0"/>
        <a:ea typeface="Geneva" charset="0"/>
        <a:cs typeface="+mn-cs"/>
      </a:defRPr>
    </a:lvl3pPr>
    <a:lvl4pPr marL="1371600" algn="l" rtl="0" fontAlgn="base">
      <a:spcBef>
        <a:spcPct val="30000"/>
      </a:spcBef>
      <a:spcAft>
        <a:spcPct val="0"/>
      </a:spcAft>
      <a:defRPr sz="1200" kern="1200">
        <a:solidFill>
          <a:schemeClr val="tx1"/>
        </a:solidFill>
        <a:latin typeface="Siemens Sans" charset="0"/>
        <a:ea typeface="Geneva" charset="0"/>
        <a:cs typeface="+mn-cs"/>
      </a:defRPr>
    </a:lvl4pPr>
    <a:lvl5pPr marL="1828800" algn="l" rtl="0" fontAlgn="base">
      <a:spcBef>
        <a:spcPct val="30000"/>
      </a:spcBef>
      <a:spcAft>
        <a:spcPct val="0"/>
      </a:spcAft>
      <a:defRPr sz="1200" kern="1200">
        <a:solidFill>
          <a:schemeClr val="tx1"/>
        </a:solidFill>
        <a:latin typeface="Siemens Sans"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energy.siemens.com/hq/en/energy-topics/energy-stories/light-close-to-everyone.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D436-EBD3-7345-A5A0-EA8721F3B44A}" type="slidenum">
              <a:rPr lang="de-DE"/>
              <a:pPr/>
              <a:t>1</a:t>
            </a:fld>
            <a:endParaRPr lang="de-DE"/>
          </a:p>
        </p:txBody>
      </p:sp>
      <p:sp>
        <p:nvSpPr>
          <p:cNvPr id="5017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1763" name="Rectangle 3"/>
          <p:cNvSpPr>
            <a:spLocks noGrp="1" noChangeArrowheads="1"/>
          </p:cNvSpPr>
          <p:nvPr>
            <p:ph type="body" idx="1"/>
          </p:nvPr>
        </p:nvSpPr>
        <p:spPr/>
        <p:txBody>
          <a:bodyPr/>
          <a:lstStyle/>
          <a:p>
            <a:endParaRPr lang="en-GB" sz="1200" kern="1200" dirty="0">
              <a:solidFill>
                <a:schemeClr val="tx1"/>
              </a:solidFill>
              <a:effectLst/>
              <a:latin typeface="Siemens Sans" charset="0"/>
              <a:ea typeface="Geneva"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10</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lvl="0"/>
            <a:r>
              <a:rPr lang="en-GB" sz="1200" kern="1200" dirty="0">
                <a:solidFill>
                  <a:schemeClr val="tx1"/>
                </a:solidFill>
                <a:effectLst/>
                <a:latin typeface="Siemens Sans" charset="0"/>
                <a:ea typeface="Geneva" charset="0"/>
                <a:cs typeface="+mn-cs"/>
              </a:rPr>
              <a:t>Explain to students that the purpose of this activity is for them to design a reflector for a low energy bulb to produce as strong and even an illumination as possible.  They will be able to research their ideas, construct them and test them.</a:t>
            </a:r>
          </a:p>
          <a:p>
            <a:r>
              <a:rPr lang="en-GB" sz="1200" kern="1200" dirty="0">
                <a:solidFill>
                  <a:schemeClr val="tx1"/>
                </a:solidFill>
                <a:effectLst/>
                <a:latin typeface="Siemens Sans" charset="0"/>
                <a:ea typeface="Geneva" charset="0"/>
                <a:cs typeface="+mn-cs"/>
              </a:rPr>
              <a:t>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11</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03" name="Rectangle 3"/>
          <p:cNvSpPr>
            <a:spLocks noGrp="1" noChangeArrowheads="1"/>
          </p:cNvSpPr>
          <p:nvPr>
            <p:ph type="body" idx="1"/>
          </p:nvPr>
        </p:nvSpPr>
        <p:spPr/>
        <p:txBody>
          <a:bodyPr/>
          <a:lstStyle/>
          <a:p>
            <a:pPr lvl="0"/>
            <a:r>
              <a:rPr lang="en-GB" sz="1200" kern="1200" dirty="0">
                <a:solidFill>
                  <a:schemeClr val="tx1"/>
                </a:solidFill>
                <a:effectLst/>
                <a:latin typeface="Siemens Sans" charset="0"/>
                <a:ea typeface="Geneva" charset="0"/>
                <a:cs typeface="+mn-cs"/>
              </a:rPr>
              <a:t>Explore with students the idea that with the success criteria calling for </a:t>
            </a:r>
            <a:r>
              <a:rPr lang="en-GB" sz="1200" i="1" kern="1200" dirty="0">
                <a:solidFill>
                  <a:schemeClr val="tx1"/>
                </a:solidFill>
                <a:effectLst/>
                <a:latin typeface="Siemens Sans" charset="0"/>
                <a:ea typeface="Geneva" charset="0"/>
                <a:cs typeface="+mn-cs"/>
              </a:rPr>
              <a:t>strong and even illumination,</a:t>
            </a:r>
            <a:r>
              <a:rPr lang="en-GB" sz="1200" kern="1200" dirty="0">
                <a:solidFill>
                  <a:schemeClr val="tx1"/>
                </a:solidFill>
                <a:effectLst/>
                <a:latin typeface="Siemens Sans" charset="0"/>
                <a:ea typeface="Geneva" charset="0"/>
                <a:cs typeface="+mn-cs"/>
              </a:rPr>
              <a:t> that both of these need to be taken into account to identify the most effective design.  </a:t>
            </a:r>
          </a:p>
          <a:p>
            <a:pPr lvl="0"/>
            <a:endParaRPr lang="en-GB"/>
          </a:p>
          <a:p>
            <a:pPr lvl="0"/>
            <a:r>
              <a:rPr lang="en-GB" sz="1200" kern="1200">
                <a:solidFill>
                  <a:schemeClr val="tx1"/>
                </a:solidFill>
                <a:effectLst/>
                <a:latin typeface="Siemens Sans" charset="0"/>
                <a:ea typeface="Geneva" charset="0"/>
                <a:cs typeface="+mn-cs"/>
              </a:rPr>
              <a:t>Ask </a:t>
            </a:r>
            <a:r>
              <a:rPr lang="en-GB" sz="1200" kern="1200" dirty="0">
                <a:solidFill>
                  <a:schemeClr val="tx1"/>
                </a:solidFill>
                <a:effectLst/>
                <a:latin typeface="Siemens Sans" charset="0"/>
                <a:ea typeface="Geneva" charset="0"/>
                <a:cs typeface="+mn-cs"/>
              </a:rPr>
              <a:t>students to consider what might happen if one or the other was effectively ignored.  Students may suggest solutions; one would be to take light meter readings at various points in the circle and average them to get an overall score.</a:t>
            </a:r>
          </a:p>
          <a:p>
            <a:r>
              <a:rPr lang="en-GB" sz="1200" kern="1200" dirty="0">
                <a:solidFill>
                  <a:schemeClr val="tx1"/>
                </a:solidFill>
                <a:effectLst/>
                <a:latin typeface="Siemens Sans" charset="0"/>
                <a:ea typeface="Geneva" charset="0"/>
                <a:cs typeface="+mn-cs"/>
              </a:rPr>
              <a:t> </a:t>
            </a:r>
          </a:p>
          <a:p>
            <a:pPr lvl="0"/>
            <a:r>
              <a:rPr lang="en-GB" sz="1200" kern="1200" dirty="0">
                <a:solidFill>
                  <a:schemeClr val="tx1"/>
                </a:solidFill>
                <a:effectLst/>
                <a:latin typeface="Siemens Sans" charset="0"/>
                <a:ea typeface="Geneva" charset="0"/>
                <a:cs typeface="+mn-cs"/>
              </a:rPr>
              <a:t>The various designs should be tested and judged.</a:t>
            </a:r>
          </a:p>
          <a:p>
            <a:r>
              <a:rPr lang="en-GB" sz="1200" kern="1200" dirty="0">
                <a:solidFill>
                  <a:schemeClr val="tx1"/>
                </a:solidFill>
                <a:effectLst/>
                <a:latin typeface="Siemens Sans" charset="0"/>
                <a:ea typeface="Geneva" charset="0"/>
                <a:cs typeface="+mn-cs"/>
              </a:rPr>
              <a:t> </a:t>
            </a:r>
          </a:p>
          <a:p>
            <a:pPr lvl="0"/>
            <a:r>
              <a:rPr lang="en-GB" sz="1200" kern="1200" dirty="0">
                <a:solidFill>
                  <a:schemeClr val="tx1"/>
                </a:solidFill>
                <a:effectLst/>
                <a:latin typeface="Siemens Sans" charset="0"/>
                <a:ea typeface="Geneva" charset="0"/>
                <a:cs typeface="+mn-cs"/>
              </a:rPr>
              <a:t>Students should be asked to critically appraise their designs, to identify the strengths and the areas for development.  There is an opportunity for peer assessment here as well.</a:t>
            </a:r>
          </a:p>
          <a:p>
            <a:pPr lvl="0"/>
            <a:endParaRPr lang="en-GB" sz="1200" kern="1200" dirty="0">
              <a:solidFill>
                <a:schemeClr val="tx1"/>
              </a:solidFill>
              <a:effectLst/>
              <a:latin typeface="Siemens Sans" charset="0"/>
              <a:ea typeface="Geneva"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2</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3</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lvl="0"/>
            <a:r>
              <a:rPr lang="en-US" dirty="0"/>
              <a:t>Show a video</a:t>
            </a:r>
            <a:r>
              <a:rPr lang="en-US" baseline="0" dirty="0"/>
              <a:t> clip of ‘</a:t>
            </a:r>
            <a:r>
              <a:rPr lang="en-US" sz="1200" b="1" kern="1200" dirty="0">
                <a:solidFill>
                  <a:schemeClr val="tx1"/>
                </a:solidFill>
                <a:effectLst/>
                <a:latin typeface="Siemens Sans" charset="0"/>
                <a:ea typeface="Geneva" charset="0"/>
                <a:cs typeface="+mn-cs"/>
              </a:rPr>
              <a:t>Light close to everyone</a:t>
            </a:r>
            <a:r>
              <a:rPr lang="en-US" baseline="0" dirty="0"/>
              <a:t>’. </a:t>
            </a:r>
            <a:r>
              <a:rPr lang="en-GB" dirty="0">
                <a:effectLst/>
                <a:hlinkClick r:id="rId3"/>
              </a:rPr>
              <a:t>http://m.energy.siemens.com/hq/en/energy-topics/energy-stories/light-close-to-everyone.htm</a:t>
            </a:r>
            <a:r>
              <a:rPr lang="en-GB" dirty="0">
                <a:effectLst/>
              </a:rPr>
              <a:t> </a:t>
            </a:r>
            <a:endParaRPr lang="en-US" baseline="0" dirty="0"/>
          </a:p>
          <a:p>
            <a:pPr lvl="0"/>
            <a:endParaRPr lang="en-US" baseline="0" dirty="0"/>
          </a:p>
          <a:p>
            <a:pPr lvl="0"/>
            <a:r>
              <a:rPr lang="en-US" baseline="0" dirty="0"/>
              <a:t>Explain that the video shows how cost effective lighting can be used to change areas and how people use them.</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5</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r>
              <a:rPr lang="en-US" dirty="0"/>
              <a:t>After viewing the clip ask students these questions.</a:t>
            </a:r>
          </a:p>
          <a:p>
            <a:endParaRPr lang="en-US" dirty="0"/>
          </a:p>
          <a:p>
            <a:r>
              <a:rPr lang="en-US" dirty="0"/>
              <a:t>Ask students</a:t>
            </a:r>
            <a:r>
              <a:rPr lang="en-US" baseline="0" dirty="0"/>
              <a:t> to talk about whether they use low energy light bulbs at home and what the advantages and disadvantages are.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6</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Explain to students that the two most common ways of lighting rooms in a house are to use either filament or low energy light bulbs.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Say that both of these transfer energy from a flow of current to heat and light.  However the amount of current used, the amount of heat released and the life expectancy are quite different for the same amount of usage.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Explain that: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In</a:t>
            </a:r>
            <a:r>
              <a:rPr lang="en-GB" sz="1200" kern="1200" baseline="0" dirty="0">
                <a:solidFill>
                  <a:schemeClr val="tx1"/>
                </a:solidFill>
                <a:effectLst/>
                <a:latin typeface="Siemens Sans" charset="0"/>
                <a:ea typeface="Geneva" charset="0"/>
                <a:cs typeface="+mn-cs"/>
              </a:rPr>
              <a:t> the case of a filament light bulb, as the current flows through the fine wire it glows. In the case of low energy light bulb they produce less</a:t>
            </a:r>
            <a:r>
              <a:rPr lang="en-GB" sz="1200" kern="1200" dirty="0">
                <a:solidFill>
                  <a:schemeClr val="tx1"/>
                </a:solidFill>
                <a:effectLst/>
                <a:latin typeface="Siemens Sans" charset="0"/>
                <a:ea typeface="Geneva" charset="0"/>
                <a:cs typeface="+mn-cs"/>
              </a:rPr>
              <a:t> </a:t>
            </a:r>
            <a:r>
              <a:rPr lang="en-GB" sz="1200" kern="1200" baseline="0" dirty="0">
                <a:solidFill>
                  <a:schemeClr val="tx1"/>
                </a:solidFill>
                <a:effectLst/>
                <a:latin typeface="Siemens Sans" charset="0"/>
                <a:ea typeface="Geneva" charset="0"/>
                <a:cs typeface="+mn-cs"/>
              </a:rPr>
              <a:t>heat for the same amount of time being used and that they last longer.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Siemens Sans" charset="0"/>
              <a:ea typeface="Geneva" charset="0"/>
              <a:cs typeface="+mn-cs"/>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7</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Explain that the purpose of this activity is to compare how efficiently each type of bulb transfers energy from electricity to light.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This can be communicated using a special kind of diagram called a </a:t>
            </a:r>
            <a:r>
              <a:rPr lang="en-GB" sz="1200" kern="1200" dirty="0" err="1">
                <a:solidFill>
                  <a:schemeClr val="tx1"/>
                </a:solidFill>
                <a:effectLst/>
                <a:latin typeface="Siemens Sans" charset="0"/>
                <a:ea typeface="Geneva" charset="0"/>
                <a:cs typeface="+mn-cs"/>
              </a:rPr>
              <a:t>Sankey</a:t>
            </a:r>
            <a:r>
              <a:rPr lang="en-GB" sz="1200" kern="1200" dirty="0">
                <a:solidFill>
                  <a:schemeClr val="tx1"/>
                </a:solidFill>
                <a:effectLst/>
                <a:latin typeface="Siemens Sans" charset="0"/>
                <a:ea typeface="Geneva" charset="0"/>
                <a:cs typeface="+mn-cs"/>
              </a:rPr>
              <a:t> diagram.</a:t>
            </a:r>
          </a:p>
          <a:p>
            <a:endParaRPr lang="en-GB" sz="1200" kern="1200" dirty="0">
              <a:solidFill>
                <a:schemeClr val="tx1"/>
              </a:solidFill>
              <a:effectLst/>
              <a:latin typeface="Siemens Sans" charset="0"/>
              <a:cs typeface="+mn-cs"/>
            </a:endParaRPr>
          </a:p>
          <a:p>
            <a:r>
              <a:rPr lang="en-GB" sz="1200" kern="1200" dirty="0">
                <a:solidFill>
                  <a:schemeClr val="tx1"/>
                </a:solidFill>
                <a:effectLst/>
                <a:latin typeface="Siemens Sans" charset="0"/>
                <a:cs typeface="+mn-cs"/>
              </a:rPr>
              <a:t>The amounts of energy</a:t>
            </a:r>
            <a:r>
              <a:rPr lang="en-GB" sz="1200" kern="1200" baseline="0" dirty="0">
                <a:solidFill>
                  <a:schemeClr val="tx1"/>
                </a:solidFill>
                <a:effectLst/>
                <a:latin typeface="Siemens Sans" charset="0"/>
                <a:cs typeface="+mn-cs"/>
              </a:rPr>
              <a:t> being supplied to a device and released from it are show</a:t>
            </a:r>
            <a:r>
              <a:rPr lang="en-GB" sz="1200" kern="1200" dirty="0">
                <a:solidFill>
                  <a:schemeClr val="tx1"/>
                </a:solidFill>
                <a:effectLst/>
                <a:latin typeface="Siemens Sans" charset="0"/>
                <a:cs typeface="+mn-cs"/>
              </a:rPr>
              <a:t> by:</a:t>
            </a:r>
            <a:endParaRPr lang="en-GB" sz="1200" kern="1200" baseline="0" dirty="0">
              <a:solidFill>
                <a:schemeClr val="tx1"/>
              </a:solidFill>
              <a:effectLst/>
              <a:latin typeface="Siemens Sans" charset="0"/>
              <a:cs typeface="+mn-cs"/>
            </a:endParaRPr>
          </a:p>
          <a:p>
            <a:pPr marL="228600" indent="-228600">
              <a:buFont typeface="+mj-lt"/>
              <a:buAutoNum type="alphaLcParenR"/>
            </a:pPr>
            <a:r>
              <a:rPr lang="en-GB" sz="1200" kern="1200" baseline="0" dirty="0">
                <a:solidFill>
                  <a:schemeClr val="tx1"/>
                </a:solidFill>
                <a:effectLst/>
                <a:latin typeface="Siemens Sans" charset="0"/>
                <a:cs typeface="+mn-cs"/>
              </a:rPr>
              <a:t>The width of the arrows is related to the amounts of energy</a:t>
            </a:r>
          </a:p>
          <a:p>
            <a:pPr marL="228600" indent="-228600">
              <a:buFont typeface="+mj-lt"/>
              <a:buAutoNum type="alphaLcParenR"/>
            </a:pPr>
            <a:r>
              <a:rPr lang="en-GB" sz="1200" kern="1200" baseline="0" dirty="0">
                <a:solidFill>
                  <a:schemeClr val="tx1"/>
                </a:solidFill>
                <a:effectLst/>
                <a:latin typeface="Siemens Sans" charset="0"/>
                <a:cs typeface="+mn-cs"/>
              </a:rPr>
              <a:t>Total energy input equals total energy output</a:t>
            </a:r>
          </a:p>
          <a:p>
            <a:pPr marL="228600" indent="-228600">
              <a:buFont typeface="+mj-lt"/>
              <a:buAutoNum type="alphaLcParenR"/>
            </a:pPr>
            <a:r>
              <a:rPr lang="en-GB" sz="1200" kern="1200" baseline="0" dirty="0">
                <a:solidFill>
                  <a:schemeClr val="tx1"/>
                </a:solidFill>
                <a:effectLst/>
                <a:latin typeface="Siemens Sans" charset="0"/>
                <a:cs typeface="+mn-cs"/>
              </a:rPr>
              <a:t>The input is shown on the left and the output(s) on the right</a:t>
            </a:r>
          </a:p>
          <a:p>
            <a:pPr marL="228600" indent="-228600">
              <a:buFont typeface="+mj-lt"/>
              <a:buAutoNum type="alphaLcParenR"/>
            </a:pPr>
            <a:r>
              <a:rPr lang="en-GB" sz="1200" kern="1200" baseline="0" dirty="0">
                <a:solidFill>
                  <a:schemeClr val="tx1"/>
                </a:solidFill>
                <a:effectLst/>
                <a:latin typeface="Siemens Sans" charset="0"/>
                <a:cs typeface="+mn-cs"/>
              </a:rPr>
              <a:t>The useful output is shown by a horizontal arrow and the wasted output by an arrow on the right curving downwards.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8</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r>
              <a:rPr lang="en-GB" sz="1200" kern="1200" dirty="0">
                <a:solidFill>
                  <a:schemeClr val="tx1"/>
                </a:solidFill>
                <a:effectLst/>
                <a:latin typeface="Siemens Sans" charset="0"/>
                <a:ea typeface="Geneva" charset="0"/>
                <a:cs typeface="+mn-cs"/>
              </a:rPr>
              <a:t>Say that a typical low energy bulb is 75% efficient so 75% of the output is light and shown horizontal; 25% is wasted as heat.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9</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r>
              <a:rPr lang="en-GB" sz="1200" kern="1200" dirty="0">
                <a:solidFill>
                  <a:schemeClr val="tx1"/>
                </a:solidFill>
                <a:effectLst/>
                <a:latin typeface="Siemens Sans" charset="0"/>
                <a:ea typeface="Geneva" charset="0"/>
                <a:cs typeface="+mn-cs"/>
              </a:rPr>
              <a:t>Explain that a typical filament bulb is around 10% efficient, so 10% of the output is light and shown horizontal; 90% is wasted as heat.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223" name="Rectangle 127"/>
          <p:cNvSpPr>
            <a:spLocks noGrp="1" noChangeArrowheads="1"/>
          </p:cNvSpPr>
          <p:nvPr>
            <p:ph type="ctrTitle" sz="quarter"/>
          </p:nvPr>
        </p:nvSpPr>
        <p:spPr>
          <a:xfrm>
            <a:off x="539750" y="1420813"/>
            <a:ext cx="8208963" cy="1246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sz="4000"/>
            </a:lvl1pPr>
          </a:lstStyle>
          <a:p>
            <a:pPr lvl="0"/>
            <a:r>
              <a:rPr lang="en-GB" noProof="0"/>
              <a:t>Click to edit Master title style</a:t>
            </a:r>
            <a:endParaRPr lang="en-US" noProof="0"/>
          </a:p>
        </p:txBody>
      </p:sp>
      <p:sp>
        <p:nvSpPr>
          <p:cNvPr id="4225" name="Rectangle 129"/>
          <p:cNvSpPr>
            <a:spLocks noGrp="1" noChangeArrowheads="1"/>
          </p:cNvSpPr>
          <p:nvPr>
            <p:ph type="subTitle" sz="quarter" idx="1"/>
          </p:nvPr>
        </p:nvSpPr>
        <p:spPr>
          <a:xfrm>
            <a:off x="539750" y="2770188"/>
            <a:ext cx="8208963" cy="15113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100000"/>
              </a:lnSpc>
              <a:defRPr sz="2000"/>
            </a:lvl1pPr>
          </a:lstStyle>
          <a:p>
            <a:pPr lvl="0"/>
            <a:r>
              <a:rPr lang="en-GB" noProof="0"/>
              <a:t>Click to edit Master subtitle style</a:t>
            </a:r>
            <a:endParaRPr lang="en-US" noProof="0"/>
          </a:p>
        </p:txBody>
      </p:sp>
      <p:sp>
        <p:nvSpPr>
          <p:cNvPr id="4234" name="Rectangle 138"/>
          <p:cNvSpPr>
            <a:spLocks noChangeArrowheads="1"/>
          </p:cNvSpPr>
          <p:nvPr>
            <p:custDataLst>
              <p:tags r:id="rId1"/>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4236" name="Text Box 140"/>
          <p:cNvSpPr txBox="1">
            <a:spLocks noChangeArrowheads="1"/>
          </p:cNvSpPr>
          <p:nvPr/>
        </p:nvSpPr>
        <p:spPr bwMode="auto">
          <a:xfrm>
            <a:off x="555625" y="6272213"/>
            <a:ext cx="81930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p>
            <a:pPr algn="r"/>
            <a:r>
              <a:rPr lang="en-US" sz="1200" b="1">
                <a:solidFill>
                  <a:schemeClr val="bg2"/>
                </a:solidFill>
              </a:rPr>
              <a:t>Protection notice / Copyright notice</a:t>
            </a:r>
          </a:p>
        </p:txBody>
      </p:sp>
      <p:pic>
        <p:nvPicPr>
          <p:cNvPr id="4252" name="Picture 156" descr="sie_logo_petrol_rgb_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C85C549-364F-114A-8190-576025D469D5}" type="slidenum">
              <a:rPr lang="en-US"/>
              <a:pPr/>
              <a:t>‹#›</a:t>
            </a:fld>
            <a:endParaRPr lang="en-US"/>
          </a:p>
        </p:txBody>
      </p:sp>
    </p:spTree>
    <p:extLst>
      <p:ext uri="{BB962C8B-B14F-4D97-AF65-F5344CB8AC3E}">
        <p14:creationId xmlns:p14="http://schemas.microsoft.com/office/powerpoint/2010/main" val="212490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F1592B3-2FA6-7B4D-8B15-EAB7E4C7F4F9}" type="slidenum">
              <a:rPr lang="en-US"/>
              <a:pPr/>
              <a:t>‹#›</a:t>
            </a:fld>
            <a:endParaRPr lang="en-US"/>
          </a:p>
        </p:txBody>
      </p:sp>
    </p:spTree>
    <p:extLst>
      <p:ext uri="{BB962C8B-B14F-4D97-AF65-F5344CB8AC3E}">
        <p14:creationId xmlns:p14="http://schemas.microsoft.com/office/powerpoint/2010/main" val="394491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58763"/>
            <a:ext cx="6140450" cy="809625"/>
          </a:xfrm>
        </p:spPr>
        <p:txBody>
          <a:bodyPr/>
          <a:lstStyle/>
          <a:p>
            <a:r>
              <a:rPr lang="en-GB"/>
              <a:t>Click to edit Master title style</a:t>
            </a:r>
            <a:endParaRPr lang="en-US"/>
          </a:p>
        </p:txBody>
      </p:sp>
      <p:sp>
        <p:nvSpPr>
          <p:cNvPr id="3" name="Text Placeholder 2"/>
          <p:cNvSpPr>
            <a:spLocks noGrp="1"/>
          </p:cNvSpPr>
          <p:nvPr>
            <p:ph type="body" sz="half" idx="1"/>
          </p:nvPr>
        </p:nvSpPr>
        <p:spPr>
          <a:xfrm>
            <a:off x="539750" y="1590675"/>
            <a:ext cx="4027488" cy="4681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719638" y="1590675"/>
            <a:ext cx="4029075" cy="4681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977D51B0-7D53-ED4B-8D91-B4A615CD1391}" type="slidenum">
              <a:rPr lang="en-US"/>
              <a:pPr/>
              <a:t>‹#›</a:t>
            </a:fld>
            <a:endParaRPr lang="en-US"/>
          </a:p>
        </p:txBody>
      </p:sp>
    </p:spTree>
    <p:extLst>
      <p:ext uri="{BB962C8B-B14F-4D97-AF65-F5344CB8AC3E}">
        <p14:creationId xmlns:p14="http://schemas.microsoft.com/office/powerpoint/2010/main" val="179636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C5C4E259-AF43-1E42-A8D9-A884BFE3184F}" type="slidenum">
              <a:rPr lang="en-US"/>
              <a:pPr/>
              <a:t>‹#›</a:t>
            </a:fld>
            <a:endParaRPr lang="en-US"/>
          </a:p>
        </p:txBody>
      </p:sp>
    </p:spTree>
    <p:extLst>
      <p:ext uri="{BB962C8B-B14F-4D97-AF65-F5344CB8AC3E}">
        <p14:creationId xmlns:p14="http://schemas.microsoft.com/office/powerpoint/2010/main" val="36338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39D0370D-F162-2D46-B498-2CBA26678F49}" type="slidenum">
              <a:rPr lang="en-US"/>
              <a:pPr/>
              <a:t>‹#›</a:t>
            </a:fld>
            <a:endParaRPr lang="en-US"/>
          </a:p>
        </p:txBody>
      </p:sp>
    </p:spTree>
    <p:extLst>
      <p:ext uri="{BB962C8B-B14F-4D97-AF65-F5344CB8AC3E}">
        <p14:creationId xmlns:p14="http://schemas.microsoft.com/office/powerpoint/2010/main" val="154132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0D09E800-23D3-FC4C-8920-BAFB880C42B9}" type="slidenum">
              <a:rPr lang="en-US"/>
              <a:pPr/>
              <a:t>‹#›</a:t>
            </a:fld>
            <a:endParaRPr lang="en-US"/>
          </a:p>
        </p:txBody>
      </p:sp>
    </p:spTree>
    <p:extLst>
      <p:ext uri="{BB962C8B-B14F-4D97-AF65-F5344CB8AC3E}">
        <p14:creationId xmlns:p14="http://schemas.microsoft.com/office/powerpoint/2010/main" val="13866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8" name="Footer Placeholder 7"/>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9" name="Slide Number Placeholder 8"/>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A6D90753-5D73-FB46-9478-16EC186A29A5}" type="slidenum">
              <a:rPr lang="en-US"/>
              <a:pPr/>
              <a:t>‹#›</a:t>
            </a:fld>
            <a:endParaRPr lang="en-US"/>
          </a:p>
        </p:txBody>
      </p:sp>
    </p:spTree>
    <p:extLst>
      <p:ext uri="{BB962C8B-B14F-4D97-AF65-F5344CB8AC3E}">
        <p14:creationId xmlns:p14="http://schemas.microsoft.com/office/powerpoint/2010/main" val="52725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4" name="Footer Placeholder 3"/>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5" name="Slide Number Placeholder 4"/>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12C61B7B-B179-1547-9674-16B330BB6BBB}" type="slidenum">
              <a:rPr lang="en-US"/>
              <a:pPr/>
              <a:t>‹#›</a:t>
            </a:fld>
            <a:endParaRPr lang="en-US"/>
          </a:p>
        </p:txBody>
      </p:sp>
    </p:spTree>
    <p:extLst>
      <p:ext uri="{BB962C8B-B14F-4D97-AF65-F5344CB8AC3E}">
        <p14:creationId xmlns:p14="http://schemas.microsoft.com/office/powerpoint/2010/main" val="7478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3" name="Footer Placeholder 2"/>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4" name="Slide Number Placeholder 3"/>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E1A4CEB1-FB98-5142-BA8C-73DF28C057B7}" type="slidenum">
              <a:rPr lang="en-US"/>
              <a:pPr/>
              <a:t>‹#›</a:t>
            </a:fld>
            <a:endParaRPr lang="en-US"/>
          </a:p>
        </p:txBody>
      </p:sp>
    </p:spTree>
    <p:extLst>
      <p:ext uri="{BB962C8B-B14F-4D97-AF65-F5344CB8AC3E}">
        <p14:creationId xmlns:p14="http://schemas.microsoft.com/office/powerpoint/2010/main" val="30219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45424AC-F794-F448-AAA5-1910C0F01268}" type="slidenum">
              <a:rPr lang="en-US"/>
              <a:pPr/>
              <a:t>‹#›</a:t>
            </a:fld>
            <a:endParaRPr lang="en-US"/>
          </a:p>
        </p:txBody>
      </p:sp>
    </p:spTree>
    <p:extLst>
      <p:ext uri="{BB962C8B-B14F-4D97-AF65-F5344CB8AC3E}">
        <p14:creationId xmlns:p14="http://schemas.microsoft.com/office/powerpoint/2010/main" val="40765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4D8CA91-F21F-BA47-A466-FA099372EC57}" type="slidenum">
              <a:rPr lang="en-US"/>
              <a:pPr/>
              <a:t>‹#›</a:t>
            </a:fld>
            <a:endParaRPr lang="en-US"/>
          </a:p>
        </p:txBody>
      </p:sp>
    </p:spTree>
    <p:extLst>
      <p:ext uri="{BB962C8B-B14F-4D97-AF65-F5344CB8AC3E}">
        <p14:creationId xmlns:p14="http://schemas.microsoft.com/office/powerpoint/2010/main" val="113420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14"/>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1139" name="Rectangle 115"/>
          <p:cNvSpPr>
            <a:spLocks noGrp="1" noChangeArrowheads="1"/>
          </p:cNvSpPr>
          <p:nvPr>
            <p:ph type="title"/>
          </p:nvPr>
        </p:nvSpPr>
        <p:spPr bwMode="auto">
          <a:xfrm>
            <a:off x="539750" y="258763"/>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Mastertitelformat bearbeiten</a:t>
            </a:r>
          </a:p>
        </p:txBody>
      </p:sp>
      <p:sp>
        <p:nvSpPr>
          <p:cNvPr id="1140" name="Rectangle 116"/>
          <p:cNvSpPr>
            <a:spLocks noGrp="1" noChangeArrowheads="1"/>
          </p:cNvSpPr>
          <p:nvPr>
            <p:ph type="body" idx="1"/>
          </p:nvPr>
        </p:nvSpPr>
        <p:spPr bwMode="auto">
          <a:xfrm>
            <a:off x="539750" y="1590675"/>
            <a:ext cx="8208963"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1189" name="Picture 165" descr="sie_logo_petrol_rgb_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p:titleStyle>
    <p:body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520" y="-77430"/>
            <a:ext cx="9265220" cy="6936659"/>
          </a:xfrm>
          <a:prstGeom prst="rect">
            <a:avLst/>
          </a:prstGeom>
        </p:spPr>
      </p:pic>
      <p:grpSp>
        <p:nvGrpSpPr>
          <p:cNvPr id="500738" name="Group 2"/>
          <p:cNvGrpSpPr>
            <a:grpSpLocks/>
          </p:cNvGrpSpPr>
          <p:nvPr/>
        </p:nvGrpSpPr>
        <p:grpSpPr bwMode="auto">
          <a:xfrm>
            <a:off x="287338" y="260350"/>
            <a:ext cx="8856662" cy="973138"/>
            <a:chOff x="181" y="164"/>
            <a:chExt cx="5579" cy="613"/>
          </a:xfrm>
        </p:grpSpPr>
        <p:sp>
          <p:nvSpPr>
            <p:cNvPr id="500739" name="Rectangle 3"/>
            <p:cNvSpPr>
              <a:spLocks noChangeArrowheads="1"/>
            </p:cNvSpPr>
            <p:nvPr>
              <p:custDataLst>
                <p:tags r:id="rId1"/>
              </p:custDataLst>
            </p:nvPr>
          </p:nvSpPr>
          <p:spPr bwMode="auto">
            <a:xfrm>
              <a:off x="181" y="164"/>
              <a:ext cx="5579" cy="613"/>
            </a:xfrm>
            <a:prstGeom prst="rect">
              <a:avLst/>
            </a:prstGeom>
            <a:solidFill>
              <a:srgbClr val="FEFFFF"/>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endParaRPr>
            </a:p>
          </p:txBody>
        </p:sp>
        <p:pic>
          <p:nvPicPr>
            <p:cNvPr id="500740" name="Picture 4" descr="sie_logo_petrol_rgb_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36" y="267"/>
              <a:ext cx="1008" cy="202"/>
            </a:xfrm>
            <a:prstGeom prst="rect">
              <a:avLst/>
            </a:prstGeom>
            <a:noFill/>
            <a:extLst>
              <a:ext uri="{909E8E84-426E-40DD-AFC4-6F175D3DCCD1}">
                <a14:hiddenFill xmlns:a14="http://schemas.microsoft.com/office/drawing/2010/main">
                  <a:solidFill>
                    <a:srgbClr val="FFFFFF"/>
                  </a:solidFill>
                </a14:hiddenFill>
              </a:ext>
            </a:extLst>
          </p:spPr>
        </p:pic>
      </p:grpSp>
      <p:sp>
        <p:nvSpPr>
          <p:cNvPr id="500743" name="Rectangle 7"/>
          <p:cNvSpPr>
            <a:spLocks noGrp="1" noChangeArrowheads="1"/>
          </p:cNvSpPr>
          <p:nvPr>
            <p:ph type="ctrTitle"/>
          </p:nvPr>
        </p:nvSpPr>
        <p:spPr>
          <a:xfrm>
            <a:off x="539750" y="1420813"/>
            <a:ext cx="8208963" cy="2080195"/>
          </a:xfrm>
        </p:spPr>
        <p:txBody>
          <a:bodyPr/>
          <a:lstStyle/>
          <a:p>
            <a:r>
              <a:rPr lang="en-GB" dirty="0">
                <a:solidFill>
                  <a:schemeClr val="bg2"/>
                </a:solidFill>
              </a:rPr>
              <a:t>Topic 4:  </a:t>
            </a:r>
            <a:r>
              <a:rPr lang="en-GB" dirty="0"/>
              <a:t>I can see clearly 				   now</a:t>
            </a:r>
            <a:br>
              <a:rPr lang="en-GB" dirty="0"/>
            </a:br>
            <a:r>
              <a:rPr lang="en-GB" dirty="0"/>
              <a:t>		</a:t>
            </a:r>
            <a:endParaRPr lang="en-US" dirty="0"/>
          </a:p>
        </p:txBody>
      </p:sp>
      <p:sp>
        <p:nvSpPr>
          <p:cNvPr id="9" name="Rectangle 5"/>
          <p:cNvSpPr>
            <a:spLocks noChangeArrowheads="1"/>
          </p:cNvSpPr>
          <p:nvPr/>
        </p:nvSpPr>
        <p:spPr bwMode="auto">
          <a:xfrm flipV="1">
            <a:off x="-108520" y="6381328"/>
            <a:ext cx="9268958" cy="489372"/>
          </a:xfrm>
          <a:prstGeom prst="rect">
            <a:avLst/>
          </a:prstGeom>
          <a:solidFill>
            <a:srgbClr val="AF235F"/>
          </a:solidFill>
          <a:ln>
            <a:noFill/>
          </a:ln>
          <a:effectLst/>
          <a:extLst/>
        </p:spPr>
        <p:txBody>
          <a:bodyPr wrap="none" anchor="ctr"/>
          <a:lstStyle/>
          <a:p>
            <a:endParaRPr lang="en-US"/>
          </a:p>
        </p:txBody>
      </p:sp>
      <p:sp>
        <p:nvSpPr>
          <p:cNvPr id="10" name="Slide Number Placeholder 5"/>
          <p:cNvSpPr txBox="1">
            <a:spLocks/>
          </p:cNvSpPr>
          <p:nvPr/>
        </p:nvSpPr>
        <p:spPr>
          <a:xfrm>
            <a:off x="539552" y="6464696"/>
            <a:ext cx="2609924"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err="1">
                <a:solidFill>
                  <a:schemeClr val="bg2"/>
                </a:solidFill>
              </a:rPr>
              <a:t>www.siemens.co.uk</a:t>
            </a:r>
            <a:r>
              <a:rPr lang="en-US" sz="1200" dirty="0">
                <a:solidFill>
                  <a:schemeClr val="bg2"/>
                </a:solidFill>
              </a:rPr>
              <a:t>/education</a:t>
            </a:r>
          </a:p>
        </p:txBody>
      </p:sp>
      <p:sp>
        <p:nvSpPr>
          <p:cNvPr id="11" name="Text Box 6"/>
          <p:cNvSpPr txBox="1">
            <a:spLocks noChangeArrowheads="1"/>
          </p:cNvSpPr>
          <p:nvPr/>
        </p:nvSpPr>
        <p:spPr bwMode="auto">
          <a:xfrm>
            <a:off x="555625" y="6414889"/>
            <a:ext cx="8193088" cy="277812"/>
          </a:xfrm>
          <a:prstGeom prst="rect">
            <a:avLst/>
          </a:prstGeom>
          <a:solidFill>
            <a:schemeClr val="bg1">
              <a:alpha val="0"/>
            </a:schemeClr>
          </a:solidFill>
          <a:ln>
            <a:noFill/>
          </a:ln>
          <a:effectLst/>
        </p:spPr>
        <p:txBody>
          <a:bodyPr lIns="0" tIns="0" rIns="0" bIns="0" anchor="b"/>
          <a:lstStyle/>
          <a:p>
            <a:pPr algn="r"/>
            <a:r>
              <a:rPr lang="en-US" sz="1200" b="1" dirty="0">
                <a:solidFill>
                  <a:schemeClr val="bg2"/>
                </a:solidFill>
              </a:rPr>
              <a:t>© Siemens AG 2012.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10</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4: I can see clearly now</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70698" y="1542163"/>
            <a:ext cx="3594491" cy="4713589"/>
          </a:xfrm>
          <a:prstGeom prst="rect">
            <a:avLst/>
          </a:prstGeom>
        </p:spPr>
      </p:pic>
      <p:sp>
        <p:nvSpPr>
          <p:cNvPr id="13"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6045734"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Parabolic reflector</a:t>
            </a:r>
            <a:endParaRPr lang="en-US" sz="1200" dirty="0">
              <a:solidFill>
                <a:schemeClr val="bg2"/>
              </a:solidFill>
            </a:endParaRPr>
          </a:p>
        </p:txBody>
      </p:sp>
      <p:sp>
        <p:nvSpPr>
          <p:cNvPr id="10" name="Rectangle 2"/>
          <p:cNvSpPr>
            <a:spLocks noGrp="1" noChangeArrowheads="1"/>
          </p:cNvSpPr>
          <p:nvPr>
            <p:ph type="title"/>
          </p:nvPr>
        </p:nvSpPr>
        <p:spPr>
          <a:xfrm>
            <a:off x="539750" y="243111"/>
            <a:ext cx="6140450" cy="809625"/>
          </a:xfrm>
        </p:spPr>
        <p:txBody>
          <a:bodyPr/>
          <a:lstStyle/>
          <a:p>
            <a:r>
              <a:rPr lang="en-GB" dirty="0">
                <a:solidFill>
                  <a:srgbClr val="AF235F"/>
                </a:solidFill>
              </a:rPr>
              <a:t>I can see clearly now</a:t>
            </a:r>
          </a:p>
        </p:txBody>
      </p:sp>
    </p:spTree>
    <p:extLst>
      <p:ext uri="{BB962C8B-B14F-4D97-AF65-F5344CB8AC3E}">
        <p14:creationId xmlns:p14="http://schemas.microsoft.com/office/powerpoint/2010/main" val="326126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lannah\AppData\Local\Microsoft\Windows\Temporary Internet Files\Content.IE5\5OADFLFE\shutterstock_11603926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0000" y="1620000"/>
            <a:ext cx="8227483" cy="4683574"/>
          </a:xfrm>
          <a:prstGeom prst="rect">
            <a:avLst/>
          </a:prstGeom>
          <a:noFill/>
          <a:ln w="12700" cmpd="sng">
            <a:solidFill>
              <a:schemeClr val="bg1"/>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552" y="1612986"/>
            <a:ext cx="7776666" cy="4681538"/>
          </a:xfrm>
        </p:spPr>
        <p:txBody>
          <a:bodyPr/>
          <a:lstStyle/>
          <a:p>
            <a:endParaRPr lang="en-US" sz="1800" b="1" dirty="0">
              <a:solidFill>
                <a:srgbClr val="AF235F"/>
              </a:solidFill>
            </a:endParaRPr>
          </a:p>
          <a:p>
            <a:pPr marL="285750" indent="-285750">
              <a:buClr>
                <a:srgbClr val="AF235F"/>
              </a:buClr>
              <a:buFont typeface="Wingdings" pitchFamily="2" charset="2"/>
              <a:buChar char="§"/>
            </a:pPr>
            <a:endParaRPr lang="en-GB" sz="1800" dirty="0"/>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5: I can see clearly now</a:t>
            </a:r>
          </a:p>
        </p:txBody>
      </p:sp>
      <p:sp>
        <p:nvSpPr>
          <p:cNvPr id="11" name="Rectangle 2"/>
          <p:cNvSpPr>
            <a:spLocks noGrp="1" noChangeArrowheads="1"/>
          </p:cNvSpPr>
          <p:nvPr>
            <p:ph type="title"/>
          </p:nvPr>
        </p:nvSpPr>
        <p:spPr>
          <a:xfrm>
            <a:off x="539750" y="243111"/>
            <a:ext cx="6140450" cy="809625"/>
          </a:xfrm>
        </p:spPr>
        <p:txBody>
          <a:bodyPr/>
          <a:lstStyle/>
          <a:p>
            <a:r>
              <a:rPr lang="en-GB" dirty="0">
                <a:solidFill>
                  <a:srgbClr val="AF235F"/>
                </a:solidFill>
              </a:rPr>
              <a:t>I can see clearly now</a:t>
            </a:r>
          </a:p>
        </p:txBody>
      </p:sp>
      <p:sp>
        <p:nvSpPr>
          <p:cNvPr id="15"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11</a:t>
            </a:fld>
            <a:endParaRPr lang="en-US" sz="1200" dirty="0">
              <a:solidFill>
                <a:srgbClr val="AF235F"/>
              </a:solidFill>
            </a:endParaRPr>
          </a:p>
        </p:txBody>
      </p:sp>
      <p:sp>
        <p:nvSpPr>
          <p:cNvPr id="18"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9" name="Rectangle 3"/>
          <p:cNvSpPr txBox="1">
            <a:spLocks noChangeArrowheads="1"/>
          </p:cNvSpPr>
          <p:nvPr/>
        </p:nvSpPr>
        <p:spPr bwMode="auto">
          <a:xfrm>
            <a:off x="5660524"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Group discussion</a:t>
            </a:r>
          </a:p>
        </p:txBody>
      </p:sp>
    </p:spTree>
    <p:extLst>
      <p:ext uri="{BB962C8B-B14F-4D97-AF65-F5344CB8AC3E}">
        <p14:creationId xmlns:p14="http://schemas.microsoft.com/office/powerpoint/2010/main" val="185957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65189"/>
            <a:ext cx="9144000" cy="6592811"/>
          </a:xfrm>
          <a:prstGeom prst="rect">
            <a:avLst/>
          </a:prstGeom>
        </p:spPr>
      </p:pic>
      <p:pic>
        <p:nvPicPr>
          <p:cNvPr id="14" name="Picture 13"/>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 name="Rectangle 5"/>
          <p:cNvSpPr>
            <a:spLocks noChangeArrowheads="1"/>
          </p:cNvSpPr>
          <p:nvPr/>
        </p:nvSpPr>
        <p:spPr bwMode="auto">
          <a:xfrm flipV="1">
            <a:off x="539552" y="1628800"/>
            <a:ext cx="8136904" cy="1296144"/>
          </a:xfrm>
          <a:prstGeom prst="rect">
            <a:avLst/>
          </a:prstGeom>
          <a:solidFill>
            <a:srgbClr val="AF235F"/>
          </a:solidFill>
          <a:ln>
            <a:noFill/>
          </a:ln>
          <a:effectLst/>
          <a:extLst/>
        </p:spPr>
        <p:txBody>
          <a:bodyPr wrap="none" anchor="ctr"/>
          <a:lstStyle/>
          <a:p>
            <a:endParaRPr lang="en-US">
              <a:solidFill>
                <a:srgbClr val="AF235F"/>
              </a:solidFill>
            </a:endParaRPr>
          </a:p>
        </p:txBody>
      </p:sp>
      <p:sp>
        <p:nvSpPr>
          <p:cNvPr id="503810" name="Rectangle 2"/>
          <p:cNvSpPr>
            <a:spLocks noGrp="1" noChangeArrowheads="1"/>
          </p:cNvSpPr>
          <p:nvPr>
            <p:ph type="title"/>
          </p:nvPr>
        </p:nvSpPr>
        <p:spPr/>
        <p:txBody>
          <a:bodyPr/>
          <a:lstStyle/>
          <a:p>
            <a:r>
              <a:rPr lang="en-US" dirty="0">
                <a:solidFill>
                  <a:srgbClr val="AF235F"/>
                </a:solidFill>
              </a:rPr>
              <a:t>Engineering the future. </a:t>
            </a:r>
            <a:r>
              <a:rPr lang="en-US" b="0" dirty="0">
                <a:solidFill>
                  <a:srgbClr val="AF235F"/>
                </a:solidFill>
              </a:rPr>
              <a:t>Inspire and be inspired.</a:t>
            </a:r>
          </a:p>
        </p:txBody>
      </p:sp>
      <p:sp>
        <p:nvSpPr>
          <p:cNvPr id="15" name="Text Box 6"/>
          <p:cNvSpPr txBox="1">
            <a:spLocks noChangeArrowheads="1"/>
          </p:cNvSpPr>
          <p:nvPr/>
        </p:nvSpPr>
        <p:spPr bwMode="auto">
          <a:xfrm>
            <a:off x="555625" y="6272213"/>
            <a:ext cx="8193088" cy="277812"/>
          </a:xfrm>
          <a:prstGeom prst="rect">
            <a:avLst/>
          </a:prstGeom>
          <a:solidFill>
            <a:schemeClr val="bg1">
              <a:alpha val="0"/>
            </a:schemeClr>
          </a:solidFill>
          <a:ln>
            <a:noFill/>
          </a:ln>
          <a:effectLst/>
        </p:spPr>
        <p:txBody>
          <a:bodyPr lIns="0" tIns="0" rIns="0" bIns="0" anchor="b"/>
          <a:lstStyle/>
          <a:p>
            <a:pPr algn="r"/>
            <a:r>
              <a:rPr lang="en-US" sz="1200" b="1" dirty="0">
                <a:solidFill>
                  <a:schemeClr val="bg2"/>
                </a:solidFill>
              </a:rPr>
              <a:t>© Siemens AG 2012. All rights reserved.</a:t>
            </a:r>
          </a:p>
        </p:txBody>
      </p:sp>
      <p:sp>
        <p:nvSpPr>
          <p:cNvPr id="13" name="Rectangle 12"/>
          <p:cNvSpPr/>
          <p:nvPr/>
        </p:nvSpPr>
        <p:spPr>
          <a:xfrm>
            <a:off x="899592" y="1790665"/>
            <a:ext cx="7488832" cy="1015663"/>
          </a:xfrm>
          <a:prstGeom prst="rect">
            <a:avLst/>
          </a:prstGeom>
        </p:spPr>
        <p:txBody>
          <a:bodyPr wrap="square">
            <a:spAutoFit/>
          </a:bodyPr>
          <a:lstStyle/>
          <a:p>
            <a:r>
              <a:rPr lang="en-US" dirty="0"/>
              <a:t>For further information about the Siemens Education website and all support materials and downloads please visit us at </a:t>
            </a:r>
            <a:br>
              <a:rPr lang="en-US" dirty="0"/>
            </a:br>
            <a:r>
              <a:rPr lang="en-US" dirty="0">
                <a:solidFill>
                  <a:schemeClr val="bg2"/>
                </a:solidFill>
              </a:rPr>
              <a:t>www.siemens.co.uk/education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a:solidFill>
                  <a:srgbClr val="AF235F"/>
                </a:solidFill>
              </a:rPr>
              <a:t>I can see clearly now</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20682" cy="4681538"/>
          </a:xfrm>
        </p:spPr>
        <p:txBody>
          <a:bodyPr/>
          <a:lstStyle/>
          <a:p>
            <a:pPr marL="0" indent="0">
              <a:buNone/>
            </a:pPr>
            <a:r>
              <a:rPr lang="en-GB" sz="1800" b="1" dirty="0">
                <a:solidFill>
                  <a:srgbClr val="AF235F"/>
                </a:solidFill>
              </a:rPr>
              <a:t>Overall learning objectives:</a:t>
            </a:r>
          </a:p>
          <a:p>
            <a:pPr marL="285750" indent="-285750">
              <a:buClr>
                <a:srgbClr val="AF235F"/>
              </a:buClr>
              <a:buFont typeface="Wingdings" pitchFamily="2" charset="2"/>
              <a:buChar char="§"/>
            </a:pPr>
            <a:endParaRPr lang="en-GB" sz="1800" b="1" dirty="0">
              <a:solidFill>
                <a:srgbClr val="AF235F"/>
              </a:solidFill>
            </a:endParaRPr>
          </a:p>
          <a:p>
            <a:pPr marL="285750" lvl="0" indent="-285750">
              <a:buClr>
                <a:srgbClr val="AF235F"/>
              </a:buClr>
              <a:buFont typeface="Wingdings" pitchFamily="2" charset="2"/>
              <a:buChar char="§"/>
            </a:pPr>
            <a:r>
              <a:rPr lang="en-GB" sz="1800" dirty="0"/>
              <a:t>To gather and use data to construct </a:t>
            </a:r>
            <a:r>
              <a:rPr lang="en-GB" sz="1800" dirty="0" err="1"/>
              <a:t>Sankey</a:t>
            </a:r>
            <a:r>
              <a:rPr lang="en-GB" sz="1800" dirty="0"/>
              <a:t> diagrams to illustrate efficiencies and support conclusions.</a:t>
            </a:r>
          </a:p>
          <a:p>
            <a:pPr lvl="0">
              <a:buClr>
                <a:srgbClr val="AF235F"/>
              </a:buClr>
            </a:pPr>
            <a:endParaRPr lang="en-GB" sz="1800" dirty="0"/>
          </a:p>
          <a:p>
            <a:pPr marL="285750" lvl="0" indent="-285750">
              <a:buClr>
                <a:srgbClr val="AF235F"/>
              </a:buClr>
              <a:buFont typeface="Wingdings" pitchFamily="2" charset="2"/>
              <a:buChar char="§"/>
            </a:pPr>
            <a:r>
              <a:rPr lang="en-GB" sz="1800" dirty="0"/>
              <a:t>To explain how light bulbs can transfer energy and  the concepts behind different light bulb technologies, and to use ideas about reflection to design flood light reflector.</a:t>
            </a:r>
          </a:p>
          <a:p>
            <a:pPr lvl="0">
              <a:buClr>
                <a:srgbClr val="AF235F"/>
              </a:buClr>
            </a:pPr>
            <a:endParaRPr lang="en-GB" sz="1800" dirty="0"/>
          </a:p>
          <a:p>
            <a:pPr marL="285750" lvl="0" indent="-285750">
              <a:buClr>
                <a:srgbClr val="AF235F"/>
              </a:buClr>
              <a:buFont typeface="Wingdings" pitchFamily="2" charset="2"/>
              <a:buChar char="§"/>
            </a:pPr>
            <a:r>
              <a:rPr lang="en-GB" sz="1800" dirty="0"/>
              <a:t>To evaluate the impact of different technologies on society and different technological approaches to a challenge.</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To conduct cost benefit analysis and evaluate different solutions using set criteria.</a:t>
            </a:r>
          </a:p>
          <a:p>
            <a:pPr>
              <a:buClr>
                <a:srgbClr val="AF235F"/>
              </a:buClr>
            </a:pPr>
            <a:endParaRPr lang="en-US"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Introduction: I can see clearly now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a:solidFill>
                  <a:srgbClr val="AF235F"/>
                </a:solidFill>
              </a:rPr>
              <a:t>I can see clearly now</a:t>
            </a:r>
          </a:p>
        </p:txBody>
      </p:sp>
      <p:sp>
        <p:nvSpPr>
          <p:cNvPr id="416771" name="Rectangle 3"/>
          <p:cNvSpPr>
            <a:spLocks noGrp="1" noChangeArrowheads="1"/>
          </p:cNvSpPr>
          <p:nvPr>
            <p:ph type="body" sz="half" idx="1"/>
          </p:nvPr>
        </p:nvSpPr>
        <p:spPr>
          <a:xfrm>
            <a:off x="539552" y="1600200"/>
            <a:ext cx="7920880" cy="4681538"/>
          </a:xfrm>
          <a:noFill/>
          <a:ln/>
        </p:spPr>
        <p:txBody>
          <a:bodyPr/>
          <a:lstStyle/>
          <a:p>
            <a:pPr marL="0" indent="0">
              <a:buNone/>
            </a:pPr>
            <a:r>
              <a:rPr lang="en-GB" b="1" dirty="0">
                <a:solidFill>
                  <a:srgbClr val="AF235F"/>
                </a:solidFill>
              </a:rPr>
              <a:t>Overall learning outcomes:</a:t>
            </a:r>
          </a:p>
          <a:p>
            <a:pPr marL="0" indent="0">
              <a:buNone/>
            </a:pPr>
            <a:endParaRPr lang="en-GB" b="1" dirty="0">
              <a:solidFill>
                <a:srgbClr val="AF235F"/>
              </a:solidFill>
            </a:endParaRPr>
          </a:p>
          <a:p>
            <a:pPr marL="285750" lvl="0" indent="-285750">
              <a:buClr>
                <a:srgbClr val="AF235F"/>
              </a:buClr>
              <a:buFont typeface="Wingdings" pitchFamily="2" charset="2"/>
              <a:buChar char="§"/>
            </a:pPr>
            <a:r>
              <a:rPr lang="en-GB" dirty="0"/>
              <a:t>Students will have analysed two different sorts of bulb in terms of how they work and how energy efficient they are.</a:t>
            </a:r>
          </a:p>
          <a:p>
            <a:pPr marL="285750" lvl="0" indent="-285750">
              <a:buClr>
                <a:srgbClr val="AF235F"/>
              </a:buClr>
              <a:buFont typeface="Wingdings" pitchFamily="2" charset="2"/>
              <a:buChar char="§"/>
            </a:pPr>
            <a:endParaRPr lang="en-GB" dirty="0"/>
          </a:p>
          <a:p>
            <a:pPr marL="285750" lvl="0" indent="-285750">
              <a:buClr>
                <a:srgbClr val="AF235F"/>
              </a:buClr>
              <a:buFont typeface="Wingdings" pitchFamily="2" charset="2"/>
              <a:buChar char="§"/>
            </a:pPr>
            <a:r>
              <a:rPr lang="en-GB" dirty="0"/>
              <a:t>Students will have used ideas about reflectors to design and test one of their own to meet a particular brief.</a:t>
            </a:r>
          </a:p>
          <a:p>
            <a:pPr marL="285750" lvl="0" indent="-285750">
              <a:buClr>
                <a:srgbClr val="AF235F"/>
              </a:buClr>
              <a:buFont typeface="Wingdings" pitchFamily="2" charset="2"/>
              <a:buChar char="§"/>
            </a:pPr>
            <a:endParaRPr lang="en-GB" dirty="0"/>
          </a:p>
          <a:p>
            <a:pPr marL="285750" lvl="0" indent="-285750">
              <a:buClr>
                <a:srgbClr val="AF235F"/>
              </a:buClr>
              <a:buFont typeface="Wingdings" pitchFamily="2" charset="2"/>
              <a:buChar char="§"/>
            </a:pPr>
            <a:r>
              <a:rPr lang="en-GB" dirty="0"/>
              <a:t>Students will have decided how to apply multiple success criteria.</a:t>
            </a: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3</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Introduction: I can see clearly now</a:t>
            </a:r>
          </a:p>
        </p:txBody>
      </p:sp>
    </p:spTree>
    <p:extLst>
      <p:ext uri="{BB962C8B-B14F-4D97-AF65-F5344CB8AC3E}">
        <p14:creationId xmlns:p14="http://schemas.microsoft.com/office/powerpoint/2010/main" val="318961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9552" y="1620000"/>
            <a:ext cx="8208912" cy="4705350"/>
          </a:xfrm>
          <a:prstGeom prst="rect">
            <a:avLst/>
          </a:prstGeom>
          <a:noFill/>
          <a:ln w="12700" cmpd="sng">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14" name="Rectangle 3"/>
          <p:cNvSpPr txBox="1">
            <a:spLocks noChangeArrowheads="1"/>
          </p:cNvSpPr>
          <p:nvPr/>
        </p:nvSpPr>
        <p:spPr bwMode="auto">
          <a:xfrm>
            <a:off x="5652120" y="5373216"/>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      ‘Into the Light’</a:t>
            </a:r>
            <a:endParaRPr lang="en-US" sz="1200" dirty="0">
              <a:solidFill>
                <a:schemeClr val="bg2"/>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4</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 I can see clearly now</a:t>
            </a:r>
          </a:p>
        </p:txBody>
      </p:sp>
      <p:sp>
        <p:nvSpPr>
          <p:cNvPr id="10" name="Rectangle 2"/>
          <p:cNvSpPr>
            <a:spLocks noGrp="1" noChangeArrowheads="1"/>
          </p:cNvSpPr>
          <p:nvPr>
            <p:ph type="title"/>
          </p:nvPr>
        </p:nvSpPr>
        <p:spPr>
          <a:xfrm>
            <a:off x="539750" y="243111"/>
            <a:ext cx="6140450" cy="809625"/>
          </a:xfrm>
        </p:spPr>
        <p:txBody>
          <a:bodyPr/>
          <a:lstStyle/>
          <a:p>
            <a:r>
              <a:rPr lang="en-GB" dirty="0">
                <a:solidFill>
                  <a:srgbClr val="AF235F"/>
                </a:solidFill>
              </a:rPr>
              <a:t>I can see clearly now</a:t>
            </a:r>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323528" y="1490394"/>
            <a:ext cx="8424936" cy="4834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a:solidFill>
                  <a:srgbClr val="AF235F"/>
                </a:solidFill>
              </a:rPr>
              <a:t>I can see clearly now</a:t>
            </a:r>
          </a:p>
        </p:txBody>
      </p:sp>
      <p:sp>
        <p:nvSpPr>
          <p:cNvPr id="416771" name="Rectangle 3"/>
          <p:cNvSpPr>
            <a:spLocks noGrp="1" noChangeArrowheads="1"/>
          </p:cNvSpPr>
          <p:nvPr>
            <p:ph type="body" sz="half" idx="1"/>
          </p:nvPr>
        </p:nvSpPr>
        <p:spPr>
          <a:xfrm>
            <a:off x="539552" y="1628800"/>
            <a:ext cx="7920880" cy="4681538"/>
          </a:xfrm>
          <a:noFill/>
          <a:ln/>
        </p:spPr>
        <p:txBody>
          <a:bodyPr/>
          <a:lstStyle/>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Why did the installation of lighting transform the villages?</a:t>
            </a:r>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Why did low energy lighting make it more affordable?</a:t>
            </a:r>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Why was it important to use low energy lights? </a:t>
            </a: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5</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 I can see clearly now</a:t>
            </a:r>
          </a:p>
        </p:txBody>
      </p:sp>
    </p:spTree>
    <p:extLst>
      <p:ext uri="{BB962C8B-B14F-4D97-AF65-F5344CB8AC3E}">
        <p14:creationId xmlns:p14="http://schemas.microsoft.com/office/powerpoint/2010/main" val="223383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a:solidFill>
                  <a:srgbClr val="AF235F"/>
                </a:solidFill>
              </a:rPr>
              <a:t>I can see clearly now</a:t>
            </a: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6</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2: I can see clearly now</a:t>
            </a:r>
          </a:p>
        </p:txBody>
      </p:sp>
      <p:pic>
        <p:nvPicPr>
          <p:cNvPr id="7" name="Content Placeholder 3"/>
          <p:cNvPicPr>
            <a:picLocks noGrp="1" noChangeAspect="1"/>
          </p:cNvPicPr>
          <p:nvPr>
            <p:ph sz="quarter" idx="12"/>
          </p:nvPr>
        </p:nvPicPr>
        <p:blipFill>
          <a:blip r:embed="rId4">
            <a:extLst>
              <a:ext uri="{28A0092B-C50C-407E-A947-70E740481C1C}">
                <a14:useLocalDpi xmlns:a14="http://schemas.microsoft.com/office/drawing/2010/main"/>
              </a:ext>
            </a:extLst>
          </a:blip>
          <a:stretch>
            <a:fillRect/>
          </a:stretch>
        </p:blipFill>
        <p:spPr>
          <a:xfrm>
            <a:off x="1332962" y="1628445"/>
            <a:ext cx="6981932" cy="4656651"/>
          </a:xfrm>
        </p:spPr>
      </p:pic>
      <p:sp>
        <p:nvSpPr>
          <p:cNvPr id="8"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0" name="Rectangle 3"/>
          <p:cNvSpPr txBox="1">
            <a:spLocks noChangeArrowheads="1"/>
          </p:cNvSpPr>
          <p:nvPr/>
        </p:nvSpPr>
        <p:spPr bwMode="auto">
          <a:xfrm>
            <a:off x="5670356" y="5300699"/>
            <a:ext cx="3240360"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Low energy bulb and filament bulb</a:t>
            </a:r>
            <a:endParaRPr lang="en-US" sz="1200" dirty="0">
              <a:solidFill>
                <a:schemeClr val="bg2"/>
              </a:solidFill>
            </a:endParaRPr>
          </a:p>
        </p:txBody>
      </p:sp>
    </p:spTree>
    <p:extLst>
      <p:ext uri="{BB962C8B-B14F-4D97-AF65-F5344CB8AC3E}">
        <p14:creationId xmlns:p14="http://schemas.microsoft.com/office/powerpoint/2010/main" val="386784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25" y="1477685"/>
            <a:ext cx="8244660" cy="4743420"/>
          </a:xfrm>
          <a:prstGeom prst="rect">
            <a:avLst/>
          </a:prstGeo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13" name="Rectangle 5"/>
          <p:cNvSpPr>
            <a:spLocks noChangeArrowheads="1"/>
          </p:cNvSpPr>
          <p:nvPr/>
        </p:nvSpPr>
        <p:spPr bwMode="auto">
          <a:xfrm flipV="1">
            <a:off x="5652120" y="5229200"/>
            <a:ext cx="3504580"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796136" y="5373216"/>
            <a:ext cx="2952328"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      </a:t>
            </a:r>
            <a:r>
              <a:rPr lang="en-US" sz="1800" b="1" dirty="0" err="1">
                <a:solidFill>
                  <a:schemeClr val="bg2"/>
                </a:solidFill>
              </a:rPr>
              <a:t>Sankey</a:t>
            </a:r>
            <a:r>
              <a:rPr lang="en-US" sz="1800" b="1" dirty="0">
                <a:solidFill>
                  <a:schemeClr val="bg2"/>
                </a:solidFill>
              </a:rPr>
              <a:t> diagram</a:t>
            </a:r>
            <a:endParaRPr lang="en-US" sz="1200" dirty="0">
              <a:solidFill>
                <a:schemeClr val="bg2"/>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7</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a:t>
            </a:r>
            <a:r>
              <a:rPr lang="en-US" sz="1200">
                <a:solidFill>
                  <a:srgbClr val="AF235F"/>
                </a:solidFill>
              </a:rPr>
              <a:t>: I </a:t>
            </a:r>
            <a:r>
              <a:rPr lang="en-US" sz="1200" dirty="0">
                <a:solidFill>
                  <a:srgbClr val="AF235F"/>
                </a:solidFill>
              </a:rPr>
              <a:t>can see clearly now</a:t>
            </a:r>
          </a:p>
        </p:txBody>
      </p:sp>
      <p:sp>
        <p:nvSpPr>
          <p:cNvPr id="10" name="Rectangle 2"/>
          <p:cNvSpPr>
            <a:spLocks noGrp="1" noChangeArrowheads="1"/>
          </p:cNvSpPr>
          <p:nvPr>
            <p:ph type="title"/>
          </p:nvPr>
        </p:nvSpPr>
        <p:spPr>
          <a:xfrm>
            <a:off x="539750" y="243111"/>
            <a:ext cx="6140450" cy="809625"/>
          </a:xfrm>
        </p:spPr>
        <p:txBody>
          <a:bodyPr/>
          <a:lstStyle/>
          <a:p>
            <a:r>
              <a:rPr lang="en-GB" dirty="0">
                <a:solidFill>
                  <a:srgbClr val="AF235F"/>
                </a:solidFill>
              </a:rPr>
              <a:t>I can see clearly now</a:t>
            </a:r>
          </a:p>
        </p:txBody>
      </p:sp>
    </p:spTree>
    <p:extLst>
      <p:ext uri="{BB962C8B-B14F-4D97-AF65-F5344CB8AC3E}">
        <p14:creationId xmlns:p14="http://schemas.microsoft.com/office/powerpoint/2010/main" val="295839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8</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 I can see clearly now</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7188" y="1484785"/>
            <a:ext cx="6362129" cy="4139950"/>
          </a:xfrm>
          <a:prstGeom prst="rect">
            <a:avLst/>
          </a:prstGeom>
        </p:spPr>
      </p:pic>
      <p:sp>
        <p:nvSpPr>
          <p:cNvPr id="13" name="Rectangle 5"/>
          <p:cNvSpPr>
            <a:spLocks noChangeArrowheads="1"/>
          </p:cNvSpPr>
          <p:nvPr/>
        </p:nvSpPr>
        <p:spPr bwMode="auto">
          <a:xfrm flipV="1">
            <a:off x="5364088" y="5768033"/>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657667" y="5839532"/>
            <a:ext cx="3240360"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err="1">
                <a:solidFill>
                  <a:schemeClr val="bg2"/>
                </a:solidFill>
              </a:rPr>
              <a:t>Sankey</a:t>
            </a:r>
            <a:r>
              <a:rPr lang="en-US" sz="1800" b="1" dirty="0">
                <a:solidFill>
                  <a:schemeClr val="bg2"/>
                </a:solidFill>
              </a:rPr>
              <a:t> diagram for low energy bulb</a:t>
            </a:r>
            <a:endParaRPr lang="en-US" sz="1200" dirty="0">
              <a:solidFill>
                <a:schemeClr val="bg2"/>
              </a:solidFill>
            </a:endParaRPr>
          </a:p>
        </p:txBody>
      </p:sp>
      <p:sp>
        <p:nvSpPr>
          <p:cNvPr id="10" name="Rectangle 2"/>
          <p:cNvSpPr>
            <a:spLocks noGrp="1" noChangeArrowheads="1"/>
          </p:cNvSpPr>
          <p:nvPr>
            <p:ph type="title"/>
          </p:nvPr>
        </p:nvSpPr>
        <p:spPr>
          <a:xfrm>
            <a:off x="539750" y="243111"/>
            <a:ext cx="6140450" cy="809625"/>
          </a:xfrm>
        </p:spPr>
        <p:txBody>
          <a:bodyPr/>
          <a:lstStyle/>
          <a:p>
            <a:r>
              <a:rPr lang="en-GB" dirty="0">
                <a:solidFill>
                  <a:srgbClr val="AF235F"/>
                </a:solidFill>
              </a:rPr>
              <a:t>I can see clearly now</a:t>
            </a:r>
          </a:p>
        </p:txBody>
      </p:sp>
    </p:spTree>
    <p:extLst>
      <p:ext uri="{BB962C8B-B14F-4D97-AF65-F5344CB8AC3E}">
        <p14:creationId xmlns:p14="http://schemas.microsoft.com/office/powerpoint/2010/main" val="316990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9</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 I can see clearly now</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6913" y="1541428"/>
            <a:ext cx="6500254" cy="4351762"/>
          </a:xfrm>
          <a:prstGeom prst="rect">
            <a:avLst/>
          </a:prstGeom>
        </p:spPr>
      </p:pic>
      <p:sp>
        <p:nvSpPr>
          <p:cNvPr id="13" name="Rectangle 5"/>
          <p:cNvSpPr>
            <a:spLocks noChangeArrowheads="1"/>
          </p:cNvSpPr>
          <p:nvPr/>
        </p:nvSpPr>
        <p:spPr bwMode="auto">
          <a:xfrm flipV="1">
            <a:off x="5508104" y="5943623"/>
            <a:ext cx="3648596"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652120" y="6015122"/>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err="1">
                <a:solidFill>
                  <a:schemeClr val="bg2"/>
                </a:solidFill>
              </a:rPr>
              <a:t>Sankey</a:t>
            </a:r>
            <a:r>
              <a:rPr lang="en-US" sz="1800" b="1" dirty="0">
                <a:solidFill>
                  <a:schemeClr val="bg2"/>
                </a:solidFill>
              </a:rPr>
              <a:t> diagram for filament bulb</a:t>
            </a:r>
            <a:endParaRPr lang="en-US" sz="1200" dirty="0">
              <a:solidFill>
                <a:schemeClr val="bg2"/>
              </a:solidFill>
            </a:endParaRPr>
          </a:p>
        </p:txBody>
      </p:sp>
      <p:sp>
        <p:nvSpPr>
          <p:cNvPr id="10" name="Rectangle 2"/>
          <p:cNvSpPr>
            <a:spLocks noGrp="1" noChangeArrowheads="1"/>
          </p:cNvSpPr>
          <p:nvPr>
            <p:ph type="title"/>
          </p:nvPr>
        </p:nvSpPr>
        <p:spPr>
          <a:xfrm>
            <a:off x="539750" y="243111"/>
            <a:ext cx="6140450" cy="809625"/>
          </a:xfrm>
        </p:spPr>
        <p:txBody>
          <a:bodyPr/>
          <a:lstStyle/>
          <a:p>
            <a:r>
              <a:rPr lang="en-GB" dirty="0">
                <a:solidFill>
                  <a:srgbClr val="AF235F"/>
                </a:solidFill>
              </a:rPr>
              <a:t>I can see clearly now</a:t>
            </a:r>
          </a:p>
        </p:txBody>
      </p:sp>
    </p:spTree>
    <p:extLst>
      <p:ext uri="{BB962C8B-B14F-4D97-AF65-F5344CB8AC3E}">
        <p14:creationId xmlns:p14="http://schemas.microsoft.com/office/powerpoint/2010/main" val="4292041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_ppt_basic_gray_EN">
  <a:themeElements>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fontScheme name="sie_ppt_exp_gray_D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lnDef>
  </a:objectDefaults>
  <a:extraClrSchemeLst>
    <a:extraClrScheme>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sie_ppt_basic_gray_EN.pot</Template>
  <TotalTime>709</TotalTime>
  <Words>889</Words>
  <Application>Microsoft Office PowerPoint</Application>
  <PresentationFormat>On-screen Show (4:3)</PresentationFormat>
  <Paragraphs>111</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sie_ppt_basic_gray_EN</vt:lpstr>
      <vt:lpstr>Topic 4:  I can see clearly        now   </vt:lpstr>
      <vt:lpstr>PowerPoint Presentation</vt:lpstr>
      <vt:lpstr>I can see clearly now</vt:lpstr>
      <vt:lpstr>I can see clearly now</vt:lpstr>
      <vt:lpstr>I can see clearly now</vt:lpstr>
      <vt:lpstr>I can see clearly now</vt:lpstr>
      <vt:lpstr>I can see clearly now</vt:lpstr>
      <vt:lpstr>I can see clearly now</vt:lpstr>
      <vt:lpstr>I can see clearly now</vt:lpstr>
      <vt:lpstr>I can see clearly now</vt:lpstr>
      <vt:lpstr>I can see clearly now</vt:lpstr>
      <vt:lpstr>Engineering the future. Inspire and be inspired.</vt:lpstr>
    </vt:vector>
  </TitlesOfParts>
  <Company>MetaDesign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PowerPoint-Templates</dc:title>
  <dc:creator>virtuell</dc:creator>
  <cp:lastModifiedBy>Anne Widjaja</cp:lastModifiedBy>
  <cp:revision>203</cp:revision>
  <cp:lastPrinted>2008-04-17T14:25:07Z</cp:lastPrinted>
  <dcterms:created xsi:type="dcterms:W3CDTF">2006-04-07T10:01:45Z</dcterms:created>
  <dcterms:modified xsi:type="dcterms:W3CDTF">2017-04-13T06:48:56Z</dcterms:modified>
</cp:coreProperties>
</file>