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22.jpg" ContentType="image/png"/>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7" r:id="rId2"/>
    <p:sldId id="257" r:id="rId3"/>
    <p:sldId id="290" r:id="rId4"/>
    <p:sldId id="259" r:id="rId5"/>
    <p:sldId id="300" r:id="rId6"/>
    <p:sldId id="301" r:id="rId7"/>
    <p:sldId id="302" r:id="rId8"/>
    <p:sldId id="304" r:id="rId9"/>
    <p:sldId id="293" r:id="rId10"/>
    <p:sldId id="295" r:id="rId11"/>
    <p:sldId id="296" r:id="rId12"/>
    <p:sldId id="297" r:id="rId13"/>
    <p:sldId id="306" r:id="rId14"/>
    <p:sldId id="311" r:id="rId15"/>
    <p:sldId id="312" r:id="rId16"/>
    <p:sldId id="315" r:id="rId17"/>
    <p:sldId id="323" r:id="rId18"/>
    <p:sldId id="316" r:id="rId19"/>
    <p:sldId id="318" r:id="rId20"/>
    <p:sldId id="317" r:id="rId21"/>
    <p:sldId id="321" r:id="rId22"/>
    <p:sldId id="319" r:id="rId23"/>
    <p:sldId id="291" r:id="rId24"/>
  </p:sldIdLst>
  <p:sldSz cx="12190413" cy="6859588"/>
  <p:notesSz cx="6858000" cy="9144000"/>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66104" autoAdjust="0"/>
  </p:normalViewPr>
  <p:slideViewPr>
    <p:cSldViewPr snapToGrid="0" snapToObjects="1">
      <p:cViewPr varScale="1">
        <p:scale>
          <a:sx n="61" d="100"/>
          <a:sy n="61" d="100"/>
        </p:scale>
        <p:origin x="84" y="108"/>
      </p:cViewPr>
      <p:guideLst>
        <p:guide orient="horz" pos="2161"/>
        <p:guide pos="3840"/>
      </p:guideLst>
    </p:cSldViewPr>
  </p:slideViewPr>
  <p:notesTextViewPr>
    <p:cViewPr>
      <p:scale>
        <a:sx n="3" d="2"/>
        <a:sy n="3" d="2"/>
      </p:scale>
      <p:origin x="0" y="0"/>
    </p:cViewPr>
  </p:notesTextViewPr>
  <p:notesViewPr>
    <p:cSldViewPr snapToGrid="0" snapToObjects="1">
      <p:cViewPr varScale="1">
        <p:scale>
          <a:sx n="72" d="100"/>
          <a:sy n="72" d="100"/>
        </p:scale>
        <p:origin x="2172" y="84"/>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E1E40B-2195-4A1B-B361-8BB400B7EC2E}" type="datetimeFigureOut">
              <a:rPr lang="en-GB" smtClean="0"/>
              <a:t>08/02/2017</a:t>
            </a:fld>
            <a:endParaRPr lang="en-GB"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E856A2-CC63-4063-A551-559ABE29BAC2}" type="slidenum">
              <a:rPr lang="en-GB" smtClean="0"/>
              <a:t>‹#›</a:t>
            </a:fld>
            <a:endParaRPr lang="en-GB" dirty="0"/>
          </a:p>
        </p:txBody>
      </p:sp>
    </p:spTree>
    <p:extLst>
      <p:ext uri="{BB962C8B-B14F-4D97-AF65-F5344CB8AC3E}">
        <p14:creationId xmlns:p14="http://schemas.microsoft.com/office/powerpoint/2010/main" val="30773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1</a:t>
            </a:fld>
            <a:endParaRPr lang="en-GB" dirty="0"/>
          </a:p>
        </p:txBody>
      </p:sp>
    </p:spTree>
    <p:extLst>
      <p:ext uri="{BB962C8B-B14F-4D97-AF65-F5344CB8AC3E}">
        <p14:creationId xmlns:p14="http://schemas.microsoft.com/office/powerpoint/2010/main" val="2999633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a lever (or beam) is in equilibrium it is “balanced”, i.e. the input equals the output.</a:t>
            </a:r>
          </a:p>
          <a:p>
            <a:endParaRPr lang="en-GB" dirty="0" smtClean="0"/>
          </a:p>
          <a:p>
            <a:r>
              <a:rPr lang="en-GB" dirty="0" smtClean="0"/>
              <a:t>&lt;Click</a:t>
            </a:r>
            <a:r>
              <a:rPr lang="en-GB" baseline="0" dirty="0" smtClean="0"/>
              <a:t> 1&gt;</a:t>
            </a:r>
            <a:endParaRPr lang="en-GB" dirty="0" smtClean="0"/>
          </a:p>
          <a:p>
            <a:r>
              <a:rPr lang="en-GB" dirty="0" smtClean="0"/>
              <a:t>The</a:t>
            </a:r>
            <a:r>
              <a:rPr lang="en-GB" baseline="0" dirty="0" smtClean="0"/>
              <a:t> equation to calculate the force required for equilibrium is “input force or effort (</a:t>
            </a:r>
            <a:r>
              <a:rPr lang="en-GB" b="1" baseline="0" dirty="0" smtClean="0"/>
              <a:t>F</a:t>
            </a:r>
            <a:r>
              <a:rPr lang="en-GB" b="0" baseline="0" dirty="0" smtClean="0"/>
              <a:t>)</a:t>
            </a:r>
            <a:r>
              <a:rPr lang="en-GB" dirty="0" smtClean="0"/>
              <a:t> multiplied by the length of the</a:t>
            </a:r>
            <a:r>
              <a:rPr lang="en-GB" baseline="0" dirty="0" smtClean="0"/>
              <a:t> </a:t>
            </a:r>
            <a:r>
              <a:rPr lang="en-GB" dirty="0" smtClean="0"/>
              <a:t>input arm =</a:t>
            </a:r>
            <a:r>
              <a:rPr lang="en-GB" baseline="0" dirty="0" smtClean="0"/>
              <a:t> </a:t>
            </a:r>
            <a:r>
              <a:rPr lang="en-GB" dirty="0" smtClean="0"/>
              <a:t>the weight or output force (</a:t>
            </a:r>
            <a:r>
              <a:rPr lang="en-GB" b="1" dirty="0" smtClean="0"/>
              <a:t>W</a:t>
            </a:r>
            <a:r>
              <a:rPr lang="en-GB" dirty="0" smtClean="0"/>
              <a:t>) multiplied by the length</a:t>
            </a:r>
            <a:r>
              <a:rPr lang="en-GB" baseline="0" dirty="0" smtClean="0"/>
              <a:t> of the output arm:  F x L</a:t>
            </a:r>
            <a:r>
              <a:rPr lang="en-GB" baseline="-25000" dirty="0" smtClean="0"/>
              <a:t>2</a:t>
            </a:r>
            <a:r>
              <a:rPr lang="en-GB" baseline="0" dirty="0" smtClean="0"/>
              <a:t> – W x L</a:t>
            </a:r>
            <a:r>
              <a:rPr lang="en-GB" baseline="-25000" dirty="0" smtClean="0"/>
              <a:t>1</a:t>
            </a:r>
            <a:r>
              <a:rPr lang="en-GB" baseline="0" dirty="0" smtClean="0"/>
              <a:t>”</a:t>
            </a:r>
          </a:p>
          <a:p>
            <a:endParaRPr lang="en-GB" baseline="0" dirty="0" smtClean="0"/>
          </a:p>
          <a:p>
            <a:r>
              <a:rPr lang="en-GB" baseline="0" dirty="0" smtClean="0"/>
              <a:t>&lt;Click 2&gt;</a:t>
            </a:r>
          </a:p>
          <a:p>
            <a:r>
              <a:rPr lang="en-GB" baseline="0" dirty="0" smtClean="0"/>
              <a:t>To calculate the Force (or effort) required to balance a lever with a specified output the equation is F = (W x L</a:t>
            </a:r>
            <a:r>
              <a:rPr lang="en-GB" baseline="-25000" dirty="0" smtClean="0"/>
              <a:t>1</a:t>
            </a:r>
            <a:r>
              <a:rPr lang="en-GB" baseline="0" dirty="0" smtClean="0"/>
              <a:t>) divided by L</a:t>
            </a:r>
            <a:r>
              <a:rPr lang="en-GB" baseline="-25000" dirty="0" smtClean="0"/>
              <a:t>2</a:t>
            </a:r>
          </a:p>
          <a:p>
            <a:endParaRPr lang="en-GB" baseline="0" dirty="0" smtClean="0"/>
          </a:p>
          <a:p>
            <a:r>
              <a:rPr lang="en-GB" baseline="0" dirty="0" smtClean="0"/>
              <a:t>&lt;Click 3&gt;</a:t>
            </a:r>
          </a:p>
          <a:p>
            <a:r>
              <a:rPr lang="en-GB" baseline="0" dirty="0" smtClean="0"/>
              <a:t>Using this formula calculate the Force required to achieve equilibrium in the following levers (beams).</a:t>
            </a:r>
          </a:p>
          <a:p>
            <a:endParaRPr lang="en-GB" baseline="0" dirty="0" smtClean="0"/>
          </a:p>
          <a:p>
            <a:r>
              <a:rPr lang="en-GB" b="1" baseline="0" dirty="0" smtClean="0"/>
              <a:t>Note to teacher</a:t>
            </a:r>
            <a:r>
              <a:rPr lang="en-GB" baseline="0" dirty="0" smtClean="0"/>
              <a:t>: you can also ask the students to calculate the Mechanical Advantage of each lever</a:t>
            </a:r>
          </a:p>
          <a:p>
            <a:endParaRPr lang="en-GB" baseline="0" dirty="0" smtClean="0"/>
          </a:p>
          <a:p>
            <a:r>
              <a:rPr lang="en-GB" baseline="0" dirty="0" smtClean="0"/>
              <a:t>&lt;Click 4&gt;</a:t>
            </a:r>
          </a:p>
          <a:p>
            <a:r>
              <a:rPr lang="en-GB" baseline="0" dirty="0" smtClean="0"/>
              <a:t>See if you can rearrange the formula to calculate the load (or output) would be for the following lever with an input load (force) of 100kg.</a:t>
            </a:r>
          </a:p>
        </p:txBody>
      </p:sp>
      <p:sp>
        <p:nvSpPr>
          <p:cNvPr id="4" name="Slide Number Placeholder 3"/>
          <p:cNvSpPr>
            <a:spLocks noGrp="1"/>
          </p:cNvSpPr>
          <p:nvPr>
            <p:ph type="sldNum" sz="quarter" idx="10"/>
          </p:nvPr>
        </p:nvSpPr>
        <p:spPr/>
        <p:txBody>
          <a:bodyPr/>
          <a:lstStyle/>
          <a:p>
            <a:fld id="{74E856A2-CC63-4063-A551-559ABE29BAC2}" type="slidenum">
              <a:rPr lang="en-GB" smtClean="0"/>
              <a:t>10</a:t>
            </a:fld>
            <a:endParaRPr lang="en-GB" dirty="0"/>
          </a:p>
        </p:txBody>
      </p:sp>
    </p:spTree>
    <p:extLst>
      <p:ext uri="{BB962C8B-B14F-4D97-AF65-F5344CB8AC3E}">
        <p14:creationId xmlns:p14="http://schemas.microsoft.com/office/powerpoint/2010/main" val="1303100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&lt;Click 1&gt; </a:t>
            </a:r>
          </a:p>
          <a:p>
            <a:r>
              <a:rPr lang="en-GB" dirty="0" smtClean="0"/>
              <a:t>In the first example the load is 1kg.  To calculate for Force (load) required to achieve equilibrium we use the equation</a:t>
            </a:r>
          </a:p>
          <a:p>
            <a:r>
              <a:rPr lang="en-GB" dirty="0" smtClean="0"/>
              <a:t>&lt;Click 2&gt;</a:t>
            </a:r>
          </a:p>
          <a:p>
            <a:r>
              <a:rPr lang="en-GB" dirty="0" smtClean="0"/>
              <a:t>Which gives a Force of &lt;Click 3&gt; 0.4kg</a:t>
            </a:r>
          </a:p>
          <a:p>
            <a:endParaRPr lang="en-GB" dirty="0" smtClean="0"/>
          </a:p>
          <a:p>
            <a:r>
              <a:rPr lang="en-GB" dirty="0" smtClean="0"/>
              <a:t>To calculate Mechanical Advantage</a:t>
            </a:r>
          </a:p>
          <a:p>
            <a:r>
              <a:rPr lang="en-GB" dirty="0" smtClean="0"/>
              <a:t>&lt;Click 4&gt;</a:t>
            </a:r>
          </a:p>
          <a:p>
            <a:r>
              <a:rPr lang="en-GB" dirty="0" smtClean="0"/>
              <a:t>&lt;Click 5&gt;</a:t>
            </a:r>
          </a:p>
          <a:p>
            <a:r>
              <a:rPr lang="en-GB" dirty="0" smtClean="0"/>
              <a:t>In the second example the load is 25kg.  To calculate the Force (load) required to achieve</a:t>
            </a:r>
            <a:r>
              <a:rPr lang="en-GB" baseline="0" dirty="0" smtClean="0"/>
              <a:t> equilibrium the equation is;</a:t>
            </a:r>
          </a:p>
          <a:p>
            <a:r>
              <a:rPr lang="en-GB" baseline="0" dirty="0" smtClean="0"/>
              <a:t>&lt;Click 6&gt;</a:t>
            </a:r>
          </a:p>
          <a:p>
            <a:r>
              <a:rPr lang="en-GB" baseline="0" dirty="0" smtClean="0"/>
              <a:t>Giving an answer of &lt;Click 7&gt; 0.882kg</a:t>
            </a:r>
          </a:p>
          <a:p>
            <a:endParaRPr lang="en-GB" baseline="0" dirty="0" smtClean="0"/>
          </a:p>
          <a:p>
            <a:r>
              <a:rPr lang="en-GB" baseline="0" dirty="0" smtClean="0"/>
              <a:t>Note that due to the position of the Fulcrum (near to the output) and the distance at which the input Force is applied the input Force required to achieve equilibrium is relatively small.</a:t>
            </a:r>
            <a:endParaRPr lang="en-GB" dirty="0" smtClean="0"/>
          </a:p>
          <a:p>
            <a:endParaRPr lang="en-GB" dirty="0" smtClean="0"/>
          </a:p>
          <a:p>
            <a:r>
              <a:rPr lang="en-GB" dirty="0" smtClean="0"/>
              <a:t>&lt;Click 8&gt;</a:t>
            </a:r>
          </a:p>
          <a:p>
            <a:r>
              <a:rPr lang="en-GB" dirty="0" smtClean="0"/>
              <a:t>Mechanical Advantage for the second lever example is</a:t>
            </a:r>
            <a:r>
              <a:rPr lang="en-GB" baseline="0" dirty="0" smtClean="0"/>
              <a:t> calculated using;</a:t>
            </a:r>
            <a:endParaRPr lang="en-GB" dirty="0" smtClean="0"/>
          </a:p>
          <a:p>
            <a:endParaRPr lang="en-GB" dirty="0" smtClean="0"/>
          </a:p>
          <a:p>
            <a:r>
              <a:rPr lang="en-GB" dirty="0" smtClean="0"/>
              <a:t>&lt;Click 9&gt;</a:t>
            </a:r>
          </a:p>
          <a:p>
            <a:r>
              <a:rPr lang="en-GB" dirty="0" smtClean="0"/>
              <a:t>In</a:t>
            </a:r>
            <a:r>
              <a:rPr lang="en-GB" baseline="0" dirty="0" smtClean="0"/>
              <a:t> t</a:t>
            </a:r>
            <a:r>
              <a:rPr lang="en-GB" dirty="0" smtClean="0"/>
              <a:t>his example we</a:t>
            </a:r>
            <a:r>
              <a:rPr lang="en-GB" baseline="0" dirty="0" smtClean="0"/>
              <a:t> know the input Force but </a:t>
            </a:r>
            <a:r>
              <a:rPr lang="en-GB" u="sng" baseline="0" dirty="0" smtClean="0"/>
              <a:t>not</a:t>
            </a:r>
            <a:r>
              <a:rPr lang="en-GB" baseline="0" dirty="0" smtClean="0"/>
              <a:t> the output Force or weight.  This requires the formula to be re-ordered  to solve for W &lt;Click 10&gt;</a:t>
            </a:r>
          </a:p>
          <a:p>
            <a:endParaRPr lang="en-GB" dirty="0" smtClean="0"/>
          </a:p>
          <a:p>
            <a:endParaRPr lang="en-GB" dirty="0" smtClean="0"/>
          </a:p>
        </p:txBody>
      </p:sp>
      <p:sp>
        <p:nvSpPr>
          <p:cNvPr id="4" name="Slide Number Placeholder 3"/>
          <p:cNvSpPr>
            <a:spLocks noGrp="1"/>
          </p:cNvSpPr>
          <p:nvPr>
            <p:ph type="sldNum" sz="quarter" idx="10"/>
          </p:nvPr>
        </p:nvSpPr>
        <p:spPr/>
        <p:txBody>
          <a:bodyPr/>
          <a:lstStyle/>
          <a:p>
            <a:fld id="{74E856A2-CC63-4063-A551-559ABE29BAC2}" type="slidenum">
              <a:rPr lang="en-GB" smtClean="0"/>
              <a:t>11</a:t>
            </a:fld>
            <a:endParaRPr lang="en-GB" dirty="0"/>
          </a:p>
        </p:txBody>
      </p:sp>
    </p:spTree>
    <p:extLst>
      <p:ext uri="{BB962C8B-B14F-4D97-AF65-F5344CB8AC3E}">
        <p14:creationId xmlns:p14="http://schemas.microsoft.com/office/powerpoint/2010/main" val="261399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Optional slide.</a:t>
            </a:r>
          </a:p>
          <a:p>
            <a:endParaRPr lang="en-GB" dirty="0" smtClean="0"/>
          </a:p>
          <a:p>
            <a:r>
              <a:rPr lang="en-GB" dirty="0" smtClean="0"/>
              <a:t>In</a:t>
            </a:r>
            <a:r>
              <a:rPr lang="en-GB" baseline="0" dirty="0" smtClean="0"/>
              <a:t> this example the lever is a </a:t>
            </a:r>
            <a:r>
              <a:rPr lang="en-GB" b="1" baseline="0" dirty="0" smtClean="0"/>
              <a:t>class 2 lever </a:t>
            </a:r>
            <a:r>
              <a:rPr lang="en-GB" baseline="0" dirty="0" smtClean="0"/>
              <a:t>with the fulcrum at one end of the lever (beam) and the load positioned between the fulcrum and the input Force.  Obviously the input Force is required to act in the opposite direction, but the equation is still the same.</a:t>
            </a:r>
          </a:p>
          <a:p>
            <a:endParaRPr lang="en-GB" baseline="0" dirty="0" smtClean="0"/>
          </a:p>
          <a:p>
            <a:r>
              <a:rPr lang="en-GB" baseline="0" dirty="0" smtClean="0"/>
              <a:t>Students can be asked to convert the input force and output Forces into </a:t>
            </a:r>
            <a:r>
              <a:rPr lang="en-GB" baseline="0" dirty="0" err="1" smtClean="0"/>
              <a:t>Newtons</a:t>
            </a:r>
            <a:r>
              <a:rPr lang="en-GB" baseline="0" dirty="0" smtClean="0"/>
              <a:t>;</a:t>
            </a:r>
          </a:p>
          <a:p>
            <a:r>
              <a:rPr lang="en-GB" baseline="0" dirty="0" smtClean="0"/>
              <a:t>1 Newton = weight (kg) x 9.81 (m/s)</a:t>
            </a:r>
            <a:endParaRPr lang="en-GB" dirty="0" smtClean="0"/>
          </a:p>
        </p:txBody>
      </p:sp>
      <p:sp>
        <p:nvSpPr>
          <p:cNvPr id="4" name="Slide Number Placeholder 3"/>
          <p:cNvSpPr>
            <a:spLocks noGrp="1"/>
          </p:cNvSpPr>
          <p:nvPr>
            <p:ph type="sldNum" sz="quarter" idx="10"/>
          </p:nvPr>
        </p:nvSpPr>
        <p:spPr/>
        <p:txBody>
          <a:bodyPr/>
          <a:lstStyle/>
          <a:p>
            <a:fld id="{74E856A2-CC63-4063-A551-559ABE29BAC2}" type="slidenum">
              <a:rPr lang="en-GB" smtClean="0"/>
              <a:t>12</a:t>
            </a:fld>
            <a:endParaRPr lang="en-GB" dirty="0"/>
          </a:p>
        </p:txBody>
      </p:sp>
    </p:spTree>
    <p:extLst>
      <p:ext uri="{BB962C8B-B14F-4D97-AF65-F5344CB8AC3E}">
        <p14:creationId xmlns:p14="http://schemas.microsoft.com/office/powerpoint/2010/main" val="3879884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13</a:t>
            </a:fld>
            <a:endParaRPr lang="en-GB" dirty="0"/>
          </a:p>
        </p:txBody>
      </p:sp>
    </p:spTree>
    <p:extLst>
      <p:ext uri="{BB962C8B-B14F-4D97-AF65-F5344CB8AC3E}">
        <p14:creationId xmlns:p14="http://schemas.microsoft.com/office/powerpoint/2010/main" val="3282449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14</a:t>
            </a:fld>
            <a:endParaRPr lang="en-GB" dirty="0"/>
          </a:p>
        </p:txBody>
      </p:sp>
    </p:spTree>
    <p:extLst>
      <p:ext uri="{BB962C8B-B14F-4D97-AF65-F5344CB8AC3E}">
        <p14:creationId xmlns:p14="http://schemas.microsoft.com/office/powerpoint/2010/main" val="2586162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15</a:t>
            </a:fld>
            <a:endParaRPr lang="en-GB" dirty="0"/>
          </a:p>
        </p:txBody>
      </p:sp>
    </p:spTree>
    <p:extLst>
      <p:ext uri="{BB962C8B-B14F-4D97-AF65-F5344CB8AC3E}">
        <p14:creationId xmlns:p14="http://schemas.microsoft.com/office/powerpoint/2010/main" val="662726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16</a:t>
            </a:fld>
            <a:endParaRPr lang="en-GB" dirty="0"/>
          </a:p>
        </p:txBody>
      </p:sp>
    </p:spTree>
    <p:extLst>
      <p:ext uri="{BB962C8B-B14F-4D97-AF65-F5344CB8AC3E}">
        <p14:creationId xmlns:p14="http://schemas.microsoft.com/office/powerpoint/2010/main" val="3508953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automatically builds.  Show in Presentation Mode.</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&lt;Click</a:t>
            </a:r>
            <a:r>
              <a:rPr lang="en-US" baseline="0" dirty="0" smtClean="0"/>
              <a:t> 1&gt; to start the animation of the gears.  The text will appear at timed intervals </a:t>
            </a:r>
            <a:r>
              <a:rPr lang="en-US" dirty="0" smtClean="0"/>
              <a:t>over the course</a:t>
            </a:r>
            <a:r>
              <a:rPr lang="en-US" baseline="0" dirty="0" smtClean="0"/>
              <a:t> of about 1 minute and </a:t>
            </a:r>
            <a:r>
              <a:rPr lang="en-US" baseline="0" dirty="0" err="1" smtClean="0"/>
              <a:t>summarises</a:t>
            </a:r>
            <a:r>
              <a:rPr lang="en-US" baseline="0" dirty="0" smtClean="0"/>
              <a:t> the core concepts the students should have been able to discover and teach each other</a:t>
            </a:r>
            <a:endParaRPr lang="en-US" dirty="0"/>
          </a:p>
        </p:txBody>
      </p:sp>
      <p:sp>
        <p:nvSpPr>
          <p:cNvPr id="4" name="Slide Number Placeholder 3"/>
          <p:cNvSpPr>
            <a:spLocks noGrp="1"/>
          </p:cNvSpPr>
          <p:nvPr>
            <p:ph type="sldNum" sz="quarter" idx="10"/>
          </p:nvPr>
        </p:nvSpPr>
        <p:spPr/>
        <p:txBody>
          <a:bodyPr/>
          <a:lstStyle/>
          <a:p>
            <a:fld id="{276EA474-9951-4918-8F81-A60EDADB77B9}"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8529294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Leave the slide and ask students to calculate the Gear Ratio and output speed of the two examples.</a:t>
            </a:r>
          </a:p>
          <a:p>
            <a:endParaRPr lang="en-GB" dirty="0" smtClean="0"/>
          </a:p>
          <a:p>
            <a:r>
              <a:rPr lang="en-GB" dirty="0" smtClean="0"/>
              <a:t>&lt;Click</a:t>
            </a:r>
            <a:r>
              <a:rPr lang="en-GB" baseline="0" dirty="0" smtClean="0"/>
              <a:t> 1&gt; to reveal the Gear Ratio for example 1</a:t>
            </a:r>
          </a:p>
          <a:p>
            <a:endParaRPr lang="en-GB" baseline="0" dirty="0" smtClean="0"/>
          </a:p>
          <a:p>
            <a:r>
              <a:rPr lang="en-GB" baseline="0" dirty="0" smtClean="0"/>
              <a:t>&lt;Click 2&gt; to reveal the output speed for example 1</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&lt;Click 3&gt;to reveal the Gear Ratio for example 2</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&lt;Click 4&gt; to reveal the output speed for example 2</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18</a:t>
            </a:fld>
            <a:endParaRPr lang="en-GB" dirty="0"/>
          </a:p>
        </p:txBody>
      </p:sp>
    </p:spTree>
    <p:extLst>
      <p:ext uri="{BB962C8B-B14F-4D97-AF65-F5344CB8AC3E}">
        <p14:creationId xmlns:p14="http://schemas.microsoft.com/office/powerpoint/2010/main" val="3615157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19</a:t>
            </a:fld>
            <a:endParaRPr lang="en-GB" dirty="0"/>
          </a:p>
        </p:txBody>
      </p:sp>
    </p:spTree>
    <p:extLst>
      <p:ext uri="{BB962C8B-B14F-4D97-AF65-F5344CB8AC3E}">
        <p14:creationId xmlns:p14="http://schemas.microsoft.com/office/powerpoint/2010/main" val="654719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2</a:t>
            </a:fld>
            <a:endParaRPr lang="en-GB" dirty="0"/>
          </a:p>
        </p:txBody>
      </p:sp>
    </p:spTree>
    <p:extLst>
      <p:ext uri="{BB962C8B-B14F-4D97-AF65-F5344CB8AC3E}">
        <p14:creationId xmlns:p14="http://schemas.microsoft.com/office/powerpoint/2010/main" val="694177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Assume you’re trying to open a door.  Above there are three different scenarios.</a:t>
            </a:r>
          </a:p>
          <a:p>
            <a:endParaRPr lang="en-GB" dirty="0"/>
          </a:p>
          <a:p>
            <a:r>
              <a:rPr lang="en-GB" dirty="0" smtClean="0"/>
              <a:t>In scenario A; if you push close to the hinge it is possible to open the door but a greater force is required</a:t>
            </a:r>
          </a:p>
          <a:p>
            <a:endParaRPr lang="en-GB" dirty="0"/>
          </a:p>
          <a:p>
            <a:r>
              <a:rPr lang="en-GB" dirty="0" smtClean="0"/>
              <a:t>In scenario B: if you push in the middle of the door less force is required to open it.</a:t>
            </a:r>
          </a:p>
          <a:p>
            <a:endParaRPr lang="en-GB" dirty="0"/>
          </a:p>
          <a:p>
            <a:r>
              <a:rPr lang="en-GB" dirty="0" smtClean="0"/>
              <a:t>In scenario C: pushing the door at a point furthest away from the hinge is much easier, requiring the least amount of force in the three scenarios.</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20</a:t>
            </a:fld>
            <a:endParaRPr lang="en-GB" dirty="0"/>
          </a:p>
        </p:txBody>
      </p:sp>
    </p:spTree>
    <p:extLst>
      <p:ext uri="{BB962C8B-B14F-4D97-AF65-F5344CB8AC3E}">
        <p14:creationId xmlns:p14="http://schemas.microsoft.com/office/powerpoint/2010/main" val="3664507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21</a:t>
            </a:fld>
            <a:endParaRPr lang="en-GB" dirty="0"/>
          </a:p>
        </p:txBody>
      </p:sp>
    </p:spTree>
    <p:extLst>
      <p:ext uri="{BB962C8B-B14F-4D97-AF65-F5344CB8AC3E}">
        <p14:creationId xmlns:p14="http://schemas.microsoft.com/office/powerpoint/2010/main" val="302550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22</a:t>
            </a:fld>
            <a:endParaRPr lang="en-GB" dirty="0"/>
          </a:p>
        </p:txBody>
      </p:sp>
    </p:spTree>
    <p:extLst>
      <p:ext uri="{BB962C8B-B14F-4D97-AF65-F5344CB8AC3E}">
        <p14:creationId xmlns:p14="http://schemas.microsoft.com/office/powerpoint/2010/main" val="3441733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4E856A2-CC63-4063-A551-559ABE29BAC2}" type="slidenum">
              <a:rPr lang="en-GB" smtClean="0"/>
              <a:t>3</a:t>
            </a:fld>
            <a:endParaRPr lang="en-GB" dirty="0"/>
          </a:p>
        </p:txBody>
      </p:sp>
    </p:spTree>
    <p:extLst>
      <p:ext uri="{BB962C8B-B14F-4D97-AF65-F5344CB8AC3E}">
        <p14:creationId xmlns:p14="http://schemas.microsoft.com/office/powerpoint/2010/main" val="522179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three classes of Levers.</a:t>
            </a:r>
          </a:p>
          <a:p>
            <a:endParaRPr lang="en-GB" dirty="0" smtClean="0"/>
          </a:p>
          <a:p>
            <a:r>
              <a:rPr lang="en-GB" dirty="0" smtClean="0"/>
              <a:t>&lt;Click</a:t>
            </a:r>
            <a:r>
              <a:rPr lang="en-GB" baseline="0" dirty="0" smtClean="0"/>
              <a:t> 1&gt;</a:t>
            </a:r>
            <a:endParaRPr lang="en-GB" dirty="0" smtClean="0"/>
          </a:p>
          <a:p>
            <a:r>
              <a:rPr lang="en-GB" dirty="0" smtClean="0"/>
              <a:t>Class 1 lever.  The fulcrum (or pivot point)</a:t>
            </a:r>
            <a:r>
              <a:rPr lang="en-GB" baseline="0" dirty="0" smtClean="0"/>
              <a:t> is between the load and the force (the input force and the output force).  The nearer the fulcrum is to the load the less input force is required to move it, </a:t>
            </a:r>
            <a:r>
              <a:rPr lang="en-GB" baseline="0" smtClean="0"/>
              <a:t>this gives </a:t>
            </a:r>
            <a:r>
              <a:rPr lang="en-GB" baseline="0" dirty="0" smtClean="0"/>
              <a:t>a Mechanical Advantage.</a:t>
            </a:r>
          </a:p>
          <a:p>
            <a:endParaRPr lang="en-GB" baseline="0" dirty="0" smtClean="0"/>
          </a:p>
          <a:p>
            <a:r>
              <a:rPr lang="en-GB" baseline="0" dirty="0" smtClean="0"/>
              <a:t>&lt;Click 2&gt;</a:t>
            </a:r>
          </a:p>
          <a:p>
            <a:r>
              <a:rPr lang="en-GB" baseline="0" dirty="0" smtClean="0"/>
              <a:t>Class 2 lever.  The load and the input force  are on the same side of the fulcrum.  Again, the nearer the load is to the fulcrum the less force is required to move it.</a:t>
            </a:r>
          </a:p>
          <a:p>
            <a:endParaRPr lang="en-GB" baseline="0" dirty="0" smtClean="0"/>
          </a:p>
          <a:p>
            <a:r>
              <a:rPr lang="en-GB" baseline="0" dirty="0" smtClean="0"/>
              <a:t>&lt;Click 3&gt;</a:t>
            </a:r>
          </a:p>
          <a:p>
            <a:r>
              <a:rPr lang="en-GB" baseline="0" dirty="0" smtClean="0"/>
              <a:t>Class 3 lever.  The force is between the fulcrum and the load.  Unlike Class 1 and Class 2 levers the Class 3 lever does not provide an </a:t>
            </a:r>
            <a:r>
              <a:rPr lang="en-GB" baseline="0" dirty="0" err="1" smtClean="0"/>
              <a:t>Mehcanical</a:t>
            </a:r>
            <a:r>
              <a:rPr lang="en-GB" baseline="0" dirty="0" smtClean="0"/>
              <a:t> advantage</a:t>
            </a:r>
            <a:endParaRPr lang="en-GB" dirty="0" smtClean="0"/>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4</a:t>
            </a:fld>
            <a:endParaRPr lang="en-GB" dirty="0"/>
          </a:p>
        </p:txBody>
      </p:sp>
    </p:spTree>
    <p:extLst>
      <p:ext uri="{BB962C8B-B14F-4D97-AF65-F5344CB8AC3E}">
        <p14:creationId xmlns:p14="http://schemas.microsoft.com/office/powerpoint/2010/main" val="4225922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 shows examples of a Class 1 lever</a:t>
            </a:r>
          </a:p>
          <a:p>
            <a:endParaRPr lang="en-GB" dirty="0" smtClean="0"/>
          </a:p>
          <a:p>
            <a:r>
              <a:rPr lang="en-GB" dirty="0" smtClean="0"/>
              <a:t>A seesaw and a pair of scissors.</a:t>
            </a:r>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5</a:t>
            </a:fld>
            <a:endParaRPr lang="en-GB" dirty="0"/>
          </a:p>
        </p:txBody>
      </p:sp>
    </p:spTree>
    <p:extLst>
      <p:ext uri="{BB962C8B-B14F-4D97-AF65-F5344CB8AC3E}">
        <p14:creationId xmlns:p14="http://schemas.microsoft.com/office/powerpoint/2010/main" val="1918189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 shows examples of a Class 2 lever</a:t>
            </a:r>
          </a:p>
          <a:p>
            <a:endParaRPr lang="en-GB" dirty="0" smtClean="0"/>
          </a:p>
          <a:p>
            <a:r>
              <a:rPr lang="en-GB" dirty="0" smtClean="0"/>
              <a:t>A wheelbarrow and a nutcracker.</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6</a:t>
            </a:fld>
            <a:endParaRPr lang="en-GB" dirty="0"/>
          </a:p>
        </p:txBody>
      </p:sp>
    </p:spTree>
    <p:extLst>
      <p:ext uri="{BB962C8B-B14F-4D97-AF65-F5344CB8AC3E}">
        <p14:creationId xmlns:p14="http://schemas.microsoft.com/office/powerpoint/2010/main" val="1825919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 show examples of a class 3 lever.</a:t>
            </a:r>
          </a:p>
          <a:p>
            <a:endParaRPr lang="en-GB" dirty="0" smtClean="0"/>
          </a:p>
          <a:p>
            <a:r>
              <a:rPr lang="en-GB" dirty="0" smtClean="0"/>
              <a:t>A</a:t>
            </a:r>
            <a:r>
              <a:rPr lang="en-GB" baseline="0" dirty="0" smtClean="0"/>
              <a:t> stapler and a pair of tweezers.</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7</a:t>
            </a:fld>
            <a:endParaRPr lang="en-GB" dirty="0"/>
          </a:p>
        </p:txBody>
      </p:sp>
    </p:spTree>
    <p:extLst>
      <p:ext uri="{BB962C8B-B14F-4D97-AF65-F5344CB8AC3E}">
        <p14:creationId xmlns:p14="http://schemas.microsoft.com/office/powerpoint/2010/main" val="208951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Tis is an optional slide.</a:t>
            </a:r>
          </a:p>
          <a:p>
            <a:endParaRPr lang="en-GB" dirty="0" smtClean="0"/>
          </a:p>
          <a:p>
            <a:r>
              <a:rPr lang="en-GB" dirty="0" smtClean="0"/>
              <a:t>The nail clippers shown</a:t>
            </a:r>
            <a:r>
              <a:rPr lang="en-GB" baseline="0" dirty="0" smtClean="0"/>
              <a:t> use two class 3 levers.</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8</a:t>
            </a:fld>
            <a:endParaRPr lang="en-GB" dirty="0"/>
          </a:p>
        </p:txBody>
      </p:sp>
    </p:spTree>
    <p:extLst>
      <p:ext uri="{BB962C8B-B14F-4D97-AF65-F5344CB8AC3E}">
        <p14:creationId xmlns:p14="http://schemas.microsoft.com/office/powerpoint/2010/main" val="2156976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lever is a basic</a:t>
            </a:r>
            <a:r>
              <a:rPr lang="en-GB" baseline="0" dirty="0" smtClean="0"/>
              <a:t> mechanism that produces </a:t>
            </a:r>
            <a:r>
              <a:rPr lang="en-GB" b="1" baseline="0" dirty="0" smtClean="0"/>
              <a:t>Mechanical Advantage</a:t>
            </a:r>
            <a:r>
              <a:rPr lang="en-GB" baseline="0" dirty="0" smtClean="0"/>
              <a:t>.  The advantage is that the output Force is greater than the input Force.</a:t>
            </a:r>
            <a:endParaRPr lang="en-GB" dirty="0" smtClean="0"/>
          </a:p>
          <a:p>
            <a:endParaRPr lang="en-GB" dirty="0" smtClean="0"/>
          </a:p>
          <a:p>
            <a:r>
              <a:rPr lang="en-GB" b="1" dirty="0" smtClean="0"/>
              <a:t>Mechanical Advantage </a:t>
            </a:r>
            <a:r>
              <a:rPr lang="en-GB" dirty="0" smtClean="0"/>
              <a:t>(MA) is a ratio and as such </a:t>
            </a:r>
            <a:r>
              <a:rPr lang="en-GB" baseline="0" dirty="0" smtClean="0"/>
              <a:t>(for levers) </a:t>
            </a:r>
            <a:r>
              <a:rPr lang="en-GB" dirty="0" smtClean="0"/>
              <a:t>can be calculated using either Load (weight, or output force) divided by effort (input force), or length of input</a:t>
            </a:r>
            <a:r>
              <a:rPr lang="en-GB" baseline="0" dirty="0" smtClean="0"/>
              <a:t> arm (L</a:t>
            </a:r>
            <a:r>
              <a:rPr lang="en-GB" baseline="-25000" dirty="0" smtClean="0"/>
              <a:t>2</a:t>
            </a:r>
            <a:r>
              <a:rPr lang="en-GB" baseline="0" dirty="0" smtClean="0"/>
              <a:t>) divided by the length of the output arm (L</a:t>
            </a:r>
            <a:r>
              <a:rPr lang="en-GB" baseline="-25000" dirty="0" smtClean="0"/>
              <a:t>1</a:t>
            </a:r>
            <a:r>
              <a:rPr lang="en-GB" baseline="0" dirty="0" smtClean="0"/>
              <a:t>)</a:t>
            </a:r>
          </a:p>
          <a:p>
            <a:endParaRPr lang="en-GB" baseline="0" dirty="0" smtClean="0"/>
          </a:p>
          <a:p>
            <a:r>
              <a:rPr lang="en-GB" baseline="0" dirty="0" smtClean="0"/>
              <a:t>This Mechanical Advantage does not come free.  The </a:t>
            </a:r>
            <a:r>
              <a:rPr lang="en-GB" b="1" baseline="0" dirty="0" smtClean="0"/>
              <a:t>Velocity Ratio </a:t>
            </a:r>
            <a:r>
              <a:rPr lang="en-GB" baseline="0" dirty="0" smtClean="0"/>
              <a:t>shows the distance moved by the effort (the input Force) is greater than the distance moved by the Load (output Force).</a:t>
            </a:r>
          </a:p>
          <a:p>
            <a:endParaRPr lang="en-GB" dirty="0"/>
          </a:p>
          <a:p>
            <a:r>
              <a:rPr lang="en-GB" dirty="0" smtClean="0"/>
              <a:t>&lt;Click 1&gt;</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9</a:t>
            </a:fld>
            <a:endParaRPr lang="en-GB" dirty="0"/>
          </a:p>
        </p:txBody>
      </p:sp>
    </p:spTree>
    <p:extLst>
      <p:ext uri="{BB962C8B-B14F-4D97-AF65-F5344CB8AC3E}">
        <p14:creationId xmlns:p14="http://schemas.microsoft.com/office/powerpoint/2010/main" val="1207676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919"/>
            <a:ext cx="10361851" cy="1470366"/>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843627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5374"/>
        </a:solidFill>
        <a:effectLst/>
      </p:bgPr>
    </p:bg>
    <p:spTree>
      <p:nvGrpSpPr>
        <p:cNvPr id="1" name=""/>
        <p:cNvGrpSpPr/>
        <p:nvPr/>
      </p:nvGrpSpPr>
      <p:grpSpPr>
        <a:xfrm>
          <a:off x="0" y="0"/>
          <a:ext cx="0" cy="0"/>
          <a:chOff x="0" y="0"/>
          <a:chExt cx="0" cy="0"/>
        </a:xfrm>
      </p:grpSpPr>
      <p:pic>
        <p:nvPicPr>
          <p:cNvPr id="8" name="Picture 7" descr="Goblins green title box.ai"/>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1826"/>
            <a:ext cx="5543175" cy="974225"/>
          </a:xfrm>
          <a:prstGeom prst="rect">
            <a:avLst/>
          </a:prstGeom>
        </p:spPr>
      </p:pic>
      <p:pic>
        <p:nvPicPr>
          <p:cNvPr id="9" name="Picture 8" descr="white electric line.ai"/>
          <p:cNvPicPr>
            <a:picLocks noChangeAspect="1"/>
          </p:cNvPicPr>
          <p:nvPr userDrawn="1"/>
        </p:nvPicPr>
        <p:blipFill rotWithShape="1">
          <a:blip r:embed="rId3" cstate="print">
            <a:extLst>
              <a:ext uri="{28A0092B-C50C-407E-A947-70E740481C1C}">
                <a14:useLocalDpi xmlns:a14="http://schemas.microsoft.com/office/drawing/2010/main" val="0"/>
              </a:ext>
            </a:extLst>
          </a:blip>
          <a:srcRect t="62072"/>
          <a:stretch/>
        </p:blipFill>
        <p:spPr>
          <a:xfrm>
            <a:off x="-1288502" y="13516"/>
            <a:ext cx="4508500" cy="1367971"/>
          </a:xfrm>
          <a:prstGeom prst="rect">
            <a:avLst/>
          </a:prstGeom>
        </p:spPr>
      </p:pic>
      <p:sp>
        <p:nvSpPr>
          <p:cNvPr id="2" name="Title 1"/>
          <p:cNvSpPr>
            <a:spLocks noGrp="1"/>
          </p:cNvSpPr>
          <p:nvPr>
            <p:ph type="ctrTitle"/>
          </p:nvPr>
        </p:nvSpPr>
        <p:spPr>
          <a:xfrm>
            <a:off x="838622" y="405458"/>
            <a:ext cx="4536504" cy="891571"/>
          </a:xfrm>
        </p:spPr>
        <p:txBody>
          <a:bodyPr>
            <a:normAutofit/>
          </a:bodyPr>
          <a:lstStyle>
            <a:lvl1pPr algn="l">
              <a:defRPr sz="4000">
                <a:solidFill>
                  <a:schemeClr val="bg1"/>
                </a:solidFill>
                <a:latin typeface="Arial" panose="020B0604020202020204" pitchFamily="34" charset="0"/>
                <a:cs typeface="Arial" panose="020B0604020202020204" pitchFamily="34" charset="0"/>
              </a:defRPr>
            </a:lvl1pPr>
          </a:lstStyle>
          <a:p>
            <a:r>
              <a:rPr lang="en-US" dirty="0" smtClean="0"/>
              <a:t>Click to edit</a:t>
            </a:r>
            <a:endParaRPr lang="en-GB" dirty="0"/>
          </a:p>
        </p:txBody>
      </p:sp>
    </p:spTree>
    <p:extLst>
      <p:ext uri="{BB962C8B-B14F-4D97-AF65-F5344CB8AC3E}">
        <p14:creationId xmlns:p14="http://schemas.microsoft.com/office/powerpoint/2010/main" val="2247635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5374"/>
        </a:solidFill>
        <a:effectLst/>
      </p:bgPr>
    </p:bg>
    <p:spTree>
      <p:nvGrpSpPr>
        <p:cNvPr id="1" name=""/>
        <p:cNvGrpSpPr/>
        <p:nvPr/>
      </p:nvGrpSpPr>
      <p:grpSpPr>
        <a:xfrm>
          <a:off x="0" y="0"/>
          <a:ext cx="0" cy="0"/>
          <a:chOff x="0" y="0"/>
          <a:chExt cx="0" cy="0"/>
        </a:xfrm>
      </p:grpSpPr>
      <p:pic>
        <p:nvPicPr>
          <p:cNvPr id="8" name="Picture 7" descr="Goblins green title box.ai"/>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411826"/>
            <a:ext cx="5543175" cy="974225"/>
          </a:xfrm>
          <a:prstGeom prst="rect">
            <a:avLst/>
          </a:prstGeom>
        </p:spPr>
      </p:pic>
      <p:pic>
        <p:nvPicPr>
          <p:cNvPr id="9" name="Picture 8" descr="white electric line.ai"/>
          <p:cNvPicPr>
            <a:picLocks noChangeAspect="1"/>
          </p:cNvPicPr>
          <p:nvPr userDrawn="1"/>
        </p:nvPicPr>
        <p:blipFill rotWithShape="1">
          <a:blip r:embed="rId3" cstate="print">
            <a:extLst>
              <a:ext uri="{28A0092B-C50C-407E-A947-70E740481C1C}">
                <a14:useLocalDpi xmlns:a14="http://schemas.microsoft.com/office/drawing/2010/main" val="0"/>
              </a:ext>
            </a:extLst>
          </a:blip>
          <a:srcRect t="62072"/>
          <a:stretch/>
        </p:blipFill>
        <p:spPr>
          <a:xfrm>
            <a:off x="-1288502" y="13516"/>
            <a:ext cx="4508500" cy="1367971"/>
          </a:xfrm>
          <a:prstGeom prst="rect">
            <a:avLst/>
          </a:prstGeom>
        </p:spPr>
      </p:pic>
      <p:sp>
        <p:nvSpPr>
          <p:cNvPr id="2" name="Title 1"/>
          <p:cNvSpPr>
            <a:spLocks noGrp="1"/>
          </p:cNvSpPr>
          <p:nvPr>
            <p:ph type="ctrTitle"/>
          </p:nvPr>
        </p:nvSpPr>
        <p:spPr>
          <a:xfrm>
            <a:off x="838622" y="405458"/>
            <a:ext cx="4536504" cy="891571"/>
          </a:xfrm>
        </p:spPr>
        <p:txBody>
          <a:bodyPr>
            <a:normAutofit/>
          </a:bodyPr>
          <a:lstStyle>
            <a:lvl1pPr algn="l">
              <a:defRPr sz="4000">
                <a:solidFill>
                  <a:schemeClr val="bg1"/>
                </a:solidFill>
                <a:latin typeface="Arial" panose="020B0604020202020204" pitchFamily="34" charset="0"/>
                <a:cs typeface="Arial" panose="020B0604020202020204" pitchFamily="34" charset="0"/>
              </a:defRPr>
            </a:lvl1pPr>
          </a:lstStyle>
          <a:p>
            <a:r>
              <a:rPr lang="en-US" dirty="0" smtClean="0"/>
              <a:t>Click to edit</a:t>
            </a:r>
            <a:endParaRPr lang="en-GB" dirty="0"/>
          </a:p>
        </p:txBody>
      </p:sp>
      <p:sp>
        <p:nvSpPr>
          <p:cNvPr id="5" name="Content Placeholder 2"/>
          <p:cNvSpPr>
            <a:spLocks noGrp="1"/>
          </p:cNvSpPr>
          <p:nvPr>
            <p:ph idx="1"/>
          </p:nvPr>
        </p:nvSpPr>
        <p:spPr>
          <a:xfrm>
            <a:off x="609521" y="1600573"/>
            <a:ext cx="10971372"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1881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609521" y="1600573"/>
            <a:ext cx="10971372"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94781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609521" y="1600573"/>
            <a:ext cx="5384099"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196793" y="1600573"/>
            <a:ext cx="5384099"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964057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Tree>
    <p:extLst>
      <p:ext uri="{BB962C8B-B14F-4D97-AF65-F5344CB8AC3E}">
        <p14:creationId xmlns:p14="http://schemas.microsoft.com/office/powerpoint/2010/main" val="1013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00537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831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37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21917" tIns="60958" rIns="121917" bIns="60958"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609521" y="1600573"/>
            <a:ext cx="10971372" cy="4421510"/>
          </a:xfrm>
          <a:prstGeom prst="rect">
            <a:avLst/>
          </a:prstGeom>
        </p:spPr>
        <p:txBody>
          <a:bodyPr vert="horz" lIns="121917" tIns="60958" rIns="121917" bIns="60958"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7" name="Group 6"/>
          <p:cNvGrpSpPr/>
          <p:nvPr userDrawn="1"/>
        </p:nvGrpSpPr>
        <p:grpSpPr>
          <a:xfrm>
            <a:off x="1" y="6027407"/>
            <a:ext cx="12192000" cy="858771"/>
            <a:chOff x="1" y="6295154"/>
            <a:chExt cx="12192000" cy="858771"/>
          </a:xfrm>
        </p:grpSpPr>
        <p:pic>
          <p:nvPicPr>
            <p:cNvPr id="8" name="Picture 7" descr="Goblins green title box.ai"/>
            <p:cNvPicPr>
              <a:picLocks noChangeAspect="1"/>
            </p:cNvPicPr>
            <p:nvPr/>
          </p:nvPicPr>
          <p:blipFill rotWithShape="1">
            <a:blip r:embed="rId9" cstate="print">
              <a:biLevel thresh="50000"/>
              <a:extLst>
                <a:ext uri="{28A0092B-C50C-407E-A947-70E740481C1C}">
                  <a14:useLocalDpi xmlns:a14="http://schemas.microsoft.com/office/drawing/2010/main" val="0"/>
                </a:ext>
              </a:extLst>
            </a:blip>
            <a:srcRect r="17620"/>
            <a:stretch/>
          </p:blipFill>
          <p:spPr>
            <a:xfrm>
              <a:off x="1" y="6295154"/>
              <a:ext cx="12192000" cy="858771"/>
            </a:xfrm>
            <a:prstGeom prst="rect">
              <a:avLst/>
            </a:prstGeom>
          </p:spPr>
        </p:pic>
        <p:pic>
          <p:nvPicPr>
            <p:cNvPr id="9" name="Picture 8" descr="Greenpower Solo Logo EPS.eps"/>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9347" y="6515940"/>
              <a:ext cx="2282241" cy="416564"/>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0980" y="6495392"/>
              <a:ext cx="1714802" cy="399802"/>
            </a:xfrm>
            <a:prstGeom prst="rect">
              <a:avLst/>
            </a:prstGeom>
          </p:spPr>
        </p:pic>
      </p:grpSp>
    </p:spTree>
    <p:extLst>
      <p:ext uri="{BB962C8B-B14F-4D97-AF65-F5344CB8AC3E}">
        <p14:creationId xmlns:p14="http://schemas.microsoft.com/office/powerpoint/2010/main" val="4131255714"/>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52" r:id="rId5"/>
    <p:sldLayoutId id="2147483654" r:id="rId6"/>
    <p:sldLayoutId id="2147483655" r:id="rId7"/>
  </p:sldLayoutIdLst>
  <p:txStyles>
    <p:titleStyle>
      <a:lvl1pPr algn="l" defTabSz="1219170" rtl="0" eaLnBrk="1" latinLnBrk="0" hangingPunct="1">
        <a:spcBef>
          <a:spcPct val="0"/>
        </a:spcBef>
        <a:buNone/>
        <a:defRPr sz="4800" kern="1200">
          <a:solidFill>
            <a:schemeClr val="bg1"/>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bg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8.gif"/><Relationship Id="rId4" Type="http://schemas.openxmlformats.org/officeDocument/2006/relationships/image" Target="../media/image17.gif"/></Relationships>
</file>

<file path=ppt/slides/_rels/slide1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1.gif"/><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Gears &amp; Levers</a:t>
            </a:r>
            <a:endParaRPr lang="en-GB" dirty="0"/>
          </a:p>
        </p:txBody>
      </p:sp>
      <p:sp>
        <p:nvSpPr>
          <p:cNvPr id="5" name="TextBox 4"/>
          <p:cNvSpPr txBox="1"/>
          <p:nvPr/>
        </p:nvSpPr>
        <p:spPr>
          <a:xfrm>
            <a:off x="6844147" y="1486110"/>
            <a:ext cx="4738253" cy="4154984"/>
          </a:xfrm>
          <a:prstGeom prst="rect">
            <a:avLst/>
          </a:prstGeom>
          <a:noFill/>
        </p:spPr>
        <p:txBody>
          <a:bodyPr wrap="square" rtlCol="0">
            <a:spAutoFit/>
          </a:bodyPr>
          <a:lstStyle/>
          <a:p>
            <a:r>
              <a:rPr lang="en-GB" dirty="0" smtClean="0">
                <a:solidFill>
                  <a:schemeClr val="bg1"/>
                </a:solidFill>
              </a:rPr>
              <a:t>[</a:t>
            </a:r>
            <a:r>
              <a:rPr lang="en-GB" b="1" dirty="0" smtClean="0">
                <a:solidFill>
                  <a:schemeClr val="bg1"/>
                </a:solidFill>
              </a:rPr>
              <a:t>Gear</a:t>
            </a:r>
            <a:r>
              <a:rPr lang="en-GB" dirty="0" smtClean="0">
                <a:solidFill>
                  <a:schemeClr val="bg1"/>
                </a:solidFill>
              </a:rPr>
              <a:t>] </a:t>
            </a:r>
            <a:r>
              <a:rPr lang="en-GB" i="1" dirty="0" smtClean="0">
                <a:solidFill>
                  <a:schemeClr val="bg1"/>
                </a:solidFill>
              </a:rPr>
              <a:t>noun</a:t>
            </a:r>
          </a:p>
          <a:p>
            <a:r>
              <a:rPr lang="en-GB" dirty="0" smtClean="0">
                <a:solidFill>
                  <a:schemeClr val="bg1"/>
                </a:solidFill>
              </a:rPr>
              <a:t>A toothed wheel that works with others to alter the relation between the speed of a driving mechanism and the speed of the driven part.</a:t>
            </a:r>
          </a:p>
          <a:p>
            <a:endParaRPr lang="en-GB" dirty="0">
              <a:solidFill>
                <a:schemeClr val="bg1"/>
              </a:solidFill>
            </a:endParaRPr>
          </a:p>
          <a:p>
            <a:r>
              <a:rPr lang="en-GB" dirty="0" smtClean="0">
                <a:solidFill>
                  <a:schemeClr val="bg1"/>
                </a:solidFill>
              </a:rPr>
              <a:t>[</a:t>
            </a:r>
            <a:r>
              <a:rPr lang="en-GB" b="1" dirty="0" smtClean="0">
                <a:solidFill>
                  <a:schemeClr val="bg1"/>
                </a:solidFill>
              </a:rPr>
              <a:t>Lever</a:t>
            </a:r>
            <a:r>
              <a:rPr lang="en-GB" dirty="0" smtClean="0">
                <a:solidFill>
                  <a:schemeClr val="bg1"/>
                </a:solidFill>
              </a:rPr>
              <a:t>] </a:t>
            </a:r>
            <a:r>
              <a:rPr lang="en-GB" i="1" dirty="0" smtClean="0">
                <a:solidFill>
                  <a:schemeClr val="bg1"/>
                </a:solidFill>
              </a:rPr>
              <a:t>noun</a:t>
            </a:r>
          </a:p>
          <a:p>
            <a:r>
              <a:rPr lang="en-GB" dirty="0" smtClean="0">
                <a:solidFill>
                  <a:schemeClr val="bg1"/>
                </a:solidFill>
              </a:rPr>
              <a:t>A rigid bar resting on a pivot (or fulcrum), used to move heavy or firmly fixed load with one end when a force is applied to the other</a:t>
            </a:r>
            <a:endParaRPr lang="en-GB" dirty="0">
              <a:solidFill>
                <a:schemeClr val="bg1"/>
              </a:solidFill>
            </a:endParaRPr>
          </a:p>
        </p:txBody>
      </p:sp>
      <p:sp>
        <p:nvSpPr>
          <p:cNvPr id="2" name="Rectangle 1"/>
          <p:cNvSpPr/>
          <p:nvPr/>
        </p:nvSpPr>
        <p:spPr>
          <a:xfrm>
            <a:off x="0" y="6655644"/>
            <a:ext cx="1270000" cy="15388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n-GB" sz="1000" smtClean="0">
                <a:solidFill>
                  <a:srgbClr val="000000"/>
                </a:solidFill>
                <a:latin typeface="Arial" panose="020B0604020202020204" pitchFamily="34" charset="0"/>
              </a:rPr>
              <a:t>Unrestricted</a:t>
            </a:r>
            <a:endParaRPr lang="en-GB" sz="1000">
              <a:solidFill>
                <a:srgbClr val="000000"/>
              </a:solidFill>
              <a:latin typeface="Arial" panose="020B0604020202020204" pitchFamily="34" charset="0"/>
            </a:endParaRPr>
          </a:p>
        </p:txBody>
      </p:sp>
      <p:grpSp>
        <p:nvGrpSpPr>
          <p:cNvPr id="7" name="Group 6"/>
          <p:cNvGrpSpPr/>
          <p:nvPr/>
        </p:nvGrpSpPr>
        <p:grpSpPr>
          <a:xfrm>
            <a:off x="2595818" y="3579656"/>
            <a:ext cx="3187700" cy="1469690"/>
            <a:chOff x="2368549" y="2325420"/>
            <a:chExt cx="3187700" cy="1469690"/>
          </a:xfrm>
        </p:grpSpPr>
        <p:sp>
          <p:nvSpPr>
            <p:cNvPr id="8" name="Isosceles Triangle 7"/>
            <p:cNvSpPr/>
            <p:nvPr/>
          </p:nvSpPr>
          <p:spPr>
            <a:xfrm>
              <a:off x="3302000" y="3225800"/>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p:cNvGrpSpPr/>
            <p:nvPr/>
          </p:nvGrpSpPr>
          <p:grpSpPr>
            <a:xfrm rot="20816952">
              <a:off x="2368549" y="2325420"/>
              <a:ext cx="3187700" cy="835915"/>
              <a:chOff x="7099299" y="1522800"/>
              <a:chExt cx="3187700" cy="835915"/>
            </a:xfrm>
          </p:grpSpPr>
          <p:sp>
            <p:nvSpPr>
              <p:cNvPr id="10" name="Rectangle 9"/>
              <p:cNvSpPr/>
              <p:nvPr/>
            </p:nvSpPr>
            <p:spPr>
              <a:xfrm>
                <a:off x="7099299" y="2244415"/>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rapezoid 10"/>
              <p:cNvSpPr/>
              <p:nvPr/>
            </p:nvSpPr>
            <p:spPr>
              <a:xfrm>
                <a:off x="7251700" y="1739900"/>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7299694" y="1918900"/>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3" name="Oval 12"/>
              <p:cNvSpPr/>
              <p:nvPr/>
            </p:nvSpPr>
            <p:spPr>
              <a:xfrm>
                <a:off x="7448550" y="1548199"/>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9893299" y="1522800"/>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853" y="1750984"/>
            <a:ext cx="3722446" cy="2274828"/>
          </a:xfrm>
          <a:prstGeom prst="rect">
            <a:avLst/>
          </a:prstGeom>
        </p:spPr>
      </p:pic>
    </p:spTree>
    <p:extLst>
      <p:ext uri="{BB962C8B-B14F-4D97-AF65-F5344CB8AC3E}">
        <p14:creationId xmlns:p14="http://schemas.microsoft.com/office/powerpoint/2010/main" val="3727984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8087391" y="610321"/>
            <a:ext cx="3187700" cy="1384181"/>
            <a:chOff x="7934990" y="1555852"/>
            <a:chExt cx="3187700" cy="1384181"/>
          </a:xfrm>
        </p:grpSpPr>
        <p:sp>
          <p:nvSpPr>
            <p:cNvPr id="7" name="Isosceles Triangle 6"/>
            <p:cNvSpPr/>
            <p:nvPr/>
          </p:nvSpPr>
          <p:spPr>
            <a:xfrm>
              <a:off x="8595400" y="2370723"/>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p:cNvGrpSpPr/>
            <p:nvPr/>
          </p:nvGrpSpPr>
          <p:grpSpPr>
            <a:xfrm>
              <a:off x="7934990" y="1555852"/>
              <a:ext cx="3187700" cy="837900"/>
              <a:chOff x="6783258" y="2830488"/>
              <a:chExt cx="3187700" cy="837900"/>
            </a:xfrm>
          </p:grpSpPr>
          <p:sp>
            <p:nvSpPr>
              <p:cNvPr id="9" name="Rectangle 8"/>
              <p:cNvSpPr/>
              <p:nvPr/>
            </p:nvSpPr>
            <p:spPr>
              <a:xfrm>
                <a:off x="6783258" y="3554088"/>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rapezoid 9"/>
              <p:cNvSpPr/>
              <p:nvPr/>
            </p:nvSpPr>
            <p:spPr>
              <a:xfrm>
                <a:off x="6935659" y="3049573"/>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983653" y="3228573"/>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2" name="Oval 11"/>
              <p:cNvSpPr/>
              <p:nvPr/>
            </p:nvSpPr>
            <p:spPr>
              <a:xfrm>
                <a:off x="7132509" y="2857872"/>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rot="5400000">
                <a:off x="9327017" y="2996088"/>
                <a:ext cx="723600" cy="392400"/>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Effort</a:t>
                </a:r>
                <a:endParaRPr lang="en-GB" sz="1600" dirty="0">
                  <a:solidFill>
                    <a:schemeClr val="tx1"/>
                  </a:solidFill>
                </a:endParaRPr>
              </a:p>
            </p:txBody>
          </p:sp>
        </p:grpSp>
      </p:grpSp>
      <p:grpSp>
        <p:nvGrpSpPr>
          <p:cNvPr id="37" name="Group 36"/>
          <p:cNvGrpSpPr/>
          <p:nvPr/>
        </p:nvGrpSpPr>
        <p:grpSpPr>
          <a:xfrm>
            <a:off x="7893945" y="1877368"/>
            <a:ext cx="3511378" cy="1488734"/>
            <a:chOff x="7893945" y="1877368"/>
            <a:chExt cx="3511378" cy="1488734"/>
          </a:xfrm>
        </p:grpSpPr>
        <p:sp>
          <p:nvSpPr>
            <p:cNvPr id="15" name="Isosceles Triangle 14"/>
            <p:cNvSpPr/>
            <p:nvPr/>
          </p:nvSpPr>
          <p:spPr>
            <a:xfrm>
              <a:off x="8747801" y="27967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p:cNvCxnSpPr/>
            <p:nvPr/>
          </p:nvCxnSpPr>
          <p:spPr>
            <a:xfrm>
              <a:off x="8087391" y="27639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9062792" y="2360000"/>
              <a:ext cx="0" cy="36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1262391" y="21800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8084882" y="21800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1102035" y="1877368"/>
              <a:ext cx="303288" cy="400110"/>
            </a:xfrm>
            <a:prstGeom prst="rect">
              <a:avLst/>
            </a:prstGeom>
          </p:spPr>
          <p:txBody>
            <a:bodyPr wrap="none">
              <a:spAutoFit/>
            </a:bodyPr>
            <a:lstStyle/>
            <a:p>
              <a:r>
                <a:rPr lang="en-GB" sz="2000" dirty="0">
                  <a:solidFill>
                    <a:schemeClr val="bg1"/>
                  </a:solidFill>
                </a:rPr>
                <a:t>F</a:t>
              </a:r>
            </a:p>
          </p:txBody>
        </p:sp>
        <p:sp>
          <p:nvSpPr>
            <p:cNvPr id="30" name="Rectangle 29"/>
            <p:cNvSpPr/>
            <p:nvPr/>
          </p:nvSpPr>
          <p:spPr>
            <a:xfrm>
              <a:off x="7893945" y="1877368"/>
              <a:ext cx="412292" cy="400110"/>
            </a:xfrm>
            <a:prstGeom prst="rect">
              <a:avLst/>
            </a:prstGeom>
          </p:spPr>
          <p:txBody>
            <a:bodyPr wrap="none">
              <a:spAutoFit/>
            </a:bodyPr>
            <a:lstStyle/>
            <a:p>
              <a:r>
                <a:rPr lang="en-GB" sz="2000" dirty="0" smtClean="0">
                  <a:solidFill>
                    <a:schemeClr val="bg1"/>
                  </a:solidFill>
                </a:rPr>
                <a:t>W</a:t>
              </a:r>
              <a:endParaRPr lang="en-GB" sz="2000" dirty="0">
                <a:solidFill>
                  <a:schemeClr val="bg1"/>
                </a:solidFill>
              </a:endParaRPr>
            </a:p>
          </p:txBody>
        </p:sp>
        <p:cxnSp>
          <p:nvCxnSpPr>
            <p:cNvPr id="32" name="Straight Arrow Connector 31"/>
            <p:cNvCxnSpPr/>
            <p:nvPr/>
          </p:nvCxnSpPr>
          <p:spPr>
            <a:xfrm>
              <a:off x="8087391" y="2450000"/>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9062792" y="2450000"/>
              <a:ext cx="2199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8403305" y="2082503"/>
              <a:ext cx="378630" cy="400110"/>
            </a:xfrm>
            <a:prstGeom prst="rect">
              <a:avLst/>
            </a:prstGeom>
          </p:spPr>
          <p:txBody>
            <a:bodyPr wrap="none">
              <a:spAutoFit/>
            </a:bodyPr>
            <a:lstStyle/>
            <a:p>
              <a:r>
                <a:rPr lang="en-GB" sz="2000" dirty="0" smtClean="0">
                  <a:solidFill>
                    <a:schemeClr val="bg1"/>
                  </a:solidFill>
                </a:rPr>
                <a:t>L</a:t>
              </a:r>
              <a:r>
                <a:rPr lang="en-GB" sz="2000" baseline="-25000" dirty="0" smtClean="0">
                  <a:solidFill>
                    <a:schemeClr val="bg1"/>
                  </a:solidFill>
                </a:rPr>
                <a:t>1</a:t>
              </a:r>
              <a:endParaRPr lang="en-GB" sz="2000" baseline="-25000" dirty="0">
                <a:solidFill>
                  <a:schemeClr val="bg1"/>
                </a:solidFill>
              </a:endParaRPr>
            </a:p>
          </p:txBody>
        </p:sp>
        <p:sp>
          <p:nvSpPr>
            <p:cNvPr id="36" name="Rectangle 35"/>
            <p:cNvSpPr/>
            <p:nvPr/>
          </p:nvSpPr>
          <p:spPr>
            <a:xfrm>
              <a:off x="9989766" y="2092971"/>
              <a:ext cx="378630" cy="400110"/>
            </a:xfrm>
            <a:prstGeom prst="rect">
              <a:avLst/>
            </a:prstGeom>
          </p:spPr>
          <p:txBody>
            <a:bodyPr wrap="none">
              <a:spAutoFit/>
            </a:bodyPr>
            <a:lstStyle/>
            <a:p>
              <a:r>
                <a:rPr lang="en-GB" sz="2000" dirty="0" smtClean="0">
                  <a:solidFill>
                    <a:schemeClr val="bg1"/>
                  </a:solidFill>
                </a:rPr>
                <a:t>L</a:t>
              </a:r>
              <a:r>
                <a:rPr lang="en-GB" sz="2000" baseline="-25000" dirty="0" smtClean="0">
                  <a:solidFill>
                    <a:schemeClr val="bg1"/>
                  </a:solidFill>
                </a:rPr>
                <a:t>2</a:t>
              </a:r>
              <a:endParaRPr lang="en-GB" sz="2000" baseline="-25000" dirty="0">
                <a:solidFill>
                  <a:schemeClr val="bg1"/>
                </a:solidFill>
              </a:endParaRPr>
            </a:p>
          </p:txBody>
        </p:sp>
      </p:grpSp>
      <p:grpSp>
        <p:nvGrpSpPr>
          <p:cNvPr id="93" name="Group 92"/>
          <p:cNvGrpSpPr/>
          <p:nvPr/>
        </p:nvGrpSpPr>
        <p:grpSpPr>
          <a:xfrm>
            <a:off x="588805" y="1219031"/>
            <a:ext cx="5943165" cy="1249836"/>
            <a:chOff x="588805" y="1219031"/>
            <a:chExt cx="5943165" cy="1249836"/>
          </a:xfrm>
        </p:grpSpPr>
        <p:sp>
          <p:nvSpPr>
            <p:cNvPr id="19" name="TextBox 18"/>
            <p:cNvSpPr txBox="1"/>
            <p:nvPr/>
          </p:nvSpPr>
          <p:spPr>
            <a:xfrm>
              <a:off x="588805" y="1219031"/>
              <a:ext cx="5943165" cy="461665"/>
            </a:xfrm>
            <a:prstGeom prst="rect">
              <a:avLst/>
            </a:prstGeom>
            <a:noFill/>
          </p:spPr>
          <p:txBody>
            <a:bodyPr wrap="none" rtlCol="0">
              <a:spAutoFit/>
            </a:bodyPr>
            <a:lstStyle/>
            <a:p>
              <a:r>
                <a:rPr lang="en-GB" b="1" dirty="0" smtClean="0">
                  <a:solidFill>
                    <a:schemeClr val="bg1"/>
                  </a:solidFill>
                </a:rPr>
                <a:t>Calculating the force required for equilibrium</a:t>
              </a:r>
              <a:endParaRPr lang="en-GB" b="1" dirty="0">
                <a:solidFill>
                  <a:schemeClr val="bg1"/>
                </a:solidFill>
              </a:endParaRPr>
            </a:p>
          </p:txBody>
        </p:sp>
        <p:sp>
          <p:nvSpPr>
            <p:cNvPr id="43" name="TextBox 42"/>
            <p:cNvSpPr txBox="1"/>
            <p:nvPr/>
          </p:nvSpPr>
          <p:spPr>
            <a:xfrm>
              <a:off x="588805" y="2007202"/>
              <a:ext cx="1901483" cy="461665"/>
            </a:xfrm>
            <a:prstGeom prst="rect">
              <a:avLst/>
            </a:prstGeom>
            <a:noFill/>
          </p:spPr>
          <p:txBody>
            <a:bodyPr wrap="none" rtlCol="0">
              <a:spAutoFit/>
            </a:bodyPr>
            <a:lstStyle/>
            <a:p>
              <a:r>
                <a:rPr lang="en-GB" dirty="0" smtClean="0">
                  <a:solidFill>
                    <a:schemeClr val="bg1"/>
                  </a:solidFill>
                </a:rPr>
                <a:t>F x L</a:t>
              </a:r>
              <a:r>
                <a:rPr lang="en-GB" baseline="-25000" dirty="0" smtClean="0">
                  <a:solidFill>
                    <a:schemeClr val="bg1"/>
                  </a:solidFill>
                </a:rPr>
                <a:t>2</a:t>
              </a:r>
              <a:r>
                <a:rPr lang="en-GB" dirty="0" smtClean="0">
                  <a:solidFill>
                    <a:schemeClr val="bg1"/>
                  </a:solidFill>
                </a:rPr>
                <a:t> = W x L</a:t>
              </a:r>
              <a:r>
                <a:rPr lang="en-GB" baseline="-25000" dirty="0" smtClean="0">
                  <a:solidFill>
                    <a:schemeClr val="bg1"/>
                  </a:solidFill>
                </a:rPr>
                <a:t>1</a:t>
              </a:r>
              <a:endParaRPr lang="en-GB" baseline="-25000" dirty="0">
                <a:solidFill>
                  <a:schemeClr val="bg1"/>
                </a:solidFill>
              </a:endParaRPr>
            </a:p>
          </p:txBody>
        </p:sp>
      </p:grpSp>
      <p:grpSp>
        <p:nvGrpSpPr>
          <p:cNvPr id="44" name="Group 43"/>
          <p:cNvGrpSpPr/>
          <p:nvPr/>
        </p:nvGrpSpPr>
        <p:grpSpPr>
          <a:xfrm>
            <a:off x="4340984" y="1822535"/>
            <a:ext cx="1691667" cy="830997"/>
            <a:chOff x="2836455" y="1724495"/>
            <a:chExt cx="1691667" cy="830997"/>
          </a:xfrm>
        </p:grpSpPr>
        <p:sp>
          <p:nvSpPr>
            <p:cNvPr id="39" name="TextBox 38"/>
            <p:cNvSpPr txBox="1"/>
            <p:nvPr/>
          </p:nvSpPr>
          <p:spPr>
            <a:xfrm>
              <a:off x="3378448" y="1724495"/>
              <a:ext cx="1149674" cy="830997"/>
            </a:xfrm>
            <a:prstGeom prst="rect">
              <a:avLst/>
            </a:prstGeom>
            <a:noFill/>
          </p:spPr>
          <p:txBody>
            <a:bodyPr wrap="none" rtlCol="0">
              <a:spAutoFit/>
            </a:bodyPr>
            <a:lstStyle/>
            <a:p>
              <a:pPr algn="ctr"/>
              <a:r>
                <a:rPr lang="en-GB" dirty="0" smtClean="0">
                  <a:solidFill>
                    <a:schemeClr val="bg1"/>
                  </a:solidFill>
                </a:rPr>
                <a:t>(W x L</a:t>
              </a:r>
              <a:r>
                <a:rPr lang="en-GB" baseline="-25000" dirty="0" smtClean="0">
                  <a:solidFill>
                    <a:schemeClr val="bg1"/>
                  </a:solidFill>
                </a:rPr>
                <a:t>1</a:t>
              </a:r>
              <a:r>
                <a:rPr lang="en-GB" dirty="0" smtClean="0">
                  <a:solidFill>
                    <a:schemeClr val="bg1"/>
                  </a:solidFill>
                </a:rPr>
                <a:t>)</a:t>
              </a:r>
            </a:p>
            <a:p>
              <a:pPr algn="ctr"/>
              <a:r>
                <a:rPr lang="en-GB" dirty="0" smtClean="0">
                  <a:solidFill>
                    <a:schemeClr val="bg1"/>
                  </a:solidFill>
                </a:rPr>
                <a:t>L</a:t>
              </a:r>
              <a:r>
                <a:rPr lang="en-GB" baseline="-25000" dirty="0" smtClean="0">
                  <a:solidFill>
                    <a:schemeClr val="bg1"/>
                  </a:solidFill>
                </a:rPr>
                <a:t>2</a:t>
              </a:r>
              <a:endParaRPr lang="en-GB" baseline="-25000" dirty="0">
                <a:solidFill>
                  <a:schemeClr val="bg1"/>
                </a:solidFill>
              </a:endParaRPr>
            </a:p>
          </p:txBody>
        </p:sp>
        <p:cxnSp>
          <p:nvCxnSpPr>
            <p:cNvPr id="41" name="Straight Connector 40"/>
            <p:cNvCxnSpPr/>
            <p:nvPr/>
          </p:nvCxnSpPr>
          <p:spPr>
            <a:xfrm>
              <a:off x="3433537" y="2139993"/>
              <a:ext cx="1031085"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836455" y="1909160"/>
              <a:ext cx="548548" cy="461665"/>
            </a:xfrm>
            <a:prstGeom prst="rect">
              <a:avLst/>
            </a:prstGeom>
            <a:noFill/>
          </p:spPr>
          <p:txBody>
            <a:bodyPr wrap="none" rtlCol="0">
              <a:spAutoFit/>
            </a:bodyPr>
            <a:lstStyle/>
            <a:p>
              <a:r>
                <a:rPr lang="en-GB" dirty="0" smtClean="0">
                  <a:solidFill>
                    <a:schemeClr val="bg1"/>
                  </a:solidFill>
                </a:rPr>
                <a:t>F =</a:t>
              </a:r>
              <a:endParaRPr lang="en-GB" dirty="0">
                <a:solidFill>
                  <a:schemeClr val="bg1"/>
                </a:solidFill>
              </a:endParaRPr>
            </a:p>
          </p:txBody>
        </p:sp>
      </p:grpSp>
      <p:grpSp>
        <p:nvGrpSpPr>
          <p:cNvPr id="70" name="Group 69"/>
          <p:cNvGrpSpPr/>
          <p:nvPr/>
        </p:nvGrpSpPr>
        <p:grpSpPr>
          <a:xfrm>
            <a:off x="8249317" y="3618844"/>
            <a:ext cx="3838288" cy="1551915"/>
            <a:chOff x="7893945" y="1814187"/>
            <a:chExt cx="3838288" cy="1551915"/>
          </a:xfrm>
        </p:grpSpPr>
        <p:sp>
          <p:nvSpPr>
            <p:cNvPr id="71" name="Isosceles Triangle 70"/>
            <p:cNvSpPr/>
            <p:nvPr/>
          </p:nvSpPr>
          <p:spPr>
            <a:xfrm>
              <a:off x="8747801" y="27967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2" name="Straight Connector 71"/>
            <p:cNvCxnSpPr/>
            <p:nvPr/>
          </p:nvCxnSpPr>
          <p:spPr>
            <a:xfrm>
              <a:off x="8087391" y="27639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9062792" y="2360000"/>
              <a:ext cx="0" cy="36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11262391" y="21800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8084882" y="21800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10920792" y="1814187"/>
              <a:ext cx="811441" cy="400110"/>
            </a:xfrm>
            <a:prstGeom prst="rect">
              <a:avLst/>
            </a:prstGeom>
          </p:spPr>
          <p:txBody>
            <a:bodyPr wrap="none">
              <a:spAutoFit/>
            </a:bodyPr>
            <a:lstStyle/>
            <a:p>
              <a:r>
                <a:rPr lang="en-GB" sz="2000" dirty="0" smtClean="0">
                  <a:solidFill>
                    <a:schemeClr val="bg1"/>
                  </a:solidFill>
                </a:rPr>
                <a:t>100kg</a:t>
              </a:r>
              <a:endParaRPr lang="en-GB" sz="2000" dirty="0">
                <a:solidFill>
                  <a:schemeClr val="bg1"/>
                </a:solidFill>
              </a:endParaRPr>
            </a:p>
          </p:txBody>
        </p:sp>
        <p:sp>
          <p:nvSpPr>
            <p:cNvPr id="77" name="Rectangle 76"/>
            <p:cNvSpPr/>
            <p:nvPr/>
          </p:nvSpPr>
          <p:spPr>
            <a:xfrm>
              <a:off x="7893945" y="1877368"/>
              <a:ext cx="412292" cy="400110"/>
            </a:xfrm>
            <a:prstGeom prst="rect">
              <a:avLst/>
            </a:prstGeom>
          </p:spPr>
          <p:txBody>
            <a:bodyPr wrap="none">
              <a:spAutoFit/>
            </a:bodyPr>
            <a:lstStyle/>
            <a:p>
              <a:r>
                <a:rPr lang="en-GB" sz="2000" dirty="0" smtClean="0">
                  <a:solidFill>
                    <a:schemeClr val="bg1"/>
                  </a:solidFill>
                </a:rPr>
                <a:t>W</a:t>
              </a:r>
              <a:endParaRPr lang="en-GB" sz="2000" dirty="0">
                <a:solidFill>
                  <a:schemeClr val="bg1"/>
                </a:solidFill>
              </a:endParaRPr>
            </a:p>
          </p:txBody>
        </p:sp>
        <p:cxnSp>
          <p:nvCxnSpPr>
            <p:cNvPr id="78" name="Straight Arrow Connector 77"/>
            <p:cNvCxnSpPr/>
            <p:nvPr/>
          </p:nvCxnSpPr>
          <p:spPr>
            <a:xfrm>
              <a:off x="8087391" y="2450000"/>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9062792" y="2450000"/>
              <a:ext cx="2199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8213412" y="2171347"/>
              <a:ext cx="744114" cy="307777"/>
            </a:xfrm>
            <a:prstGeom prst="rect">
              <a:avLst/>
            </a:prstGeom>
          </p:spPr>
          <p:txBody>
            <a:bodyPr wrap="none">
              <a:spAutoFit/>
            </a:bodyPr>
            <a:lstStyle/>
            <a:p>
              <a:r>
                <a:rPr lang="en-GB" sz="1400" dirty="0" smtClean="0">
                  <a:solidFill>
                    <a:schemeClr val="bg1"/>
                  </a:solidFill>
                </a:rPr>
                <a:t>250mm</a:t>
              </a:r>
              <a:endParaRPr lang="en-GB" sz="1400" baseline="-25000" dirty="0">
                <a:solidFill>
                  <a:schemeClr val="bg1"/>
                </a:solidFill>
              </a:endParaRPr>
            </a:p>
          </p:txBody>
        </p:sp>
        <p:sp>
          <p:nvSpPr>
            <p:cNvPr id="81" name="Rectangle 80"/>
            <p:cNvSpPr/>
            <p:nvPr/>
          </p:nvSpPr>
          <p:spPr>
            <a:xfrm>
              <a:off x="9837809" y="2171346"/>
              <a:ext cx="744114" cy="307777"/>
            </a:xfrm>
            <a:prstGeom prst="rect">
              <a:avLst/>
            </a:prstGeom>
          </p:spPr>
          <p:txBody>
            <a:bodyPr wrap="none">
              <a:spAutoFit/>
            </a:bodyPr>
            <a:lstStyle/>
            <a:p>
              <a:r>
                <a:rPr lang="en-GB" sz="1400" dirty="0" smtClean="0">
                  <a:solidFill>
                    <a:schemeClr val="bg1"/>
                  </a:solidFill>
                </a:rPr>
                <a:t>700mm</a:t>
              </a:r>
              <a:endParaRPr lang="en-GB" sz="1400" baseline="-25000" dirty="0">
                <a:solidFill>
                  <a:schemeClr val="bg1"/>
                </a:solidFill>
              </a:endParaRPr>
            </a:p>
          </p:txBody>
        </p:sp>
      </p:grpSp>
      <p:grpSp>
        <p:nvGrpSpPr>
          <p:cNvPr id="91" name="Group 90"/>
          <p:cNvGrpSpPr/>
          <p:nvPr/>
        </p:nvGrpSpPr>
        <p:grpSpPr>
          <a:xfrm>
            <a:off x="165639" y="3642668"/>
            <a:ext cx="3549478" cy="1514134"/>
            <a:chOff x="302799" y="3642668"/>
            <a:chExt cx="3549478" cy="1514134"/>
          </a:xfrm>
        </p:grpSpPr>
        <p:sp>
          <p:nvSpPr>
            <p:cNvPr id="47" name="Isosceles Triangle 46"/>
            <p:cNvSpPr/>
            <p:nvPr/>
          </p:nvSpPr>
          <p:spPr>
            <a:xfrm>
              <a:off x="1194755" y="45874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8" name="Straight Connector 47"/>
            <p:cNvCxnSpPr/>
            <p:nvPr/>
          </p:nvCxnSpPr>
          <p:spPr>
            <a:xfrm>
              <a:off x="534345" y="45546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1509746" y="4150700"/>
              <a:ext cx="0" cy="36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3709345"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531836"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3548989" y="3668068"/>
              <a:ext cx="303288" cy="400110"/>
            </a:xfrm>
            <a:prstGeom prst="rect">
              <a:avLst/>
            </a:prstGeom>
          </p:spPr>
          <p:txBody>
            <a:bodyPr wrap="none">
              <a:spAutoFit/>
            </a:bodyPr>
            <a:lstStyle/>
            <a:p>
              <a:r>
                <a:rPr lang="en-GB" sz="2000" dirty="0">
                  <a:solidFill>
                    <a:schemeClr val="bg1"/>
                  </a:solidFill>
                </a:rPr>
                <a:t>F</a:t>
              </a:r>
            </a:p>
          </p:txBody>
        </p:sp>
        <p:sp>
          <p:nvSpPr>
            <p:cNvPr id="53" name="Rectangle 52"/>
            <p:cNvSpPr/>
            <p:nvPr/>
          </p:nvSpPr>
          <p:spPr>
            <a:xfrm>
              <a:off x="302799" y="3642668"/>
              <a:ext cx="551754" cy="400110"/>
            </a:xfrm>
            <a:prstGeom prst="rect">
              <a:avLst/>
            </a:prstGeom>
          </p:spPr>
          <p:txBody>
            <a:bodyPr wrap="none">
              <a:spAutoFit/>
            </a:bodyPr>
            <a:lstStyle/>
            <a:p>
              <a:r>
                <a:rPr lang="en-GB" sz="2000" dirty="0" smtClean="0">
                  <a:solidFill>
                    <a:schemeClr val="bg1"/>
                  </a:solidFill>
                </a:rPr>
                <a:t>1kg</a:t>
              </a:r>
              <a:endParaRPr lang="en-GB" sz="2000" dirty="0">
                <a:solidFill>
                  <a:schemeClr val="bg1"/>
                </a:solidFill>
              </a:endParaRPr>
            </a:p>
          </p:txBody>
        </p:sp>
        <p:cxnSp>
          <p:nvCxnSpPr>
            <p:cNvPr id="54" name="Straight Arrow Connector 53"/>
            <p:cNvCxnSpPr/>
            <p:nvPr/>
          </p:nvCxnSpPr>
          <p:spPr>
            <a:xfrm>
              <a:off x="534345" y="4240700"/>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1509746" y="4240700"/>
              <a:ext cx="2199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660828" y="3976004"/>
              <a:ext cx="744114" cy="307777"/>
            </a:xfrm>
            <a:prstGeom prst="rect">
              <a:avLst/>
            </a:prstGeom>
          </p:spPr>
          <p:txBody>
            <a:bodyPr wrap="none">
              <a:spAutoFit/>
            </a:bodyPr>
            <a:lstStyle/>
            <a:p>
              <a:r>
                <a:rPr lang="en-GB" sz="1400" dirty="0" smtClean="0">
                  <a:solidFill>
                    <a:schemeClr val="bg1"/>
                  </a:solidFill>
                </a:rPr>
                <a:t>100mm</a:t>
              </a:r>
              <a:endParaRPr lang="en-GB" sz="1400" baseline="-25000" dirty="0">
                <a:solidFill>
                  <a:schemeClr val="bg1"/>
                </a:solidFill>
              </a:endParaRPr>
            </a:p>
          </p:txBody>
        </p:sp>
        <p:sp>
          <p:nvSpPr>
            <p:cNvPr id="82" name="Rectangle 81"/>
            <p:cNvSpPr/>
            <p:nvPr/>
          </p:nvSpPr>
          <p:spPr>
            <a:xfrm>
              <a:off x="2249959" y="3986519"/>
              <a:ext cx="744114" cy="307777"/>
            </a:xfrm>
            <a:prstGeom prst="rect">
              <a:avLst/>
            </a:prstGeom>
          </p:spPr>
          <p:txBody>
            <a:bodyPr wrap="none">
              <a:spAutoFit/>
            </a:bodyPr>
            <a:lstStyle/>
            <a:p>
              <a:r>
                <a:rPr lang="en-GB" sz="1400" dirty="0" smtClean="0">
                  <a:solidFill>
                    <a:schemeClr val="bg1"/>
                  </a:solidFill>
                </a:rPr>
                <a:t>250mm</a:t>
              </a:r>
              <a:endParaRPr lang="en-GB" sz="1400" baseline="-25000" dirty="0">
                <a:solidFill>
                  <a:schemeClr val="bg1"/>
                </a:solidFill>
              </a:endParaRPr>
            </a:p>
          </p:txBody>
        </p:sp>
      </p:grpSp>
      <p:grpSp>
        <p:nvGrpSpPr>
          <p:cNvPr id="92" name="Group 91"/>
          <p:cNvGrpSpPr/>
          <p:nvPr/>
        </p:nvGrpSpPr>
        <p:grpSpPr>
          <a:xfrm>
            <a:off x="4122384" y="3668068"/>
            <a:ext cx="3901414" cy="1488734"/>
            <a:chOff x="4259544" y="3668068"/>
            <a:chExt cx="3901414" cy="1488734"/>
          </a:xfrm>
        </p:grpSpPr>
        <p:sp>
          <p:nvSpPr>
            <p:cNvPr id="59" name="Isosceles Triangle 58"/>
            <p:cNvSpPr/>
            <p:nvPr/>
          </p:nvSpPr>
          <p:spPr>
            <a:xfrm>
              <a:off x="4982736" y="45874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0" name="Straight Connector 59"/>
            <p:cNvCxnSpPr/>
            <p:nvPr/>
          </p:nvCxnSpPr>
          <p:spPr>
            <a:xfrm>
              <a:off x="4843026" y="45546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5310427" y="4150700"/>
              <a:ext cx="0" cy="36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8018026"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4840517"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7857670" y="3668068"/>
              <a:ext cx="303288" cy="400110"/>
            </a:xfrm>
            <a:prstGeom prst="rect">
              <a:avLst/>
            </a:prstGeom>
          </p:spPr>
          <p:txBody>
            <a:bodyPr wrap="none">
              <a:spAutoFit/>
            </a:bodyPr>
            <a:lstStyle/>
            <a:p>
              <a:r>
                <a:rPr lang="en-GB" sz="2000" dirty="0">
                  <a:solidFill>
                    <a:schemeClr val="bg1"/>
                  </a:solidFill>
                </a:rPr>
                <a:t>F</a:t>
              </a:r>
            </a:p>
          </p:txBody>
        </p:sp>
        <p:sp>
          <p:nvSpPr>
            <p:cNvPr id="65" name="Rectangle 64"/>
            <p:cNvSpPr/>
            <p:nvPr/>
          </p:nvSpPr>
          <p:spPr>
            <a:xfrm>
              <a:off x="4547980" y="3668068"/>
              <a:ext cx="681597" cy="400110"/>
            </a:xfrm>
            <a:prstGeom prst="rect">
              <a:avLst/>
            </a:prstGeom>
          </p:spPr>
          <p:txBody>
            <a:bodyPr wrap="none">
              <a:spAutoFit/>
            </a:bodyPr>
            <a:lstStyle/>
            <a:p>
              <a:r>
                <a:rPr lang="en-GB" sz="2000" dirty="0" smtClean="0">
                  <a:solidFill>
                    <a:schemeClr val="bg1"/>
                  </a:solidFill>
                </a:rPr>
                <a:t>25kg</a:t>
              </a:r>
              <a:endParaRPr lang="en-GB" sz="2000" dirty="0">
                <a:solidFill>
                  <a:schemeClr val="bg1"/>
                </a:solidFill>
              </a:endParaRPr>
            </a:p>
          </p:txBody>
        </p:sp>
        <p:cxnSp>
          <p:nvCxnSpPr>
            <p:cNvPr id="66" name="Straight Arrow Connector 65"/>
            <p:cNvCxnSpPr/>
            <p:nvPr/>
          </p:nvCxnSpPr>
          <p:spPr>
            <a:xfrm>
              <a:off x="4843026" y="4240700"/>
              <a:ext cx="467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5310427" y="4240700"/>
              <a:ext cx="2707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4259544" y="3976977"/>
              <a:ext cx="652743" cy="307777"/>
            </a:xfrm>
            <a:prstGeom prst="rect">
              <a:avLst/>
            </a:prstGeom>
          </p:spPr>
          <p:txBody>
            <a:bodyPr wrap="none">
              <a:spAutoFit/>
            </a:bodyPr>
            <a:lstStyle/>
            <a:p>
              <a:r>
                <a:rPr lang="en-GB" sz="1400" dirty="0" smtClean="0">
                  <a:solidFill>
                    <a:schemeClr val="bg1"/>
                  </a:solidFill>
                </a:rPr>
                <a:t>15mm</a:t>
              </a:r>
              <a:endParaRPr lang="en-GB" sz="1400" baseline="-25000" dirty="0">
                <a:solidFill>
                  <a:schemeClr val="bg1"/>
                </a:solidFill>
              </a:endParaRPr>
            </a:p>
          </p:txBody>
        </p:sp>
        <p:sp>
          <p:nvSpPr>
            <p:cNvPr id="69" name="Rectangle 68"/>
            <p:cNvSpPr/>
            <p:nvPr/>
          </p:nvSpPr>
          <p:spPr>
            <a:xfrm>
              <a:off x="6278013" y="3984657"/>
              <a:ext cx="744114" cy="307777"/>
            </a:xfrm>
            <a:prstGeom prst="rect">
              <a:avLst/>
            </a:prstGeom>
          </p:spPr>
          <p:txBody>
            <a:bodyPr wrap="none">
              <a:spAutoFit/>
            </a:bodyPr>
            <a:lstStyle/>
            <a:p>
              <a:r>
                <a:rPr lang="en-GB" sz="1400" dirty="0" smtClean="0">
                  <a:solidFill>
                    <a:schemeClr val="bg1"/>
                  </a:solidFill>
                </a:rPr>
                <a:t>425mm</a:t>
              </a:r>
              <a:endParaRPr lang="en-GB" sz="1400" baseline="-25000" dirty="0">
                <a:solidFill>
                  <a:schemeClr val="bg1"/>
                </a:solidFill>
              </a:endParaRPr>
            </a:p>
          </p:txBody>
        </p:sp>
        <p:cxnSp>
          <p:nvCxnSpPr>
            <p:cNvPr id="89" name="Straight Connector 88"/>
            <p:cNvCxnSpPr/>
            <p:nvPr/>
          </p:nvCxnSpPr>
          <p:spPr>
            <a:xfrm flipH="1">
              <a:off x="4340984" y="4240700"/>
              <a:ext cx="50680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165638" y="3459479"/>
            <a:ext cx="7858160" cy="2180349"/>
            <a:chOff x="165638" y="3459479"/>
            <a:chExt cx="7858160" cy="2180349"/>
          </a:xfrm>
        </p:grpSpPr>
        <p:sp>
          <p:nvSpPr>
            <p:cNvPr id="2" name="Rectangle 1"/>
            <p:cNvSpPr/>
            <p:nvPr/>
          </p:nvSpPr>
          <p:spPr>
            <a:xfrm>
              <a:off x="165638" y="3459480"/>
              <a:ext cx="3712353" cy="2179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3" name="Rectangle 82"/>
            <p:cNvSpPr/>
            <p:nvPr/>
          </p:nvSpPr>
          <p:spPr>
            <a:xfrm>
              <a:off x="4081172" y="3459479"/>
              <a:ext cx="3942626" cy="218034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84" name="Rectangle 83"/>
          <p:cNvSpPr/>
          <p:nvPr/>
        </p:nvSpPr>
        <p:spPr>
          <a:xfrm>
            <a:off x="8180436" y="3459480"/>
            <a:ext cx="3872817" cy="218034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83523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fade">
                                      <p:cBhvr>
                                        <p:cTn id="7" dur="500"/>
                                        <p:tgtEl>
                                          <p:spTgt spid="93"/>
                                        </p:tgtEl>
                                      </p:cBhvr>
                                    </p:animEffect>
                                  </p:childTnLst>
                                </p:cTn>
                              </p:par>
                              <p:par>
                                <p:cTn id="8" presetID="10" presetClass="entr" presetSubtype="0"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1"/>
                                        </p:tgtEl>
                                        <p:attrNameLst>
                                          <p:attrName>style.visibility</p:attrName>
                                        </p:attrNameLst>
                                      </p:cBhvr>
                                      <p:to>
                                        <p:strVal val="visible"/>
                                      </p:to>
                                    </p:set>
                                    <p:animEffect transition="in" filter="fade">
                                      <p:cBhvr>
                                        <p:cTn id="20" dur="500"/>
                                        <p:tgtEl>
                                          <p:spTgt spid="91"/>
                                        </p:tgtEl>
                                      </p:cBhvr>
                                    </p:animEffect>
                                  </p:childTnLst>
                                </p:cTn>
                              </p:par>
                              <p:par>
                                <p:cTn id="21" presetID="10"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92"/>
                                        </p:tgtEl>
                                        <p:attrNameLst>
                                          <p:attrName>style.visibility</p:attrName>
                                        </p:attrNameLst>
                                      </p:cBhvr>
                                      <p:to>
                                        <p:strVal val="visible"/>
                                      </p:to>
                                    </p:set>
                                    <p:animEffect transition="in" filter="fade">
                                      <p:cBhvr>
                                        <p:cTn id="26" dur="500"/>
                                        <p:tgtEl>
                                          <p:spTgt spid="9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fade">
                                      <p:cBhvr>
                                        <p:cTn id="31" dur="500"/>
                                        <p:tgtEl>
                                          <p:spTgt spid="7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fade">
                                      <p:cBhvr>
                                        <p:cTn id="34"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203597" y="291444"/>
            <a:ext cx="3838288" cy="1551915"/>
            <a:chOff x="7893945" y="1814187"/>
            <a:chExt cx="3838288" cy="1551915"/>
          </a:xfrm>
        </p:grpSpPr>
        <p:sp>
          <p:nvSpPr>
            <p:cNvPr id="3" name="Isosceles Triangle 2"/>
            <p:cNvSpPr/>
            <p:nvPr/>
          </p:nvSpPr>
          <p:spPr>
            <a:xfrm>
              <a:off x="8747801" y="27967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p:cNvCxnSpPr/>
            <p:nvPr/>
          </p:nvCxnSpPr>
          <p:spPr>
            <a:xfrm>
              <a:off x="8087391" y="27639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9062792" y="2360000"/>
              <a:ext cx="0" cy="36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1262391" y="21800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8084882" y="21800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0920792" y="1814187"/>
              <a:ext cx="811441" cy="400110"/>
            </a:xfrm>
            <a:prstGeom prst="rect">
              <a:avLst/>
            </a:prstGeom>
          </p:spPr>
          <p:txBody>
            <a:bodyPr wrap="none">
              <a:spAutoFit/>
            </a:bodyPr>
            <a:lstStyle/>
            <a:p>
              <a:r>
                <a:rPr lang="en-GB" sz="2000" dirty="0" smtClean="0">
                  <a:solidFill>
                    <a:schemeClr val="bg1"/>
                  </a:solidFill>
                </a:rPr>
                <a:t>100kg</a:t>
              </a:r>
              <a:endParaRPr lang="en-GB" sz="2000" dirty="0">
                <a:solidFill>
                  <a:schemeClr val="bg1"/>
                </a:solidFill>
              </a:endParaRPr>
            </a:p>
          </p:txBody>
        </p:sp>
        <p:sp>
          <p:nvSpPr>
            <p:cNvPr id="9" name="Rectangle 8"/>
            <p:cNvSpPr/>
            <p:nvPr/>
          </p:nvSpPr>
          <p:spPr>
            <a:xfrm>
              <a:off x="7893945" y="1877368"/>
              <a:ext cx="412292" cy="400110"/>
            </a:xfrm>
            <a:prstGeom prst="rect">
              <a:avLst/>
            </a:prstGeom>
          </p:spPr>
          <p:txBody>
            <a:bodyPr wrap="none">
              <a:spAutoFit/>
            </a:bodyPr>
            <a:lstStyle/>
            <a:p>
              <a:r>
                <a:rPr lang="en-GB" sz="2000" dirty="0" smtClean="0">
                  <a:solidFill>
                    <a:schemeClr val="bg1"/>
                  </a:solidFill>
                </a:rPr>
                <a:t>W</a:t>
              </a:r>
              <a:endParaRPr lang="en-GB" sz="2000" dirty="0">
                <a:solidFill>
                  <a:schemeClr val="bg1"/>
                </a:solidFill>
              </a:endParaRPr>
            </a:p>
          </p:txBody>
        </p:sp>
        <p:cxnSp>
          <p:nvCxnSpPr>
            <p:cNvPr id="10" name="Straight Arrow Connector 9"/>
            <p:cNvCxnSpPr/>
            <p:nvPr/>
          </p:nvCxnSpPr>
          <p:spPr>
            <a:xfrm>
              <a:off x="8087391" y="2450000"/>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9062792" y="2450000"/>
              <a:ext cx="2199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8213412" y="2171347"/>
              <a:ext cx="744114" cy="307777"/>
            </a:xfrm>
            <a:prstGeom prst="rect">
              <a:avLst/>
            </a:prstGeom>
          </p:spPr>
          <p:txBody>
            <a:bodyPr wrap="none">
              <a:spAutoFit/>
            </a:bodyPr>
            <a:lstStyle/>
            <a:p>
              <a:r>
                <a:rPr lang="en-GB" sz="1400" dirty="0" smtClean="0">
                  <a:solidFill>
                    <a:schemeClr val="bg1"/>
                  </a:solidFill>
                </a:rPr>
                <a:t>250mm</a:t>
              </a:r>
              <a:endParaRPr lang="en-GB" sz="1400" baseline="-25000" dirty="0">
                <a:solidFill>
                  <a:schemeClr val="bg1"/>
                </a:solidFill>
              </a:endParaRPr>
            </a:p>
          </p:txBody>
        </p:sp>
        <p:sp>
          <p:nvSpPr>
            <p:cNvPr id="13" name="Rectangle 12"/>
            <p:cNvSpPr/>
            <p:nvPr/>
          </p:nvSpPr>
          <p:spPr>
            <a:xfrm>
              <a:off x="9837809" y="2171346"/>
              <a:ext cx="744114" cy="307777"/>
            </a:xfrm>
            <a:prstGeom prst="rect">
              <a:avLst/>
            </a:prstGeom>
          </p:spPr>
          <p:txBody>
            <a:bodyPr wrap="none">
              <a:spAutoFit/>
            </a:bodyPr>
            <a:lstStyle/>
            <a:p>
              <a:r>
                <a:rPr lang="en-GB" sz="1400" dirty="0" smtClean="0">
                  <a:solidFill>
                    <a:schemeClr val="bg1"/>
                  </a:solidFill>
                </a:rPr>
                <a:t>700mm</a:t>
              </a:r>
              <a:endParaRPr lang="en-GB" sz="1400" baseline="-25000" dirty="0">
                <a:solidFill>
                  <a:schemeClr val="bg1"/>
                </a:solidFill>
              </a:endParaRPr>
            </a:p>
          </p:txBody>
        </p:sp>
      </p:grpSp>
      <p:grpSp>
        <p:nvGrpSpPr>
          <p:cNvPr id="14" name="Group 13"/>
          <p:cNvGrpSpPr/>
          <p:nvPr/>
        </p:nvGrpSpPr>
        <p:grpSpPr>
          <a:xfrm>
            <a:off x="241839" y="315268"/>
            <a:ext cx="3549478" cy="1514134"/>
            <a:chOff x="302799" y="3642668"/>
            <a:chExt cx="3549478" cy="1514134"/>
          </a:xfrm>
        </p:grpSpPr>
        <p:sp>
          <p:nvSpPr>
            <p:cNvPr id="15" name="Isosceles Triangle 14"/>
            <p:cNvSpPr/>
            <p:nvPr/>
          </p:nvSpPr>
          <p:spPr>
            <a:xfrm>
              <a:off x="1194755" y="45874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p:cNvCxnSpPr/>
            <p:nvPr/>
          </p:nvCxnSpPr>
          <p:spPr>
            <a:xfrm>
              <a:off x="534345" y="45546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509746" y="4150700"/>
              <a:ext cx="0" cy="36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709345"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31836"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548989" y="3668068"/>
              <a:ext cx="303288" cy="400110"/>
            </a:xfrm>
            <a:prstGeom prst="rect">
              <a:avLst/>
            </a:prstGeom>
          </p:spPr>
          <p:txBody>
            <a:bodyPr wrap="none">
              <a:spAutoFit/>
            </a:bodyPr>
            <a:lstStyle/>
            <a:p>
              <a:r>
                <a:rPr lang="en-GB" sz="2000" dirty="0">
                  <a:solidFill>
                    <a:schemeClr val="bg1"/>
                  </a:solidFill>
                </a:rPr>
                <a:t>F</a:t>
              </a:r>
            </a:p>
          </p:txBody>
        </p:sp>
        <p:sp>
          <p:nvSpPr>
            <p:cNvPr id="21" name="Rectangle 20"/>
            <p:cNvSpPr/>
            <p:nvPr/>
          </p:nvSpPr>
          <p:spPr>
            <a:xfrm>
              <a:off x="302799" y="3642668"/>
              <a:ext cx="551754" cy="400110"/>
            </a:xfrm>
            <a:prstGeom prst="rect">
              <a:avLst/>
            </a:prstGeom>
          </p:spPr>
          <p:txBody>
            <a:bodyPr wrap="none">
              <a:spAutoFit/>
            </a:bodyPr>
            <a:lstStyle/>
            <a:p>
              <a:r>
                <a:rPr lang="en-GB" sz="2000" dirty="0" smtClean="0">
                  <a:solidFill>
                    <a:schemeClr val="bg1"/>
                  </a:solidFill>
                </a:rPr>
                <a:t>1kg</a:t>
              </a:r>
              <a:endParaRPr lang="en-GB" sz="2000" dirty="0">
                <a:solidFill>
                  <a:schemeClr val="bg1"/>
                </a:solidFill>
              </a:endParaRPr>
            </a:p>
          </p:txBody>
        </p:sp>
        <p:cxnSp>
          <p:nvCxnSpPr>
            <p:cNvPr id="22" name="Straight Arrow Connector 21"/>
            <p:cNvCxnSpPr/>
            <p:nvPr/>
          </p:nvCxnSpPr>
          <p:spPr>
            <a:xfrm>
              <a:off x="534345" y="4240700"/>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509746" y="4240700"/>
              <a:ext cx="2199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660828" y="3976004"/>
              <a:ext cx="744114" cy="307777"/>
            </a:xfrm>
            <a:prstGeom prst="rect">
              <a:avLst/>
            </a:prstGeom>
          </p:spPr>
          <p:txBody>
            <a:bodyPr wrap="none">
              <a:spAutoFit/>
            </a:bodyPr>
            <a:lstStyle/>
            <a:p>
              <a:r>
                <a:rPr lang="en-GB" sz="1400" dirty="0" smtClean="0">
                  <a:solidFill>
                    <a:schemeClr val="bg1"/>
                  </a:solidFill>
                </a:rPr>
                <a:t>100mm</a:t>
              </a:r>
              <a:endParaRPr lang="en-GB" sz="1400" baseline="-25000" dirty="0">
                <a:solidFill>
                  <a:schemeClr val="bg1"/>
                </a:solidFill>
              </a:endParaRPr>
            </a:p>
          </p:txBody>
        </p:sp>
        <p:sp>
          <p:nvSpPr>
            <p:cNvPr id="25" name="Rectangle 24"/>
            <p:cNvSpPr/>
            <p:nvPr/>
          </p:nvSpPr>
          <p:spPr>
            <a:xfrm>
              <a:off x="2249959" y="3986519"/>
              <a:ext cx="744114" cy="307777"/>
            </a:xfrm>
            <a:prstGeom prst="rect">
              <a:avLst/>
            </a:prstGeom>
          </p:spPr>
          <p:txBody>
            <a:bodyPr wrap="none">
              <a:spAutoFit/>
            </a:bodyPr>
            <a:lstStyle/>
            <a:p>
              <a:r>
                <a:rPr lang="en-GB" sz="1400" dirty="0" smtClean="0">
                  <a:solidFill>
                    <a:schemeClr val="bg1"/>
                  </a:solidFill>
                </a:rPr>
                <a:t>250mm</a:t>
              </a:r>
              <a:endParaRPr lang="en-GB" sz="1400" baseline="-25000" dirty="0">
                <a:solidFill>
                  <a:schemeClr val="bg1"/>
                </a:solidFill>
              </a:endParaRPr>
            </a:p>
          </p:txBody>
        </p:sp>
      </p:grpSp>
      <p:grpSp>
        <p:nvGrpSpPr>
          <p:cNvPr id="26" name="Group 25"/>
          <p:cNvGrpSpPr/>
          <p:nvPr/>
        </p:nvGrpSpPr>
        <p:grpSpPr>
          <a:xfrm>
            <a:off x="4137624" y="340668"/>
            <a:ext cx="3901414" cy="1488734"/>
            <a:chOff x="4259544" y="3668068"/>
            <a:chExt cx="3901414" cy="1488734"/>
          </a:xfrm>
        </p:grpSpPr>
        <p:sp>
          <p:nvSpPr>
            <p:cNvPr id="27" name="Isosceles Triangle 26"/>
            <p:cNvSpPr/>
            <p:nvPr/>
          </p:nvSpPr>
          <p:spPr>
            <a:xfrm>
              <a:off x="4982736" y="45874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p:cNvCxnSpPr/>
            <p:nvPr/>
          </p:nvCxnSpPr>
          <p:spPr>
            <a:xfrm>
              <a:off x="4843026" y="45546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310427" y="4150700"/>
              <a:ext cx="0" cy="36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8018026"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4840517" y="39707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7857670" y="3668068"/>
              <a:ext cx="303288" cy="400110"/>
            </a:xfrm>
            <a:prstGeom prst="rect">
              <a:avLst/>
            </a:prstGeom>
          </p:spPr>
          <p:txBody>
            <a:bodyPr wrap="none">
              <a:spAutoFit/>
            </a:bodyPr>
            <a:lstStyle/>
            <a:p>
              <a:r>
                <a:rPr lang="en-GB" sz="2000" dirty="0">
                  <a:solidFill>
                    <a:schemeClr val="bg1"/>
                  </a:solidFill>
                </a:rPr>
                <a:t>F</a:t>
              </a:r>
            </a:p>
          </p:txBody>
        </p:sp>
        <p:sp>
          <p:nvSpPr>
            <p:cNvPr id="33" name="Rectangle 32"/>
            <p:cNvSpPr/>
            <p:nvPr/>
          </p:nvSpPr>
          <p:spPr>
            <a:xfrm>
              <a:off x="4547980" y="3668068"/>
              <a:ext cx="681597" cy="400110"/>
            </a:xfrm>
            <a:prstGeom prst="rect">
              <a:avLst/>
            </a:prstGeom>
          </p:spPr>
          <p:txBody>
            <a:bodyPr wrap="none">
              <a:spAutoFit/>
            </a:bodyPr>
            <a:lstStyle/>
            <a:p>
              <a:r>
                <a:rPr lang="en-GB" sz="2000" dirty="0" smtClean="0">
                  <a:solidFill>
                    <a:schemeClr val="bg1"/>
                  </a:solidFill>
                </a:rPr>
                <a:t>25kg</a:t>
              </a:r>
              <a:endParaRPr lang="en-GB" sz="2000" dirty="0">
                <a:solidFill>
                  <a:schemeClr val="bg1"/>
                </a:solidFill>
              </a:endParaRPr>
            </a:p>
          </p:txBody>
        </p:sp>
        <p:cxnSp>
          <p:nvCxnSpPr>
            <p:cNvPr id="34" name="Straight Arrow Connector 33"/>
            <p:cNvCxnSpPr/>
            <p:nvPr/>
          </p:nvCxnSpPr>
          <p:spPr>
            <a:xfrm>
              <a:off x="4843026" y="4240700"/>
              <a:ext cx="467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5310427" y="4240700"/>
              <a:ext cx="2707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4259544" y="3976977"/>
              <a:ext cx="652743" cy="307777"/>
            </a:xfrm>
            <a:prstGeom prst="rect">
              <a:avLst/>
            </a:prstGeom>
          </p:spPr>
          <p:txBody>
            <a:bodyPr wrap="none">
              <a:spAutoFit/>
            </a:bodyPr>
            <a:lstStyle/>
            <a:p>
              <a:r>
                <a:rPr lang="en-GB" sz="1400" dirty="0" smtClean="0">
                  <a:solidFill>
                    <a:schemeClr val="bg1"/>
                  </a:solidFill>
                </a:rPr>
                <a:t>15mm</a:t>
              </a:r>
              <a:endParaRPr lang="en-GB" sz="1400" baseline="-25000" dirty="0">
                <a:solidFill>
                  <a:schemeClr val="bg1"/>
                </a:solidFill>
              </a:endParaRPr>
            </a:p>
          </p:txBody>
        </p:sp>
        <p:sp>
          <p:nvSpPr>
            <p:cNvPr id="37" name="Rectangle 36"/>
            <p:cNvSpPr/>
            <p:nvPr/>
          </p:nvSpPr>
          <p:spPr>
            <a:xfrm>
              <a:off x="6278013" y="3984657"/>
              <a:ext cx="744114" cy="307777"/>
            </a:xfrm>
            <a:prstGeom prst="rect">
              <a:avLst/>
            </a:prstGeom>
          </p:spPr>
          <p:txBody>
            <a:bodyPr wrap="none">
              <a:spAutoFit/>
            </a:bodyPr>
            <a:lstStyle/>
            <a:p>
              <a:r>
                <a:rPr lang="en-GB" sz="1400" dirty="0" smtClean="0">
                  <a:solidFill>
                    <a:schemeClr val="bg1"/>
                  </a:solidFill>
                </a:rPr>
                <a:t>425mm</a:t>
              </a:r>
              <a:endParaRPr lang="en-GB" sz="1400" baseline="-25000" dirty="0">
                <a:solidFill>
                  <a:schemeClr val="bg1"/>
                </a:solidFill>
              </a:endParaRPr>
            </a:p>
          </p:txBody>
        </p:sp>
        <p:cxnSp>
          <p:nvCxnSpPr>
            <p:cNvPr id="38" name="Straight Connector 37"/>
            <p:cNvCxnSpPr/>
            <p:nvPr/>
          </p:nvCxnSpPr>
          <p:spPr>
            <a:xfrm flipH="1">
              <a:off x="4340984" y="4240700"/>
              <a:ext cx="50680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a:off x="717393" y="2013035"/>
            <a:ext cx="2554799" cy="830997"/>
            <a:chOff x="2760255" y="1724495"/>
            <a:chExt cx="2554799" cy="830997"/>
          </a:xfrm>
        </p:grpSpPr>
        <p:sp>
          <p:nvSpPr>
            <p:cNvPr id="40" name="TextBox 39"/>
            <p:cNvSpPr txBox="1"/>
            <p:nvPr/>
          </p:nvSpPr>
          <p:spPr>
            <a:xfrm>
              <a:off x="3277316" y="1724495"/>
              <a:ext cx="2037738" cy="830997"/>
            </a:xfrm>
            <a:prstGeom prst="rect">
              <a:avLst/>
            </a:prstGeom>
            <a:noFill/>
          </p:spPr>
          <p:txBody>
            <a:bodyPr wrap="none" rtlCol="0">
              <a:spAutoFit/>
            </a:bodyPr>
            <a:lstStyle/>
            <a:p>
              <a:pPr algn="ctr"/>
              <a:r>
                <a:rPr lang="en-GB" dirty="0" smtClean="0">
                  <a:solidFill>
                    <a:schemeClr val="bg1"/>
                  </a:solidFill>
                </a:rPr>
                <a:t>(1kg x 100mm)</a:t>
              </a:r>
            </a:p>
            <a:p>
              <a:pPr algn="ctr"/>
              <a:r>
                <a:rPr lang="en-GB" dirty="0" smtClean="0">
                  <a:solidFill>
                    <a:schemeClr val="bg1"/>
                  </a:solidFill>
                </a:rPr>
                <a:t>250mm</a:t>
              </a:r>
              <a:endParaRPr lang="en-GB" baseline="-25000" dirty="0">
                <a:solidFill>
                  <a:schemeClr val="bg1"/>
                </a:solidFill>
              </a:endParaRPr>
            </a:p>
          </p:txBody>
        </p:sp>
        <p:cxnSp>
          <p:nvCxnSpPr>
            <p:cNvPr id="41" name="Straight Connector 40"/>
            <p:cNvCxnSpPr/>
            <p:nvPr/>
          </p:nvCxnSpPr>
          <p:spPr>
            <a:xfrm>
              <a:off x="3382737" y="2139993"/>
              <a:ext cx="1881517"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760255" y="1909160"/>
              <a:ext cx="548548" cy="461665"/>
            </a:xfrm>
            <a:prstGeom prst="rect">
              <a:avLst/>
            </a:prstGeom>
            <a:noFill/>
          </p:spPr>
          <p:txBody>
            <a:bodyPr wrap="none" rtlCol="0">
              <a:spAutoFit/>
            </a:bodyPr>
            <a:lstStyle/>
            <a:p>
              <a:r>
                <a:rPr lang="en-GB" dirty="0" smtClean="0">
                  <a:solidFill>
                    <a:schemeClr val="bg1"/>
                  </a:solidFill>
                </a:rPr>
                <a:t>F =</a:t>
              </a:r>
              <a:endParaRPr lang="en-GB" dirty="0">
                <a:solidFill>
                  <a:schemeClr val="bg1"/>
                </a:solidFill>
              </a:endParaRPr>
            </a:p>
          </p:txBody>
        </p:sp>
      </p:grpSp>
      <p:sp>
        <p:nvSpPr>
          <p:cNvPr id="44" name="TextBox 43"/>
          <p:cNvSpPr txBox="1"/>
          <p:nvPr/>
        </p:nvSpPr>
        <p:spPr>
          <a:xfrm>
            <a:off x="717393" y="3009900"/>
            <a:ext cx="1303562" cy="461665"/>
          </a:xfrm>
          <a:prstGeom prst="rect">
            <a:avLst/>
          </a:prstGeom>
          <a:noFill/>
          <a:ln>
            <a:solidFill>
              <a:schemeClr val="bg1"/>
            </a:solidFill>
          </a:ln>
        </p:spPr>
        <p:txBody>
          <a:bodyPr wrap="none" rtlCol="0">
            <a:spAutoFit/>
          </a:bodyPr>
          <a:lstStyle/>
          <a:p>
            <a:r>
              <a:rPr lang="en-GB" dirty="0" smtClean="0">
                <a:solidFill>
                  <a:schemeClr val="bg1"/>
                </a:solidFill>
              </a:rPr>
              <a:t>F = 0.4kg</a:t>
            </a:r>
            <a:endParaRPr lang="en-GB" dirty="0">
              <a:solidFill>
                <a:schemeClr val="bg1"/>
              </a:solidFill>
            </a:endParaRPr>
          </a:p>
        </p:txBody>
      </p:sp>
      <p:grpSp>
        <p:nvGrpSpPr>
          <p:cNvPr id="45" name="Group 44"/>
          <p:cNvGrpSpPr/>
          <p:nvPr/>
        </p:nvGrpSpPr>
        <p:grpSpPr>
          <a:xfrm>
            <a:off x="4923633" y="2013035"/>
            <a:ext cx="2554800" cy="830997"/>
            <a:chOff x="2760255" y="1724495"/>
            <a:chExt cx="2554800" cy="830997"/>
          </a:xfrm>
        </p:grpSpPr>
        <p:sp>
          <p:nvSpPr>
            <p:cNvPr id="46" name="TextBox 45"/>
            <p:cNvSpPr txBox="1"/>
            <p:nvPr/>
          </p:nvSpPr>
          <p:spPr>
            <a:xfrm>
              <a:off x="3277317" y="1724495"/>
              <a:ext cx="2037738" cy="830997"/>
            </a:xfrm>
            <a:prstGeom prst="rect">
              <a:avLst/>
            </a:prstGeom>
            <a:noFill/>
          </p:spPr>
          <p:txBody>
            <a:bodyPr wrap="none" rtlCol="0">
              <a:spAutoFit/>
            </a:bodyPr>
            <a:lstStyle/>
            <a:p>
              <a:pPr algn="ctr"/>
              <a:r>
                <a:rPr lang="en-GB" dirty="0" smtClean="0">
                  <a:solidFill>
                    <a:schemeClr val="bg1"/>
                  </a:solidFill>
                </a:rPr>
                <a:t>(25kg x 15mm)</a:t>
              </a:r>
            </a:p>
            <a:p>
              <a:pPr algn="ctr"/>
              <a:r>
                <a:rPr lang="en-GB" dirty="0" smtClean="0">
                  <a:solidFill>
                    <a:schemeClr val="bg1"/>
                  </a:solidFill>
                </a:rPr>
                <a:t>425mm</a:t>
              </a:r>
              <a:endParaRPr lang="en-GB" baseline="-25000" dirty="0">
                <a:solidFill>
                  <a:schemeClr val="bg1"/>
                </a:solidFill>
              </a:endParaRPr>
            </a:p>
          </p:txBody>
        </p:sp>
        <p:cxnSp>
          <p:nvCxnSpPr>
            <p:cNvPr id="47" name="Straight Connector 46"/>
            <p:cNvCxnSpPr/>
            <p:nvPr/>
          </p:nvCxnSpPr>
          <p:spPr>
            <a:xfrm>
              <a:off x="3382737" y="2139993"/>
              <a:ext cx="1881517"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2760255" y="1909160"/>
              <a:ext cx="548548" cy="461665"/>
            </a:xfrm>
            <a:prstGeom prst="rect">
              <a:avLst/>
            </a:prstGeom>
            <a:noFill/>
          </p:spPr>
          <p:txBody>
            <a:bodyPr wrap="none" rtlCol="0">
              <a:spAutoFit/>
            </a:bodyPr>
            <a:lstStyle/>
            <a:p>
              <a:r>
                <a:rPr lang="en-GB" dirty="0" smtClean="0">
                  <a:solidFill>
                    <a:schemeClr val="bg1"/>
                  </a:solidFill>
                </a:rPr>
                <a:t>F =</a:t>
              </a:r>
              <a:endParaRPr lang="en-GB" dirty="0">
                <a:solidFill>
                  <a:schemeClr val="bg1"/>
                </a:solidFill>
              </a:endParaRPr>
            </a:p>
          </p:txBody>
        </p:sp>
      </p:grpSp>
      <p:sp>
        <p:nvSpPr>
          <p:cNvPr id="49" name="TextBox 48"/>
          <p:cNvSpPr txBox="1"/>
          <p:nvPr/>
        </p:nvSpPr>
        <p:spPr>
          <a:xfrm>
            <a:off x="4936333" y="3009900"/>
            <a:ext cx="1600118" cy="461665"/>
          </a:xfrm>
          <a:prstGeom prst="rect">
            <a:avLst/>
          </a:prstGeom>
          <a:noFill/>
          <a:ln>
            <a:solidFill>
              <a:schemeClr val="bg1"/>
            </a:solidFill>
          </a:ln>
        </p:spPr>
        <p:txBody>
          <a:bodyPr wrap="none" rtlCol="0">
            <a:spAutoFit/>
          </a:bodyPr>
          <a:lstStyle/>
          <a:p>
            <a:r>
              <a:rPr lang="en-GB" dirty="0" smtClean="0">
                <a:solidFill>
                  <a:schemeClr val="bg1"/>
                </a:solidFill>
              </a:rPr>
              <a:t>F = 0.882kg</a:t>
            </a:r>
            <a:endParaRPr lang="en-GB" dirty="0">
              <a:solidFill>
                <a:schemeClr val="bg1"/>
              </a:solidFill>
            </a:endParaRPr>
          </a:p>
        </p:txBody>
      </p:sp>
      <p:sp>
        <p:nvSpPr>
          <p:cNvPr id="51" name="TextBox 50"/>
          <p:cNvSpPr txBox="1"/>
          <p:nvPr/>
        </p:nvSpPr>
        <p:spPr>
          <a:xfrm>
            <a:off x="8599368" y="2196069"/>
            <a:ext cx="1901483" cy="461665"/>
          </a:xfrm>
          <a:prstGeom prst="rect">
            <a:avLst/>
          </a:prstGeom>
          <a:noFill/>
        </p:spPr>
        <p:txBody>
          <a:bodyPr wrap="none" rtlCol="0">
            <a:spAutoFit/>
          </a:bodyPr>
          <a:lstStyle/>
          <a:p>
            <a:r>
              <a:rPr lang="en-GB" dirty="0" smtClean="0">
                <a:solidFill>
                  <a:schemeClr val="bg1"/>
                </a:solidFill>
              </a:rPr>
              <a:t>F x L</a:t>
            </a:r>
            <a:r>
              <a:rPr lang="en-GB" baseline="-25000" dirty="0" smtClean="0">
                <a:solidFill>
                  <a:schemeClr val="bg1"/>
                </a:solidFill>
              </a:rPr>
              <a:t>2</a:t>
            </a:r>
            <a:r>
              <a:rPr lang="en-GB" dirty="0" smtClean="0">
                <a:solidFill>
                  <a:schemeClr val="bg1"/>
                </a:solidFill>
              </a:rPr>
              <a:t> = W x L</a:t>
            </a:r>
            <a:r>
              <a:rPr lang="en-GB" baseline="-25000" dirty="0" smtClean="0">
                <a:solidFill>
                  <a:schemeClr val="bg1"/>
                </a:solidFill>
              </a:rPr>
              <a:t>1</a:t>
            </a:r>
            <a:endParaRPr lang="en-GB" baseline="-25000" dirty="0">
              <a:solidFill>
                <a:schemeClr val="bg1"/>
              </a:solidFill>
            </a:endParaRPr>
          </a:p>
        </p:txBody>
      </p:sp>
      <p:grpSp>
        <p:nvGrpSpPr>
          <p:cNvPr id="85" name="Group 84"/>
          <p:cNvGrpSpPr/>
          <p:nvPr/>
        </p:nvGrpSpPr>
        <p:grpSpPr>
          <a:xfrm>
            <a:off x="8599368" y="2824465"/>
            <a:ext cx="2938893" cy="2283955"/>
            <a:chOff x="8782248" y="2824465"/>
            <a:chExt cx="2938893" cy="2283955"/>
          </a:xfrm>
        </p:grpSpPr>
        <p:grpSp>
          <p:nvGrpSpPr>
            <p:cNvPr id="52" name="Group 51"/>
            <p:cNvGrpSpPr/>
            <p:nvPr/>
          </p:nvGrpSpPr>
          <p:grpSpPr>
            <a:xfrm>
              <a:off x="8782248" y="2824465"/>
              <a:ext cx="1678967" cy="830997"/>
              <a:chOff x="2785655" y="1724495"/>
              <a:chExt cx="1678967" cy="830997"/>
            </a:xfrm>
          </p:grpSpPr>
          <p:sp>
            <p:nvSpPr>
              <p:cNvPr id="53" name="TextBox 52"/>
              <p:cNvSpPr txBox="1"/>
              <p:nvPr/>
            </p:nvSpPr>
            <p:spPr>
              <a:xfrm>
                <a:off x="3444973" y="1724495"/>
                <a:ext cx="1016624" cy="830997"/>
              </a:xfrm>
              <a:prstGeom prst="rect">
                <a:avLst/>
              </a:prstGeom>
              <a:noFill/>
            </p:spPr>
            <p:txBody>
              <a:bodyPr wrap="none" rtlCol="0">
                <a:spAutoFit/>
              </a:bodyPr>
              <a:lstStyle/>
              <a:p>
                <a:pPr algn="ctr"/>
                <a:r>
                  <a:rPr lang="en-GB" dirty="0" smtClean="0">
                    <a:solidFill>
                      <a:schemeClr val="bg1"/>
                    </a:solidFill>
                  </a:rPr>
                  <a:t>(F x L</a:t>
                </a:r>
                <a:r>
                  <a:rPr lang="en-GB" baseline="-25000" dirty="0" smtClean="0">
                    <a:solidFill>
                      <a:schemeClr val="bg1"/>
                    </a:solidFill>
                  </a:rPr>
                  <a:t>2</a:t>
                </a:r>
                <a:r>
                  <a:rPr lang="en-GB" dirty="0" smtClean="0">
                    <a:solidFill>
                      <a:schemeClr val="bg1"/>
                    </a:solidFill>
                  </a:rPr>
                  <a:t>)</a:t>
                </a:r>
              </a:p>
              <a:p>
                <a:pPr algn="ctr"/>
                <a:r>
                  <a:rPr lang="en-GB" dirty="0" smtClean="0">
                    <a:solidFill>
                      <a:schemeClr val="bg1"/>
                    </a:solidFill>
                  </a:rPr>
                  <a:t>L</a:t>
                </a:r>
                <a:r>
                  <a:rPr lang="en-GB" baseline="-25000" dirty="0" smtClean="0">
                    <a:solidFill>
                      <a:schemeClr val="bg1"/>
                    </a:solidFill>
                  </a:rPr>
                  <a:t>1</a:t>
                </a:r>
                <a:endParaRPr lang="en-GB" baseline="-25000" dirty="0">
                  <a:solidFill>
                    <a:schemeClr val="bg1"/>
                  </a:solidFill>
                </a:endParaRPr>
              </a:p>
            </p:txBody>
          </p:sp>
          <p:cxnSp>
            <p:nvCxnSpPr>
              <p:cNvPr id="54" name="Straight Connector 53"/>
              <p:cNvCxnSpPr/>
              <p:nvPr/>
            </p:nvCxnSpPr>
            <p:spPr>
              <a:xfrm>
                <a:off x="3433537" y="2139993"/>
                <a:ext cx="1031085"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785655" y="1909160"/>
                <a:ext cx="681597" cy="461665"/>
              </a:xfrm>
              <a:prstGeom prst="rect">
                <a:avLst/>
              </a:prstGeom>
              <a:noFill/>
            </p:spPr>
            <p:txBody>
              <a:bodyPr wrap="none" rtlCol="0">
                <a:spAutoFit/>
              </a:bodyPr>
              <a:lstStyle/>
              <a:p>
                <a:r>
                  <a:rPr lang="en-GB" dirty="0" smtClean="0">
                    <a:solidFill>
                      <a:schemeClr val="bg1"/>
                    </a:solidFill>
                  </a:rPr>
                  <a:t>W =</a:t>
                </a:r>
                <a:endParaRPr lang="en-GB" dirty="0">
                  <a:solidFill>
                    <a:schemeClr val="bg1"/>
                  </a:solidFill>
                </a:endParaRPr>
              </a:p>
            </p:txBody>
          </p:sp>
        </p:grpSp>
        <p:grpSp>
          <p:nvGrpSpPr>
            <p:cNvPr id="56" name="Group 55"/>
            <p:cNvGrpSpPr/>
            <p:nvPr/>
          </p:nvGrpSpPr>
          <p:grpSpPr>
            <a:xfrm>
              <a:off x="8782248" y="3688926"/>
              <a:ext cx="2938893" cy="830997"/>
              <a:chOff x="2531655" y="1724495"/>
              <a:chExt cx="2938893" cy="830997"/>
            </a:xfrm>
          </p:grpSpPr>
          <p:sp>
            <p:nvSpPr>
              <p:cNvPr id="57" name="TextBox 56"/>
              <p:cNvSpPr txBox="1"/>
              <p:nvPr/>
            </p:nvSpPr>
            <p:spPr>
              <a:xfrm>
                <a:off x="3121828" y="1724495"/>
                <a:ext cx="2348720" cy="830997"/>
              </a:xfrm>
              <a:prstGeom prst="rect">
                <a:avLst/>
              </a:prstGeom>
              <a:noFill/>
            </p:spPr>
            <p:txBody>
              <a:bodyPr wrap="none" rtlCol="0">
                <a:spAutoFit/>
              </a:bodyPr>
              <a:lstStyle/>
              <a:p>
                <a:pPr algn="ctr"/>
                <a:r>
                  <a:rPr lang="en-GB" dirty="0" smtClean="0">
                    <a:solidFill>
                      <a:schemeClr val="bg1"/>
                    </a:solidFill>
                  </a:rPr>
                  <a:t>(100kg x 700mm)</a:t>
                </a:r>
              </a:p>
              <a:p>
                <a:pPr algn="ctr"/>
                <a:r>
                  <a:rPr lang="en-GB" dirty="0" smtClean="0">
                    <a:solidFill>
                      <a:schemeClr val="bg1"/>
                    </a:solidFill>
                  </a:rPr>
                  <a:t>250mm</a:t>
                </a:r>
                <a:endParaRPr lang="en-GB" baseline="-25000" dirty="0">
                  <a:solidFill>
                    <a:schemeClr val="bg1"/>
                  </a:solidFill>
                </a:endParaRPr>
              </a:p>
            </p:txBody>
          </p:sp>
          <p:cxnSp>
            <p:nvCxnSpPr>
              <p:cNvPr id="58" name="Straight Connector 57"/>
              <p:cNvCxnSpPr/>
              <p:nvPr/>
            </p:nvCxnSpPr>
            <p:spPr>
              <a:xfrm>
                <a:off x="3200552" y="2139994"/>
                <a:ext cx="22064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2531655" y="1909160"/>
                <a:ext cx="681597" cy="461665"/>
              </a:xfrm>
              <a:prstGeom prst="rect">
                <a:avLst/>
              </a:prstGeom>
              <a:noFill/>
            </p:spPr>
            <p:txBody>
              <a:bodyPr wrap="none" rtlCol="0">
                <a:spAutoFit/>
              </a:bodyPr>
              <a:lstStyle/>
              <a:p>
                <a:r>
                  <a:rPr lang="en-GB" dirty="0" smtClean="0">
                    <a:solidFill>
                      <a:schemeClr val="bg1"/>
                    </a:solidFill>
                  </a:rPr>
                  <a:t>W =</a:t>
                </a:r>
                <a:endParaRPr lang="en-GB" dirty="0">
                  <a:solidFill>
                    <a:schemeClr val="bg1"/>
                  </a:solidFill>
                </a:endParaRPr>
              </a:p>
            </p:txBody>
          </p:sp>
        </p:grpSp>
        <p:sp>
          <p:nvSpPr>
            <p:cNvPr id="62" name="TextBox 61"/>
            <p:cNvSpPr txBox="1"/>
            <p:nvPr/>
          </p:nvSpPr>
          <p:spPr>
            <a:xfrm>
              <a:off x="8782248" y="4646755"/>
              <a:ext cx="1500732" cy="461665"/>
            </a:xfrm>
            <a:prstGeom prst="rect">
              <a:avLst/>
            </a:prstGeom>
            <a:solidFill>
              <a:srgbClr val="005374"/>
            </a:solidFill>
            <a:ln>
              <a:solidFill>
                <a:schemeClr val="bg1"/>
              </a:solidFill>
            </a:ln>
          </p:spPr>
          <p:txBody>
            <a:bodyPr wrap="none" rtlCol="0">
              <a:spAutoFit/>
            </a:bodyPr>
            <a:lstStyle/>
            <a:p>
              <a:r>
                <a:rPr lang="en-GB" dirty="0" smtClean="0">
                  <a:solidFill>
                    <a:schemeClr val="bg1"/>
                  </a:solidFill>
                </a:rPr>
                <a:t>W = 280kg</a:t>
              </a:r>
              <a:endParaRPr lang="en-GB" dirty="0">
                <a:solidFill>
                  <a:schemeClr val="bg1"/>
                </a:solidFill>
              </a:endParaRPr>
            </a:p>
          </p:txBody>
        </p:sp>
      </p:grpSp>
      <p:grpSp>
        <p:nvGrpSpPr>
          <p:cNvPr id="76" name="Group 75"/>
          <p:cNvGrpSpPr/>
          <p:nvPr/>
        </p:nvGrpSpPr>
        <p:grpSpPr>
          <a:xfrm>
            <a:off x="606616" y="3729257"/>
            <a:ext cx="3080202" cy="1986787"/>
            <a:chOff x="667576" y="3729257"/>
            <a:chExt cx="3080202" cy="1986787"/>
          </a:xfrm>
        </p:grpSpPr>
        <p:sp>
          <p:nvSpPr>
            <p:cNvPr id="65" name="TextBox 64"/>
            <p:cNvSpPr txBox="1"/>
            <p:nvPr/>
          </p:nvSpPr>
          <p:spPr>
            <a:xfrm>
              <a:off x="667576" y="3729257"/>
              <a:ext cx="3080202" cy="461665"/>
            </a:xfrm>
            <a:prstGeom prst="rect">
              <a:avLst/>
            </a:prstGeom>
            <a:noFill/>
          </p:spPr>
          <p:txBody>
            <a:bodyPr wrap="none" rtlCol="0">
              <a:spAutoFit/>
            </a:bodyPr>
            <a:lstStyle/>
            <a:p>
              <a:r>
                <a:rPr lang="en-GB" b="1" dirty="0" smtClean="0">
                  <a:solidFill>
                    <a:schemeClr val="bg1"/>
                  </a:solidFill>
                </a:rPr>
                <a:t>Mechanical Advantage</a:t>
              </a:r>
              <a:endParaRPr lang="en-GB" b="1" dirty="0">
                <a:solidFill>
                  <a:schemeClr val="bg1"/>
                </a:solidFill>
              </a:endParaRPr>
            </a:p>
          </p:txBody>
        </p:sp>
        <p:sp>
          <p:nvSpPr>
            <p:cNvPr id="67" name="TextBox 66"/>
            <p:cNvSpPr txBox="1"/>
            <p:nvPr/>
          </p:nvSpPr>
          <p:spPr>
            <a:xfrm>
              <a:off x="2386782" y="4021356"/>
              <a:ext cx="418704" cy="830997"/>
            </a:xfrm>
            <a:prstGeom prst="rect">
              <a:avLst/>
            </a:prstGeom>
            <a:noFill/>
          </p:spPr>
          <p:txBody>
            <a:bodyPr wrap="none" rtlCol="0">
              <a:spAutoFit/>
            </a:bodyPr>
            <a:lstStyle/>
            <a:p>
              <a:pPr algn="ctr"/>
              <a:r>
                <a:rPr lang="en-GB" b="1" dirty="0" smtClean="0">
                  <a:solidFill>
                    <a:schemeClr val="bg1"/>
                  </a:solidFill>
                </a:rPr>
                <a:t>L</a:t>
              </a:r>
              <a:r>
                <a:rPr lang="en-GB" b="1" baseline="-25000" dirty="0" smtClean="0">
                  <a:solidFill>
                    <a:schemeClr val="bg1"/>
                  </a:solidFill>
                </a:rPr>
                <a:t>2</a:t>
              </a:r>
            </a:p>
            <a:p>
              <a:pPr algn="ctr"/>
              <a:r>
                <a:rPr lang="en-GB" b="1" dirty="0" smtClean="0">
                  <a:solidFill>
                    <a:schemeClr val="bg1"/>
                  </a:solidFill>
                </a:rPr>
                <a:t>L</a:t>
              </a:r>
              <a:r>
                <a:rPr lang="en-GB" b="1" baseline="-25000" dirty="0" smtClean="0">
                  <a:solidFill>
                    <a:schemeClr val="bg1"/>
                  </a:solidFill>
                </a:rPr>
                <a:t>1</a:t>
              </a:r>
              <a:endParaRPr lang="en-GB" b="1" baseline="-25000" dirty="0">
                <a:solidFill>
                  <a:schemeClr val="bg1"/>
                </a:solidFill>
              </a:endParaRPr>
            </a:p>
          </p:txBody>
        </p:sp>
        <p:cxnSp>
          <p:nvCxnSpPr>
            <p:cNvPr id="69" name="Straight Connector 68"/>
            <p:cNvCxnSpPr/>
            <p:nvPr/>
          </p:nvCxnSpPr>
          <p:spPr>
            <a:xfrm>
              <a:off x="2361382" y="4449555"/>
              <a:ext cx="4187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949124" y="4885047"/>
              <a:ext cx="1141659" cy="830997"/>
            </a:xfrm>
            <a:prstGeom prst="rect">
              <a:avLst/>
            </a:prstGeom>
            <a:noFill/>
          </p:spPr>
          <p:txBody>
            <a:bodyPr wrap="none" rtlCol="0">
              <a:spAutoFit/>
            </a:bodyPr>
            <a:lstStyle/>
            <a:p>
              <a:r>
                <a:rPr lang="en-GB" dirty="0" smtClean="0">
                  <a:solidFill>
                    <a:schemeClr val="bg1"/>
                  </a:solidFill>
                </a:rPr>
                <a:t>250mm</a:t>
              </a:r>
            </a:p>
            <a:p>
              <a:r>
                <a:rPr lang="en-GB" dirty="0" smtClean="0">
                  <a:solidFill>
                    <a:schemeClr val="bg1"/>
                  </a:solidFill>
                </a:rPr>
                <a:t>100mm</a:t>
              </a:r>
              <a:endParaRPr lang="en-GB" dirty="0">
                <a:solidFill>
                  <a:schemeClr val="bg1"/>
                </a:solidFill>
              </a:endParaRPr>
            </a:p>
          </p:txBody>
        </p:sp>
        <p:sp>
          <p:nvSpPr>
            <p:cNvPr id="71" name="TextBox 70"/>
            <p:cNvSpPr txBox="1"/>
            <p:nvPr/>
          </p:nvSpPr>
          <p:spPr>
            <a:xfrm>
              <a:off x="2498773" y="4982127"/>
              <a:ext cx="1019831" cy="461665"/>
            </a:xfrm>
            <a:prstGeom prst="rect">
              <a:avLst/>
            </a:prstGeom>
            <a:noFill/>
          </p:spPr>
          <p:txBody>
            <a:bodyPr wrap="none" rtlCol="0">
              <a:spAutoFit/>
            </a:bodyPr>
            <a:lstStyle/>
            <a:p>
              <a:r>
                <a:rPr lang="en-GB" dirty="0" smtClean="0">
                  <a:solidFill>
                    <a:schemeClr val="bg1"/>
                  </a:solidFill>
                </a:rPr>
                <a:t>=  0.25</a:t>
              </a:r>
              <a:endParaRPr lang="en-GB" dirty="0">
                <a:solidFill>
                  <a:schemeClr val="bg1"/>
                </a:solidFill>
              </a:endParaRPr>
            </a:p>
          </p:txBody>
        </p:sp>
        <p:cxnSp>
          <p:nvCxnSpPr>
            <p:cNvPr id="73" name="Straight Connector 72"/>
            <p:cNvCxnSpPr>
              <a:stCxn id="70" idx="1"/>
              <a:endCxn id="70" idx="3"/>
            </p:cNvCxnSpPr>
            <p:nvPr/>
          </p:nvCxnSpPr>
          <p:spPr>
            <a:xfrm>
              <a:off x="949124" y="5300546"/>
              <a:ext cx="114165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1587468" y="4214303"/>
              <a:ext cx="848309" cy="461665"/>
            </a:xfrm>
            <a:prstGeom prst="rect">
              <a:avLst/>
            </a:prstGeom>
            <a:noFill/>
          </p:spPr>
          <p:txBody>
            <a:bodyPr wrap="none" rtlCol="0">
              <a:spAutoFit/>
            </a:bodyPr>
            <a:lstStyle/>
            <a:p>
              <a:r>
                <a:rPr lang="en-GB" dirty="0" smtClean="0">
                  <a:solidFill>
                    <a:schemeClr val="bg1"/>
                  </a:solidFill>
                </a:rPr>
                <a:t>MA =</a:t>
              </a:r>
              <a:endParaRPr lang="en-GB" dirty="0">
                <a:solidFill>
                  <a:schemeClr val="bg1"/>
                </a:solidFill>
              </a:endParaRPr>
            </a:p>
          </p:txBody>
        </p:sp>
      </p:grpSp>
      <p:grpSp>
        <p:nvGrpSpPr>
          <p:cNvPr id="77" name="Group 76"/>
          <p:cNvGrpSpPr/>
          <p:nvPr/>
        </p:nvGrpSpPr>
        <p:grpSpPr>
          <a:xfrm>
            <a:off x="4789604" y="4021356"/>
            <a:ext cx="2569480" cy="1694688"/>
            <a:chOff x="949124" y="4021356"/>
            <a:chExt cx="2569480" cy="1694688"/>
          </a:xfrm>
        </p:grpSpPr>
        <p:sp>
          <p:nvSpPr>
            <p:cNvPr id="79" name="TextBox 78"/>
            <p:cNvSpPr txBox="1"/>
            <p:nvPr/>
          </p:nvSpPr>
          <p:spPr>
            <a:xfrm>
              <a:off x="2386782" y="4021356"/>
              <a:ext cx="418704" cy="830997"/>
            </a:xfrm>
            <a:prstGeom prst="rect">
              <a:avLst/>
            </a:prstGeom>
            <a:noFill/>
          </p:spPr>
          <p:txBody>
            <a:bodyPr wrap="none" rtlCol="0">
              <a:spAutoFit/>
            </a:bodyPr>
            <a:lstStyle/>
            <a:p>
              <a:pPr algn="ctr"/>
              <a:r>
                <a:rPr lang="en-GB" b="1" dirty="0" smtClean="0">
                  <a:solidFill>
                    <a:schemeClr val="bg1"/>
                  </a:solidFill>
                </a:rPr>
                <a:t>L</a:t>
              </a:r>
              <a:r>
                <a:rPr lang="en-GB" b="1" baseline="-25000" dirty="0" smtClean="0">
                  <a:solidFill>
                    <a:schemeClr val="bg1"/>
                  </a:solidFill>
                </a:rPr>
                <a:t>2</a:t>
              </a:r>
            </a:p>
            <a:p>
              <a:pPr algn="ctr"/>
              <a:r>
                <a:rPr lang="en-GB" b="1" dirty="0" smtClean="0">
                  <a:solidFill>
                    <a:schemeClr val="bg1"/>
                  </a:solidFill>
                </a:rPr>
                <a:t>L</a:t>
              </a:r>
              <a:r>
                <a:rPr lang="en-GB" b="1" baseline="-25000" dirty="0" smtClean="0">
                  <a:solidFill>
                    <a:schemeClr val="bg1"/>
                  </a:solidFill>
                </a:rPr>
                <a:t>1</a:t>
              </a:r>
              <a:endParaRPr lang="en-GB" b="1" baseline="-25000" dirty="0">
                <a:solidFill>
                  <a:schemeClr val="bg1"/>
                </a:solidFill>
              </a:endParaRPr>
            </a:p>
          </p:txBody>
        </p:sp>
        <p:cxnSp>
          <p:nvCxnSpPr>
            <p:cNvPr id="80" name="Straight Connector 79"/>
            <p:cNvCxnSpPr/>
            <p:nvPr/>
          </p:nvCxnSpPr>
          <p:spPr>
            <a:xfrm>
              <a:off x="2361382" y="4449555"/>
              <a:ext cx="4187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949124" y="4885047"/>
              <a:ext cx="1141659" cy="830997"/>
            </a:xfrm>
            <a:prstGeom prst="rect">
              <a:avLst/>
            </a:prstGeom>
            <a:noFill/>
          </p:spPr>
          <p:txBody>
            <a:bodyPr wrap="none" rtlCol="0">
              <a:spAutoFit/>
            </a:bodyPr>
            <a:lstStyle/>
            <a:p>
              <a:r>
                <a:rPr lang="en-GB" dirty="0" smtClean="0">
                  <a:solidFill>
                    <a:schemeClr val="bg1"/>
                  </a:solidFill>
                </a:rPr>
                <a:t>425mm</a:t>
              </a:r>
            </a:p>
            <a:p>
              <a:r>
                <a:rPr lang="en-GB" dirty="0" smtClean="0">
                  <a:solidFill>
                    <a:schemeClr val="bg1"/>
                  </a:solidFill>
                </a:rPr>
                <a:t>15mm</a:t>
              </a:r>
              <a:endParaRPr lang="en-GB" dirty="0">
                <a:solidFill>
                  <a:schemeClr val="bg1"/>
                </a:solidFill>
              </a:endParaRPr>
            </a:p>
          </p:txBody>
        </p:sp>
        <p:sp>
          <p:nvSpPr>
            <p:cNvPr id="82" name="TextBox 81"/>
            <p:cNvSpPr txBox="1"/>
            <p:nvPr/>
          </p:nvSpPr>
          <p:spPr>
            <a:xfrm>
              <a:off x="2498773" y="4982127"/>
              <a:ext cx="1019831" cy="461665"/>
            </a:xfrm>
            <a:prstGeom prst="rect">
              <a:avLst/>
            </a:prstGeom>
            <a:noFill/>
          </p:spPr>
          <p:txBody>
            <a:bodyPr wrap="none" rtlCol="0">
              <a:spAutoFit/>
            </a:bodyPr>
            <a:lstStyle/>
            <a:p>
              <a:r>
                <a:rPr lang="en-GB" dirty="0" smtClean="0">
                  <a:solidFill>
                    <a:schemeClr val="bg1"/>
                  </a:solidFill>
                </a:rPr>
                <a:t>=  28.3</a:t>
              </a:r>
              <a:endParaRPr lang="en-GB" dirty="0">
                <a:solidFill>
                  <a:schemeClr val="bg1"/>
                </a:solidFill>
              </a:endParaRPr>
            </a:p>
          </p:txBody>
        </p:sp>
        <p:cxnSp>
          <p:nvCxnSpPr>
            <p:cNvPr id="83" name="Straight Connector 82"/>
            <p:cNvCxnSpPr>
              <a:stCxn id="81" idx="1"/>
              <a:endCxn id="81" idx="3"/>
            </p:cNvCxnSpPr>
            <p:nvPr/>
          </p:nvCxnSpPr>
          <p:spPr>
            <a:xfrm>
              <a:off x="949124" y="5300546"/>
              <a:ext cx="114165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1587468" y="4214303"/>
              <a:ext cx="848309" cy="461665"/>
            </a:xfrm>
            <a:prstGeom prst="rect">
              <a:avLst/>
            </a:prstGeom>
            <a:noFill/>
          </p:spPr>
          <p:txBody>
            <a:bodyPr wrap="none" rtlCol="0">
              <a:spAutoFit/>
            </a:bodyPr>
            <a:lstStyle/>
            <a:p>
              <a:r>
                <a:rPr lang="en-GB" dirty="0" smtClean="0">
                  <a:solidFill>
                    <a:schemeClr val="bg1"/>
                  </a:solidFill>
                </a:rPr>
                <a:t>MA =</a:t>
              </a:r>
              <a:endParaRPr lang="en-GB" dirty="0">
                <a:solidFill>
                  <a:schemeClr val="bg1"/>
                </a:solidFill>
              </a:endParaRPr>
            </a:p>
          </p:txBody>
        </p:sp>
      </p:grpSp>
      <p:sp>
        <p:nvSpPr>
          <p:cNvPr id="43" name="Rectangle 42"/>
          <p:cNvSpPr/>
          <p:nvPr/>
        </p:nvSpPr>
        <p:spPr>
          <a:xfrm>
            <a:off x="241839" y="315268"/>
            <a:ext cx="3842481" cy="556737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8" name="Rectangle 77"/>
          <p:cNvSpPr/>
          <p:nvPr/>
        </p:nvSpPr>
        <p:spPr>
          <a:xfrm>
            <a:off x="4188607" y="337604"/>
            <a:ext cx="3842481" cy="556737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6" name="Rectangle 85"/>
          <p:cNvSpPr/>
          <p:nvPr/>
        </p:nvSpPr>
        <p:spPr>
          <a:xfrm>
            <a:off x="8151995" y="340668"/>
            <a:ext cx="3842481" cy="556737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5704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fade">
                                      <p:cBhvr>
                                        <p:cTn id="33" dur="500"/>
                                        <p:tgtEl>
                                          <p:spTgt spid="7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500"/>
                                        <p:tgtEl>
                                          <p:spTgt spid="4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77"/>
                                        </p:tgtEl>
                                        <p:attrNameLst>
                                          <p:attrName>style.visibility</p:attrName>
                                        </p:attrNameLst>
                                      </p:cBhvr>
                                      <p:to>
                                        <p:strVal val="visible"/>
                                      </p:to>
                                    </p:set>
                                    <p:animEffect transition="in" filter="fade">
                                      <p:cBhvr>
                                        <p:cTn id="48" dur="500"/>
                                        <p:tgtEl>
                                          <p:spTgt spid="7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fade">
                                      <p:cBhvr>
                                        <p:cTn id="53" dur="500"/>
                                        <p:tgtEl>
                                          <p:spTgt spid="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86"/>
                                        </p:tgtEl>
                                        <p:attrNameLst>
                                          <p:attrName>style.visibility</p:attrName>
                                        </p:attrNameLst>
                                      </p:cBhvr>
                                      <p:to>
                                        <p:strVal val="visible"/>
                                      </p:to>
                                    </p:set>
                                    <p:animEffect transition="in" filter="fade">
                                      <p:cBhvr>
                                        <p:cTn id="56" dur="500"/>
                                        <p:tgtEl>
                                          <p:spTgt spid="8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fade">
                                      <p:cBhvr>
                                        <p:cTn id="61" dur="500"/>
                                        <p:tgtEl>
                                          <p:spTgt spid="51"/>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85"/>
                                        </p:tgtEl>
                                        <p:attrNameLst>
                                          <p:attrName>style.visibility</p:attrName>
                                        </p:attrNameLst>
                                      </p:cBhvr>
                                      <p:to>
                                        <p:strVal val="visible"/>
                                      </p:to>
                                    </p:set>
                                    <p:animEffect transition="in" filter="fade">
                                      <p:cBhvr>
                                        <p:cTn id="65"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9" grpId="0" animBg="1"/>
      <p:bldP spid="51" grpId="0"/>
      <p:bldP spid="43" grpId="0" animBg="1"/>
      <p:bldP spid="78" grpId="0" animBg="1"/>
      <p:bldP spid="8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7282693" y="454968"/>
            <a:ext cx="3631434" cy="2079344"/>
            <a:chOff x="813755" y="658168"/>
            <a:chExt cx="3631434" cy="2079344"/>
          </a:xfrm>
        </p:grpSpPr>
        <p:sp>
          <p:nvSpPr>
            <p:cNvPr id="3" name="Isosceles Triangle 2"/>
            <p:cNvSpPr/>
            <p:nvPr/>
          </p:nvSpPr>
          <p:spPr>
            <a:xfrm>
              <a:off x="813755" y="159029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831223" y="658168"/>
              <a:ext cx="551754" cy="400110"/>
            </a:xfrm>
            <a:prstGeom prst="rect">
              <a:avLst/>
            </a:prstGeom>
          </p:spPr>
          <p:txBody>
            <a:bodyPr wrap="none">
              <a:spAutoFit/>
            </a:bodyPr>
            <a:lstStyle/>
            <a:p>
              <a:r>
                <a:rPr lang="en-GB" sz="2000" dirty="0" smtClean="0">
                  <a:solidFill>
                    <a:schemeClr val="bg1"/>
                  </a:solidFill>
                </a:rPr>
                <a:t>1kg</a:t>
              </a:r>
              <a:endParaRPr lang="en-GB" sz="2000" dirty="0">
                <a:solidFill>
                  <a:schemeClr val="bg1"/>
                </a:solidFill>
              </a:endParaRPr>
            </a:p>
          </p:txBody>
        </p:sp>
        <p:cxnSp>
          <p:nvCxnSpPr>
            <p:cNvPr id="4" name="Straight Connector 3"/>
            <p:cNvCxnSpPr/>
            <p:nvPr/>
          </p:nvCxnSpPr>
          <p:spPr>
            <a:xfrm>
              <a:off x="1118545" y="155744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1128746" y="1218100"/>
              <a:ext cx="0" cy="11892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4293545" y="1573702"/>
              <a:ext cx="0" cy="83361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093936" y="97350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141901" y="2337402"/>
              <a:ext cx="303288" cy="400110"/>
            </a:xfrm>
            <a:prstGeom prst="rect">
              <a:avLst/>
            </a:prstGeom>
          </p:spPr>
          <p:txBody>
            <a:bodyPr wrap="none">
              <a:spAutoFit/>
            </a:bodyPr>
            <a:lstStyle/>
            <a:p>
              <a:r>
                <a:rPr lang="en-GB" sz="2000" dirty="0">
                  <a:solidFill>
                    <a:schemeClr val="bg1"/>
                  </a:solidFill>
                </a:rPr>
                <a:t>F</a:t>
              </a:r>
            </a:p>
          </p:txBody>
        </p:sp>
        <p:cxnSp>
          <p:nvCxnSpPr>
            <p:cNvPr id="10" name="Straight Arrow Connector 9"/>
            <p:cNvCxnSpPr/>
            <p:nvPr/>
          </p:nvCxnSpPr>
          <p:spPr>
            <a:xfrm>
              <a:off x="1118545" y="1243500"/>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118545" y="2284900"/>
              <a:ext cx="3175000"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245028" y="978804"/>
              <a:ext cx="744114" cy="307777"/>
            </a:xfrm>
            <a:prstGeom prst="rect">
              <a:avLst/>
            </a:prstGeom>
          </p:spPr>
          <p:txBody>
            <a:bodyPr wrap="none">
              <a:spAutoFit/>
            </a:bodyPr>
            <a:lstStyle/>
            <a:p>
              <a:r>
                <a:rPr lang="en-GB" sz="1400" dirty="0" smtClean="0">
                  <a:solidFill>
                    <a:schemeClr val="bg1"/>
                  </a:solidFill>
                </a:rPr>
                <a:t>100mm</a:t>
              </a:r>
              <a:endParaRPr lang="en-GB" sz="1400" baseline="-25000" dirty="0">
                <a:solidFill>
                  <a:schemeClr val="bg1"/>
                </a:solidFill>
              </a:endParaRPr>
            </a:p>
          </p:txBody>
        </p:sp>
        <p:sp>
          <p:nvSpPr>
            <p:cNvPr id="13" name="Rectangle 12"/>
            <p:cNvSpPr/>
            <p:nvPr/>
          </p:nvSpPr>
          <p:spPr>
            <a:xfrm>
              <a:off x="2274225" y="2016711"/>
              <a:ext cx="744114" cy="307777"/>
            </a:xfrm>
            <a:prstGeom prst="rect">
              <a:avLst/>
            </a:prstGeom>
          </p:spPr>
          <p:txBody>
            <a:bodyPr wrap="none">
              <a:spAutoFit/>
            </a:bodyPr>
            <a:lstStyle/>
            <a:p>
              <a:r>
                <a:rPr lang="en-GB" sz="1400" dirty="0">
                  <a:solidFill>
                    <a:schemeClr val="bg1"/>
                  </a:solidFill>
                </a:rPr>
                <a:t>3</a:t>
              </a:r>
              <a:r>
                <a:rPr lang="en-GB" sz="1400" dirty="0" smtClean="0">
                  <a:solidFill>
                    <a:schemeClr val="bg1"/>
                  </a:solidFill>
                </a:rPr>
                <a:t>50mm</a:t>
              </a:r>
              <a:endParaRPr lang="en-GB" sz="1400" baseline="-25000" dirty="0">
                <a:solidFill>
                  <a:schemeClr val="bg1"/>
                </a:solidFill>
              </a:endParaRPr>
            </a:p>
          </p:txBody>
        </p:sp>
      </p:grpSp>
      <p:grpSp>
        <p:nvGrpSpPr>
          <p:cNvPr id="37" name="Group 36"/>
          <p:cNvGrpSpPr/>
          <p:nvPr/>
        </p:nvGrpSpPr>
        <p:grpSpPr>
          <a:xfrm>
            <a:off x="579955" y="454968"/>
            <a:ext cx="3644134" cy="2079344"/>
            <a:chOff x="527511" y="2799008"/>
            <a:chExt cx="3644134" cy="2079344"/>
          </a:xfrm>
        </p:grpSpPr>
        <p:sp>
          <p:nvSpPr>
            <p:cNvPr id="26" name="Isosceles Triangle 25"/>
            <p:cNvSpPr/>
            <p:nvPr/>
          </p:nvSpPr>
          <p:spPr>
            <a:xfrm>
              <a:off x="527511" y="373113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1621179" y="2799008"/>
              <a:ext cx="412292" cy="400110"/>
            </a:xfrm>
            <a:prstGeom prst="rect">
              <a:avLst/>
            </a:prstGeom>
          </p:spPr>
          <p:txBody>
            <a:bodyPr wrap="none">
              <a:spAutoFit/>
            </a:bodyPr>
            <a:lstStyle/>
            <a:p>
              <a:r>
                <a:rPr lang="en-GB" sz="2000" dirty="0" smtClean="0">
                  <a:solidFill>
                    <a:schemeClr val="bg1"/>
                  </a:solidFill>
                </a:rPr>
                <a:t>W</a:t>
              </a:r>
              <a:endParaRPr lang="en-GB" sz="2000" dirty="0">
                <a:solidFill>
                  <a:schemeClr val="bg1"/>
                </a:solidFill>
              </a:endParaRPr>
            </a:p>
          </p:txBody>
        </p:sp>
        <p:cxnSp>
          <p:nvCxnSpPr>
            <p:cNvPr id="28" name="Straight Connector 27"/>
            <p:cNvCxnSpPr/>
            <p:nvPr/>
          </p:nvCxnSpPr>
          <p:spPr>
            <a:xfrm>
              <a:off x="845001" y="3698287"/>
              <a:ext cx="31877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855202" y="3358940"/>
              <a:ext cx="0" cy="11892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020001" y="3714542"/>
              <a:ext cx="0" cy="83361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820392" y="3114340"/>
              <a:ext cx="0" cy="540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868357" y="4478242"/>
              <a:ext cx="303288" cy="400110"/>
            </a:xfrm>
            <a:prstGeom prst="rect">
              <a:avLst/>
            </a:prstGeom>
          </p:spPr>
          <p:txBody>
            <a:bodyPr wrap="none">
              <a:spAutoFit/>
            </a:bodyPr>
            <a:lstStyle/>
            <a:p>
              <a:r>
                <a:rPr lang="en-GB" sz="2000" dirty="0">
                  <a:solidFill>
                    <a:schemeClr val="bg1"/>
                  </a:solidFill>
                </a:rPr>
                <a:t>F</a:t>
              </a:r>
            </a:p>
          </p:txBody>
        </p:sp>
        <p:cxnSp>
          <p:nvCxnSpPr>
            <p:cNvPr id="33" name="Straight Arrow Connector 32"/>
            <p:cNvCxnSpPr/>
            <p:nvPr/>
          </p:nvCxnSpPr>
          <p:spPr>
            <a:xfrm>
              <a:off x="845001" y="3384340"/>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845001" y="4425740"/>
              <a:ext cx="3175000"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1161984" y="3119644"/>
              <a:ext cx="320922" cy="307777"/>
            </a:xfrm>
            <a:prstGeom prst="rect">
              <a:avLst/>
            </a:prstGeom>
          </p:spPr>
          <p:txBody>
            <a:bodyPr wrap="none">
              <a:spAutoFit/>
            </a:bodyPr>
            <a:lstStyle/>
            <a:p>
              <a:r>
                <a:rPr lang="en-GB" sz="1400" dirty="0" smtClean="0">
                  <a:solidFill>
                    <a:schemeClr val="bg1"/>
                  </a:solidFill>
                </a:rPr>
                <a:t>L</a:t>
              </a:r>
              <a:r>
                <a:rPr lang="en-GB" sz="1400" baseline="-25000" dirty="0" smtClean="0">
                  <a:solidFill>
                    <a:schemeClr val="bg1"/>
                  </a:solidFill>
                </a:rPr>
                <a:t>1</a:t>
              </a:r>
              <a:endParaRPr lang="en-GB" sz="1400" baseline="-25000" dirty="0">
                <a:solidFill>
                  <a:schemeClr val="bg1"/>
                </a:solidFill>
              </a:endParaRPr>
            </a:p>
          </p:txBody>
        </p:sp>
        <p:sp>
          <p:nvSpPr>
            <p:cNvPr id="36" name="Rectangle 35"/>
            <p:cNvSpPr/>
            <p:nvPr/>
          </p:nvSpPr>
          <p:spPr>
            <a:xfrm>
              <a:off x="2241981" y="4157551"/>
              <a:ext cx="320922" cy="307777"/>
            </a:xfrm>
            <a:prstGeom prst="rect">
              <a:avLst/>
            </a:prstGeom>
          </p:spPr>
          <p:txBody>
            <a:bodyPr wrap="none">
              <a:spAutoFit/>
            </a:bodyPr>
            <a:lstStyle/>
            <a:p>
              <a:r>
                <a:rPr lang="en-GB" sz="1400" dirty="0" smtClean="0">
                  <a:solidFill>
                    <a:schemeClr val="bg1"/>
                  </a:solidFill>
                </a:rPr>
                <a:t>L</a:t>
              </a:r>
              <a:r>
                <a:rPr lang="en-GB" sz="1400" baseline="-25000" dirty="0" smtClean="0">
                  <a:solidFill>
                    <a:schemeClr val="bg1"/>
                  </a:solidFill>
                </a:rPr>
                <a:t>2</a:t>
              </a:r>
              <a:endParaRPr lang="en-GB" sz="1400" baseline="-25000" dirty="0">
                <a:solidFill>
                  <a:schemeClr val="bg1"/>
                </a:solidFill>
              </a:endParaRPr>
            </a:p>
          </p:txBody>
        </p:sp>
      </p:grpSp>
      <p:grpSp>
        <p:nvGrpSpPr>
          <p:cNvPr id="38" name="Group 37"/>
          <p:cNvGrpSpPr/>
          <p:nvPr/>
        </p:nvGrpSpPr>
        <p:grpSpPr>
          <a:xfrm>
            <a:off x="617977" y="2901242"/>
            <a:ext cx="5943165" cy="1249836"/>
            <a:chOff x="588805" y="1219031"/>
            <a:chExt cx="5943165" cy="1249836"/>
          </a:xfrm>
        </p:grpSpPr>
        <p:sp>
          <p:nvSpPr>
            <p:cNvPr id="39" name="TextBox 38"/>
            <p:cNvSpPr txBox="1"/>
            <p:nvPr/>
          </p:nvSpPr>
          <p:spPr>
            <a:xfrm>
              <a:off x="588805" y="1219031"/>
              <a:ext cx="5943165" cy="461665"/>
            </a:xfrm>
            <a:prstGeom prst="rect">
              <a:avLst/>
            </a:prstGeom>
            <a:noFill/>
          </p:spPr>
          <p:txBody>
            <a:bodyPr wrap="none" rtlCol="0">
              <a:spAutoFit/>
            </a:bodyPr>
            <a:lstStyle/>
            <a:p>
              <a:r>
                <a:rPr lang="en-GB" b="1" dirty="0" smtClean="0">
                  <a:solidFill>
                    <a:schemeClr val="bg1"/>
                  </a:solidFill>
                </a:rPr>
                <a:t>Calculating the force required for equilibrium</a:t>
              </a:r>
              <a:endParaRPr lang="en-GB" b="1" dirty="0">
                <a:solidFill>
                  <a:schemeClr val="bg1"/>
                </a:solidFill>
              </a:endParaRPr>
            </a:p>
          </p:txBody>
        </p:sp>
        <p:sp>
          <p:nvSpPr>
            <p:cNvPr id="40" name="TextBox 39"/>
            <p:cNvSpPr txBox="1"/>
            <p:nvPr/>
          </p:nvSpPr>
          <p:spPr>
            <a:xfrm>
              <a:off x="588805" y="2007202"/>
              <a:ext cx="1901483" cy="461665"/>
            </a:xfrm>
            <a:prstGeom prst="rect">
              <a:avLst/>
            </a:prstGeom>
            <a:noFill/>
          </p:spPr>
          <p:txBody>
            <a:bodyPr wrap="none" rtlCol="0">
              <a:spAutoFit/>
            </a:bodyPr>
            <a:lstStyle/>
            <a:p>
              <a:r>
                <a:rPr lang="en-GB" dirty="0" smtClean="0">
                  <a:solidFill>
                    <a:schemeClr val="bg1"/>
                  </a:solidFill>
                </a:rPr>
                <a:t>F x L</a:t>
              </a:r>
              <a:r>
                <a:rPr lang="en-GB" baseline="-25000" dirty="0" smtClean="0">
                  <a:solidFill>
                    <a:schemeClr val="bg1"/>
                  </a:solidFill>
                </a:rPr>
                <a:t>2</a:t>
              </a:r>
              <a:r>
                <a:rPr lang="en-GB" dirty="0" smtClean="0">
                  <a:solidFill>
                    <a:schemeClr val="bg1"/>
                  </a:solidFill>
                </a:rPr>
                <a:t> = W x L</a:t>
              </a:r>
              <a:r>
                <a:rPr lang="en-GB" baseline="-25000" dirty="0" smtClean="0">
                  <a:solidFill>
                    <a:schemeClr val="bg1"/>
                  </a:solidFill>
                </a:rPr>
                <a:t>1</a:t>
              </a:r>
              <a:endParaRPr lang="en-GB" baseline="-25000" dirty="0">
                <a:solidFill>
                  <a:schemeClr val="bg1"/>
                </a:solidFill>
              </a:endParaRPr>
            </a:p>
          </p:txBody>
        </p:sp>
      </p:grpSp>
      <p:grpSp>
        <p:nvGrpSpPr>
          <p:cNvPr id="41" name="Group 40"/>
          <p:cNvGrpSpPr/>
          <p:nvPr/>
        </p:nvGrpSpPr>
        <p:grpSpPr>
          <a:xfrm>
            <a:off x="3087456" y="3504746"/>
            <a:ext cx="1691667" cy="830997"/>
            <a:chOff x="2836455" y="1724495"/>
            <a:chExt cx="1691667" cy="830997"/>
          </a:xfrm>
        </p:grpSpPr>
        <p:sp>
          <p:nvSpPr>
            <p:cNvPr id="42" name="TextBox 41"/>
            <p:cNvSpPr txBox="1"/>
            <p:nvPr/>
          </p:nvSpPr>
          <p:spPr>
            <a:xfrm>
              <a:off x="3378448" y="1724495"/>
              <a:ext cx="1149674" cy="830997"/>
            </a:xfrm>
            <a:prstGeom prst="rect">
              <a:avLst/>
            </a:prstGeom>
            <a:noFill/>
          </p:spPr>
          <p:txBody>
            <a:bodyPr wrap="none" rtlCol="0">
              <a:spAutoFit/>
            </a:bodyPr>
            <a:lstStyle/>
            <a:p>
              <a:pPr algn="ctr"/>
              <a:r>
                <a:rPr lang="en-GB" dirty="0" smtClean="0">
                  <a:solidFill>
                    <a:schemeClr val="bg1"/>
                  </a:solidFill>
                </a:rPr>
                <a:t>(W x L</a:t>
              </a:r>
              <a:r>
                <a:rPr lang="en-GB" baseline="-25000" dirty="0" smtClean="0">
                  <a:solidFill>
                    <a:schemeClr val="bg1"/>
                  </a:solidFill>
                </a:rPr>
                <a:t>1</a:t>
              </a:r>
              <a:r>
                <a:rPr lang="en-GB" dirty="0" smtClean="0">
                  <a:solidFill>
                    <a:schemeClr val="bg1"/>
                  </a:solidFill>
                </a:rPr>
                <a:t>)</a:t>
              </a:r>
            </a:p>
            <a:p>
              <a:pPr algn="ctr"/>
              <a:r>
                <a:rPr lang="en-GB" dirty="0" smtClean="0">
                  <a:solidFill>
                    <a:schemeClr val="bg1"/>
                  </a:solidFill>
                </a:rPr>
                <a:t>L</a:t>
              </a:r>
              <a:r>
                <a:rPr lang="en-GB" baseline="-25000" dirty="0" smtClean="0">
                  <a:solidFill>
                    <a:schemeClr val="bg1"/>
                  </a:solidFill>
                </a:rPr>
                <a:t>2</a:t>
              </a:r>
              <a:endParaRPr lang="en-GB" baseline="-25000" dirty="0">
                <a:solidFill>
                  <a:schemeClr val="bg1"/>
                </a:solidFill>
              </a:endParaRPr>
            </a:p>
          </p:txBody>
        </p:sp>
        <p:cxnSp>
          <p:nvCxnSpPr>
            <p:cNvPr id="43" name="Straight Connector 42"/>
            <p:cNvCxnSpPr/>
            <p:nvPr/>
          </p:nvCxnSpPr>
          <p:spPr>
            <a:xfrm>
              <a:off x="3433537" y="2139993"/>
              <a:ext cx="1031085"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836455" y="1909160"/>
              <a:ext cx="548548" cy="461665"/>
            </a:xfrm>
            <a:prstGeom prst="rect">
              <a:avLst/>
            </a:prstGeom>
            <a:noFill/>
          </p:spPr>
          <p:txBody>
            <a:bodyPr wrap="none" rtlCol="0">
              <a:spAutoFit/>
            </a:bodyPr>
            <a:lstStyle/>
            <a:p>
              <a:r>
                <a:rPr lang="en-GB" dirty="0" smtClean="0">
                  <a:solidFill>
                    <a:schemeClr val="bg1"/>
                  </a:solidFill>
                </a:rPr>
                <a:t>F =</a:t>
              </a:r>
              <a:endParaRPr lang="en-GB" dirty="0">
                <a:solidFill>
                  <a:schemeClr val="bg1"/>
                </a:solidFill>
              </a:endParaRPr>
            </a:p>
          </p:txBody>
        </p:sp>
      </p:grpSp>
      <p:grpSp>
        <p:nvGrpSpPr>
          <p:cNvPr id="45" name="Group 44"/>
          <p:cNvGrpSpPr/>
          <p:nvPr/>
        </p:nvGrpSpPr>
        <p:grpSpPr>
          <a:xfrm>
            <a:off x="7943093" y="2515350"/>
            <a:ext cx="2554800" cy="830997"/>
            <a:chOff x="2760255" y="1724495"/>
            <a:chExt cx="2554800" cy="830997"/>
          </a:xfrm>
        </p:grpSpPr>
        <p:sp>
          <p:nvSpPr>
            <p:cNvPr id="46" name="TextBox 45"/>
            <p:cNvSpPr txBox="1"/>
            <p:nvPr/>
          </p:nvSpPr>
          <p:spPr>
            <a:xfrm>
              <a:off x="3277317" y="1724495"/>
              <a:ext cx="2037738" cy="830997"/>
            </a:xfrm>
            <a:prstGeom prst="rect">
              <a:avLst/>
            </a:prstGeom>
            <a:noFill/>
          </p:spPr>
          <p:txBody>
            <a:bodyPr wrap="none" rtlCol="0">
              <a:spAutoFit/>
            </a:bodyPr>
            <a:lstStyle/>
            <a:p>
              <a:pPr algn="ctr"/>
              <a:r>
                <a:rPr lang="en-GB" dirty="0" smtClean="0">
                  <a:solidFill>
                    <a:schemeClr val="bg1"/>
                  </a:solidFill>
                </a:rPr>
                <a:t>(</a:t>
              </a:r>
              <a:r>
                <a:rPr lang="en-GB" dirty="0">
                  <a:solidFill>
                    <a:schemeClr val="bg1"/>
                  </a:solidFill>
                </a:rPr>
                <a:t>1</a:t>
              </a:r>
              <a:r>
                <a:rPr lang="en-GB" dirty="0" smtClean="0">
                  <a:solidFill>
                    <a:schemeClr val="bg1"/>
                  </a:solidFill>
                </a:rPr>
                <a:t>kg x 100mm)</a:t>
              </a:r>
            </a:p>
            <a:p>
              <a:pPr algn="ctr"/>
              <a:r>
                <a:rPr lang="en-GB" dirty="0" smtClean="0">
                  <a:solidFill>
                    <a:schemeClr val="bg1"/>
                  </a:solidFill>
                </a:rPr>
                <a:t>350mm</a:t>
              </a:r>
              <a:endParaRPr lang="en-GB" baseline="-25000" dirty="0">
                <a:solidFill>
                  <a:schemeClr val="bg1"/>
                </a:solidFill>
              </a:endParaRPr>
            </a:p>
          </p:txBody>
        </p:sp>
        <p:cxnSp>
          <p:nvCxnSpPr>
            <p:cNvPr id="47" name="Straight Connector 46"/>
            <p:cNvCxnSpPr/>
            <p:nvPr/>
          </p:nvCxnSpPr>
          <p:spPr>
            <a:xfrm>
              <a:off x="3382737" y="2139993"/>
              <a:ext cx="1881517"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2760255" y="1909160"/>
              <a:ext cx="548548" cy="461665"/>
            </a:xfrm>
            <a:prstGeom prst="rect">
              <a:avLst/>
            </a:prstGeom>
            <a:noFill/>
          </p:spPr>
          <p:txBody>
            <a:bodyPr wrap="none" rtlCol="0">
              <a:spAutoFit/>
            </a:bodyPr>
            <a:lstStyle/>
            <a:p>
              <a:r>
                <a:rPr lang="en-GB" dirty="0" smtClean="0">
                  <a:solidFill>
                    <a:schemeClr val="bg1"/>
                  </a:solidFill>
                </a:rPr>
                <a:t>F =</a:t>
              </a:r>
              <a:endParaRPr lang="en-GB" dirty="0">
                <a:solidFill>
                  <a:schemeClr val="bg1"/>
                </a:solidFill>
              </a:endParaRPr>
            </a:p>
          </p:txBody>
        </p:sp>
      </p:grpSp>
      <p:sp>
        <p:nvSpPr>
          <p:cNvPr id="49" name="TextBox 48"/>
          <p:cNvSpPr txBox="1"/>
          <p:nvPr/>
        </p:nvSpPr>
        <p:spPr>
          <a:xfrm>
            <a:off x="7955793" y="3512215"/>
            <a:ext cx="1600118" cy="461665"/>
          </a:xfrm>
          <a:prstGeom prst="rect">
            <a:avLst/>
          </a:prstGeom>
          <a:noFill/>
          <a:ln>
            <a:solidFill>
              <a:schemeClr val="bg1"/>
            </a:solidFill>
          </a:ln>
        </p:spPr>
        <p:txBody>
          <a:bodyPr wrap="none" rtlCol="0">
            <a:spAutoFit/>
          </a:bodyPr>
          <a:lstStyle/>
          <a:p>
            <a:r>
              <a:rPr lang="en-GB" dirty="0" smtClean="0">
                <a:solidFill>
                  <a:schemeClr val="bg1"/>
                </a:solidFill>
              </a:rPr>
              <a:t>F = 0.285kg</a:t>
            </a:r>
            <a:endParaRPr lang="en-GB" dirty="0">
              <a:solidFill>
                <a:schemeClr val="bg1"/>
              </a:solidFill>
            </a:endParaRPr>
          </a:p>
        </p:txBody>
      </p:sp>
    </p:spTree>
    <p:extLst>
      <p:ext uri="{BB962C8B-B14F-4D97-AF65-F5344CB8AC3E}">
        <p14:creationId xmlns:p14="http://schemas.microsoft.com/office/powerpoint/2010/main" val="278210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Gears</a:t>
            </a:r>
            <a:endParaRPr lang="en-GB" dirty="0"/>
          </a:p>
        </p:txBody>
      </p:sp>
      <p:sp>
        <p:nvSpPr>
          <p:cNvPr id="3" name="TextBox 2"/>
          <p:cNvSpPr txBox="1"/>
          <p:nvPr/>
        </p:nvSpPr>
        <p:spPr>
          <a:xfrm>
            <a:off x="635000" y="1608435"/>
            <a:ext cx="10896601" cy="1200329"/>
          </a:xfrm>
          <a:prstGeom prst="rect">
            <a:avLst/>
          </a:prstGeom>
          <a:noFill/>
        </p:spPr>
        <p:txBody>
          <a:bodyPr wrap="square" rtlCol="0">
            <a:spAutoFit/>
          </a:bodyPr>
          <a:lstStyle/>
          <a:p>
            <a:r>
              <a:rPr lang="en-GB" dirty="0">
                <a:solidFill>
                  <a:schemeClr val="bg1"/>
                </a:solidFill>
              </a:rPr>
              <a:t>A toothed wheel that works with others to alter the relation between the speed of a driving mechanism and the speed of the driven part.</a:t>
            </a:r>
          </a:p>
          <a:p>
            <a:endParaRPr lang="en-GB" dirty="0" smtClean="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5653" y="2703484"/>
            <a:ext cx="3722446" cy="2274828"/>
          </a:xfrm>
          <a:prstGeom prst="rect">
            <a:avLst/>
          </a:prstGeom>
        </p:spPr>
      </p:pic>
    </p:spTree>
    <p:extLst>
      <p:ext uri="{BB962C8B-B14F-4D97-AF65-F5344CB8AC3E}">
        <p14:creationId xmlns:p14="http://schemas.microsoft.com/office/powerpoint/2010/main" val="1143127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0114" y="330200"/>
            <a:ext cx="4173258" cy="461665"/>
          </a:xfrm>
          <a:prstGeom prst="rect">
            <a:avLst/>
          </a:prstGeom>
          <a:noFill/>
        </p:spPr>
        <p:txBody>
          <a:bodyPr wrap="none" rtlCol="0">
            <a:spAutoFit/>
          </a:bodyPr>
          <a:lstStyle/>
          <a:p>
            <a:r>
              <a:rPr lang="en-GB" b="1" dirty="0" smtClean="0">
                <a:solidFill>
                  <a:schemeClr val="bg1"/>
                </a:solidFill>
              </a:rPr>
              <a:t>Types of gears and terminology</a:t>
            </a:r>
            <a:endParaRPr lang="en-GB" b="1" dirty="0">
              <a:solidFill>
                <a:schemeClr val="bg1"/>
              </a:solidFill>
            </a:endParaRPr>
          </a:p>
        </p:txBody>
      </p:sp>
      <p:grpSp>
        <p:nvGrpSpPr>
          <p:cNvPr id="25" name="Group 24"/>
          <p:cNvGrpSpPr/>
          <p:nvPr/>
        </p:nvGrpSpPr>
        <p:grpSpPr>
          <a:xfrm>
            <a:off x="508001" y="877116"/>
            <a:ext cx="5313179" cy="1918331"/>
            <a:chOff x="508001" y="877116"/>
            <a:chExt cx="5313179" cy="1918331"/>
          </a:xfrm>
        </p:grpSpPr>
        <p:sp>
          <p:nvSpPr>
            <p:cNvPr id="4" name="TextBox 3"/>
            <p:cNvSpPr txBox="1"/>
            <p:nvPr/>
          </p:nvSpPr>
          <p:spPr>
            <a:xfrm>
              <a:off x="508001" y="1181100"/>
              <a:ext cx="3486483" cy="1569660"/>
            </a:xfrm>
            <a:prstGeom prst="rect">
              <a:avLst/>
            </a:prstGeom>
            <a:noFill/>
          </p:spPr>
          <p:txBody>
            <a:bodyPr wrap="square" rtlCol="0">
              <a:spAutoFit/>
            </a:bodyPr>
            <a:lstStyle/>
            <a:p>
              <a:r>
                <a:rPr lang="en-GB" b="1" u="sng" dirty="0" smtClean="0">
                  <a:solidFill>
                    <a:schemeClr val="bg1"/>
                  </a:solidFill>
                </a:rPr>
                <a:t>Pinion gear</a:t>
              </a:r>
              <a:r>
                <a:rPr lang="en-GB" dirty="0" smtClean="0">
                  <a:solidFill>
                    <a:schemeClr val="bg1"/>
                  </a:solidFill>
                </a:rPr>
                <a:t>: this is a round gear and usually the smallest gear in a drive chain.</a:t>
              </a:r>
              <a:endParaRPr lang="en-GB" dirty="0">
                <a:solidFill>
                  <a:schemeClr val="bg1"/>
                </a:solidFill>
              </a:endParaRPr>
            </a:p>
          </p:txBody>
        </p:sp>
        <p:grpSp>
          <p:nvGrpSpPr>
            <p:cNvPr id="19" name="Group 18"/>
            <p:cNvGrpSpPr/>
            <p:nvPr/>
          </p:nvGrpSpPr>
          <p:grpSpPr>
            <a:xfrm>
              <a:off x="3588608" y="877116"/>
              <a:ext cx="2232572" cy="1918331"/>
              <a:chOff x="6496167" y="875331"/>
              <a:chExt cx="2232572" cy="1918331"/>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6167" y="875331"/>
                <a:ext cx="1999850" cy="1382708"/>
              </a:xfrm>
              <a:prstGeom prst="rect">
                <a:avLst/>
              </a:prstGeom>
            </p:spPr>
          </p:pic>
          <p:sp>
            <p:nvSpPr>
              <p:cNvPr id="15" name="TextBox 14"/>
              <p:cNvSpPr txBox="1"/>
              <p:nvPr/>
            </p:nvSpPr>
            <p:spPr>
              <a:xfrm>
                <a:off x="7758602" y="2331997"/>
                <a:ext cx="970137" cy="461665"/>
              </a:xfrm>
              <a:prstGeom prst="rect">
                <a:avLst/>
              </a:prstGeom>
              <a:noFill/>
            </p:spPr>
            <p:txBody>
              <a:bodyPr wrap="none" rtlCol="0">
                <a:spAutoFit/>
              </a:bodyPr>
              <a:lstStyle/>
              <a:p>
                <a:r>
                  <a:rPr lang="en-GB" dirty="0" smtClean="0">
                    <a:solidFill>
                      <a:schemeClr val="bg1"/>
                    </a:solidFill>
                  </a:rPr>
                  <a:t>Pinion</a:t>
                </a:r>
                <a:endParaRPr lang="en-GB" dirty="0">
                  <a:solidFill>
                    <a:schemeClr val="bg1"/>
                  </a:solidFill>
                </a:endParaRPr>
              </a:p>
            </p:txBody>
          </p:sp>
          <p:cxnSp>
            <p:nvCxnSpPr>
              <p:cNvPr id="16" name="Straight Arrow Connector 15"/>
              <p:cNvCxnSpPr>
                <a:stCxn id="15" idx="1"/>
                <a:endCxn id="13" idx="2"/>
              </p:cNvCxnSpPr>
              <p:nvPr/>
            </p:nvCxnSpPr>
            <p:spPr>
              <a:xfrm flipH="1" flipV="1">
                <a:off x="7496092" y="2258039"/>
                <a:ext cx="262510" cy="3047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27" name="Group 26"/>
          <p:cNvGrpSpPr/>
          <p:nvPr/>
        </p:nvGrpSpPr>
        <p:grpSpPr>
          <a:xfrm>
            <a:off x="6354287" y="652322"/>
            <a:ext cx="6039448" cy="2161471"/>
            <a:chOff x="6354287" y="652322"/>
            <a:chExt cx="6039448" cy="2161471"/>
          </a:xfrm>
        </p:grpSpPr>
        <p:grpSp>
          <p:nvGrpSpPr>
            <p:cNvPr id="18" name="Group 17"/>
            <p:cNvGrpSpPr/>
            <p:nvPr/>
          </p:nvGrpSpPr>
          <p:grpSpPr>
            <a:xfrm>
              <a:off x="8583735" y="652322"/>
              <a:ext cx="3810000" cy="2143125"/>
              <a:chOff x="8380413" y="2846659"/>
              <a:chExt cx="3810000" cy="2143125"/>
            </a:xfrm>
          </p:grpSpPr>
          <p:pic>
            <p:nvPicPr>
              <p:cNvPr id="5" name="Picture 4" descr="http://img7.uploadhouse.com/fileuploads/9192/91924078b6156b29a425994f7375206e7de844d.gif"/>
              <p:cNvPicPr>
                <a:picLocks noChangeAspect="1" noChangeArrowheads="1" noCrop="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0413" y="2846659"/>
                <a:ext cx="3810000"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922000" y="2976265"/>
                <a:ext cx="970137" cy="461665"/>
              </a:xfrm>
              <a:prstGeom prst="rect">
                <a:avLst/>
              </a:prstGeom>
              <a:noFill/>
            </p:spPr>
            <p:txBody>
              <a:bodyPr wrap="none" rtlCol="0">
                <a:spAutoFit/>
              </a:bodyPr>
              <a:lstStyle/>
              <a:p>
                <a:r>
                  <a:rPr lang="en-GB" dirty="0" smtClean="0">
                    <a:solidFill>
                      <a:schemeClr val="bg1"/>
                    </a:solidFill>
                  </a:rPr>
                  <a:t>Pinion</a:t>
                </a:r>
                <a:endParaRPr lang="en-GB" dirty="0">
                  <a:solidFill>
                    <a:schemeClr val="bg1"/>
                  </a:solidFill>
                </a:endParaRPr>
              </a:p>
            </p:txBody>
          </p:sp>
          <p:sp>
            <p:nvSpPr>
              <p:cNvPr id="7" name="TextBox 6"/>
              <p:cNvSpPr txBox="1"/>
              <p:nvPr/>
            </p:nvSpPr>
            <p:spPr>
              <a:xfrm>
                <a:off x="10285413" y="4478634"/>
                <a:ext cx="768159" cy="461665"/>
              </a:xfrm>
              <a:prstGeom prst="rect">
                <a:avLst/>
              </a:prstGeom>
              <a:noFill/>
            </p:spPr>
            <p:txBody>
              <a:bodyPr wrap="none" rtlCol="0">
                <a:spAutoFit/>
              </a:bodyPr>
              <a:lstStyle/>
              <a:p>
                <a:r>
                  <a:rPr lang="en-GB" dirty="0" smtClean="0">
                    <a:solidFill>
                      <a:schemeClr val="bg1"/>
                    </a:solidFill>
                  </a:rPr>
                  <a:t>Rack</a:t>
                </a:r>
                <a:endParaRPr lang="en-GB" dirty="0">
                  <a:solidFill>
                    <a:schemeClr val="bg1"/>
                  </a:solidFill>
                </a:endParaRPr>
              </a:p>
            </p:txBody>
          </p:sp>
          <p:cxnSp>
            <p:nvCxnSpPr>
              <p:cNvPr id="9" name="Straight Arrow Connector 8"/>
              <p:cNvCxnSpPr/>
              <p:nvPr/>
            </p:nvCxnSpPr>
            <p:spPr>
              <a:xfrm flipH="1">
                <a:off x="10545064" y="3232497"/>
                <a:ext cx="453136" cy="1270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10387552" y="3918221"/>
                <a:ext cx="65087" cy="61015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6354287" y="1244133"/>
              <a:ext cx="3486483" cy="1569660"/>
            </a:xfrm>
            <a:prstGeom prst="rect">
              <a:avLst/>
            </a:prstGeom>
            <a:noFill/>
          </p:spPr>
          <p:txBody>
            <a:bodyPr wrap="square" rtlCol="0">
              <a:spAutoFit/>
            </a:bodyPr>
            <a:lstStyle/>
            <a:p>
              <a:r>
                <a:rPr lang="en-GB" b="1" u="sng" dirty="0" smtClean="0">
                  <a:solidFill>
                    <a:schemeClr val="bg1"/>
                  </a:solidFill>
                </a:rPr>
                <a:t>Rack &amp; Pinion</a:t>
              </a:r>
              <a:r>
                <a:rPr lang="en-GB" dirty="0" smtClean="0">
                  <a:solidFill>
                    <a:schemeClr val="bg1"/>
                  </a:solidFill>
                </a:rPr>
                <a:t>:</a:t>
              </a:r>
            </a:p>
            <a:p>
              <a:r>
                <a:rPr lang="en-GB" dirty="0">
                  <a:solidFill>
                    <a:schemeClr val="bg1"/>
                  </a:solidFill>
                </a:rPr>
                <a:t>t</a:t>
              </a:r>
              <a:r>
                <a:rPr lang="en-GB" dirty="0" smtClean="0">
                  <a:solidFill>
                    <a:schemeClr val="bg1"/>
                  </a:solidFill>
                </a:rPr>
                <a:t>his mechanism changes rotary movement into linear movement.</a:t>
              </a:r>
              <a:endParaRPr lang="en-GB" dirty="0">
                <a:solidFill>
                  <a:schemeClr val="bg1"/>
                </a:solidFill>
              </a:endParaRPr>
            </a:p>
          </p:txBody>
        </p:sp>
      </p:grpSp>
      <p:grpSp>
        <p:nvGrpSpPr>
          <p:cNvPr id="26" name="Group 25"/>
          <p:cNvGrpSpPr/>
          <p:nvPr/>
        </p:nvGrpSpPr>
        <p:grpSpPr>
          <a:xfrm>
            <a:off x="520114" y="2922137"/>
            <a:ext cx="9396788" cy="2857500"/>
            <a:chOff x="520114" y="2922137"/>
            <a:chExt cx="9396788" cy="2857500"/>
          </a:xfrm>
        </p:grpSpPr>
        <p:sp>
          <p:nvSpPr>
            <p:cNvPr id="21" name="TextBox 20"/>
            <p:cNvSpPr txBox="1"/>
            <p:nvPr/>
          </p:nvSpPr>
          <p:spPr>
            <a:xfrm>
              <a:off x="520114" y="3560639"/>
              <a:ext cx="5872563" cy="1569660"/>
            </a:xfrm>
            <a:prstGeom prst="rect">
              <a:avLst/>
            </a:prstGeom>
            <a:noFill/>
          </p:spPr>
          <p:txBody>
            <a:bodyPr wrap="square" rtlCol="0">
              <a:spAutoFit/>
            </a:bodyPr>
            <a:lstStyle/>
            <a:p>
              <a:r>
                <a:rPr lang="en-GB" b="1" u="sng" dirty="0" smtClean="0">
                  <a:solidFill>
                    <a:schemeClr val="bg1"/>
                  </a:solidFill>
                </a:rPr>
                <a:t>Worm gear</a:t>
              </a:r>
              <a:r>
                <a:rPr lang="en-GB" dirty="0" smtClean="0">
                  <a:solidFill>
                    <a:schemeClr val="bg1"/>
                  </a:solidFill>
                </a:rPr>
                <a:t>: are used when large gear reductions are needed.  The worm gear can easily turn the gear but the gear cannot turn the worm.</a:t>
              </a:r>
              <a:endParaRPr lang="en-GB" dirty="0">
                <a:solidFill>
                  <a:schemeClr val="bg1"/>
                </a:solidFill>
              </a:endParaRPr>
            </a:p>
          </p:txBody>
        </p:sp>
        <p:grpSp>
          <p:nvGrpSpPr>
            <p:cNvPr id="17" name="Group 16"/>
            <p:cNvGrpSpPr/>
            <p:nvPr/>
          </p:nvGrpSpPr>
          <p:grpSpPr>
            <a:xfrm>
              <a:off x="5821180" y="2922137"/>
              <a:ext cx="4095722" cy="2857500"/>
              <a:chOff x="5821180" y="2922137"/>
              <a:chExt cx="4095722" cy="2857500"/>
            </a:xfrm>
          </p:grpSpPr>
          <p:pic>
            <p:nvPicPr>
              <p:cNvPr id="20" name="Picture 2" descr="http://img3.uploadhouse.com/fileuploads/9192/91920532bc584fa1a8c736356d5fabfdefbe353.gif"/>
              <p:cNvPicPr>
                <a:picLocks noChangeAspect="1" noChangeArrowheads="1" noCrop="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06902" y="2922137"/>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5821180" y="5134868"/>
                <a:ext cx="1579791" cy="461665"/>
              </a:xfrm>
              <a:prstGeom prst="rect">
                <a:avLst/>
              </a:prstGeom>
              <a:noFill/>
            </p:spPr>
            <p:txBody>
              <a:bodyPr wrap="none" rtlCol="0">
                <a:spAutoFit/>
              </a:bodyPr>
              <a:lstStyle/>
              <a:p>
                <a:r>
                  <a:rPr lang="en-GB" dirty="0" smtClean="0">
                    <a:solidFill>
                      <a:schemeClr val="bg1"/>
                    </a:solidFill>
                  </a:rPr>
                  <a:t>Worm gear</a:t>
                </a:r>
                <a:endParaRPr lang="en-GB" dirty="0">
                  <a:solidFill>
                    <a:schemeClr val="bg1"/>
                  </a:solidFill>
                </a:endParaRPr>
              </a:p>
            </p:txBody>
          </p:sp>
          <p:cxnSp>
            <p:nvCxnSpPr>
              <p:cNvPr id="24" name="Straight Arrow Connector 23"/>
              <p:cNvCxnSpPr/>
              <p:nvPr/>
            </p:nvCxnSpPr>
            <p:spPr>
              <a:xfrm flipV="1">
                <a:off x="7400971" y="4980188"/>
                <a:ext cx="285722" cy="30707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35714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0114" y="330200"/>
            <a:ext cx="4173258" cy="461665"/>
          </a:xfrm>
          <a:prstGeom prst="rect">
            <a:avLst/>
          </a:prstGeom>
          <a:noFill/>
        </p:spPr>
        <p:txBody>
          <a:bodyPr wrap="none" rtlCol="0">
            <a:spAutoFit/>
          </a:bodyPr>
          <a:lstStyle/>
          <a:p>
            <a:r>
              <a:rPr lang="en-GB" b="1" dirty="0" smtClean="0">
                <a:solidFill>
                  <a:schemeClr val="bg1"/>
                </a:solidFill>
              </a:rPr>
              <a:t>Types of gears and terminology</a:t>
            </a:r>
            <a:endParaRPr lang="en-GB" b="1" dirty="0">
              <a:solidFill>
                <a:schemeClr val="bg1"/>
              </a:solidFill>
            </a:endParaRPr>
          </a:p>
        </p:txBody>
      </p:sp>
      <p:grpSp>
        <p:nvGrpSpPr>
          <p:cNvPr id="15" name="Group 14"/>
          <p:cNvGrpSpPr/>
          <p:nvPr/>
        </p:nvGrpSpPr>
        <p:grpSpPr>
          <a:xfrm>
            <a:off x="508001" y="488097"/>
            <a:ext cx="6242771" cy="3048000"/>
            <a:chOff x="508001" y="488097"/>
            <a:chExt cx="6242771" cy="3048000"/>
          </a:xfrm>
        </p:grpSpPr>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40772" y="488097"/>
              <a:ext cx="3810000" cy="3048000"/>
            </a:xfrm>
            <a:prstGeom prst="rect">
              <a:avLst/>
            </a:prstGeom>
          </p:spPr>
        </p:pic>
        <p:sp>
          <p:nvSpPr>
            <p:cNvPr id="8" name="TextBox 7"/>
            <p:cNvSpPr txBox="1"/>
            <p:nvPr/>
          </p:nvSpPr>
          <p:spPr>
            <a:xfrm>
              <a:off x="508001" y="1181100"/>
              <a:ext cx="3486483" cy="830997"/>
            </a:xfrm>
            <a:prstGeom prst="rect">
              <a:avLst/>
            </a:prstGeom>
            <a:noFill/>
          </p:spPr>
          <p:txBody>
            <a:bodyPr wrap="square" rtlCol="0">
              <a:spAutoFit/>
            </a:bodyPr>
            <a:lstStyle/>
            <a:p>
              <a:r>
                <a:rPr lang="en-GB" b="1" u="sng" dirty="0" smtClean="0">
                  <a:solidFill>
                    <a:schemeClr val="bg1"/>
                  </a:solidFill>
                </a:rPr>
                <a:t>Spur gears</a:t>
              </a:r>
              <a:r>
                <a:rPr lang="en-GB" dirty="0" smtClean="0">
                  <a:solidFill>
                    <a:schemeClr val="bg1"/>
                  </a:solidFill>
                </a:rPr>
                <a:t>: operate on axes which are parallel.</a:t>
              </a:r>
              <a:endParaRPr lang="en-GB" dirty="0">
                <a:solidFill>
                  <a:schemeClr val="bg1"/>
                </a:solidFill>
              </a:endParaRPr>
            </a:p>
          </p:txBody>
        </p:sp>
      </p:grpSp>
      <p:grpSp>
        <p:nvGrpSpPr>
          <p:cNvPr id="16" name="Group 15"/>
          <p:cNvGrpSpPr/>
          <p:nvPr/>
        </p:nvGrpSpPr>
        <p:grpSpPr>
          <a:xfrm>
            <a:off x="520114" y="3327379"/>
            <a:ext cx="6486076" cy="2672222"/>
            <a:chOff x="520114" y="3327379"/>
            <a:chExt cx="6486076" cy="2672222"/>
          </a:xfrm>
        </p:grpSpPr>
        <p:pic>
          <p:nvPicPr>
            <p:cNvPr id="10" name="Picture 9"/>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333968" y="3327379"/>
              <a:ext cx="2672222" cy="2672222"/>
            </a:xfrm>
            <a:prstGeom prst="rect">
              <a:avLst/>
            </a:prstGeom>
          </p:spPr>
        </p:pic>
        <p:sp>
          <p:nvSpPr>
            <p:cNvPr id="11" name="TextBox 10"/>
            <p:cNvSpPr txBox="1"/>
            <p:nvPr/>
          </p:nvSpPr>
          <p:spPr>
            <a:xfrm>
              <a:off x="520114" y="3693994"/>
              <a:ext cx="4053305" cy="1938992"/>
            </a:xfrm>
            <a:prstGeom prst="rect">
              <a:avLst/>
            </a:prstGeom>
            <a:noFill/>
          </p:spPr>
          <p:txBody>
            <a:bodyPr wrap="square" rtlCol="0">
              <a:spAutoFit/>
            </a:bodyPr>
            <a:lstStyle/>
            <a:p>
              <a:r>
                <a:rPr lang="en-GB" b="1" u="sng" dirty="0" smtClean="0">
                  <a:solidFill>
                    <a:schemeClr val="bg1"/>
                  </a:solidFill>
                </a:rPr>
                <a:t>Bevel gears</a:t>
              </a:r>
              <a:r>
                <a:rPr lang="en-GB" dirty="0" smtClean="0">
                  <a:solidFill>
                    <a:schemeClr val="bg1"/>
                  </a:solidFill>
                </a:rPr>
                <a:t>: are gears where the axis of rotation is at an angle and are commonly used to change the axis of rotation in a gear-train.</a:t>
              </a:r>
              <a:endParaRPr lang="en-GB" dirty="0">
                <a:solidFill>
                  <a:schemeClr val="bg1"/>
                </a:solidFill>
              </a:endParaRPr>
            </a:p>
          </p:txBody>
        </p:sp>
      </p:grpSp>
      <p:grpSp>
        <p:nvGrpSpPr>
          <p:cNvPr id="17" name="Group 16"/>
          <p:cNvGrpSpPr/>
          <p:nvPr/>
        </p:nvGrpSpPr>
        <p:grpSpPr>
          <a:xfrm>
            <a:off x="6759312" y="1581328"/>
            <a:ext cx="5254712" cy="3420787"/>
            <a:chOff x="6759312" y="1581328"/>
            <a:chExt cx="5254712" cy="3420787"/>
          </a:xfrm>
        </p:grpSpPr>
        <p:sp>
          <p:nvSpPr>
            <p:cNvPr id="13" name="TextBox 12"/>
            <p:cNvSpPr txBox="1"/>
            <p:nvPr/>
          </p:nvSpPr>
          <p:spPr>
            <a:xfrm>
              <a:off x="6759312" y="1581328"/>
              <a:ext cx="3486483" cy="1569660"/>
            </a:xfrm>
            <a:prstGeom prst="rect">
              <a:avLst/>
            </a:prstGeom>
            <a:noFill/>
          </p:spPr>
          <p:txBody>
            <a:bodyPr wrap="square" rtlCol="0">
              <a:spAutoFit/>
            </a:bodyPr>
            <a:lstStyle/>
            <a:p>
              <a:r>
                <a:rPr lang="en-GB" b="1" u="sng" dirty="0" smtClean="0">
                  <a:solidFill>
                    <a:schemeClr val="bg1"/>
                  </a:solidFill>
                </a:rPr>
                <a:t>Gear-train</a:t>
              </a:r>
              <a:r>
                <a:rPr lang="en-GB" dirty="0" smtClean="0">
                  <a:solidFill>
                    <a:schemeClr val="bg1"/>
                  </a:solidFill>
                </a:rPr>
                <a:t>: a mechanical system consisting of two or more intermeshing gears.</a:t>
              </a:r>
              <a:endParaRPr lang="en-GB" dirty="0">
                <a:solidFill>
                  <a:schemeClr val="bg1"/>
                </a:solidFill>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8537" y="2070079"/>
              <a:ext cx="2665487" cy="2932036"/>
            </a:xfrm>
            <a:prstGeom prst="rect">
              <a:avLst/>
            </a:prstGeom>
          </p:spPr>
        </p:pic>
      </p:grpSp>
    </p:spTree>
    <p:extLst>
      <p:ext uri="{BB962C8B-B14F-4D97-AF65-F5344CB8AC3E}">
        <p14:creationId xmlns:p14="http://schemas.microsoft.com/office/powerpoint/2010/main" val="117796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0114" y="1162947"/>
            <a:ext cx="7841833" cy="461665"/>
          </a:xfrm>
          <a:prstGeom prst="rect">
            <a:avLst/>
          </a:prstGeom>
          <a:noFill/>
        </p:spPr>
        <p:txBody>
          <a:bodyPr wrap="square" rtlCol="0">
            <a:spAutoFit/>
          </a:bodyPr>
          <a:lstStyle/>
          <a:p>
            <a:r>
              <a:rPr lang="en-GB" b="1" u="sng" dirty="0" smtClean="0">
                <a:solidFill>
                  <a:schemeClr val="bg1"/>
                </a:solidFill>
              </a:rPr>
              <a:t>Gear ratio</a:t>
            </a:r>
            <a:r>
              <a:rPr lang="en-GB" dirty="0" smtClean="0">
                <a:solidFill>
                  <a:schemeClr val="bg1"/>
                </a:solidFill>
              </a:rPr>
              <a:t>: is the input speed relative to the output speed.</a:t>
            </a:r>
            <a:endParaRPr lang="en-GB" dirty="0">
              <a:solidFill>
                <a:schemeClr val="bg1"/>
              </a:solidFill>
            </a:endParaRPr>
          </a:p>
        </p:txBody>
      </p:sp>
      <p:sp>
        <p:nvSpPr>
          <p:cNvPr id="3" name="TextBox 2"/>
          <p:cNvSpPr txBox="1"/>
          <p:nvPr/>
        </p:nvSpPr>
        <p:spPr>
          <a:xfrm>
            <a:off x="520114" y="330200"/>
            <a:ext cx="4173258" cy="461665"/>
          </a:xfrm>
          <a:prstGeom prst="rect">
            <a:avLst/>
          </a:prstGeom>
          <a:noFill/>
        </p:spPr>
        <p:txBody>
          <a:bodyPr wrap="none" rtlCol="0">
            <a:spAutoFit/>
          </a:bodyPr>
          <a:lstStyle/>
          <a:p>
            <a:r>
              <a:rPr lang="en-GB" b="1" dirty="0" smtClean="0">
                <a:solidFill>
                  <a:schemeClr val="bg1"/>
                </a:solidFill>
              </a:rPr>
              <a:t>Types of gears and terminology</a:t>
            </a:r>
            <a:endParaRPr lang="en-GB" b="1" dirty="0">
              <a:solidFill>
                <a:schemeClr val="bg1"/>
              </a:solidFill>
            </a:endParaRPr>
          </a:p>
        </p:txBody>
      </p:sp>
      <p:grpSp>
        <p:nvGrpSpPr>
          <p:cNvPr id="23" name="Group 22"/>
          <p:cNvGrpSpPr/>
          <p:nvPr/>
        </p:nvGrpSpPr>
        <p:grpSpPr>
          <a:xfrm>
            <a:off x="8084949" y="56648"/>
            <a:ext cx="3900461" cy="3203025"/>
            <a:chOff x="5721580" y="1958411"/>
            <a:chExt cx="3900461" cy="3203025"/>
          </a:xfrm>
        </p:grpSpPr>
        <p:grpSp>
          <p:nvGrpSpPr>
            <p:cNvPr id="12" name="Group 11"/>
            <p:cNvGrpSpPr/>
            <p:nvPr/>
          </p:nvGrpSpPr>
          <p:grpSpPr>
            <a:xfrm>
              <a:off x="6922041" y="3338053"/>
              <a:ext cx="540000" cy="540000"/>
              <a:chOff x="5372683" y="3465095"/>
              <a:chExt cx="540000" cy="540000"/>
            </a:xfrm>
          </p:grpSpPr>
          <p:cxnSp>
            <p:nvCxnSpPr>
              <p:cNvPr id="6" name="Straight Connector 5"/>
              <p:cNvCxnSpPr/>
              <p:nvPr/>
            </p:nvCxnSpPr>
            <p:spPr>
              <a:xfrm>
                <a:off x="5641389" y="3465095"/>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372683" y="373509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6292041" y="2708053"/>
              <a:ext cx="1800000" cy="1800000"/>
              <a:chOff x="7211400" y="2708053"/>
              <a:chExt cx="1800000" cy="1800000"/>
            </a:xfrm>
          </p:grpSpPr>
          <p:sp>
            <p:nvSpPr>
              <p:cNvPr id="4" name="Oval 3"/>
              <p:cNvSpPr/>
              <p:nvPr/>
            </p:nvSpPr>
            <p:spPr>
              <a:xfrm>
                <a:off x="7211400" y="2708053"/>
                <a:ext cx="1800000" cy="180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301400" y="2798053"/>
                <a:ext cx="1620000" cy="16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p:cNvGrpSpPr/>
            <p:nvPr/>
          </p:nvGrpSpPr>
          <p:grpSpPr>
            <a:xfrm>
              <a:off x="8002041" y="3068053"/>
              <a:ext cx="1080000" cy="1080000"/>
              <a:chOff x="9969190" y="3338053"/>
              <a:chExt cx="1080000" cy="1080000"/>
            </a:xfrm>
          </p:grpSpPr>
          <p:sp>
            <p:nvSpPr>
              <p:cNvPr id="10" name="Oval 9"/>
              <p:cNvSpPr/>
              <p:nvPr/>
            </p:nvSpPr>
            <p:spPr>
              <a:xfrm>
                <a:off x="9969190" y="3338053"/>
                <a:ext cx="1080000" cy="108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10059190" y="3428053"/>
                <a:ext cx="900000" cy="90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p:cNvGrpSpPr/>
            <p:nvPr/>
          </p:nvGrpSpPr>
          <p:grpSpPr>
            <a:xfrm>
              <a:off x="8272041" y="3338053"/>
              <a:ext cx="540000" cy="540000"/>
              <a:chOff x="5372683" y="3465095"/>
              <a:chExt cx="540000" cy="540000"/>
            </a:xfrm>
          </p:grpSpPr>
          <p:cxnSp>
            <p:nvCxnSpPr>
              <p:cNvPr id="15" name="Straight Connector 14"/>
              <p:cNvCxnSpPr/>
              <p:nvPr/>
            </p:nvCxnSpPr>
            <p:spPr>
              <a:xfrm>
                <a:off x="5641389" y="3465095"/>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372683" y="373509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nvSpPr>
          <p:spPr>
            <a:xfrm>
              <a:off x="6790477" y="2334126"/>
              <a:ext cx="800540" cy="307777"/>
            </a:xfrm>
            <a:prstGeom prst="rect">
              <a:avLst/>
            </a:prstGeom>
            <a:noFill/>
          </p:spPr>
          <p:txBody>
            <a:bodyPr wrap="none" rtlCol="0">
              <a:spAutoFit/>
            </a:bodyPr>
            <a:lstStyle/>
            <a:p>
              <a:r>
                <a:rPr lang="en-GB" sz="1400" dirty="0" smtClean="0">
                  <a:solidFill>
                    <a:schemeClr val="bg1"/>
                  </a:solidFill>
                </a:rPr>
                <a:t>60 teeth</a:t>
              </a:r>
              <a:endParaRPr lang="en-GB" sz="1400" dirty="0">
                <a:solidFill>
                  <a:schemeClr val="bg1"/>
                </a:solidFill>
              </a:endParaRPr>
            </a:p>
          </p:txBody>
        </p:sp>
        <p:sp>
          <p:nvSpPr>
            <p:cNvPr id="19" name="TextBox 18"/>
            <p:cNvSpPr txBox="1"/>
            <p:nvPr/>
          </p:nvSpPr>
          <p:spPr>
            <a:xfrm>
              <a:off x="8202623" y="2689165"/>
              <a:ext cx="800540" cy="307777"/>
            </a:xfrm>
            <a:prstGeom prst="rect">
              <a:avLst/>
            </a:prstGeom>
            <a:noFill/>
          </p:spPr>
          <p:txBody>
            <a:bodyPr wrap="none" rtlCol="0">
              <a:spAutoFit/>
            </a:bodyPr>
            <a:lstStyle/>
            <a:p>
              <a:r>
                <a:rPr lang="en-GB" sz="1400" dirty="0" smtClean="0">
                  <a:solidFill>
                    <a:schemeClr val="bg1"/>
                  </a:solidFill>
                </a:rPr>
                <a:t>15 teeth</a:t>
              </a:r>
              <a:endParaRPr lang="en-GB" sz="1400" dirty="0">
                <a:solidFill>
                  <a:schemeClr val="bg1"/>
                </a:solidFill>
              </a:endParaRPr>
            </a:p>
          </p:txBody>
        </p:sp>
        <p:sp>
          <p:nvSpPr>
            <p:cNvPr id="20" name="Circular Arrow 19"/>
            <p:cNvSpPr/>
            <p:nvPr/>
          </p:nvSpPr>
          <p:spPr>
            <a:xfrm rot="7426039">
              <a:off x="7462041" y="2528053"/>
              <a:ext cx="2160000" cy="2160000"/>
            </a:xfrm>
            <a:prstGeom prst="circularArrow">
              <a:avLst>
                <a:gd name="adj1" fmla="val 7747"/>
                <a:gd name="adj2" fmla="val 1142319"/>
                <a:gd name="adj3" fmla="val 20336398"/>
                <a:gd name="adj4" fmla="val 13835202"/>
                <a:gd name="adj5" fmla="val 1000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Circular Arrow 21"/>
            <p:cNvSpPr/>
            <p:nvPr/>
          </p:nvSpPr>
          <p:spPr>
            <a:xfrm rot="4464680" flipV="1">
              <a:off x="5721580" y="1958411"/>
              <a:ext cx="3203025" cy="3203025"/>
            </a:xfrm>
            <a:prstGeom prst="circularArrow">
              <a:avLst>
                <a:gd name="adj1" fmla="val 7001"/>
                <a:gd name="adj2" fmla="val 1029527"/>
                <a:gd name="adj3" fmla="val 20403493"/>
                <a:gd name="adj4" fmla="val 13961280"/>
                <a:gd name="adj5" fmla="val 872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5" name="TextBox 24"/>
          <p:cNvSpPr txBox="1"/>
          <p:nvPr/>
        </p:nvSpPr>
        <p:spPr>
          <a:xfrm>
            <a:off x="492359" y="1692020"/>
            <a:ext cx="6730865" cy="1569660"/>
          </a:xfrm>
          <a:prstGeom prst="rect">
            <a:avLst/>
          </a:prstGeom>
          <a:noFill/>
        </p:spPr>
        <p:txBody>
          <a:bodyPr wrap="square" rtlCol="0">
            <a:spAutoFit/>
          </a:bodyPr>
          <a:lstStyle/>
          <a:p>
            <a:r>
              <a:rPr lang="en-GB" dirty="0" smtClean="0">
                <a:solidFill>
                  <a:schemeClr val="bg1"/>
                </a:solidFill>
              </a:rPr>
              <a:t>If the smaller gear is the driver (input)</a:t>
            </a:r>
          </a:p>
          <a:p>
            <a:endParaRPr lang="en-GB" dirty="0" smtClean="0">
              <a:solidFill>
                <a:schemeClr val="bg1"/>
              </a:solidFill>
            </a:endParaRPr>
          </a:p>
          <a:p>
            <a:r>
              <a:rPr lang="en-GB" b="1" dirty="0" smtClean="0">
                <a:solidFill>
                  <a:schemeClr val="bg1"/>
                </a:solidFill>
              </a:rPr>
              <a:t>Gear ratio </a:t>
            </a:r>
            <a:r>
              <a:rPr lang="en-GB" dirty="0" smtClean="0">
                <a:solidFill>
                  <a:schemeClr val="bg1"/>
                </a:solidFill>
              </a:rPr>
              <a:t>= </a:t>
            </a:r>
          </a:p>
          <a:p>
            <a:endParaRPr lang="en-GB" dirty="0">
              <a:solidFill>
                <a:schemeClr val="bg1"/>
              </a:solidFill>
            </a:endParaRPr>
          </a:p>
        </p:txBody>
      </p:sp>
      <p:sp>
        <p:nvSpPr>
          <p:cNvPr id="31" name="TextBox 30"/>
          <p:cNvSpPr txBox="1"/>
          <p:nvPr/>
        </p:nvSpPr>
        <p:spPr>
          <a:xfrm>
            <a:off x="480016" y="4305000"/>
            <a:ext cx="8945287" cy="830997"/>
          </a:xfrm>
          <a:prstGeom prst="rect">
            <a:avLst/>
          </a:prstGeom>
          <a:noFill/>
        </p:spPr>
        <p:txBody>
          <a:bodyPr wrap="square" rtlCol="0">
            <a:spAutoFit/>
          </a:bodyPr>
          <a:lstStyle/>
          <a:p>
            <a:r>
              <a:rPr lang="en-GB" dirty="0" smtClean="0">
                <a:solidFill>
                  <a:schemeClr val="bg1"/>
                </a:solidFill>
              </a:rPr>
              <a:t>If you know the input speed you can calculate the output speed.</a:t>
            </a:r>
          </a:p>
          <a:p>
            <a:endParaRPr lang="en-GB" dirty="0">
              <a:solidFill>
                <a:schemeClr val="bg1"/>
              </a:solidFill>
            </a:endParaRPr>
          </a:p>
        </p:txBody>
      </p:sp>
      <p:grpSp>
        <p:nvGrpSpPr>
          <p:cNvPr id="36" name="Group 35"/>
          <p:cNvGrpSpPr/>
          <p:nvPr/>
        </p:nvGrpSpPr>
        <p:grpSpPr>
          <a:xfrm>
            <a:off x="1620464" y="4894726"/>
            <a:ext cx="4138840" cy="830997"/>
            <a:chOff x="1967915" y="4485000"/>
            <a:chExt cx="1196391" cy="830997"/>
          </a:xfrm>
        </p:grpSpPr>
        <p:sp>
          <p:nvSpPr>
            <p:cNvPr id="37" name="TextBox 36"/>
            <p:cNvSpPr txBox="1"/>
            <p:nvPr/>
          </p:nvSpPr>
          <p:spPr>
            <a:xfrm>
              <a:off x="2606744" y="4485000"/>
              <a:ext cx="557562" cy="830997"/>
            </a:xfrm>
            <a:prstGeom prst="rect">
              <a:avLst/>
            </a:prstGeom>
            <a:noFill/>
          </p:spPr>
          <p:txBody>
            <a:bodyPr wrap="square" rtlCol="0">
              <a:spAutoFit/>
            </a:bodyPr>
            <a:lstStyle/>
            <a:p>
              <a:r>
                <a:rPr lang="en-GB" b="1" dirty="0">
                  <a:solidFill>
                    <a:schemeClr val="bg1"/>
                  </a:solidFill>
                </a:rPr>
                <a:t>i</a:t>
              </a:r>
              <a:r>
                <a:rPr lang="en-GB" b="1" dirty="0" smtClean="0">
                  <a:solidFill>
                    <a:schemeClr val="bg1"/>
                  </a:solidFill>
                </a:rPr>
                <a:t>nput speed</a:t>
              </a:r>
            </a:p>
            <a:p>
              <a:r>
                <a:rPr lang="en-GB" b="1" dirty="0" smtClean="0">
                  <a:solidFill>
                    <a:schemeClr val="bg1"/>
                  </a:solidFill>
                </a:rPr>
                <a:t>  gear ratio</a:t>
              </a:r>
              <a:endParaRPr lang="en-GB" dirty="0">
                <a:solidFill>
                  <a:schemeClr val="bg1"/>
                </a:solidFill>
              </a:endParaRPr>
            </a:p>
          </p:txBody>
        </p:sp>
        <p:cxnSp>
          <p:nvCxnSpPr>
            <p:cNvPr id="38" name="Straight Connector 37"/>
            <p:cNvCxnSpPr/>
            <p:nvPr/>
          </p:nvCxnSpPr>
          <p:spPr>
            <a:xfrm>
              <a:off x="2594712" y="489760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967915" y="4666772"/>
              <a:ext cx="675811" cy="461665"/>
            </a:xfrm>
            <a:prstGeom prst="rect">
              <a:avLst/>
            </a:prstGeom>
            <a:noFill/>
          </p:spPr>
          <p:txBody>
            <a:bodyPr wrap="square" rtlCol="0">
              <a:spAutoFit/>
            </a:bodyPr>
            <a:lstStyle/>
            <a:p>
              <a:r>
                <a:rPr lang="en-GB" b="1" dirty="0">
                  <a:solidFill>
                    <a:schemeClr val="bg1"/>
                  </a:solidFill>
                </a:rPr>
                <a:t>o</a:t>
              </a:r>
              <a:r>
                <a:rPr lang="en-GB" b="1" dirty="0" smtClean="0">
                  <a:solidFill>
                    <a:schemeClr val="bg1"/>
                  </a:solidFill>
                </a:rPr>
                <a:t>utput speed =</a:t>
              </a:r>
              <a:endParaRPr lang="en-GB" dirty="0">
                <a:solidFill>
                  <a:schemeClr val="bg1"/>
                </a:solidFill>
              </a:endParaRPr>
            </a:p>
          </p:txBody>
        </p:sp>
      </p:grpSp>
      <p:sp>
        <p:nvSpPr>
          <p:cNvPr id="40" name="TextBox 39"/>
          <p:cNvSpPr txBox="1"/>
          <p:nvPr/>
        </p:nvSpPr>
        <p:spPr>
          <a:xfrm>
            <a:off x="10365410" y="2822193"/>
            <a:ext cx="1707519" cy="307777"/>
          </a:xfrm>
          <a:prstGeom prst="rect">
            <a:avLst/>
          </a:prstGeom>
          <a:solidFill>
            <a:srgbClr val="FF0000"/>
          </a:solidFill>
        </p:spPr>
        <p:txBody>
          <a:bodyPr wrap="none" rtlCol="0">
            <a:spAutoFit/>
          </a:bodyPr>
          <a:lstStyle/>
          <a:p>
            <a:r>
              <a:rPr lang="en-GB" sz="1400" dirty="0" smtClean="0">
                <a:solidFill>
                  <a:schemeClr val="bg1"/>
                </a:solidFill>
              </a:rPr>
              <a:t>Input speed 200 rpm</a:t>
            </a:r>
            <a:endParaRPr lang="en-GB" sz="1400" dirty="0">
              <a:solidFill>
                <a:schemeClr val="bg1"/>
              </a:solidFill>
            </a:endParaRPr>
          </a:p>
        </p:txBody>
      </p:sp>
      <p:grpSp>
        <p:nvGrpSpPr>
          <p:cNvPr id="45" name="Group 44"/>
          <p:cNvGrpSpPr/>
          <p:nvPr/>
        </p:nvGrpSpPr>
        <p:grpSpPr>
          <a:xfrm>
            <a:off x="2193039" y="2234130"/>
            <a:ext cx="4308425" cy="830997"/>
            <a:chOff x="2594712" y="4474373"/>
            <a:chExt cx="1414230" cy="830997"/>
          </a:xfrm>
        </p:grpSpPr>
        <p:sp>
          <p:nvSpPr>
            <p:cNvPr id="46" name="TextBox 45"/>
            <p:cNvSpPr txBox="1"/>
            <p:nvPr/>
          </p:nvSpPr>
          <p:spPr>
            <a:xfrm>
              <a:off x="2594712" y="4474373"/>
              <a:ext cx="1414230" cy="830997"/>
            </a:xfrm>
            <a:prstGeom prst="rect">
              <a:avLst/>
            </a:prstGeom>
            <a:noFill/>
          </p:spPr>
          <p:txBody>
            <a:bodyPr wrap="square" rtlCol="0">
              <a:spAutoFit/>
            </a:bodyPr>
            <a:lstStyle/>
            <a:p>
              <a:r>
                <a:rPr lang="en-GB" b="1" dirty="0">
                  <a:solidFill>
                    <a:schemeClr val="bg1"/>
                  </a:solidFill>
                </a:rPr>
                <a:t>n</a:t>
              </a:r>
              <a:r>
                <a:rPr lang="en-GB" b="1" dirty="0" smtClean="0">
                  <a:solidFill>
                    <a:schemeClr val="bg1"/>
                  </a:solidFill>
                </a:rPr>
                <a:t>umber of teeth on output gear</a:t>
              </a:r>
            </a:p>
            <a:p>
              <a:r>
                <a:rPr lang="en-GB" b="1" dirty="0" smtClean="0">
                  <a:solidFill>
                    <a:schemeClr val="bg1"/>
                  </a:solidFill>
                </a:rPr>
                <a:t> number of teeth on input gear</a:t>
              </a:r>
              <a:endParaRPr lang="en-GB" dirty="0">
                <a:solidFill>
                  <a:schemeClr val="bg1"/>
                </a:solidFill>
              </a:endParaRPr>
            </a:p>
          </p:txBody>
        </p:sp>
        <p:cxnSp>
          <p:nvCxnSpPr>
            <p:cNvPr id="47" name="Straight Connector 46"/>
            <p:cNvCxnSpPr/>
            <p:nvPr/>
          </p:nvCxnSpPr>
          <p:spPr>
            <a:xfrm>
              <a:off x="2594712" y="4897605"/>
              <a:ext cx="136683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9" name="Group 48"/>
          <p:cNvGrpSpPr/>
          <p:nvPr/>
        </p:nvGrpSpPr>
        <p:grpSpPr>
          <a:xfrm>
            <a:off x="6853568" y="2250278"/>
            <a:ext cx="1245150" cy="830997"/>
            <a:chOff x="6949818" y="2250278"/>
            <a:chExt cx="1245150" cy="830997"/>
          </a:xfrm>
        </p:grpSpPr>
        <p:sp>
          <p:nvSpPr>
            <p:cNvPr id="26" name="TextBox 25"/>
            <p:cNvSpPr txBox="1"/>
            <p:nvPr/>
          </p:nvSpPr>
          <p:spPr>
            <a:xfrm>
              <a:off x="6961850" y="2250278"/>
              <a:ext cx="557562" cy="830997"/>
            </a:xfrm>
            <a:prstGeom prst="rect">
              <a:avLst/>
            </a:prstGeom>
            <a:noFill/>
          </p:spPr>
          <p:txBody>
            <a:bodyPr wrap="square" rtlCol="0">
              <a:spAutoFit/>
            </a:bodyPr>
            <a:lstStyle/>
            <a:p>
              <a:r>
                <a:rPr lang="en-GB" b="1" dirty="0" smtClean="0">
                  <a:solidFill>
                    <a:schemeClr val="bg1"/>
                  </a:solidFill>
                </a:rPr>
                <a:t>60</a:t>
              </a:r>
            </a:p>
            <a:p>
              <a:r>
                <a:rPr lang="en-GB" b="1" dirty="0" smtClean="0">
                  <a:solidFill>
                    <a:schemeClr val="bg1"/>
                  </a:solidFill>
                </a:rPr>
                <a:t>15</a:t>
              </a:r>
              <a:endParaRPr lang="en-GB" dirty="0">
                <a:solidFill>
                  <a:schemeClr val="bg1"/>
                </a:solidFill>
              </a:endParaRPr>
            </a:p>
          </p:txBody>
        </p:sp>
        <p:cxnSp>
          <p:nvCxnSpPr>
            <p:cNvPr id="27" name="Straight Connector 26"/>
            <p:cNvCxnSpPr/>
            <p:nvPr/>
          </p:nvCxnSpPr>
          <p:spPr>
            <a:xfrm>
              <a:off x="6949818" y="2662883"/>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575628" y="2418721"/>
              <a:ext cx="557562" cy="461665"/>
            </a:xfrm>
            <a:prstGeom prst="rect">
              <a:avLst/>
            </a:prstGeom>
            <a:noFill/>
          </p:spPr>
          <p:txBody>
            <a:bodyPr wrap="square" rtlCol="0">
              <a:spAutoFit/>
            </a:bodyPr>
            <a:lstStyle/>
            <a:p>
              <a:r>
                <a:rPr lang="en-GB" b="1" dirty="0" smtClean="0">
                  <a:solidFill>
                    <a:schemeClr val="bg1"/>
                  </a:solidFill>
                </a:rPr>
                <a:t>= </a:t>
              </a:r>
              <a:endParaRPr lang="en-GB" dirty="0">
                <a:solidFill>
                  <a:schemeClr val="bg1"/>
                </a:solidFill>
              </a:endParaRPr>
            </a:p>
          </p:txBody>
        </p:sp>
        <p:sp>
          <p:nvSpPr>
            <p:cNvPr id="48" name="TextBox 47"/>
            <p:cNvSpPr txBox="1"/>
            <p:nvPr/>
          </p:nvSpPr>
          <p:spPr>
            <a:xfrm>
              <a:off x="7854810" y="2424866"/>
              <a:ext cx="340158" cy="461665"/>
            </a:xfrm>
            <a:prstGeom prst="rect">
              <a:avLst/>
            </a:prstGeom>
            <a:noFill/>
            <a:ln>
              <a:solidFill>
                <a:schemeClr val="bg1"/>
              </a:solidFill>
            </a:ln>
          </p:spPr>
          <p:txBody>
            <a:bodyPr wrap="none" rtlCol="0">
              <a:spAutoFit/>
            </a:bodyPr>
            <a:lstStyle/>
            <a:p>
              <a:r>
                <a:rPr lang="en-GB" dirty="0" smtClean="0">
                  <a:solidFill>
                    <a:schemeClr val="bg1"/>
                  </a:solidFill>
                </a:rPr>
                <a:t>4</a:t>
              </a:r>
              <a:endParaRPr lang="en-GB" dirty="0">
                <a:solidFill>
                  <a:schemeClr val="bg1"/>
                </a:solidFill>
              </a:endParaRPr>
            </a:p>
          </p:txBody>
        </p:sp>
      </p:grpSp>
      <p:grpSp>
        <p:nvGrpSpPr>
          <p:cNvPr id="51" name="Group 50"/>
          <p:cNvGrpSpPr/>
          <p:nvPr/>
        </p:nvGrpSpPr>
        <p:grpSpPr>
          <a:xfrm>
            <a:off x="6635414" y="4914347"/>
            <a:ext cx="2068871" cy="830997"/>
            <a:chOff x="6635414" y="4914347"/>
            <a:chExt cx="2068871" cy="830997"/>
          </a:xfrm>
        </p:grpSpPr>
        <p:sp>
          <p:nvSpPr>
            <p:cNvPr id="42" name="TextBox 41"/>
            <p:cNvSpPr txBox="1"/>
            <p:nvPr/>
          </p:nvSpPr>
          <p:spPr>
            <a:xfrm>
              <a:off x="6647446" y="4914347"/>
              <a:ext cx="896354" cy="830997"/>
            </a:xfrm>
            <a:prstGeom prst="rect">
              <a:avLst/>
            </a:prstGeom>
            <a:noFill/>
          </p:spPr>
          <p:txBody>
            <a:bodyPr wrap="square" rtlCol="0">
              <a:spAutoFit/>
            </a:bodyPr>
            <a:lstStyle/>
            <a:p>
              <a:r>
                <a:rPr lang="en-GB" b="1" dirty="0" smtClean="0">
                  <a:solidFill>
                    <a:schemeClr val="bg1"/>
                  </a:solidFill>
                </a:rPr>
                <a:t>200</a:t>
              </a:r>
            </a:p>
            <a:p>
              <a:r>
                <a:rPr lang="en-GB" b="1" dirty="0" smtClean="0">
                  <a:solidFill>
                    <a:schemeClr val="bg1"/>
                  </a:solidFill>
                </a:rPr>
                <a:t>  4</a:t>
              </a:r>
              <a:endParaRPr lang="en-GB" dirty="0">
                <a:solidFill>
                  <a:schemeClr val="bg1"/>
                </a:solidFill>
              </a:endParaRPr>
            </a:p>
          </p:txBody>
        </p:sp>
        <p:cxnSp>
          <p:nvCxnSpPr>
            <p:cNvPr id="43" name="Straight Connector 42"/>
            <p:cNvCxnSpPr/>
            <p:nvPr/>
          </p:nvCxnSpPr>
          <p:spPr>
            <a:xfrm>
              <a:off x="6635414" y="5326952"/>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7309352" y="5082790"/>
              <a:ext cx="266276" cy="461665"/>
            </a:xfrm>
            <a:prstGeom prst="rect">
              <a:avLst/>
            </a:prstGeom>
            <a:noFill/>
          </p:spPr>
          <p:txBody>
            <a:bodyPr wrap="square" rtlCol="0">
              <a:spAutoFit/>
            </a:bodyPr>
            <a:lstStyle/>
            <a:p>
              <a:r>
                <a:rPr lang="en-GB" b="1" dirty="0" smtClean="0">
                  <a:solidFill>
                    <a:schemeClr val="bg1"/>
                  </a:solidFill>
                </a:rPr>
                <a:t>=</a:t>
              </a:r>
              <a:endParaRPr lang="en-GB" dirty="0">
                <a:solidFill>
                  <a:schemeClr val="bg1"/>
                </a:solidFill>
              </a:endParaRPr>
            </a:p>
          </p:txBody>
        </p:sp>
        <p:sp>
          <p:nvSpPr>
            <p:cNvPr id="50" name="TextBox 49"/>
            <p:cNvSpPr txBox="1"/>
            <p:nvPr/>
          </p:nvSpPr>
          <p:spPr>
            <a:xfrm>
              <a:off x="7575628" y="5096119"/>
              <a:ext cx="1128657" cy="461665"/>
            </a:xfrm>
            <a:prstGeom prst="rect">
              <a:avLst/>
            </a:prstGeom>
            <a:noFill/>
            <a:ln>
              <a:solidFill>
                <a:schemeClr val="bg1"/>
              </a:solidFill>
            </a:ln>
          </p:spPr>
          <p:txBody>
            <a:bodyPr wrap="square" rtlCol="0">
              <a:spAutoFit/>
            </a:bodyPr>
            <a:lstStyle/>
            <a:p>
              <a:r>
                <a:rPr lang="en-GB" b="1" dirty="0" smtClean="0">
                  <a:solidFill>
                    <a:schemeClr val="bg1"/>
                  </a:solidFill>
                </a:rPr>
                <a:t>50 rpm</a:t>
              </a:r>
              <a:endParaRPr lang="en-GB" dirty="0">
                <a:solidFill>
                  <a:schemeClr val="bg1"/>
                </a:solidFill>
              </a:endParaRPr>
            </a:p>
          </p:txBody>
        </p:sp>
      </p:grpSp>
      <p:sp>
        <p:nvSpPr>
          <p:cNvPr id="52" name="TextBox 51"/>
          <p:cNvSpPr txBox="1"/>
          <p:nvPr/>
        </p:nvSpPr>
        <p:spPr>
          <a:xfrm>
            <a:off x="492359" y="3104547"/>
            <a:ext cx="6730865" cy="1200329"/>
          </a:xfrm>
          <a:prstGeom prst="rect">
            <a:avLst/>
          </a:prstGeom>
          <a:noFill/>
        </p:spPr>
        <p:txBody>
          <a:bodyPr wrap="square" rtlCol="0">
            <a:spAutoFit/>
          </a:bodyPr>
          <a:lstStyle/>
          <a:p>
            <a:r>
              <a:rPr lang="en-GB" dirty="0" smtClean="0">
                <a:solidFill>
                  <a:schemeClr val="bg1"/>
                </a:solidFill>
              </a:rPr>
              <a:t>Gear ratio typically displayed as 4 : 1</a:t>
            </a:r>
          </a:p>
          <a:p>
            <a:r>
              <a:rPr lang="en-GB" dirty="0" smtClean="0">
                <a:solidFill>
                  <a:schemeClr val="bg1"/>
                </a:solidFill>
              </a:rPr>
              <a:t>This means the driver gear (input) rotates four times to make the driven gear (output) rotate once.</a:t>
            </a:r>
            <a:endParaRPr lang="en-GB" dirty="0">
              <a:solidFill>
                <a:schemeClr val="bg1"/>
              </a:solidFill>
            </a:endParaRPr>
          </a:p>
        </p:txBody>
      </p:sp>
    </p:spTree>
    <p:extLst>
      <p:ext uri="{BB962C8B-B14F-4D97-AF65-F5344CB8AC3E}">
        <p14:creationId xmlns:p14="http://schemas.microsoft.com/office/powerpoint/2010/main" val="299350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par>
                          <p:cTn id="16" fill="hold">
                            <p:stCondLst>
                              <p:cond delay="500"/>
                            </p:stCondLst>
                            <p:childTnLst>
                              <p:par>
                                <p:cTn id="17" presetID="10" presetClass="entr" presetSubtype="0" fill="hold" grpId="0" nodeType="afterEffect">
                                  <p:stCondLst>
                                    <p:cond delay="1000"/>
                                  </p:stCondLst>
                                  <p:childTnLst>
                                    <p:set>
                                      <p:cBhvr>
                                        <p:cTn id="18" dur="1" fill="hold">
                                          <p:stCondLst>
                                            <p:cond delay="0"/>
                                          </p:stCondLst>
                                        </p:cTn>
                                        <p:tgtEl>
                                          <p:spTgt spid="52"/>
                                        </p:tgtEl>
                                        <p:attrNameLst>
                                          <p:attrName>style.visibility</p:attrName>
                                        </p:attrNameLst>
                                      </p:cBhvr>
                                      <p:to>
                                        <p:strVal val="visible"/>
                                      </p:to>
                                    </p:set>
                                    <p:animEffect transition="in" filter="fade">
                                      <p:cBhvr>
                                        <p:cTn id="19" dur="500"/>
                                        <p:tgtEl>
                                          <p:spTgt spid="5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500"/>
                                        <p:tgtEl>
                                          <p:spTgt spid="40"/>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1" grpId="0"/>
      <p:bldP spid="40" grpId="0" animBg="1"/>
      <p:bldP spid="5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1"/>
          <p:cNvGrpSpPr/>
          <p:nvPr/>
        </p:nvGrpSpPr>
        <p:grpSpPr>
          <a:xfrm>
            <a:off x="4781188" y="2161393"/>
            <a:ext cx="2841601" cy="2841602"/>
            <a:chOff x="4065415" y="2008015"/>
            <a:chExt cx="2841971" cy="2841972"/>
          </a:xfrm>
          <a:solidFill>
            <a:schemeClr val="bg1">
              <a:lumMod val="85000"/>
            </a:schemeClr>
          </a:solidFill>
        </p:grpSpPr>
        <p:grpSp>
          <p:nvGrpSpPr>
            <p:cNvPr id="3" name="Group 154"/>
            <p:cNvGrpSpPr/>
            <p:nvPr/>
          </p:nvGrpSpPr>
          <p:grpSpPr>
            <a:xfrm rot="5400000">
              <a:off x="5386387" y="2008015"/>
              <a:ext cx="200026" cy="2841970"/>
              <a:chOff x="5386387" y="2008015"/>
              <a:chExt cx="200026" cy="2841970"/>
            </a:xfrm>
            <a:grpFill/>
          </p:grpSpPr>
          <p:sp>
            <p:nvSpPr>
              <p:cNvPr id="156" name="Trapezoid 155"/>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57" name="Trapezoid 156"/>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4" name="Group 132"/>
            <p:cNvGrpSpPr/>
            <p:nvPr/>
          </p:nvGrpSpPr>
          <p:grpSpPr>
            <a:xfrm>
              <a:off x="4065415" y="2008015"/>
              <a:ext cx="2841971" cy="2841972"/>
              <a:chOff x="4065415" y="2008015"/>
              <a:chExt cx="2841971" cy="2841972"/>
            </a:xfrm>
            <a:grpFill/>
          </p:grpSpPr>
          <p:sp>
            <p:nvSpPr>
              <p:cNvPr id="33" name="Donut 32"/>
              <p:cNvSpPr>
                <a:spLocks noChangeAspect="1"/>
              </p:cNvSpPr>
              <p:nvPr/>
            </p:nvSpPr>
            <p:spPr>
              <a:xfrm>
                <a:off x="4175034" y="2103120"/>
                <a:ext cx="2651760" cy="2651760"/>
              </a:xfrm>
              <a:prstGeom prst="donu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3600" b="1" dirty="0">
                  <a:solidFill>
                    <a:prstClr val="black"/>
                  </a:solidFill>
                </a:endParaRPr>
              </a:p>
            </p:txBody>
          </p:sp>
          <p:grpSp>
            <p:nvGrpSpPr>
              <p:cNvPr id="5" name="Group 141"/>
              <p:cNvGrpSpPr/>
              <p:nvPr/>
            </p:nvGrpSpPr>
            <p:grpSpPr>
              <a:xfrm>
                <a:off x="5386387" y="2008015"/>
                <a:ext cx="200026" cy="2841970"/>
                <a:chOff x="5386387" y="2008015"/>
                <a:chExt cx="200026" cy="2841970"/>
              </a:xfrm>
              <a:grpFill/>
            </p:grpSpPr>
            <p:sp>
              <p:nvSpPr>
                <p:cNvPr id="126" name="Trapezoid 125"/>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27" name="Trapezoid 126"/>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6" name="Group 142"/>
              <p:cNvGrpSpPr/>
              <p:nvPr/>
            </p:nvGrpSpPr>
            <p:grpSpPr>
              <a:xfrm rot="900969">
                <a:off x="5386387" y="2008015"/>
                <a:ext cx="200026" cy="2841970"/>
                <a:chOff x="5386387" y="2008015"/>
                <a:chExt cx="200026" cy="2841970"/>
              </a:xfrm>
              <a:grpFill/>
            </p:grpSpPr>
            <p:sp>
              <p:nvSpPr>
                <p:cNvPr id="144" name="Trapezoid 143"/>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45" name="Trapezoid 144"/>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7" name="Group 145"/>
              <p:cNvGrpSpPr/>
              <p:nvPr/>
            </p:nvGrpSpPr>
            <p:grpSpPr>
              <a:xfrm rot="20699031" flipH="1">
                <a:off x="5386389" y="2008015"/>
                <a:ext cx="200026" cy="2841970"/>
                <a:chOff x="5386387" y="2008015"/>
                <a:chExt cx="200026" cy="2841970"/>
              </a:xfrm>
              <a:grpFill/>
            </p:grpSpPr>
            <p:sp>
              <p:nvSpPr>
                <p:cNvPr id="147" name="Trapezoid 146"/>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48" name="Trapezoid 147"/>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8" name="Group 148"/>
              <p:cNvGrpSpPr/>
              <p:nvPr/>
            </p:nvGrpSpPr>
            <p:grpSpPr>
              <a:xfrm rot="6300969">
                <a:off x="5386387" y="2008014"/>
                <a:ext cx="200026" cy="2841970"/>
                <a:chOff x="5386387" y="2008015"/>
                <a:chExt cx="200026" cy="2841970"/>
              </a:xfrm>
              <a:grpFill/>
            </p:grpSpPr>
            <p:sp>
              <p:nvSpPr>
                <p:cNvPr id="150" name="Trapezoid 149"/>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51" name="Trapezoid 150"/>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9" name="Group 151"/>
              <p:cNvGrpSpPr/>
              <p:nvPr/>
            </p:nvGrpSpPr>
            <p:grpSpPr>
              <a:xfrm rot="15299031" flipV="1">
                <a:off x="5386387" y="2008013"/>
                <a:ext cx="200026" cy="2841970"/>
                <a:chOff x="5386387" y="2008015"/>
                <a:chExt cx="200026" cy="2841970"/>
              </a:xfrm>
              <a:grpFill/>
            </p:grpSpPr>
            <p:sp>
              <p:nvSpPr>
                <p:cNvPr id="153" name="Trapezoid 152"/>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54" name="Trapezoid 153"/>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10" name="Group 157"/>
              <p:cNvGrpSpPr/>
              <p:nvPr/>
            </p:nvGrpSpPr>
            <p:grpSpPr>
              <a:xfrm rot="1800000">
                <a:off x="5386387" y="2008015"/>
                <a:ext cx="200026" cy="2841970"/>
                <a:chOff x="5386387" y="2008015"/>
                <a:chExt cx="200026" cy="2841970"/>
              </a:xfrm>
              <a:grpFill/>
            </p:grpSpPr>
            <p:sp>
              <p:nvSpPr>
                <p:cNvPr id="159" name="Trapezoid 158"/>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60" name="Trapezoid 159"/>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11" name="Group 160"/>
              <p:cNvGrpSpPr/>
              <p:nvPr/>
            </p:nvGrpSpPr>
            <p:grpSpPr>
              <a:xfrm rot="19800000" flipH="1">
                <a:off x="5386387" y="2008015"/>
                <a:ext cx="200026" cy="2841970"/>
                <a:chOff x="5386387" y="2008015"/>
                <a:chExt cx="200026" cy="2841970"/>
              </a:xfrm>
              <a:grpFill/>
            </p:grpSpPr>
            <p:sp>
              <p:nvSpPr>
                <p:cNvPr id="162" name="Trapezoid 161"/>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63" name="Trapezoid 162"/>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12" name="Group 163"/>
              <p:cNvGrpSpPr/>
              <p:nvPr/>
            </p:nvGrpSpPr>
            <p:grpSpPr>
              <a:xfrm rot="3600000" flipH="1">
                <a:off x="5386387" y="2008015"/>
                <a:ext cx="200026" cy="2841970"/>
                <a:chOff x="5386387" y="2008015"/>
                <a:chExt cx="200026" cy="2841970"/>
              </a:xfrm>
              <a:grpFill/>
            </p:grpSpPr>
            <p:sp>
              <p:nvSpPr>
                <p:cNvPr id="165" name="Trapezoid 164"/>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66" name="Trapezoid 165"/>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13" name="Group 166"/>
              <p:cNvGrpSpPr/>
              <p:nvPr/>
            </p:nvGrpSpPr>
            <p:grpSpPr>
              <a:xfrm rot="18000000">
                <a:off x="5386387" y="2008015"/>
                <a:ext cx="200026" cy="2841970"/>
                <a:chOff x="5386387" y="2008015"/>
                <a:chExt cx="200026" cy="2841970"/>
              </a:xfrm>
              <a:grpFill/>
            </p:grpSpPr>
            <p:sp>
              <p:nvSpPr>
                <p:cNvPr id="168" name="Trapezoid 167"/>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69" name="Trapezoid 168"/>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14" name="Group 169"/>
              <p:cNvGrpSpPr/>
              <p:nvPr/>
            </p:nvGrpSpPr>
            <p:grpSpPr>
              <a:xfrm rot="2700000">
                <a:off x="5386388" y="2008016"/>
                <a:ext cx="200026" cy="2841970"/>
                <a:chOff x="5386387" y="2008015"/>
                <a:chExt cx="200026" cy="2841970"/>
              </a:xfrm>
              <a:grpFill/>
            </p:grpSpPr>
            <p:sp>
              <p:nvSpPr>
                <p:cNvPr id="171" name="Trapezoid 170"/>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72" name="Trapezoid 171"/>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nvGrpSpPr>
              <p:cNvPr id="15" name="Group 172"/>
              <p:cNvGrpSpPr/>
              <p:nvPr/>
            </p:nvGrpSpPr>
            <p:grpSpPr>
              <a:xfrm rot="18900000" flipH="1">
                <a:off x="5386389" y="2008017"/>
                <a:ext cx="200026" cy="2841970"/>
                <a:chOff x="5386387" y="2008015"/>
                <a:chExt cx="200026" cy="2841970"/>
              </a:xfrm>
              <a:grpFill/>
            </p:grpSpPr>
            <p:sp>
              <p:nvSpPr>
                <p:cNvPr id="174" name="Trapezoid 173"/>
                <p:cNvSpPr/>
                <p:nvPr/>
              </p:nvSpPr>
              <p:spPr>
                <a:xfrm>
                  <a:off x="5386387" y="200801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sp>
              <p:nvSpPr>
                <p:cNvPr id="175" name="Trapezoid 174"/>
                <p:cNvSpPr/>
                <p:nvPr/>
              </p:nvSpPr>
              <p:spPr>
                <a:xfrm flipV="1">
                  <a:off x="5386387" y="4696365"/>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black"/>
                    </a:solidFill>
                  </a:endParaRPr>
                </a:p>
              </p:txBody>
            </p:sp>
          </p:grpSp>
        </p:grpSp>
      </p:grpSp>
      <p:grpSp>
        <p:nvGrpSpPr>
          <p:cNvPr id="16" name="Group 131"/>
          <p:cNvGrpSpPr/>
          <p:nvPr/>
        </p:nvGrpSpPr>
        <p:grpSpPr>
          <a:xfrm>
            <a:off x="7600180" y="2631843"/>
            <a:ext cx="1927563" cy="1922144"/>
            <a:chOff x="2242429" y="2467276"/>
            <a:chExt cx="1927814" cy="1922394"/>
          </a:xfrm>
          <a:solidFill>
            <a:srgbClr val="FFC000"/>
          </a:solidFill>
        </p:grpSpPr>
        <p:sp>
          <p:nvSpPr>
            <p:cNvPr id="99" name="Donut 98"/>
            <p:cNvSpPr>
              <a:spLocks noChangeAspect="1"/>
            </p:cNvSpPr>
            <p:nvPr/>
          </p:nvSpPr>
          <p:spPr>
            <a:xfrm rot="660000">
              <a:off x="2336102" y="2560018"/>
              <a:ext cx="1737360" cy="1737360"/>
            </a:xfrm>
            <a:prstGeom prst="donu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3600" b="1" dirty="0">
                <a:solidFill>
                  <a:prstClr val="black"/>
                </a:solidFill>
              </a:endParaRPr>
            </a:p>
          </p:txBody>
        </p:sp>
        <p:grpSp>
          <p:nvGrpSpPr>
            <p:cNvPr id="17" name="Group 87"/>
            <p:cNvGrpSpPr/>
            <p:nvPr/>
          </p:nvGrpSpPr>
          <p:grpSpPr>
            <a:xfrm rot="660000">
              <a:off x="2247849" y="3329514"/>
              <a:ext cx="1922394" cy="200026"/>
              <a:chOff x="2247900" y="3328987"/>
              <a:chExt cx="1922394" cy="200026"/>
            </a:xfrm>
            <a:grpFill/>
          </p:grpSpPr>
          <p:sp>
            <p:nvSpPr>
              <p:cNvPr id="86" name="Trapezoid 85"/>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87" name="Trapezoid 86"/>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18" name="Group 88"/>
            <p:cNvGrpSpPr/>
            <p:nvPr/>
          </p:nvGrpSpPr>
          <p:grpSpPr>
            <a:xfrm rot="6060000">
              <a:off x="2242429" y="3328460"/>
              <a:ext cx="1922394" cy="200026"/>
              <a:chOff x="2247900" y="3328987"/>
              <a:chExt cx="1922394" cy="200026"/>
            </a:xfrm>
            <a:grpFill/>
          </p:grpSpPr>
          <p:sp>
            <p:nvSpPr>
              <p:cNvPr id="90" name="Trapezoid 89"/>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91" name="Trapezoid 90"/>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19" name="Group 92"/>
            <p:cNvGrpSpPr/>
            <p:nvPr/>
          </p:nvGrpSpPr>
          <p:grpSpPr>
            <a:xfrm rot="3360000">
              <a:off x="2242429" y="3328460"/>
              <a:ext cx="1922394" cy="200026"/>
              <a:chOff x="2247900" y="3328987"/>
              <a:chExt cx="1922394" cy="200026"/>
            </a:xfrm>
            <a:grpFill/>
          </p:grpSpPr>
          <p:sp>
            <p:nvSpPr>
              <p:cNvPr id="94" name="Trapezoid 93"/>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95" name="Trapezoid 94"/>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0" name="Group 95"/>
            <p:cNvGrpSpPr/>
            <p:nvPr/>
          </p:nvGrpSpPr>
          <p:grpSpPr>
            <a:xfrm rot="19560000" flipH="1">
              <a:off x="2242429" y="3328460"/>
              <a:ext cx="1922394" cy="200026"/>
              <a:chOff x="2247900" y="3328987"/>
              <a:chExt cx="1922394" cy="200026"/>
            </a:xfrm>
            <a:grpFill/>
          </p:grpSpPr>
          <p:sp>
            <p:nvSpPr>
              <p:cNvPr id="97" name="Trapezoid 96"/>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00" name="Trapezoid 99"/>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1" name="Group 100"/>
            <p:cNvGrpSpPr/>
            <p:nvPr/>
          </p:nvGrpSpPr>
          <p:grpSpPr>
            <a:xfrm rot="1980000">
              <a:off x="2242429" y="3328460"/>
              <a:ext cx="1922394" cy="200026"/>
              <a:chOff x="2247900" y="3328987"/>
              <a:chExt cx="1922394" cy="200026"/>
            </a:xfrm>
            <a:grpFill/>
          </p:grpSpPr>
          <p:sp>
            <p:nvSpPr>
              <p:cNvPr id="102" name="Trapezoid 101"/>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03" name="Trapezoid 102"/>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2" name="Group 103"/>
            <p:cNvGrpSpPr/>
            <p:nvPr/>
          </p:nvGrpSpPr>
          <p:grpSpPr>
            <a:xfrm rot="20940000" flipV="1">
              <a:off x="2242429" y="3328460"/>
              <a:ext cx="1922394" cy="200026"/>
              <a:chOff x="2247900" y="3328987"/>
              <a:chExt cx="1922394" cy="200026"/>
            </a:xfrm>
            <a:grpFill/>
          </p:grpSpPr>
          <p:sp>
            <p:nvSpPr>
              <p:cNvPr id="105" name="Trapezoid 104"/>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06" name="Trapezoid 105"/>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3" name="Group 106"/>
            <p:cNvGrpSpPr/>
            <p:nvPr/>
          </p:nvGrpSpPr>
          <p:grpSpPr>
            <a:xfrm rot="4740000" flipV="1">
              <a:off x="2242429" y="3328460"/>
              <a:ext cx="1922394" cy="200026"/>
              <a:chOff x="2247900" y="3328987"/>
              <a:chExt cx="1922394" cy="200026"/>
            </a:xfrm>
            <a:grpFill/>
          </p:grpSpPr>
          <p:sp>
            <p:nvSpPr>
              <p:cNvPr id="108" name="Trapezoid 107"/>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09" name="Trapezoid 108"/>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4" name="Group 109"/>
            <p:cNvGrpSpPr/>
            <p:nvPr/>
          </p:nvGrpSpPr>
          <p:grpSpPr>
            <a:xfrm rot="18180000" flipH="1" flipV="1">
              <a:off x="2242429" y="3328460"/>
              <a:ext cx="1922394" cy="200026"/>
              <a:chOff x="2247900" y="3328987"/>
              <a:chExt cx="1922394" cy="200026"/>
            </a:xfrm>
            <a:grpFill/>
          </p:grpSpPr>
          <p:sp>
            <p:nvSpPr>
              <p:cNvPr id="111" name="Trapezoid 110"/>
              <p:cNvSpPr/>
              <p:nvPr/>
            </p:nvSpPr>
            <p:spPr>
              <a:xfrm rot="5400000">
                <a:off x="3993471"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12" name="Trapezoid 111"/>
              <p:cNvSpPr/>
              <p:nvPr/>
            </p:nvSpPr>
            <p:spPr>
              <a:xfrm rot="16200000" flipH="1">
                <a:off x="2224697" y="3352190"/>
                <a:ext cx="200026" cy="153620"/>
              </a:xfrm>
              <a:prstGeom prst="trapezoid">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grpSp>
        <p:nvGrpSpPr>
          <p:cNvPr id="25" name="Group 138"/>
          <p:cNvGrpSpPr/>
          <p:nvPr/>
        </p:nvGrpSpPr>
        <p:grpSpPr>
          <a:xfrm>
            <a:off x="3824887" y="3080338"/>
            <a:ext cx="1007932" cy="1011611"/>
            <a:chOff x="3684074" y="4222412"/>
            <a:chExt cx="1008063" cy="1011743"/>
          </a:xfrm>
          <a:solidFill>
            <a:schemeClr val="accent1"/>
          </a:solidFill>
        </p:grpSpPr>
        <p:sp>
          <p:nvSpPr>
            <p:cNvPr id="129" name="Donut 128"/>
            <p:cNvSpPr>
              <a:spLocks noChangeAspect="1"/>
            </p:cNvSpPr>
            <p:nvPr/>
          </p:nvSpPr>
          <p:spPr>
            <a:xfrm rot="1320000">
              <a:off x="3774872" y="4310831"/>
              <a:ext cx="822960" cy="822960"/>
            </a:xfrm>
            <a:prstGeom prst="donut">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3600" b="1" dirty="0">
                <a:solidFill>
                  <a:prstClr val="black"/>
                </a:solidFill>
              </a:endParaRPr>
            </a:p>
          </p:txBody>
        </p:sp>
        <p:grpSp>
          <p:nvGrpSpPr>
            <p:cNvPr id="26" name="Group 114"/>
            <p:cNvGrpSpPr/>
            <p:nvPr/>
          </p:nvGrpSpPr>
          <p:grpSpPr>
            <a:xfrm rot="1320000">
              <a:off x="4086607" y="4226092"/>
              <a:ext cx="200026" cy="1008063"/>
              <a:chOff x="4087812" y="4225925"/>
              <a:chExt cx="200026" cy="1008063"/>
            </a:xfrm>
            <a:grpFill/>
          </p:grpSpPr>
          <p:sp>
            <p:nvSpPr>
              <p:cNvPr id="113" name="Trapezoid 112"/>
              <p:cNvSpPr/>
              <p:nvPr/>
            </p:nvSpPr>
            <p:spPr>
              <a:xfrm flipV="1">
                <a:off x="4087812" y="5080368"/>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14" name="Trapezoid 113"/>
              <p:cNvSpPr/>
              <p:nvPr/>
            </p:nvSpPr>
            <p:spPr>
              <a:xfrm>
                <a:off x="4087812" y="4225925"/>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7" name="Group 115"/>
            <p:cNvGrpSpPr/>
            <p:nvPr/>
          </p:nvGrpSpPr>
          <p:grpSpPr>
            <a:xfrm rot="6720000">
              <a:off x="4088093" y="4222413"/>
              <a:ext cx="200026" cy="1008063"/>
              <a:chOff x="4087812" y="4225925"/>
              <a:chExt cx="200026" cy="1008063"/>
            </a:xfrm>
            <a:grpFill/>
          </p:grpSpPr>
          <p:sp>
            <p:nvSpPr>
              <p:cNvPr id="117" name="Trapezoid 116"/>
              <p:cNvSpPr/>
              <p:nvPr/>
            </p:nvSpPr>
            <p:spPr>
              <a:xfrm flipV="1">
                <a:off x="4087812" y="5080368"/>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18" name="Trapezoid 117"/>
              <p:cNvSpPr/>
              <p:nvPr/>
            </p:nvSpPr>
            <p:spPr>
              <a:xfrm>
                <a:off x="4087812" y="4225925"/>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8" name="Group 118"/>
            <p:cNvGrpSpPr/>
            <p:nvPr/>
          </p:nvGrpSpPr>
          <p:grpSpPr>
            <a:xfrm rot="4020000">
              <a:off x="4088093" y="4222414"/>
              <a:ext cx="200026" cy="1008063"/>
              <a:chOff x="4087812" y="4225925"/>
              <a:chExt cx="200026" cy="1008063"/>
            </a:xfrm>
            <a:grpFill/>
          </p:grpSpPr>
          <p:sp>
            <p:nvSpPr>
              <p:cNvPr id="120" name="Trapezoid 119"/>
              <p:cNvSpPr/>
              <p:nvPr/>
            </p:nvSpPr>
            <p:spPr>
              <a:xfrm flipV="1">
                <a:off x="4087812" y="5080368"/>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21" name="Trapezoid 120"/>
              <p:cNvSpPr/>
              <p:nvPr/>
            </p:nvSpPr>
            <p:spPr>
              <a:xfrm>
                <a:off x="4087812" y="4225925"/>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nvGrpSpPr>
            <p:cNvPr id="29" name="Group 121"/>
            <p:cNvGrpSpPr/>
            <p:nvPr/>
          </p:nvGrpSpPr>
          <p:grpSpPr>
            <a:xfrm rot="20220000" flipH="1">
              <a:off x="4088094" y="4222412"/>
              <a:ext cx="200026" cy="1008063"/>
              <a:chOff x="4087812" y="4225925"/>
              <a:chExt cx="200026" cy="1008063"/>
            </a:xfrm>
            <a:grpFill/>
          </p:grpSpPr>
          <p:sp>
            <p:nvSpPr>
              <p:cNvPr id="123" name="Trapezoid 122"/>
              <p:cNvSpPr/>
              <p:nvPr/>
            </p:nvSpPr>
            <p:spPr>
              <a:xfrm flipV="1">
                <a:off x="4087812" y="5080368"/>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sp>
            <p:nvSpPr>
              <p:cNvPr id="124" name="Trapezoid 123"/>
              <p:cNvSpPr/>
              <p:nvPr/>
            </p:nvSpPr>
            <p:spPr>
              <a:xfrm>
                <a:off x="4087812" y="4225925"/>
                <a:ext cx="200026" cy="153620"/>
              </a:xfrm>
              <a:prstGeom prst="trapezoid">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endParaRPr lang="en-US" sz="1800">
                  <a:solidFill>
                    <a:prstClr val="white"/>
                  </a:solidFill>
                </a:endParaRPr>
              </a:p>
            </p:txBody>
          </p:sp>
        </p:grpSp>
      </p:grpSp>
      <p:cxnSp>
        <p:nvCxnSpPr>
          <p:cNvPr id="34" name="Straight Arrow Connector 33"/>
          <p:cNvCxnSpPr/>
          <p:nvPr/>
        </p:nvCxnSpPr>
        <p:spPr>
          <a:xfrm flipV="1">
            <a:off x="4350314" y="1934945"/>
            <a:ext cx="489731" cy="693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62717" y="3413570"/>
            <a:ext cx="3819704" cy="2554545"/>
          </a:xfrm>
          <a:prstGeom prst="rect">
            <a:avLst/>
          </a:prstGeom>
          <a:noFill/>
        </p:spPr>
        <p:txBody>
          <a:bodyPr wrap="square" rtlCol="0">
            <a:spAutoFit/>
          </a:bodyPr>
          <a:lstStyle/>
          <a:p>
            <a:pPr defTabSz="914309"/>
            <a:r>
              <a:rPr lang="en-GB" sz="2000" u="sng" dirty="0" smtClean="0">
                <a:solidFill>
                  <a:prstClr val="white"/>
                </a:solidFill>
                <a:latin typeface="Arial" panose="020B0604020202020204" pitchFamily="34" charset="0"/>
                <a:cs typeface="Arial" panose="020B0604020202020204" pitchFamily="34" charset="0"/>
              </a:rPr>
              <a:t>Gear </a:t>
            </a:r>
            <a:r>
              <a:rPr lang="en-GB" sz="2000" b="1" u="sng" dirty="0" smtClean="0">
                <a:solidFill>
                  <a:prstClr val="white"/>
                </a:solidFill>
                <a:latin typeface="Arial" panose="020B0604020202020204" pitchFamily="34" charset="0"/>
                <a:cs typeface="Arial" panose="020B0604020202020204" pitchFamily="34" charset="0"/>
              </a:rPr>
              <a:t>A</a:t>
            </a:r>
            <a:r>
              <a:rPr lang="en-GB" sz="2000" u="sng" dirty="0" smtClean="0">
                <a:solidFill>
                  <a:prstClr val="white"/>
                </a:solidFill>
                <a:latin typeface="Arial" panose="020B0604020202020204" pitchFamily="34" charset="0"/>
                <a:cs typeface="Arial" panose="020B0604020202020204" pitchFamily="34" charset="0"/>
              </a:rPr>
              <a:t> to Gear </a:t>
            </a:r>
            <a:r>
              <a:rPr lang="en-GB" sz="2000" b="1" u="sng" dirty="0" smtClean="0">
                <a:solidFill>
                  <a:prstClr val="white"/>
                </a:solidFill>
                <a:latin typeface="Arial" panose="020B0604020202020204" pitchFamily="34" charset="0"/>
                <a:cs typeface="Arial" panose="020B0604020202020204" pitchFamily="34" charset="0"/>
              </a:rPr>
              <a:t>B</a:t>
            </a:r>
            <a:endParaRPr lang="en-GB" sz="2000" b="1" u="sng" dirty="0">
              <a:solidFill>
                <a:prstClr val="white"/>
              </a:solidFill>
              <a:latin typeface="Arial" panose="020B0604020202020204" pitchFamily="34" charset="0"/>
              <a:cs typeface="Arial" panose="020B0604020202020204" pitchFamily="34" charset="0"/>
            </a:endParaRPr>
          </a:p>
          <a:p>
            <a:pPr defTabSz="914309"/>
            <a:r>
              <a:rPr lang="en-GB" sz="2000" dirty="0">
                <a:solidFill>
                  <a:prstClr val="white"/>
                </a:solidFill>
                <a:latin typeface="Arial" panose="020B0604020202020204" pitchFamily="34" charset="0"/>
                <a:cs typeface="Arial" panose="020B0604020202020204" pitchFamily="34" charset="0"/>
              </a:rPr>
              <a:t> </a:t>
            </a:r>
            <a:r>
              <a:rPr lang="en-GB" sz="2000" dirty="0" smtClean="0">
                <a:solidFill>
                  <a:prstClr val="white"/>
                </a:solidFill>
                <a:latin typeface="Arial" panose="020B0604020202020204" pitchFamily="34" charset="0"/>
                <a:cs typeface="Arial" panose="020B0604020202020204" pitchFamily="34" charset="0"/>
              </a:rPr>
              <a:t>8 </a:t>
            </a:r>
            <a:r>
              <a:rPr lang="en-GB" sz="2000" dirty="0">
                <a:solidFill>
                  <a:prstClr val="white"/>
                </a:solidFill>
                <a:latin typeface="Arial" panose="020B0604020202020204" pitchFamily="34" charset="0"/>
                <a:cs typeface="Arial" panose="020B0604020202020204" pitchFamily="34" charset="0"/>
              </a:rPr>
              <a:t>: 24 teeth</a:t>
            </a:r>
          </a:p>
          <a:p>
            <a:pPr defTabSz="914309"/>
            <a:r>
              <a:rPr lang="en-GB" sz="2000" dirty="0">
                <a:solidFill>
                  <a:prstClr val="white"/>
                </a:solidFill>
                <a:latin typeface="Arial" panose="020B0604020202020204" pitchFamily="34" charset="0"/>
                <a:cs typeface="Arial" panose="020B0604020202020204" pitchFamily="34" charset="0"/>
              </a:rPr>
              <a:t> 1 : 3 ratio</a:t>
            </a:r>
          </a:p>
          <a:p>
            <a:pPr defTabSz="914309"/>
            <a:endParaRPr lang="en-GB" sz="2000" dirty="0" smtClean="0">
              <a:solidFill>
                <a:prstClr val="white"/>
              </a:solidFill>
              <a:latin typeface="Arial" panose="020B0604020202020204" pitchFamily="34" charset="0"/>
              <a:cs typeface="Arial" panose="020B0604020202020204" pitchFamily="34" charset="0"/>
            </a:endParaRPr>
          </a:p>
          <a:p>
            <a:pPr defTabSz="914309"/>
            <a:r>
              <a:rPr lang="en-GB" sz="2000" dirty="0" smtClean="0">
                <a:solidFill>
                  <a:prstClr val="white"/>
                </a:solidFill>
                <a:latin typeface="Arial" panose="020B0604020202020204" pitchFamily="34" charset="0"/>
                <a:cs typeface="Arial" panose="020B0604020202020204" pitchFamily="34" charset="0"/>
              </a:rPr>
              <a:t>Three </a:t>
            </a:r>
            <a:r>
              <a:rPr lang="en-GB" sz="2000" dirty="0">
                <a:solidFill>
                  <a:prstClr val="white"/>
                </a:solidFill>
                <a:latin typeface="Arial" panose="020B0604020202020204" pitchFamily="34" charset="0"/>
                <a:cs typeface="Arial" panose="020B0604020202020204" pitchFamily="34" charset="0"/>
              </a:rPr>
              <a:t>turns </a:t>
            </a:r>
            <a:r>
              <a:rPr lang="en-GB" sz="2000" dirty="0" smtClean="0">
                <a:solidFill>
                  <a:prstClr val="white"/>
                </a:solidFill>
                <a:latin typeface="Arial" panose="020B0604020202020204" pitchFamily="34" charset="0"/>
                <a:cs typeface="Arial" panose="020B0604020202020204" pitchFamily="34" charset="0"/>
              </a:rPr>
              <a:t>of </a:t>
            </a:r>
            <a:r>
              <a:rPr lang="en-GB" sz="2000" b="1" dirty="0" smtClean="0">
                <a:solidFill>
                  <a:prstClr val="white"/>
                </a:solidFill>
                <a:latin typeface="Arial" panose="020B0604020202020204" pitchFamily="34" charset="0"/>
                <a:cs typeface="Arial" panose="020B0604020202020204" pitchFamily="34" charset="0"/>
              </a:rPr>
              <a:t>A</a:t>
            </a:r>
            <a:r>
              <a:rPr lang="en-GB" sz="2000" dirty="0" smtClean="0">
                <a:solidFill>
                  <a:prstClr val="white"/>
                </a:solidFill>
                <a:latin typeface="Arial" panose="020B0604020202020204" pitchFamily="34" charset="0"/>
                <a:cs typeface="Arial" panose="020B0604020202020204" pitchFamily="34" charset="0"/>
              </a:rPr>
              <a:t> </a:t>
            </a:r>
            <a:r>
              <a:rPr lang="en-GB" sz="2000" dirty="0">
                <a:solidFill>
                  <a:prstClr val="white"/>
                </a:solidFill>
                <a:latin typeface="Arial" panose="020B0604020202020204" pitchFamily="34" charset="0"/>
                <a:cs typeface="Arial" panose="020B0604020202020204" pitchFamily="34" charset="0"/>
              </a:rPr>
              <a:t>= 1 turn of </a:t>
            </a:r>
            <a:r>
              <a:rPr lang="en-GB" sz="2000" b="1" dirty="0" smtClean="0">
                <a:solidFill>
                  <a:prstClr val="white"/>
                </a:solidFill>
                <a:latin typeface="Arial" panose="020B0604020202020204" pitchFamily="34" charset="0"/>
                <a:cs typeface="Arial" panose="020B0604020202020204" pitchFamily="34" charset="0"/>
              </a:rPr>
              <a:t>B</a:t>
            </a:r>
            <a:endParaRPr lang="en-GB" sz="2000" b="1" dirty="0">
              <a:solidFill>
                <a:prstClr val="white"/>
              </a:solidFill>
              <a:latin typeface="Arial" panose="020B0604020202020204" pitchFamily="34" charset="0"/>
              <a:cs typeface="Arial" panose="020B0604020202020204" pitchFamily="34" charset="0"/>
            </a:endParaRPr>
          </a:p>
          <a:p>
            <a:pPr defTabSz="914309"/>
            <a:endParaRPr lang="en-GB" sz="2000" dirty="0" smtClean="0">
              <a:solidFill>
                <a:prstClr val="white"/>
              </a:solidFill>
              <a:latin typeface="Arial" panose="020B0604020202020204" pitchFamily="34" charset="0"/>
              <a:cs typeface="Arial" panose="020B0604020202020204" pitchFamily="34" charset="0"/>
            </a:endParaRPr>
          </a:p>
          <a:p>
            <a:pPr defTabSz="914309"/>
            <a:r>
              <a:rPr lang="en-GB" sz="2000" dirty="0" smtClean="0">
                <a:solidFill>
                  <a:prstClr val="white"/>
                </a:solidFill>
                <a:latin typeface="Arial" panose="020B0604020202020204" pitchFamily="34" charset="0"/>
                <a:cs typeface="Arial" panose="020B0604020202020204" pitchFamily="34" charset="0"/>
              </a:rPr>
              <a:t>Gear </a:t>
            </a:r>
            <a:r>
              <a:rPr lang="en-GB" sz="2000" b="1" dirty="0" smtClean="0">
                <a:solidFill>
                  <a:prstClr val="white"/>
                </a:solidFill>
                <a:latin typeface="Arial" panose="020B0604020202020204" pitchFamily="34" charset="0"/>
                <a:cs typeface="Arial" panose="020B0604020202020204" pitchFamily="34" charset="0"/>
              </a:rPr>
              <a:t>B</a:t>
            </a:r>
            <a:r>
              <a:rPr lang="en-GB" sz="2000" dirty="0" smtClean="0">
                <a:solidFill>
                  <a:prstClr val="white"/>
                </a:solidFill>
                <a:latin typeface="Arial" panose="020B0604020202020204" pitchFamily="34" charset="0"/>
                <a:cs typeface="Arial" panose="020B0604020202020204" pitchFamily="34" charset="0"/>
              </a:rPr>
              <a:t> </a:t>
            </a:r>
            <a:r>
              <a:rPr lang="en-GB" sz="2000" dirty="0">
                <a:solidFill>
                  <a:prstClr val="white"/>
                </a:solidFill>
                <a:latin typeface="Arial" panose="020B0604020202020204" pitchFamily="34" charset="0"/>
                <a:cs typeface="Arial" panose="020B0604020202020204" pitchFamily="34" charset="0"/>
              </a:rPr>
              <a:t>has 3x the turning force as </a:t>
            </a:r>
            <a:r>
              <a:rPr lang="en-GB" sz="2000" dirty="0" smtClean="0">
                <a:solidFill>
                  <a:prstClr val="white"/>
                </a:solidFill>
                <a:latin typeface="Arial" panose="020B0604020202020204" pitchFamily="34" charset="0"/>
                <a:cs typeface="Arial" panose="020B0604020202020204" pitchFamily="34" charset="0"/>
              </a:rPr>
              <a:t>Gear </a:t>
            </a:r>
            <a:r>
              <a:rPr lang="en-GB" sz="2000" b="1" dirty="0" smtClean="0">
                <a:solidFill>
                  <a:prstClr val="white"/>
                </a:solidFill>
                <a:latin typeface="Arial" panose="020B0604020202020204" pitchFamily="34" charset="0"/>
                <a:cs typeface="Arial" panose="020B0604020202020204" pitchFamily="34" charset="0"/>
              </a:rPr>
              <a:t>A</a:t>
            </a:r>
            <a:endParaRPr lang="en-GB" sz="2000" b="1" dirty="0">
              <a:solidFill>
                <a:prstClr val="white"/>
              </a:solidFill>
              <a:latin typeface="Arial" panose="020B0604020202020204" pitchFamily="34" charset="0"/>
              <a:cs typeface="Arial" panose="020B0604020202020204" pitchFamily="34" charset="0"/>
            </a:endParaRPr>
          </a:p>
        </p:txBody>
      </p:sp>
      <p:sp>
        <p:nvSpPr>
          <p:cNvPr id="38" name="TextBox 37"/>
          <p:cNvSpPr txBox="1"/>
          <p:nvPr/>
        </p:nvSpPr>
        <p:spPr>
          <a:xfrm>
            <a:off x="4921539" y="5026570"/>
            <a:ext cx="2671084" cy="1015663"/>
          </a:xfrm>
          <a:prstGeom prst="rect">
            <a:avLst/>
          </a:prstGeom>
          <a:noFill/>
        </p:spPr>
        <p:txBody>
          <a:bodyPr wrap="square" rtlCol="0">
            <a:spAutoFit/>
          </a:bodyPr>
          <a:lstStyle/>
          <a:p>
            <a:pPr algn="ctr" defTabSz="914309"/>
            <a:r>
              <a:rPr lang="en-GB" sz="2000" dirty="0">
                <a:solidFill>
                  <a:prstClr val="white"/>
                </a:solidFill>
                <a:latin typeface="Arial" panose="020B0604020202020204" pitchFamily="34" charset="0"/>
                <a:cs typeface="Arial" panose="020B0604020202020204" pitchFamily="34" charset="0"/>
              </a:rPr>
              <a:t>I</a:t>
            </a:r>
            <a:r>
              <a:rPr lang="en-GB" sz="2000" dirty="0" smtClean="0">
                <a:solidFill>
                  <a:prstClr val="white"/>
                </a:solidFill>
                <a:latin typeface="Arial" panose="020B0604020202020204" pitchFamily="34" charset="0"/>
                <a:cs typeface="Arial" panose="020B0604020202020204" pitchFamily="34" charset="0"/>
              </a:rPr>
              <a:t>ntermeshing gears </a:t>
            </a:r>
            <a:r>
              <a:rPr lang="en-GB" sz="2000" dirty="0">
                <a:solidFill>
                  <a:prstClr val="white"/>
                </a:solidFill>
                <a:latin typeface="Arial" panose="020B0604020202020204" pitchFamily="34" charset="0"/>
                <a:cs typeface="Arial" panose="020B0604020202020204" pitchFamily="34" charset="0"/>
              </a:rPr>
              <a:t>turn in opposite directions</a:t>
            </a:r>
          </a:p>
        </p:txBody>
      </p:sp>
      <p:sp>
        <p:nvSpPr>
          <p:cNvPr id="39" name="TextBox 38"/>
          <p:cNvSpPr txBox="1"/>
          <p:nvPr/>
        </p:nvSpPr>
        <p:spPr>
          <a:xfrm>
            <a:off x="8144001" y="4898361"/>
            <a:ext cx="2431651" cy="1015531"/>
          </a:xfrm>
          <a:prstGeom prst="rect">
            <a:avLst/>
          </a:prstGeom>
          <a:noFill/>
        </p:spPr>
        <p:txBody>
          <a:bodyPr wrap="square" rtlCol="0">
            <a:spAutoFit/>
          </a:bodyPr>
          <a:lstStyle/>
          <a:p>
            <a:pPr algn="ctr" defTabSz="914309"/>
            <a:r>
              <a:rPr lang="en-GB" sz="2000" u="sng" dirty="0" smtClean="0">
                <a:solidFill>
                  <a:prstClr val="white"/>
                </a:solidFill>
                <a:latin typeface="Arial" panose="020B0604020202020204" pitchFamily="34" charset="0"/>
                <a:cs typeface="Arial" panose="020B0604020202020204" pitchFamily="34" charset="0"/>
              </a:rPr>
              <a:t>Gear </a:t>
            </a:r>
            <a:r>
              <a:rPr lang="en-GB" sz="2000" b="1" u="sng" dirty="0" smtClean="0">
                <a:solidFill>
                  <a:prstClr val="white"/>
                </a:solidFill>
                <a:latin typeface="Arial" panose="020B0604020202020204" pitchFamily="34" charset="0"/>
                <a:cs typeface="Arial" panose="020B0604020202020204" pitchFamily="34" charset="0"/>
              </a:rPr>
              <a:t>B</a:t>
            </a:r>
            <a:r>
              <a:rPr lang="en-GB" sz="2000" u="sng" dirty="0" smtClean="0">
                <a:solidFill>
                  <a:prstClr val="white"/>
                </a:solidFill>
                <a:latin typeface="Arial" panose="020B0604020202020204" pitchFamily="34" charset="0"/>
                <a:cs typeface="Arial" panose="020B0604020202020204" pitchFamily="34" charset="0"/>
              </a:rPr>
              <a:t> to Gear </a:t>
            </a:r>
            <a:r>
              <a:rPr lang="en-GB" sz="2000" b="1" u="sng" dirty="0" smtClean="0">
                <a:solidFill>
                  <a:prstClr val="white"/>
                </a:solidFill>
                <a:latin typeface="Arial" panose="020B0604020202020204" pitchFamily="34" charset="0"/>
                <a:cs typeface="Arial" panose="020B0604020202020204" pitchFamily="34" charset="0"/>
              </a:rPr>
              <a:t>C</a:t>
            </a:r>
            <a:endParaRPr lang="en-GB" sz="2000" b="1" u="sng" dirty="0">
              <a:solidFill>
                <a:prstClr val="white"/>
              </a:solidFill>
              <a:latin typeface="Arial" panose="020B0604020202020204" pitchFamily="34" charset="0"/>
              <a:cs typeface="Arial" panose="020B0604020202020204" pitchFamily="34" charset="0"/>
            </a:endParaRPr>
          </a:p>
          <a:p>
            <a:pPr algn="ctr" defTabSz="914309"/>
            <a:r>
              <a:rPr lang="en-GB" sz="2000" dirty="0">
                <a:solidFill>
                  <a:prstClr val="white"/>
                </a:solidFill>
                <a:latin typeface="Arial" panose="020B0604020202020204" pitchFamily="34" charset="0"/>
                <a:cs typeface="Arial" panose="020B0604020202020204" pitchFamily="34" charset="0"/>
              </a:rPr>
              <a:t> 24 : 16 teeth</a:t>
            </a:r>
          </a:p>
          <a:p>
            <a:pPr algn="ctr" defTabSz="914309"/>
            <a:r>
              <a:rPr lang="en-GB" sz="2000" dirty="0">
                <a:solidFill>
                  <a:prstClr val="white"/>
                </a:solidFill>
                <a:latin typeface="Arial" panose="020B0604020202020204" pitchFamily="34" charset="0"/>
                <a:cs typeface="Arial" panose="020B0604020202020204" pitchFamily="34" charset="0"/>
              </a:rPr>
              <a:t>3 : 2 ratio</a:t>
            </a:r>
          </a:p>
        </p:txBody>
      </p:sp>
      <p:cxnSp>
        <p:nvCxnSpPr>
          <p:cNvPr id="93" name="Straight Arrow Connector 92"/>
          <p:cNvCxnSpPr/>
          <p:nvPr/>
        </p:nvCxnSpPr>
        <p:spPr>
          <a:xfrm flipV="1">
            <a:off x="4934787" y="1938409"/>
            <a:ext cx="1207315" cy="450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327099" y="1950895"/>
            <a:ext cx="0" cy="15948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endCxn id="157" idx="1"/>
          </p:cNvCxnSpPr>
          <p:nvPr/>
        </p:nvCxnSpPr>
        <p:spPr>
          <a:xfrm flipH="1">
            <a:off x="4857988" y="1950895"/>
            <a:ext cx="16801" cy="15504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6201987" y="1941875"/>
            <a:ext cx="0" cy="163829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4240426" y="1424978"/>
            <a:ext cx="1923138" cy="400058"/>
          </a:xfrm>
          <a:prstGeom prst="rect">
            <a:avLst/>
          </a:prstGeom>
          <a:noFill/>
        </p:spPr>
        <p:txBody>
          <a:bodyPr wrap="square" rtlCol="0">
            <a:spAutoFit/>
          </a:bodyPr>
          <a:lstStyle/>
          <a:p>
            <a:pPr defTabSz="914309"/>
            <a:r>
              <a:rPr lang="en-GB" sz="2000" dirty="0">
                <a:solidFill>
                  <a:prstClr val="white"/>
                </a:solidFill>
                <a:latin typeface="Arial" panose="020B0604020202020204" pitchFamily="34" charset="0"/>
                <a:cs typeface="Arial" panose="020B0604020202020204" pitchFamily="34" charset="0"/>
              </a:rPr>
              <a:t>10cm    30cm</a:t>
            </a:r>
          </a:p>
        </p:txBody>
      </p:sp>
      <p:sp>
        <p:nvSpPr>
          <p:cNvPr id="56" name="TextBox 55"/>
          <p:cNvSpPr txBox="1"/>
          <p:nvPr/>
        </p:nvSpPr>
        <p:spPr>
          <a:xfrm>
            <a:off x="668717" y="233753"/>
            <a:ext cx="5533270" cy="1323439"/>
          </a:xfrm>
          <a:prstGeom prst="rect">
            <a:avLst/>
          </a:prstGeom>
          <a:noFill/>
        </p:spPr>
        <p:txBody>
          <a:bodyPr wrap="square" rtlCol="0">
            <a:spAutoFit/>
          </a:bodyPr>
          <a:lstStyle/>
          <a:p>
            <a:pPr defTabSz="914309"/>
            <a:r>
              <a:rPr lang="en-GB" sz="2200" dirty="0">
                <a:solidFill>
                  <a:prstClr val="white"/>
                </a:solidFill>
                <a:latin typeface="Arial" panose="020B0604020202020204" pitchFamily="34" charset="0"/>
                <a:cs typeface="Arial" panose="020B0604020202020204" pitchFamily="34" charset="0"/>
              </a:rPr>
              <a:t>Gears can also be considered </a:t>
            </a:r>
            <a:r>
              <a:rPr lang="en-GB" sz="2200" dirty="0" smtClean="0">
                <a:solidFill>
                  <a:prstClr val="white"/>
                </a:solidFill>
                <a:latin typeface="Arial" panose="020B0604020202020204" pitchFamily="34" charset="0"/>
                <a:cs typeface="Arial" panose="020B0604020202020204" pitchFamily="34" charset="0"/>
              </a:rPr>
              <a:t>as levers </a:t>
            </a:r>
            <a:r>
              <a:rPr lang="en-GB" sz="2200" dirty="0">
                <a:solidFill>
                  <a:prstClr val="white"/>
                </a:solidFill>
                <a:latin typeface="Arial" panose="020B0604020202020204" pitchFamily="34" charset="0"/>
                <a:cs typeface="Arial" panose="020B0604020202020204" pitchFamily="34" charset="0"/>
              </a:rPr>
              <a:t>- </a:t>
            </a:r>
          </a:p>
          <a:p>
            <a:pPr defTabSz="914309"/>
            <a:endParaRPr lang="en-GB" sz="1100" dirty="0" smtClean="0">
              <a:solidFill>
                <a:prstClr val="white"/>
              </a:solidFill>
              <a:latin typeface="Arial" panose="020B0604020202020204" pitchFamily="34" charset="0"/>
              <a:cs typeface="Arial" panose="020B0604020202020204" pitchFamily="34" charset="0"/>
            </a:endParaRPr>
          </a:p>
          <a:p>
            <a:pPr defTabSz="914309"/>
            <a:r>
              <a:rPr lang="en-GB" sz="2200" dirty="0" smtClean="0">
                <a:solidFill>
                  <a:prstClr val="white"/>
                </a:solidFill>
                <a:latin typeface="Arial" panose="020B0604020202020204" pitchFamily="34" charset="0"/>
                <a:cs typeface="Arial" panose="020B0604020202020204" pitchFamily="34" charset="0"/>
              </a:rPr>
              <a:t>1/3 </a:t>
            </a:r>
            <a:r>
              <a:rPr lang="en-GB" sz="2200" dirty="0">
                <a:solidFill>
                  <a:prstClr val="white"/>
                </a:solidFill>
                <a:latin typeface="Arial" panose="020B0604020202020204" pitchFamily="34" charset="0"/>
                <a:cs typeface="Arial" panose="020B0604020202020204" pitchFamily="34" charset="0"/>
              </a:rPr>
              <a:t>of the distance moved results in 3 times the force</a:t>
            </a:r>
          </a:p>
        </p:txBody>
      </p:sp>
      <p:sp>
        <p:nvSpPr>
          <p:cNvPr id="57" name="TextBox 56"/>
          <p:cNvSpPr txBox="1"/>
          <p:nvPr/>
        </p:nvSpPr>
        <p:spPr>
          <a:xfrm>
            <a:off x="7213686" y="222523"/>
            <a:ext cx="4550500" cy="1631004"/>
          </a:xfrm>
          <a:prstGeom prst="rect">
            <a:avLst/>
          </a:prstGeom>
          <a:noFill/>
        </p:spPr>
        <p:txBody>
          <a:bodyPr wrap="square" rtlCol="0">
            <a:spAutoFit/>
          </a:bodyPr>
          <a:lstStyle/>
          <a:p>
            <a:pPr algn="r" defTabSz="914309"/>
            <a:r>
              <a:rPr lang="en-GB" sz="2000" dirty="0" smtClean="0">
                <a:solidFill>
                  <a:prstClr val="white"/>
                </a:solidFill>
                <a:latin typeface="Arial" panose="020B0604020202020204" pitchFamily="34" charset="0"/>
                <a:cs typeface="Arial" panose="020B0604020202020204" pitchFamily="34" charset="0"/>
              </a:rPr>
              <a:t>Gear </a:t>
            </a:r>
            <a:r>
              <a:rPr lang="en-GB" sz="2000" b="1" dirty="0" smtClean="0">
                <a:solidFill>
                  <a:prstClr val="white"/>
                </a:solidFill>
                <a:latin typeface="Arial" panose="020B0604020202020204" pitchFamily="34" charset="0"/>
                <a:cs typeface="Arial" panose="020B0604020202020204" pitchFamily="34" charset="0"/>
              </a:rPr>
              <a:t>B</a:t>
            </a:r>
            <a:r>
              <a:rPr lang="en-GB" sz="2000" dirty="0" smtClean="0">
                <a:solidFill>
                  <a:prstClr val="white"/>
                </a:solidFill>
                <a:latin typeface="Arial" panose="020B0604020202020204" pitchFamily="34" charset="0"/>
                <a:cs typeface="Arial" panose="020B0604020202020204" pitchFamily="34" charset="0"/>
              </a:rPr>
              <a:t> can </a:t>
            </a:r>
            <a:r>
              <a:rPr lang="en-GB" sz="2000" dirty="0">
                <a:solidFill>
                  <a:prstClr val="white"/>
                </a:solidFill>
                <a:latin typeface="Arial" panose="020B0604020202020204" pitchFamily="34" charset="0"/>
                <a:cs typeface="Arial" panose="020B0604020202020204" pitchFamily="34" charset="0"/>
              </a:rPr>
              <a:t>be considered </a:t>
            </a:r>
            <a:r>
              <a:rPr lang="en-GB" sz="2000" dirty="0" smtClean="0">
                <a:solidFill>
                  <a:prstClr val="white"/>
                </a:solidFill>
                <a:latin typeface="Arial" panose="020B0604020202020204" pitchFamily="34" charset="0"/>
                <a:cs typeface="Arial" panose="020B0604020202020204" pitchFamily="34" charset="0"/>
              </a:rPr>
              <a:t>as an </a:t>
            </a:r>
            <a:r>
              <a:rPr lang="en-GB" sz="2000" dirty="0">
                <a:solidFill>
                  <a:prstClr val="white"/>
                </a:solidFill>
                <a:latin typeface="Arial" panose="020B0604020202020204" pitchFamily="34" charset="0"/>
                <a:cs typeface="Arial" panose="020B0604020202020204" pitchFamily="34" charset="0"/>
              </a:rPr>
              <a:t>idler gear.  The work is transferred from </a:t>
            </a:r>
            <a:r>
              <a:rPr lang="en-GB" sz="2000" dirty="0" smtClean="0">
                <a:solidFill>
                  <a:prstClr val="white"/>
                </a:solidFill>
                <a:latin typeface="Arial" panose="020B0604020202020204" pitchFamily="34" charset="0"/>
                <a:cs typeface="Arial" panose="020B0604020202020204" pitchFamily="34" charset="0"/>
              </a:rPr>
              <a:t>gear </a:t>
            </a:r>
            <a:r>
              <a:rPr lang="en-GB" sz="2000" b="1" dirty="0" smtClean="0">
                <a:solidFill>
                  <a:prstClr val="white"/>
                </a:solidFill>
                <a:latin typeface="Arial" panose="020B0604020202020204" pitchFamily="34" charset="0"/>
                <a:cs typeface="Arial" panose="020B0604020202020204" pitchFamily="34" charset="0"/>
              </a:rPr>
              <a:t>A</a:t>
            </a:r>
            <a:r>
              <a:rPr lang="en-GB" sz="2000" dirty="0" smtClean="0">
                <a:solidFill>
                  <a:prstClr val="white"/>
                </a:solidFill>
                <a:latin typeface="Arial" panose="020B0604020202020204" pitchFamily="34" charset="0"/>
                <a:cs typeface="Arial" panose="020B0604020202020204" pitchFamily="34" charset="0"/>
              </a:rPr>
              <a:t> to gear </a:t>
            </a:r>
            <a:r>
              <a:rPr lang="en-GB" sz="2000" b="1" dirty="0" smtClean="0">
                <a:solidFill>
                  <a:prstClr val="white"/>
                </a:solidFill>
                <a:latin typeface="Arial" panose="020B0604020202020204" pitchFamily="34" charset="0"/>
                <a:cs typeface="Arial" panose="020B0604020202020204" pitchFamily="34" charset="0"/>
              </a:rPr>
              <a:t>C</a:t>
            </a:r>
            <a:r>
              <a:rPr lang="en-GB" sz="2000" dirty="0" smtClean="0">
                <a:solidFill>
                  <a:prstClr val="white"/>
                </a:solidFill>
                <a:latin typeface="Arial" panose="020B0604020202020204" pitchFamily="34" charset="0"/>
                <a:cs typeface="Arial" panose="020B0604020202020204" pitchFamily="34" charset="0"/>
              </a:rPr>
              <a:t> but </a:t>
            </a:r>
            <a:r>
              <a:rPr lang="en-GB" sz="2000" dirty="0">
                <a:solidFill>
                  <a:prstClr val="white"/>
                </a:solidFill>
                <a:latin typeface="Arial" panose="020B0604020202020204" pitchFamily="34" charset="0"/>
                <a:cs typeface="Arial" panose="020B0604020202020204" pitchFamily="34" charset="0"/>
              </a:rPr>
              <a:t>the idler </a:t>
            </a:r>
            <a:r>
              <a:rPr lang="en-GB" sz="2000" dirty="0" smtClean="0">
                <a:solidFill>
                  <a:prstClr val="white"/>
                </a:solidFill>
                <a:latin typeface="Arial" panose="020B0604020202020204" pitchFamily="34" charset="0"/>
                <a:cs typeface="Arial" panose="020B0604020202020204" pitchFamily="34" charset="0"/>
              </a:rPr>
              <a:t>gear </a:t>
            </a:r>
            <a:r>
              <a:rPr lang="en-GB" sz="2000" b="1" dirty="0" smtClean="0">
                <a:solidFill>
                  <a:prstClr val="white"/>
                </a:solidFill>
                <a:latin typeface="Arial" panose="020B0604020202020204" pitchFamily="34" charset="0"/>
                <a:cs typeface="Arial" panose="020B0604020202020204" pitchFamily="34" charset="0"/>
              </a:rPr>
              <a:t>B</a:t>
            </a:r>
            <a:r>
              <a:rPr lang="en-GB" sz="2000" dirty="0" smtClean="0">
                <a:solidFill>
                  <a:prstClr val="white"/>
                </a:solidFill>
                <a:latin typeface="Arial" panose="020B0604020202020204" pitchFamily="34" charset="0"/>
                <a:cs typeface="Arial" panose="020B0604020202020204" pitchFamily="34" charset="0"/>
              </a:rPr>
              <a:t> makes gear </a:t>
            </a:r>
            <a:r>
              <a:rPr lang="en-GB" sz="2000" b="1" dirty="0" smtClean="0">
                <a:solidFill>
                  <a:prstClr val="white"/>
                </a:solidFill>
                <a:latin typeface="Arial" panose="020B0604020202020204" pitchFamily="34" charset="0"/>
                <a:cs typeface="Arial" panose="020B0604020202020204" pitchFamily="34" charset="0"/>
              </a:rPr>
              <a:t>C</a:t>
            </a:r>
            <a:r>
              <a:rPr lang="en-GB" sz="2000" dirty="0" smtClean="0">
                <a:solidFill>
                  <a:prstClr val="white"/>
                </a:solidFill>
                <a:latin typeface="Arial" panose="020B0604020202020204" pitchFamily="34" charset="0"/>
                <a:cs typeface="Arial" panose="020B0604020202020204" pitchFamily="34" charset="0"/>
              </a:rPr>
              <a:t> turn </a:t>
            </a:r>
            <a:r>
              <a:rPr lang="en-GB" sz="2000" dirty="0">
                <a:solidFill>
                  <a:prstClr val="white"/>
                </a:solidFill>
                <a:latin typeface="Arial" panose="020B0604020202020204" pitchFamily="34" charset="0"/>
                <a:cs typeface="Arial" panose="020B0604020202020204" pitchFamily="34" charset="0"/>
              </a:rPr>
              <a:t>in the same direction </a:t>
            </a:r>
            <a:r>
              <a:rPr lang="en-GB" sz="2000" dirty="0" smtClean="0">
                <a:solidFill>
                  <a:prstClr val="white"/>
                </a:solidFill>
                <a:latin typeface="Arial" panose="020B0604020202020204" pitchFamily="34" charset="0"/>
                <a:cs typeface="Arial" panose="020B0604020202020204" pitchFamily="34" charset="0"/>
              </a:rPr>
              <a:t>as gear </a:t>
            </a:r>
            <a:r>
              <a:rPr lang="en-GB" sz="2000" b="1" dirty="0" smtClean="0">
                <a:solidFill>
                  <a:prstClr val="white"/>
                </a:solidFill>
                <a:latin typeface="Arial" panose="020B0604020202020204" pitchFamily="34" charset="0"/>
                <a:cs typeface="Arial" panose="020B0604020202020204" pitchFamily="34" charset="0"/>
              </a:rPr>
              <a:t>A</a:t>
            </a:r>
            <a:endParaRPr lang="en-GB" sz="2000" b="1" dirty="0">
              <a:solidFill>
                <a:prstClr val="white"/>
              </a:solidFill>
              <a:latin typeface="Arial" panose="020B0604020202020204" pitchFamily="34" charset="0"/>
              <a:cs typeface="Arial" panose="020B0604020202020204" pitchFamily="34" charset="0"/>
            </a:endParaRPr>
          </a:p>
        </p:txBody>
      </p:sp>
      <p:sp>
        <p:nvSpPr>
          <p:cNvPr id="58" name="TextBox 57"/>
          <p:cNvSpPr txBox="1"/>
          <p:nvPr/>
        </p:nvSpPr>
        <p:spPr>
          <a:xfrm>
            <a:off x="9754871" y="3227025"/>
            <a:ext cx="2221622" cy="1015663"/>
          </a:xfrm>
          <a:prstGeom prst="rect">
            <a:avLst/>
          </a:prstGeom>
          <a:noFill/>
        </p:spPr>
        <p:txBody>
          <a:bodyPr wrap="square" rtlCol="0">
            <a:spAutoFit/>
          </a:bodyPr>
          <a:lstStyle/>
          <a:p>
            <a:pPr defTabSz="914309"/>
            <a:r>
              <a:rPr lang="en-GB" sz="2000" u="sng" dirty="0" smtClean="0">
                <a:solidFill>
                  <a:prstClr val="white"/>
                </a:solidFill>
                <a:latin typeface="Arial" panose="020B0604020202020204" pitchFamily="34" charset="0"/>
                <a:cs typeface="Arial" panose="020B0604020202020204" pitchFamily="34" charset="0"/>
              </a:rPr>
              <a:t>Gear </a:t>
            </a:r>
            <a:r>
              <a:rPr lang="en-GB" sz="2000" b="1" u="sng" dirty="0" smtClean="0">
                <a:solidFill>
                  <a:prstClr val="white"/>
                </a:solidFill>
                <a:latin typeface="Arial" panose="020B0604020202020204" pitchFamily="34" charset="0"/>
                <a:cs typeface="Arial" panose="020B0604020202020204" pitchFamily="34" charset="0"/>
              </a:rPr>
              <a:t>A</a:t>
            </a:r>
            <a:r>
              <a:rPr lang="en-GB" sz="2000" u="sng" dirty="0" smtClean="0">
                <a:solidFill>
                  <a:prstClr val="white"/>
                </a:solidFill>
                <a:latin typeface="Arial" panose="020B0604020202020204" pitchFamily="34" charset="0"/>
                <a:cs typeface="Arial" panose="020B0604020202020204" pitchFamily="34" charset="0"/>
              </a:rPr>
              <a:t> to Gear </a:t>
            </a:r>
            <a:r>
              <a:rPr lang="en-GB" sz="2000" b="1" u="sng" dirty="0" smtClean="0">
                <a:solidFill>
                  <a:prstClr val="white"/>
                </a:solidFill>
                <a:latin typeface="Arial" panose="020B0604020202020204" pitchFamily="34" charset="0"/>
                <a:cs typeface="Arial" panose="020B0604020202020204" pitchFamily="34" charset="0"/>
              </a:rPr>
              <a:t>C</a:t>
            </a:r>
            <a:endParaRPr lang="en-GB" sz="2000" b="1" u="sng" dirty="0">
              <a:solidFill>
                <a:prstClr val="white"/>
              </a:solidFill>
              <a:latin typeface="Arial" panose="020B0604020202020204" pitchFamily="34" charset="0"/>
              <a:cs typeface="Arial" panose="020B0604020202020204" pitchFamily="34" charset="0"/>
            </a:endParaRPr>
          </a:p>
          <a:p>
            <a:pPr algn="ctr" defTabSz="914309"/>
            <a:r>
              <a:rPr lang="en-GB" sz="2000" dirty="0">
                <a:solidFill>
                  <a:prstClr val="white"/>
                </a:solidFill>
                <a:latin typeface="Arial" panose="020B0604020202020204" pitchFamily="34" charset="0"/>
                <a:cs typeface="Arial" panose="020B0604020202020204" pitchFamily="34" charset="0"/>
              </a:rPr>
              <a:t>   8 : 16 teeth</a:t>
            </a:r>
          </a:p>
          <a:p>
            <a:pPr algn="ctr" defTabSz="914309"/>
            <a:r>
              <a:rPr lang="en-GB" sz="2000" dirty="0">
                <a:solidFill>
                  <a:prstClr val="white"/>
                </a:solidFill>
                <a:latin typeface="Arial" panose="020B0604020202020204" pitchFamily="34" charset="0"/>
                <a:cs typeface="Arial" panose="020B0604020202020204" pitchFamily="34" charset="0"/>
              </a:rPr>
              <a:t>1 : 2 ratio</a:t>
            </a:r>
          </a:p>
        </p:txBody>
      </p:sp>
      <p:sp>
        <p:nvSpPr>
          <p:cNvPr id="30" name="TextBox 29"/>
          <p:cNvSpPr txBox="1"/>
          <p:nvPr/>
        </p:nvSpPr>
        <p:spPr>
          <a:xfrm>
            <a:off x="3986587" y="3073728"/>
            <a:ext cx="370614" cy="461665"/>
          </a:xfrm>
          <a:prstGeom prst="rect">
            <a:avLst/>
          </a:prstGeom>
          <a:noFill/>
        </p:spPr>
        <p:txBody>
          <a:bodyPr wrap="none" rtlCol="0">
            <a:spAutoFit/>
          </a:bodyPr>
          <a:lstStyle/>
          <a:p>
            <a:r>
              <a:rPr lang="en-GB" sz="2300" b="1" dirty="0" smtClean="0"/>
              <a:t>A</a:t>
            </a:r>
            <a:endParaRPr lang="en-GB" sz="2300" b="1" dirty="0"/>
          </a:p>
        </p:txBody>
      </p:sp>
      <p:sp>
        <p:nvSpPr>
          <p:cNvPr id="107" name="TextBox 106"/>
          <p:cNvSpPr txBox="1"/>
          <p:nvPr/>
        </p:nvSpPr>
        <p:spPr>
          <a:xfrm>
            <a:off x="5608882" y="2398082"/>
            <a:ext cx="370614" cy="461665"/>
          </a:xfrm>
          <a:prstGeom prst="rect">
            <a:avLst/>
          </a:prstGeom>
          <a:noFill/>
        </p:spPr>
        <p:txBody>
          <a:bodyPr wrap="none" rtlCol="0">
            <a:spAutoFit/>
          </a:bodyPr>
          <a:lstStyle/>
          <a:p>
            <a:r>
              <a:rPr lang="en-GB" b="1" dirty="0" smtClean="0"/>
              <a:t>B</a:t>
            </a:r>
            <a:endParaRPr lang="en-GB" b="1" dirty="0"/>
          </a:p>
        </p:txBody>
      </p:sp>
      <p:sp>
        <p:nvSpPr>
          <p:cNvPr id="115" name="TextBox 114"/>
          <p:cNvSpPr txBox="1"/>
          <p:nvPr/>
        </p:nvSpPr>
        <p:spPr>
          <a:xfrm>
            <a:off x="8672606" y="2779369"/>
            <a:ext cx="348172" cy="461665"/>
          </a:xfrm>
          <a:prstGeom prst="rect">
            <a:avLst/>
          </a:prstGeom>
          <a:noFill/>
        </p:spPr>
        <p:txBody>
          <a:bodyPr wrap="none" rtlCol="0">
            <a:spAutoFit/>
          </a:bodyPr>
          <a:lstStyle/>
          <a:p>
            <a:r>
              <a:rPr lang="en-GB" b="1" dirty="0" smtClean="0"/>
              <a:t>C</a:t>
            </a:r>
            <a:endParaRPr lang="en-GB" b="1" dirty="0"/>
          </a:p>
        </p:txBody>
      </p:sp>
      <p:sp>
        <p:nvSpPr>
          <p:cNvPr id="59" name="TextBox 58"/>
          <p:cNvSpPr txBox="1"/>
          <p:nvPr/>
        </p:nvSpPr>
        <p:spPr>
          <a:xfrm>
            <a:off x="3663096" y="3360267"/>
            <a:ext cx="5860651" cy="400058"/>
          </a:xfrm>
          <a:prstGeom prst="rect">
            <a:avLst/>
          </a:prstGeom>
          <a:solidFill>
            <a:schemeClr val="bg1"/>
          </a:solidFill>
        </p:spPr>
        <p:txBody>
          <a:bodyPr wrap="square" rtlCol="0">
            <a:spAutoFit/>
          </a:bodyPr>
          <a:lstStyle/>
          <a:p>
            <a:pPr defTabSz="914309"/>
            <a:r>
              <a:rPr lang="en-GB" sz="2000" dirty="0">
                <a:solidFill>
                  <a:prstClr val="black"/>
                </a:solidFill>
                <a:latin typeface="Arial" panose="020B0604020202020204" pitchFamily="34" charset="0"/>
                <a:cs typeface="Arial" panose="020B0604020202020204" pitchFamily="34" charset="0"/>
              </a:rPr>
              <a:t>Click to start wheels, then step back for summary</a:t>
            </a:r>
          </a:p>
        </p:txBody>
      </p:sp>
    </p:spTree>
    <p:extLst>
      <p:ext uri="{BB962C8B-B14F-4D97-AF65-F5344CB8AC3E}">
        <p14:creationId xmlns:p14="http://schemas.microsoft.com/office/powerpoint/2010/main" val="35383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9"/>
                                        </p:tgtEl>
                                      </p:cBhvr>
                                    </p:animEffect>
                                    <p:set>
                                      <p:cBhvr>
                                        <p:cTn id="7" dur="1" fill="hold">
                                          <p:stCondLst>
                                            <p:cond delay="499"/>
                                          </p:stCondLst>
                                        </p:cTn>
                                        <p:tgtEl>
                                          <p:spTgt spid="59"/>
                                        </p:tgtEl>
                                        <p:attrNameLst>
                                          <p:attrName>style.visibility</p:attrName>
                                        </p:attrNameLst>
                                      </p:cBhvr>
                                      <p:to>
                                        <p:strVal val="hidden"/>
                                      </p:to>
                                    </p:set>
                                  </p:childTnLst>
                                </p:cTn>
                              </p:par>
                            </p:childTnLst>
                          </p:cTn>
                        </p:par>
                        <p:par>
                          <p:cTn id="8" fill="hold">
                            <p:stCondLst>
                              <p:cond delay="500"/>
                            </p:stCondLst>
                            <p:childTnLst>
                              <p:par>
                                <p:cTn id="9" presetID="8" presetClass="emph" presetSubtype="0" repeatCount="indefinite" fill="hold" nodeType="afterEffect">
                                  <p:stCondLst>
                                    <p:cond delay="0"/>
                                  </p:stCondLst>
                                  <p:endCondLst>
                                    <p:cond evt="onNext" delay="0">
                                      <p:tgtEl>
                                        <p:sldTgt/>
                                      </p:tgtEl>
                                    </p:cond>
                                  </p:endCondLst>
                                  <p:childTnLst>
                                    <p:animRot by="21600000">
                                      <p:cBhvr>
                                        <p:cTn id="10" dur="5000" fill="hold"/>
                                        <p:tgtEl>
                                          <p:spTgt spid="25"/>
                                        </p:tgtEl>
                                        <p:attrNameLst>
                                          <p:attrName>r</p:attrName>
                                        </p:attrNameLst>
                                      </p:cBhvr>
                                    </p:animRot>
                                  </p:childTnLst>
                                </p:cTn>
                              </p:par>
                              <p:par>
                                <p:cTn id="11" presetID="8" presetClass="emph" presetSubtype="0" repeatCount="indefinite" fill="hold" nodeType="withEffect">
                                  <p:stCondLst>
                                    <p:cond delay="0"/>
                                  </p:stCondLst>
                                  <p:endCondLst>
                                    <p:cond evt="onNext" delay="0">
                                      <p:tgtEl>
                                        <p:sldTgt/>
                                      </p:tgtEl>
                                    </p:cond>
                                  </p:endCondLst>
                                  <p:childTnLst>
                                    <p:animRot by="-7200000">
                                      <p:cBhvr>
                                        <p:cTn id="12" dur="5000" fill="hold"/>
                                        <p:tgtEl>
                                          <p:spTgt spid="2"/>
                                        </p:tgtEl>
                                        <p:attrNameLst>
                                          <p:attrName>r</p:attrName>
                                        </p:attrNameLst>
                                      </p:cBhvr>
                                    </p:animRot>
                                  </p:childTnLst>
                                </p:cTn>
                              </p:par>
                              <p:par>
                                <p:cTn id="13" presetID="8" presetClass="emph" presetSubtype="0" repeatCount="indefinite" fill="hold" nodeType="withEffect">
                                  <p:stCondLst>
                                    <p:cond delay="0"/>
                                  </p:stCondLst>
                                  <p:endCondLst>
                                    <p:cond evt="onNext" delay="0">
                                      <p:tgtEl>
                                        <p:sldTgt/>
                                      </p:tgtEl>
                                    </p:cond>
                                  </p:endCondLst>
                                  <p:childTnLst>
                                    <p:animRot by="10800000">
                                      <p:cBhvr>
                                        <p:cTn id="14" dur="5000" fill="hold"/>
                                        <p:tgtEl>
                                          <p:spTgt spid="16"/>
                                        </p:tgtEl>
                                        <p:attrNameLst>
                                          <p:attrName>r</p:attrName>
                                        </p:attrNameLst>
                                      </p:cBhvr>
                                    </p:animRot>
                                  </p:childTnLst>
                                </p:cTn>
                              </p:par>
                              <p:par>
                                <p:cTn id="15" presetID="10" presetClass="entr" presetSubtype="0" fill="hold" grpId="0" nodeType="withEffect">
                                  <p:stCondLst>
                                    <p:cond delay="500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par>
                                <p:cTn id="18" presetID="10" presetClass="entr" presetSubtype="0" fill="hold" grpId="0" nodeType="withEffect">
                                  <p:stCondLst>
                                    <p:cond delay="1500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grpId="0" nodeType="withEffect">
                                  <p:stCondLst>
                                    <p:cond delay="2000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25000"/>
                                  </p:stCondLst>
                                  <p:childTnLst>
                                    <p:set>
                                      <p:cBhvr>
                                        <p:cTn id="25" dur="1" fill="hold">
                                          <p:stCondLst>
                                            <p:cond delay="0"/>
                                          </p:stCondLst>
                                        </p:cTn>
                                        <p:tgtEl>
                                          <p:spTgt spid="57"/>
                                        </p:tgtEl>
                                        <p:attrNameLst>
                                          <p:attrName>style.visibility</p:attrName>
                                        </p:attrNameLst>
                                      </p:cBhvr>
                                      <p:to>
                                        <p:strVal val="visible"/>
                                      </p:to>
                                    </p:set>
                                    <p:animEffect transition="in" filter="fade">
                                      <p:cBhvr>
                                        <p:cTn id="26" dur="500"/>
                                        <p:tgtEl>
                                          <p:spTgt spid="57"/>
                                        </p:tgtEl>
                                      </p:cBhvr>
                                    </p:animEffect>
                                  </p:childTnLst>
                                </p:cTn>
                              </p:par>
                              <p:par>
                                <p:cTn id="27" presetID="10" presetClass="entr" presetSubtype="0" fill="hold" grpId="0" nodeType="withEffect">
                                  <p:stCondLst>
                                    <p:cond delay="3010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400"/>
                                        <p:tgtEl>
                                          <p:spTgt spid="58"/>
                                        </p:tgtEl>
                                      </p:cBhvr>
                                    </p:animEffect>
                                  </p:childTnLst>
                                </p:cTn>
                              </p:par>
                              <p:par>
                                <p:cTn id="30" presetID="10" presetClass="entr" presetSubtype="0" fill="hold" grpId="0" nodeType="withEffect">
                                  <p:stCondLst>
                                    <p:cond delay="35000"/>
                                  </p:stCondLst>
                                  <p:childTnLst>
                                    <p:set>
                                      <p:cBhvr>
                                        <p:cTn id="31" dur="1" fill="hold">
                                          <p:stCondLst>
                                            <p:cond delay="0"/>
                                          </p:stCondLst>
                                        </p:cTn>
                                        <p:tgtEl>
                                          <p:spTgt spid="56"/>
                                        </p:tgtEl>
                                        <p:attrNameLst>
                                          <p:attrName>style.visibility</p:attrName>
                                        </p:attrNameLst>
                                      </p:cBhvr>
                                      <p:to>
                                        <p:strVal val="visible"/>
                                      </p:to>
                                    </p:set>
                                    <p:animEffect transition="in" filter="fade">
                                      <p:cBhvr>
                                        <p:cTn id="32" dur="500"/>
                                        <p:tgtEl>
                                          <p:spTgt spid="56"/>
                                        </p:tgtEl>
                                      </p:cBhvr>
                                    </p:animEffect>
                                  </p:childTnLst>
                                </p:cTn>
                              </p:par>
                              <p:par>
                                <p:cTn id="33" presetID="10" presetClass="entr" presetSubtype="0" fill="hold" nodeType="withEffect">
                                  <p:stCondLst>
                                    <p:cond delay="3500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500"/>
                                        <p:tgtEl>
                                          <p:spTgt spid="46"/>
                                        </p:tgtEl>
                                      </p:cBhvr>
                                    </p:animEffect>
                                  </p:childTnLst>
                                </p:cTn>
                              </p:par>
                              <p:par>
                                <p:cTn id="36" presetID="10" presetClass="entr" presetSubtype="0" fill="hold" nodeType="withEffect">
                                  <p:stCondLst>
                                    <p:cond delay="35000"/>
                                  </p:stCondLst>
                                  <p:childTnLst>
                                    <p:set>
                                      <p:cBhvr>
                                        <p:cTn id="37" dur="1" fill="hold">
                                          <p:stCondLst>
                                            <p:cond delay="0"/>
                                          </p:stCondLst>
                                        </p:cTn>
                                        <p:tgtEl>
                                          <p:spTgt spid="48"/>
                                        </p:tgtEl>
                                        <p:attrNameLst>
                                          <p:attrName>style.visibility</p:attrName>
                                        </p:attrNameLst>
                                      </p:cBhvr>
                                      <p:to>
                                        <p:strVal val="visible"/>
                                      </p:to>
                                    </p:set>
                                    <p:animEffect transition="in" filter="fade">
                                      <p:cBhvr>
                                        <p:cTn id="38" dur="500"/>
                                        <p:tgtEl>
                                          <p:spTgt spid="48"/>
                                        </p:tgtEl>
                                      </p:cBhvr>
                                    </p:animEffect>
                                  </p:childTnLst>
                                </p:cTn>
                              </p:par>
                              <p:par>
                                <p:cTn id="39" presetID="10" presetClass="entr" presetSubtype="0" fill="hold" nodeType="withEffect">
                                  <p:stCondLst>
                                    <p:cond delay="35000"/>
                                  </p:stCondLst>
                                  <p:childTnLst>
                                    <p:set>
                                      <p:cBhvr>
                                        <p:cTn id="40" dur="1" fill="hold">
                                          <p:stCondLst>
                                            <p:cond delay="0"/>
                                          </p:stCondLst>
                                        </p:cTn>
                                        <p:tgtEl>
                                          <p:spTgt spid="53"/>
                                        </p:tgtEl>
                                        <p:attrNameLst>
                                          <p:attrName>style.visibility</p:attrName>
                                        </p:attrNameLst>
                                      </p:cBhvr>
                                      <p:to>
                                        <p:strVal val="visible"/>
                                      </p:to>
                                    </p:set>
                                    <p:animEffect transition="in" filter="fade">
                                      <p:cBhvr>
                                        <p:cTn id="41" dur="500"/>
                                        <p:tgtEl>
                                          <p:spTgt spid="53"/>
                                        </p:tgtEl>
                                      </p:cBhvr>
                                    </p:animEffect>
                                  </p:childTnLst>
                                </p:cTn>
                              </p:par>
                              <p:par>
                                <p:cTn id="42" presetID="10" presetClass="entr" presetSubtype="0" fill="hold" nodeType="withEffect">
                                  <p:stCondLst>
                                    <p:cond delay="35000"/>
                                  </p:stCondLst>
                                  <p:childTnLst>
                                    <p:set>
                                      <p:cBhvr>
                                        <p:cTn id="43" dur="1" fill="hold">
                                          <p:stCondLst>
                                            <p:cond delay="0"/>
                                          </p:stCondLst>
                                        </p:cTn>
                                        <p:tgtEl>
                                          <p:spTgt spid="93"/>
                                        </p:tgtEl>
                                        <p:attrNameLst>
                                          <p:attrName>style.visibility</p:attrName>
                                        </p:attrNameLst>
                                      </p:cBhvr>
                                      <p:to>
                                        <p:strVal val="visible"/>
                                      </p:to>
                                    </p:set>
                                    <p:animEffect transition="in" filter="fade">
                                      <p:cBhvr>
                                        <p:cTn id="44" dur="500"/>
                                        <p:tgtEl>
                                          <p:spTgt spid="93"/>
                                        </p:tgtEl>
                                      </p:cBhvr>
                                    </p:animEffect>
                                  </p:childTnLst>
                                </p:cTn>
                              </p:par>
                              <p:par>
                                <p:cTn id="45" presetID="10" presetClass="entr" presetSubtype="0" fill="hold" grpId="0" nodeType="withEffect">
                                  <p:stCondLst>
                                    <p:cond delay="35000"/>
                                  </p:stCondLst>
                                  <p:childTnLst>
                                    <p:set>
                                      <p:cBhvr>
                                        <p:cTn id="46" dur="1" fill="hold">
                                          <p:stCondLst>
                                            <p:cond delay="0"/>
                                          </p:stCondLst>
                                        </p:cTn>
                                        <p:tgtEl>
                                          <p:spTgt spid="110"/>
                                        </p:tgtEl>
                                        <p:attrNameLst>
                                          <p:attrName>style.visibility</p:attrName>
                                        </p:attrNameLst>
                                      </p:cBhvr>
                                      <p:to>
                                        <p:strVal val="visible"/>
                                      </p:to>
                                    </p:set>
                                    <p:animEffect transition="in" filter="fade">
                                      <p:cBhvr>
                                        <p:cTn id="47" dur="500"/>
                                        <p:tgtEl>
                                          <p:spTgt spid="110"/>
                                        </p:tgtEl>
                                      </p:cBhvr>
                                    </p:animEffect>
                                  </p:childTnLst>
                                </p:cTn>
                              </p:par>
                              <p:par>
                                <p:cTn id="48" presetID="10" presetClass="entr" presetSubtype="0" fill="hold" nodeType="withEffect">
                                  <p:stCondLst>
                                    <p:cond delay="3500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110" grpId="0"/>
      <p:bldP spid="56" grpId="0"/>
      <p:bldP spid="57" grpId="0"/>
      <p:bldP spid="58" grpId="0"/>
      <p:bldP spid="5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p:cNvGrpSpPr/>
          <p:nvPr/>
        </p:nvGrpSpPr>
        <p:grpSpPr>
          <a:xfrm>
            <a:off x="375611" y="511193"/>
            <a:ext cx="4079351" cy="3203025"/>
            <a:chOff x="375611" y="148575"/>
            <a:chExt cx="4079351" cy="3203025"/>
          </a:xfrm>
        </p:grpSpPr>
        <p:grpSp>
          <p:nvGrpSpPr>
            <p:cNvPr id="2" name="Group 1"/>
            <p:cNvGrpSpPr/>
            <p:nvPr/>
          </p:nvGrpSpPr>
          <p:grpSpPr>
            <a:xfrm>
              <a:off x="375611" y="148575"/>
              <a:ext cx="3900461" cy="3203025"/>
              <a:chOff x="5721580" y="1958411"/>
              <a:chExt cx="3900461" cy="3203025"/>
            </a:xfrm>
          </p:grpSpPr>
          <p:grpSp>
            <p:nvGrpSpPr>
              <p:cNvPr id="3" name="Group 2"/>
              <p:cNvGrpSpPr/>
              <p:nvPr/>
            </p:nvGrpSpPr>
            <p:grpSpPr>
              <a:xfrm>
                <a:off x="6922041" y="3338053"/>
                <a:ext cx="540000" cy="540000"/>
                <a:chOff x="5372683" y="3465095"/>
                <a:chExt cx="540000" cy="540000"/>
              </a:xfrm>
            </p:grpSpPr>
            <p:cxnSp>
              <p:nvCxnSpPr>
                <p:cNvPr id="17" name="Straight Connector 16"/>
                <p:cNvCxnSpPr/>
                <p:nvPr/>
              </p:nvCxnSpPr>
              <p:spPr>
                <a:xfrm>
                  <a:off x="5641389" y="3465095"/>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372683" y="373509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6292041" y="2708053"/>
                <a:ext cx="1800000" cy="1800000"/>
                <a:chOff x="7211400" y="2708053"/>
                <a:chExt cx="1800000" cy="1800000"/>
              </a:xfrm>
            </p:grpSpPr>
            <p:sp>
              <p:nvSpPr>
                <p:cNvPr id="15" name="Oval 14"/>
                <p:cNvSpPr/>
                <p:nvPr/>
              </p:nvSpPr>
              <p:spPr>
                <a:xfrm>
                  <a:off x="7211400" y="2708053"/>
                  <a:ext cx="1800000" cy="180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7301400" y="2798053"/>
                  <a:ext cx="1620000" cy="16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p:cNvGrpSpPr/>
              <p:nvPr/>
            </p:nvGrpSpPr>
            <p:grpSpPr>
              <a:xfrm>
                <a:off x="8002041" y="3068053"/>
                <a:ext cx="1080000" cy="1080000"/>
                <a:chOff x="9969190" y="3338053"/>
                <a:chExt cx="1080000" cy="1080000"/>
              </a:xfrm>
            </p:grpSpPr>
            <p:sp>
              <p:nvSpPr>
                <p:cNvPr id="13" name="Oval 12"/>
                <p:cNvSpPr/>
                <p:nvPr/>
              </p:nvSpPr>
              <p:spPr>
                <a:xfrm>
                  <a:off x="9969190" y="3338053"/>
                  <a:ext cx="1080000" cy="108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10059190" y="3428053"/>
                  <a:ext cx="900000" cy="90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
              <p:cNvGrpSpPr/>
              <p:nvPr/>
            </p:nvGrpSpPr>
            <p:grpSpPr>
              <a:xfrm>
                <a:off x="8272041" y="3338053"/>
                <a:ext cx="540000" cy="540000"/>
                <a:chOff x="5372683" y="3465095"/>
                <a:chExt cx="540000" cy="540000"/>
              </a:xfrm>
            </p:grpSpPr>
            <p:cxnSp>
              <p:nvCxnSpPr>
                <p:cNvPr id="11" name="Straight Connector 10"/>
                <p:cNvCxnSpPr/>
                <p:nvPr/>
              </p:nvCxnSpPr>
              <p:spPr>
                <a:xfrm>
                  <a:off x="5641389" y="3465095"/>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372683" y="373509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6790477" y="2334126"/>
                <a:ext cx="800540" cy="307777"/>
              </a:xfrm>
              <a:prstGeom prst="rect">
                <a:avLst/>
              </a:prstGeom>
              <a:noFill/>
            </p:spPr>
            <p:txBody>
              <a:bodyPr wrap="none" rtlCol="0">
                <a:spAutoFit/>
              </a:bodyPr>
              <a:lstStyle/>
              <a:p>
                <a:r>
                  <a:rPr lang="en-GB" sz="1400" dirty="0" smtClean="0">
                    <a:solidFill>
                      <a:schemeClr val="bg1"/>
                    </a:solidFill>
                  </a:rPr>
                  <a:t>50 teeth</a:t>
                </a:r>
                <a:endParaRPr lang="en-GB" sz="1400" dirty="0">
                  <a:solidFill>
                    <a:schemeClr val="bg1"/>
                  </a:solidFill>
                </a:endParaRPr>
              </a:p>
            </p:txBody>
          </p:sp>
          <p:sp>
            <p:nvSpPr>
              <p:cNvPr id="8" name="TextBox 7"/>
              <p:cNvSpPr txBox="1"/>
              <p:nvPr/>
            </p:nvSpPr>
            <p:spPr>
              <a:xfrm>
                <a:off x="8202623" y="2689165"/>
                <a:ext cx="800540" cy="307777"/>
              </a:xfrm>
              <a:prstGeom prst="rect">
                <a:avLst/>
              </a:prstGeom>
              <a:noFill/>
            </p:spPr>
            <p:txBody>
              <a:bodyPr wrap="none" rtlCol="0">
                <a:spAutoFit/>
              </a:bodyPr>
              <a:lstStyle/>
              <a:p>
                <a:r>
                  <a:rPr lang="en-GB" sz="1400" dirty="0">
                    <a:solidFill>
                      <a:schemeClr val="bg1"/>
                    </a:solidFill>
                  </a:rPr>
                  <a:t>2</a:t>
                </a:r>
                <a:r>
                  <a:rPr lang="en-GB" sz="1400" dirty="0" smtClean="0">
                    <a:solidFill>
                      <a:schemeClr val="bg1"/>
                    </a:solidFill>
                  </a:rPr>
                  <a:t>5 teeth</a:t>
                </a:r>
                <a:endParaRPr lang="en-GB" sz="1400" dirty="0">
                  <a:solidFill>
                    <a:schemeClr val="bg1"/>
                  </a:solidFill>
                </a:endParaRPr>
              </a:p>
            </p:txBody>
          </p:sp>
          <p:sp>
            <p:nvSpPr>
              <p:cNvPr id="9" name="Circular Arrow 8"/>
              <p:cNvSpPr/>
              <p:nvPr/>
            </p:nvSpPr>
            <p:spPr>
              <a:xfrm rot="7426039">
                <a:off x="7462041" y="2528053"/>
                <a:ext cx="2160000" cy="2160000"/>
              </a:xfrm>
              <a:prstGeom prst="circularArrow">
                <a:avLst>
                  <a:gd name="adj1" fmla="val 7747"/>
                  <a:gd name="adj2" fmla="val 1142319"/>
                  <a:gd name="adj3" fmla="val 20336398"/>
                  <a:gd name="adj4" fmla="val 13835202"/>
                  <a:gd name="adj5" fmla="val 1000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Circular Arrow 9"/>
              <p:cNvSpPr/>
              <p:nvPr/>
            </p:nvSpPr>
            <p:spPr>
              <a:xfrm rot="4464680" flipV="1">
                <a:off x="5721580" y="1958411"/>
                <a:ext cx="3203025" cy="3203025"/>
              </a:xfrm>
              <a:prstGeom prst="circularArrow">
                <a:avLst>
                  <a:gd name="adj1" fmla="val 7001"/>
                  <a:gd name="adj2" fmla="val 1029527"/>
                  <a:gd name="adj3" fmla="val 20403493"/>
                  <a:gd name="adj4" fmla="val 13961280"/>
                  <a:gd name="adj5" fmla="val 872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9" name="TextBox 18"/>
            <p:cNvSpPr txBox="1"/>
            <p:nvPr/>
          </p:nvSpPr>
          <p:spPr>
            <a:xfrm>
              <a:off x="2656072" y="2914120"/>
              <a:ext cx="1798890" cy="307777"/>
            </a:xfrm>
            <a:prstGeom prst="rect">
              <a:avLst/>
            </a:prstGeom>
            <a:solidFill>
              <a:srgbClr val="FF0000"/>
            </a:solidFill>
          </p:spPr>
          <p:txBody>
            <a:bodyPr wrap="none" rtlCol="0">
              <a:spAutoFit/>
            </a:bodyPr>
            <a:lstStyle/>
            <a:p>
              <a:r>
                <a:rPr lang="en-GB" sz="1400" dirty="0" smtClean="0">
                  <a:solidFill>
                    <a:schemeClr val="bg1"/>
                  </a:solidFill>
                </a:rPr>
                <a:t>Input speed 1000 rpm</a:t>
              </a:r>
              <a:endParaRPr lang="en-GB" sz="1400" dirty="0">
                <a:solidFill>
                  <a:schemeClr val="bg1"/>
                </a:solidFill>
              </a:endParaRPr>
            </a:p>
          </p:txBody>
        </p:sp>
      </p:grpSp>
      <p:grpSp>
        <p:nvGrpSpPr>
          <p:cNvPr id="49" name="Group 48"/>
          <p:cNvGrpSpPr/>
          <p:nvPr/>
        </p:nvGrpSpPr>
        <p:grpSpPr>
          <a:xfrm>
            <a:off x="7509215" y="511193"/>
            <a:ext cx="3987980" cy="3203025"/>
            <a:chOff x="6705179" y="129234"/>
            <a:chExt cx="3987980" cy="3203025"/>
          </a:xfrm>
        </p:grpSpPr>
        <p:grpSp>
          <p:nvGrpSpPr>
            <p:cNvPr id="20" name="Group 19"/>
            <p:cNvGrpSpPr/>
            <p:nvPr/>
          </p:nvGrpSpPr>
          <p:grpSpPr>
            <a:xfrm>
              <a:off x="6705179" y="129234"/>
              <a:ext cx="3900461" cy="3203025"/>
              <a:chOff x="5721580" y="1958411"/>
              <a:chExt cx="3900461" cy="3203025"/>
            </a:xfrm>
          </p:grpSpPr>
          <p:grpSp>
            <p:nvGrpSpPr>
              <p:cNvPr id="21" name="Group 20"/>
              <p:cNvGrpSpPr/>
              <p:nvPr/>
            </p:nvGrpSpPr>
            <p:grpSpPr>
              <a:xfrm>
                <a:off x="6922041" y="3338053"/>
                <a:ext cx="540000" cy="540000"/>
                <a:chOff x="5372683" y="3465095"/>
                <a:chExt cx="540000" cy="540000"/>
              </a:xfrm>
            </p:grpSpPr>
            <p:cxnSp>
              <p:nvCxnSpPr>
                <p:cNvPr id="35" name="Straight Connector 34"/>
                <p:cNvCxnSpPr/>
                <p:nvPr/>
              </p:nvCxnSpPr>
              <p:spPr>
                <a:xfrm>
                  <a:off x="5641389" y="3465095"/>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372683" y="373509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6292041" y="2708053"/>
                <a:ext cx="1800000" cy="1800000"/>
                <a:chOff x="7211400" y="2708053"/>
                <a:chExt cx="1800000" cy="1800000"/>
              </a:xfrm>
            </p:grpSpPr>
            <p:sp>
              <p:nvSpPr>
                <p:cNvPr id="33" name="Oval 32"/>
                <p:cNvSpPr/>
                <p:nvPr/>
              </p:nvSpPr>
              <p:spPr>
                <a:xfrm>
                  <a:off x="7211400" y="2708053"/>
                  <a:ext cx="1800000" cy="180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7301400" y="2798053"/>
                  <a:ext cx="1620000" cy="16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p:cNvGrpSpPr/>
              <p:nvPr/>
            </p:nvGrpSpPr>
            <p:grpSpPr>
              <a:xfrm>
                <a:off x="8002041" y="3068053"/>
                <a:ext cx="1080000" cy="1080000"/>
                <a:chOff x="9969190" y="3338053"/>
                <a:chExt cx="1080000" cy="1080000"/>
              </a:xfrm>
            </p:grpSpPr>
            <p:sp>
              <p:nvSpPr>
                <p:cNvPr id="31" name="Oval 30"/>
                <p:cNvSpPr/>
                <p:nvPr/>
              </p:nvSpPr>
              <p:spPr>
                <a:xfrm>
                  <a:off x="9969190" y="3338053"/>
                  <a:ext cx="1080000" cy="108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0059190" y="3428053"/>
                  <a:ext cx="900000" cy="90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p:cNvGrpSpPr/>
              <p:nvPr/>
            </p:nvGrpSpPr>
            <p:grpSpPr>
              <a:xfrm>
                <a:off x="8272041" y="3338053"/>
                <a:ext cx="540000" cy="540000"/>
                <a:chOff x="5372683" y="3465095"/>
                <a:chExt cx="540000" cy="540000"/>
              </a:xfrm>
            </p:grpSpPr>
            <p:cxnSp>
              <p:nvCxnSpPr>
                <p:cNvPr id="29" name="Straight Connector 28"/>
                <p:cNvCxnSpPr/>
                <p:nvPr/>
              </p:nvCxnSpPr>
              <p:spPr>
                <a:xfrm>
                  <a:off x="5641389" y="3465095"/>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372683" y="373509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6790477" y="2334126"/>
                <a:ext cx="891911" cy="307777"/>
              </a:xfrm>
              <a:prstGeom prst="rect">
                <a:avLst/>
              </a:prstGeom>
              <a:noFill/>
            </p:spPr>
            <p:txBody>
              <a:bodyPr wrap="none" rtlCol="0">
                <a:spAutoFit/>
              </a:bodyPr>
              <a:lstStyle/>
              <a:p>
                <a:r>
                  <a:rPr lang="en-GB" sz="1400" dirty="0" smtClean="0">
                    <a:solidFill>
                      <a:schemeClr val="bg1"/>
                    </a:solidFill>
                  </a:rPr>
                  <a:t>140 teeth</a:t>
                </a:r>
                <a:endParaRPr lang="en-GB" sz="1400" dirty="0">
                  <a:solidFill>
                    <a:schemeClr val="bg1"/>
                  </a:solidFill>
                </a:endParaRPr>
              </a:p>
            </p:txBody>
          </p:sp>
          <p:sp>
            <p:nvSpPr>
              <p:cNvPr id="26" name="TextBox 25"/>
              <p:cNvSpPr txBox="1"/>
              <p:nvPr/>
            </p:nvSpPr>
            <p:spPr>
              <a:xfrm>
                <a:off x="8202623" y="2689165"/>
                <a:ext cx="800540" cy="307777"/>
              </a:xfrm>
              <a:prstGeom prst="rect">
                <a:avLst/>
              </a:prstGeom>
              <a:noFill/>
            </p:spPr>
            <p:txBody>
              <a:bodyPr wrap="none" rtlCol="0">
                <a:spAutoFit/>
              </a:bodyPr>
              <a:lstStyle/>
              <a:p>
                <a:r>
                  <a:rPr lang="en-GB" sz="1400" dirty="0" smtClean="0">
                    <a:solidFill>
                      <a:schemeClr val="bg1"/>
                    </a:solidFill>
                  </a:rPr>
                  <a:t>60 teeth</a:t>
                </a:r>
                <a:endParaRPr lang="en-GB" sz="1400" dirty="0">
                  <a:solidFill>
                    <a:schemeClr val="bg1"/>
                  </a:solidFill>
                </a:endParaRPr>
              </a:p>
            </p:txBody>
          </p:sp>
          <p:sp>
            <p:nvSpPr>
              <p:cNvPr id="27" name="Circular Arrow 26"/>
              <p:cNvSpPr/>
              <p:nvPr/>
            </p:nvSpPr>
            <p:spPr>
              <a:xfrm rot="7426039">
                <a:off x="7462041" y="2528053"/>
                <a:ext cx="2160000" cy="2160000"/>
              </a:xfrm>
              <a:prstGeom prst="circularArrow">
                <a:avLst>
                  <a:gd name="adj1" fmla="val 7747"/>
                  <a:gd name="adj2" fmla="val 1142319"/>
                  <a:gd name="adj3" fmla="val 20336398"/>
                  <a:gd name="adj4" fmla="val 13835202"/>
                  <a:gd name="adj5" fmla="val 1000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Circular Arrow 27"/>
              <p:cNvSpPr/>
              <p:nvPr/>
            </p:nvSpPr>
            <p:spPr>
              <a:xfrm rot="4464680" flipV="1">
                <a:off x="5721580" y="1958411"/>
                <a:ext cx="3203025" cy="3203025"/>
              </a:xfrm>
              <a:prstGeom prst="circularArrow">
                <a:avLst>
                  <a:gd name="adj1" fmla="val 7001"/>
                  <a:gd name="adj2" fmla="val 1029527"/>
                  <a:gd name="adj3" fmla="val 20403493"/>
                  <a:gd name="adj4" fmla="val 13961280"/>
                  <a:gd name="adj5" fmla="val 872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37" name="TextBox 36"/>
            <p:cNvSpPr txBox="1"/>
            <p:nvPr/>
          </p:nvSpPr>
          <p:spPr>
            <a:xfrm>
              <a:off x="8985640" y="2894779"/>
              <a:ext cx="1707519" cy="307777"/>
            </a:xfrm>
            <a:prstGeom prst="rect">
              <a:avLst/>
            </a:prstGeom>
            <a:solidFill>
              <a:srgbClr val="FF0000"/>
            </a:solidFill>
          </p:spPr>
          <p:txBody>
            <a:bodyPr wrap="none" rtlCol="0">
              <a:spAutoFit/>
            </a:bodyPr>
            <a:lstStyle/>
            <a:p>
              <a:r>
                <a:rPr lang="en-GB" sz="1400" dirty="0" smtClean="0">
                  <a:solidFill>
                    <a:schemeClr val="bg1"/>
                  </a:solidFill>
                </a:rPr>
                <a:t>Input speed 150 rpm</a:t>
              </a:r>
              <a:endParaRPr lang="en-GB" sz="1400" dirty="0">
                <a:solidFill>
                  <a:schemeClr val="bg1"/>
                </a:solidFill>
              </a:endParaRPr>
            </a:p>
          </p:txBody>
        </p:sp>
      </p:grpSp>
      <p:grpSp>
        <p:nvGrpSpPr>
          <p:cNvPr id="47" name="Group 46"/>
          <p:cNvGrpSpPr/>
          <p:nvPr/>
        </p:nvGrpSpPr>
        <p:grpSpPr>
          <a:xfrm>
            <a:off x="422414" y="40791"/>
            <a:ext cx="5962619" cy="830997"/>
            <a:chOff x="309392" y="3887995"/>
            <a:chExt cx="5962619" cy="830997"/>
          </a:xfrm>
        </p:grpSpPr>
        <p:sp>
          <p:nvSpPr>
            <p:cNvPr id="38" name="TextBox 37"/>
            <p:cNvSpPr txBox="1"/>
            <p:nvPr/>
          </p:nvSpPr>
          <p:spPr>
            <a:xfrm>
              <a:off x="309392" y="4073001"/>
              <a:ext cx="1726095" cy="461665"/>
            </a:xfrm>
            <a:prstGeom prst="rect">
              <a:avLst/>
            </a:prstGeom>
            <a:noFill/>
          </p:spPr>
          <p:txBody>
            <a:bodyPr wrap="square" rtlCol="0">
              <a:spAutoFit/>
            </a:bodyPr>
            <a:lstStyle/>
            <a:p>
              <a:r>
                <a:rPr lang="en-GB" b="1" dirty="0" smtClean="0">
                  <a:solidFill>
                    <a:schemeClr val="bg1"/>
                  </a:solidFill>
                </a:rPr>
                <a:t>Gear ratio </a:t>
              </a:r>
              <a:r>
                <a:rPr lang="en-GB" dirty="0" smtClean="0">
                  <a:solidFill>
                    <a:schemeClr val="bg1"/>
                  </a:solidFill>
                </a:rPr>
                <a:t>=</a:t>
              </a:r>
              <a:endParaRPr lang="en-GB" dirty="0">
                <a:solidFill>
                  <a:schemeClr val="bg1"/>
                </a:solidFill>
              </a:endParaRPr>
            </a:p>
          </p:txBody>
        </p:sp>
        <p:grpSp>
          <p:nvGrpSpPr>
            <p:cNvPr id="39" name="Group 38"/>
            <p:cNvGrpSpPr/>
            <p:nvPr/>
          </p:nvGrpSpPr>
          <p:grpSpPr>
            <a:xfrm>
              <a:off x="1963586" y="3887995"/>
              <a:ext cx="4308425" cy="830997"/>
              <a:chOff x="2594712" y="4474373"/>
              <a:chExt cx="1414230" cy="830997"/>
            </a:xfrm>
          </p:grpSpPr>
          <p:sp>
            <p:nvSpPr>
              <p:cNvPr id="40" name="TextBox 39"/>
              <p:cNvSpPr txBox="1"/>
              <p:nvPr/>
            </p:nvSpPr>
            <p:spPr>
              <a:xfrm>
                <a:off x="2594712" y="4474373"/>
                <a:ext cx="1414230" cy="830997"/>
              </a:xfrm>
              <a:prstGeom prst="rect">
                <a:avLst/>
              </a:prstGeom>
              <a:noFill/>
            </p:spPr>
            <p:txBody>
              <a:bodyPr wrap="square" rtlCol="0">
                <a:spAutoFit/>
              </a:bodyPr>
              <a:lstStyle/>
              <a:p>
                <a:r>
                  <a:rPr lang="en-GB" b="1" dirty="0">
                    <a:solidFill>
                      <a:schemeClr val="bg1"/>
                    </a:solidFill>
                  </a:rPr>
                  <a:t>n</a:t>
                </a:r>
                <a:r>
                  <a:rPr lang="en-GB" b="1" dirty="0" smtClean="0">
                    <a:solidFill>
                      <a:schemeClr val="bg1"/>
                    </a:solidFill>
                  </a:rPr>
                  <a:t>umber of teeth on output gear</a:t>
                </a:r>
              </a:p>
              <a:p>
                <a:r>
                  <a:rPr lang="en-GB" b="1" dirty="0" smtClean="0">
                    <a:solidFill>
                      <a:schemeClr val="bg1"/>
                    </a:solidFill>
                  </a:rPr>
                  <a:t> number of teeth on input gear</a:t>
                </a:r>
                <a:endParaRPr lang="en-GB" dirty="0">
                  <a:solidFill>
                    <a:schemeClr val="bg1"/>
                  </a:solidFill>
                </a:endParaRPr>
              </a:p>
            </p:txBody>
          </p:sp>
          <p:cxnSp>
            <p:nvCxnSpPr>
              <p:cNvPr id="41" name="Straight Connector 40"/>
              <p:cNvCxnSpPr/>
              <p:nvPr/>
            </p:nvCxnSpPr>
            <p:spPr>
              <a:xfrm>
                <a:off x="2594712" y="4897605"/>
                <a:ext cx="136683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62" name="Group 61"/>
          <p:cNvGrpSpPr/>
          <p:nvPr/>
        </p:nvGrpSpPr>
        <p:grpSpPr>
          <a:xfrm>
            <a:off x="712834" y="4160418"/>
            <a:ext cx="3402739" cy="830997"/>
            <a:chOff x="712834" y="4160418"/>
            <a:chExt cx="3402739" cy="830997"/>
          </a:xfrm>
        </p:grpSpPr>
        <p:grpSp>
          <p:nvGrpSpPr>
            <p:cNvPr id="42" name="Group 41"/>
            <p:cNvGrpSpPr/>
            <p:nvPr/>
          </p:nvGrpSpPr>
          <p:grpSpPr>
            <a:xfrm>
              <a:off x="2495321" y="4160418"/>
              <a:ext cx="1620252" cy="830997"/>
              <a:chOff x="6949818" y="2250278"/>
              <a:chExt cx="1620252" cy="830997"/>
            </a:xfrm>
          </p:grpSpPr>
          <p:sp>
            <p:nvSpPr>
              <p:cNvPr id="43" name="TextBox 42"/>
              <p:cNvSpPr txBox="1"/>
              <p:nvPr/>
            </p:nvSpPr>
            <p:spPr>
              <a:xfrm>
                <a:off x="6961850" y="2250278"/>
                <a:ext cx="557562" cy="830997"/>
              </a:xfrm>
              <a:prstGeom prst="rect">
                <a:avLst/>
              </a:prstGeom>
              <a:noFill/>
            </p:spPr>
            <p:txBody>
              <a:bodyPr wrap="square" rtlCol="0">
                <a:spAutoFit/>
              </a:bodyPr>
              <a:lstStyle/>
              <a:p>
                <a:r>
                  <a:rPr lang="en-GB" b="1" dirty="0">
                    <a:solidFill>
                      <a:schemeClr val="bg1"/>
                    </a:solidFill>
                  </a:rPr>
                  <a:t>5</a:t>
                </a:r>
                <a:r>
                  <a:rPr lang="en-GB" b="1" dirty="0" smtClean="0">
                    <a:solidFill>
                      <a:schemeClr val="bg1"/>
                    </a:solidFill>
                  </a:rPr>
                  <a:t>0</a:t>
                </a:r>
              </a:p>
              <a:p>
                <a:r>
                  <a:rPr lang="en-GB" b="1" dirty="0">
                    <a:solidFill>
                      <a:schemeClr val="bg1"/>
                    </a:solidFill>
                  </a:rPr>
                  <a:t>2</a:t>
                </a:r>
                <a:r>
                  <a:rPr lang="en-GB" b="1" dirty="0" smtClean="0">
                    <a:solidFill>
                      <a:schemeClr val="bg1"/>
                    </a:solidFill>
                  </a:rPr>
                  <a:t>5</a:t>
                </a:r>
                <a:endParaRPr lang="en-GB" dirty="0">
                  <a:solidFill>
                    <a:schemeClr val="bg1"/>
                  </a:solidFill>
                </a:endParaRPr>
              </a:p>
            </p:txBody>
          </p:sp>
          <p:cxnSp>
            <p:nvCxnSpPr>
              <p:cNvPr id="44" name="Straight Connector 43"/>
              <p:cNvCxnSpPr/>
              <p:nvPr/>
            </p:nvCxnSpPr>
            <p:spPr>
              <a:xfrm>
                <a:off x="6949818" y="2662883"/>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575628" y="2418721"/>
                <a:ext cx="557562" cy="461665"/>
              </a:xfrm>
              <a:prstGeom prst="rect">
                <a:avLst/>
              </a:prstGeom>
              <a:noFill/>
            </p:spPr>
            <p:txBody>
              <a:bodyPr wrap="square" rtlCol="0">
                <a:spAutoFit/>
              </a:bodyPr>
              <a:lstStyle/>
              <a:p>
                <a:r>
                  <a:rPr lang="en-GB" b="1" dirty="0" smtClean="0">
                    <a:solidFill>
                      <a:schemeClr val="bg1"/>
                    </a:solidFill>
                  </a:rPr>
                  <a:t>= </a:t>
                </a:r>
                <a:endParaRPr lang="en-GB" dirty="0">
                  <a:solidFill>
                    <a:schemeClr val="bg1"/>
                  </a:solidFill>
                </a:endParaRPr>
              </a:p>
            </p:txBody>
          </p:sp>
          <p:sp>
            <p:nvSpPr>
              <p:cNvPr id="46" name="TextBox 45"/>
              <p:cNvSpPr txBox="1"/>
              <p:nvPr/>
            </p:nvSpPr>
            <p:spPr>
              <a:xfrm>
                <a:off x="7854810" y="2424866"/>
                <a:ext cx="715260" cy="461665"/>
              </a:xfrm>
              <a:prstGeom prst="rect">
                <a:avLst/>
              </a:prstGeom>
              <a:noFill/>
              <a:ln>
                <a:solidFill>
                  <a:schemeClr val="bg1"/>
                </a:solidFill>
              </a:ln>
            </p:spPr>
            <p:txBody>
              <a:bodyPr wrap="none" rtlCol="0">
                <a:spAutoFit/>
              </a:bodyPr>
              <a:lstStyle/>
              <a:p>
                <a:r>
                  <a:rPr lang="en-GB" dirty="0" smtClean="0">
                    <a:solidFill>
                      <a:schemeClr val="bg1"/>
                    </a:solidFill>
                  </a:rPr>
                  <a:t>1 : 2</a:t>
                </a:r>
                <a:endParaRPr lang="en-GB" dirty="0">
                  <a:solidFill>
                    <a:schemeClr val="bg1"/>
                  </a:solidFill>
                </a:endParaRPr>
              </a:p>
            </p:txBody>
          </p:sp>
        </p:grpSp>
        <p:sp>
          <p:nvSpPr>
            <p:cNvPr id="50" name="TextBox 49"/>
            <p:cNvSpPr txBox="1"/>
            <p:nvPr/>
          </p:nvSpPr>
          <p:spPr>
            <a:xfrm>
              <a:off x="712834" y="4350591"/>
              <a:ext cx="1726095" cy="461665"/>
            </a:xfrm>
            <a:prstGeom prst="rect">
              <a:avLst/>
            </a:prstGeom>
            <a:noFill/>
          </p:spPr>
          <p:txBody>
            <a:bodyPr wrap="square" rtlCol="0">
              <a:spAutoFit/>
            </a:bodyPr>
            <a:lstStyle/>
            <a:p>
              <a:r>
                <a:rPr lang="en-GB" b="1" dirty="0" smtClean="0">
                  <a:solidFill>
                    <a:schemeClr val="bg1"/>
                  </a:solidFill>
                </a:rPr>
                <a:t>Gear ratio </a:t>
              </a:r>
              <a:r>
                <a:rPr lang="en-GB" dirty="0" smtClean="0">
                  <a:solidFill>
                    <a:schemeClr val="bg1"/>
                  </a:solidFill>
                </a:rPr>
                <a:t>=</a:t>
              </a:r>
              <a:endParaRPr lang="en-GB" dirty="0">
                <a:solidFill>
                  <a:schemeClr val="bg1"/>
                </a:solidFill>
              </a:endParaRPr>
            </a:p>
          </p:txBody>
        </p:sp>
      </p:grpSp>
      <p:grpSp>
        <p:nvGrpSpPr>
          <p:cNvPr id="51" name="Group 50"/>
          <p:cNvGrpSpPr/>
          <p:nvPr/>
        </p:nvGrpSpPr>
        <p:grpSpPr>
          <a:xfrm>
            <a:off x="7061922" y="-6810"/>
            <a:ext cx="4138840" cy="830997"/>
            <a:chOff x="1967915" y="4485000"/>
            <a:chExt cx="1196391" cy="830997"/>
          </a:xfrm>
        </p:grpSpPr>
        <p:sp>
          <p:nvSpPr>
            <p:cNvPr id="52" name="TextBox 51"/>
            <p:cNvSpPr txBox="1"/>
            <p:nvPr/>
          </p:nvSpPr>
          <p:spPr>
            <a:xfrm>
              <a:off x="2606744" y="4485000"/>
              <a:ext cx="557562" cy="830997"/>
            </a:xfrm>
            <a:prstGeom prst="rect">
              <a:avLst/>
            </a:prstGeom>
            <a:noFill/>
          </p:spPr>
          <p:txBody>
            <a:bodyPr wrap="square" rtlCol="0">
              <a:spAutoFit/>
            </a:bodyPr>
            <a:lstStyle/>
            <a:p>
              <a:r>
                <a:rPr lang="en-GB" b="1" dirty="0">
                  <a:solidFill>
                    <a:schemeClr val="bg1"/>
                  </a:solidFill>
                </a:rPr>
                <a:t>i</a:t>
              </a:r>
              <a:r>
                <a:rPr lang="en-GB" b="1" dirty="0" smtClean="0">
                  <a:solidFill>
                    <a:schemeClr val="bg1"/>
                  </a:solidFill>
                </a:rPr>
                <a:t>nput speed</a:t>
              </a:r>
            </a:p>
            <a:p>
              <a:r>
                <a:rPr lang="en-GB" b="1" dirty="0" smtClean="0">
                  <a:solidFill>
                    <a:schemeClr val="bg1"/>
                  </a:solidFill>
                </a:rPr>
                <a:t>  gear ratio</a:t>
              </a:r>
              <a:endParaRPr lang="en-GB" dirty="0">
                <a:solidFill>
                  <a:schemeClr val="bg1"/>
                </a:solidFill>
              </a:endParaRPr>
            </a:p>
          </p:txBody>
        </p:sp>
        <p:cxnSp>
          <p:nvCxnSpPr>
            <p:cNvPr id="53" name="Straight Connector 52"/>
            <p:cNvCxnSpPr/>
            <p:nvPr/>
          </p:nvCxnSpPr>
          <p:spPr>
            <a:xfrm>
              <a:off x="2594712" y="4897605"/>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967915" y="4666772"/>
              <a:ext cx="675811" cy="461665"/>
            </a:xfrm>
            <a:prstGeom prst="rect">
              <a:avLst/>
            </a:prstGeom>
            <a:noFill/>
          </p:spPr>
          <p:txBody>
            <a:bodyPr wrap="square" rtlCol="0">
              <a:spAutoFit/>
            </a:bodyPr>
            <a:lstStyle/>
            <a:p>
              <a:r>
                <a:rPr lang="en-GB" b="1" dirty="0">
                  <a:solidFill>
                    <a:schemeClr val="bg1"/>
                  </a:solidFill>
                </a:rPr>
                <a:t>o</a:t>
              </a:r>
              <a:r>
                <a:rPr lang="en-GB" b="1" dirty="0" smtClean="0">
                  <a:solidFill>
                    <a:schemeClr val="bg1"/>
                  </a:solidFill>
                </a:rPr>
                <a:t>utput speed =</a:t>
              </a:r>
              <a:endParaRPr lang="en-GB" dirty="0">
                <a:solidFill>
                  <a:schemeClr val="bg1"/>
                </a:solidFill>
              </a:endParaRPr>
            </a:p>
          </p:txBody>
        </p:sp>
      </p:grpSp>
      <p:grpSp>
        <p:nvGrpSpPr>
          <p:cNvPr id="63" name="Group 62"/>
          <p:cNvGrpSpPr/>
          <p:nvPr/>
        </p:nvGrpSpPr>
        <p:grpSpPr>
          <a:xfrm>
            <a:off x="478990" y="5045996"/>
            <a:ext cx="4614287" cy="830997"/>
            <a:chOff x="4104044" y="4251793"/>
            <a:chExt cx="4614287" cy="830997"/>
          </a:xfrm>
        </p:grpSpPr>
        <p:sp>
          <p:nvSpPr>
            <p:cNvPr id="56" name="TextBox 55"/>
            <p:cNvSpPr txBox="1"/>
            <p:nvPr/>
          </p:nvSpPr>
          <p:spPr>
            <a:xfrm>
              <a:off x="6252686" y="4251793"/>
              <a:ext cx="896354" cy="830997"/>
            </a:xfrm>
            <a:prstGeom prst="rect">
              <a:avLst/>
            </a:prstGeom>
            <a:noFill/>
          </p:spPr>
          <p:txBody>
            <a:bodyPr wrap="square" rtlCol="0">
              <a:spAutoFit/>
            </a:bodyPr>
            <a:lstStyle/>
            <a:p>
              <a:r>
                <a:rPr lang="en-GB" b="1" dirty="0" smtClean="0">
                  <a:solidFill>
                    <a:schemeClr val="bg1"/>
                  </a:solidFill>
                </a:rPr>
                <a:t>1000</a:t>
              </a:r>
            </a:p>
            <a:p>
              <a:r>
                <a:rPr lang="en-GB" b="1" dirty="0" smtClean="0">
                  <a:solidFill>
                    <a:schemeClr val="bg1"/>
                  </a:solidFill>
                </a:rPr>
                <a:t>   2</a:t>
              </a:r>
              <a:endParaRPr lang="en-GB" dirty="0">
                <a:solidFill>
                  <a:schemeClr val="bg1"/>
                </a:solidFill>
              </a:endParaRPr>
            </a:p>
          </p:txBody>
        </p:sp>
        <p:cxnSp>
          <p:nvCxnSpPr>
            <p:cNvPr id="57" name="Straight Connector 56"/>
            <p:cNvCxnSpPr/>
            <p:nvPr/>
          </p:nvCxnSpPr>
          <p:spPr>
            <a:xfrm>
              <a:off x="6240654" y="4664398"/>
              <a:ext cx="8212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7072252" y="4420236"/>
              <a:ext cx="266276" cy="461665"/>
            </a:xfrm>
            <a:prstGeom prst="rect">
              <a:avLst/>
            </a:prstGeom>
            <a:noFill/>
          </p:spPr>
          <p:txBody>
            <a:bodyPr wrap="square" rtlCol="0">
              <a:spAutoFit/>
            </a:bodyPr>
            <a:lstStyle/>
            <a:p>
              <a:r>
                <a:rPr lang="en-GB" b="1" dirty="0" smtClean="0">
                  <a:solidFill>
                    <a:schemeClr val="bg1"/>
                  </a:solidFill>
                </a:rPr>
                <a:t>=</a:t>
              </a:r>
              <a:endParaRPr lang="en-GB" dirty="0">
                <a:solidFill>
                  <a:schemeClr val="bg1"/>
                </a:solidFill>
              </a:endParaRPr>
            </a:p>
          </p:txBody>
        </p:sp>
        <p:sp>
          <p:nvSpPr>
            <p:cNvPr id="59" name="TextBox 58"/>
            <p:cNvSpPr txBox="1"/>
            <p:nvPr/>
          </p:nvSpPr>
          <p:spPr>
            <a:xfrm>
              <a:off x="7436032" y="4433565"/>
              <a:ext cx="1282299" cy="461665"/>
            </a:xfrm>
            <a:prstGeom prst="rect">
              <a:avLst/>
            </a:prstGeom>
            <a:noFill/>
            <a:ln>
              <a:solidFill>
                <a:schemeClr val="bg1"/>
              </a:solidFill>
            </a:ln>
          </p:spPr>
          <p:txBody>
            <a:bodyPr wrap="square" rtlCol="0">
              <a:spAutoFit/>
            </a:bodyPr>
            <a:lstStyle/>
            <a:p>
              <a:r>
                <a:rPr lang="en-GB" b="1" dirty="0" smtClean="0">
                  <a:solidFill>
                    <a:schemeClr val="bg1"/>
                  </a:solidFill>
                </a:rPr>
                <a:t>500 rpm</a:t>
              </a:r>
              <a:endParaRPr lang="en-GB" dirty="0">
                <a:solidFill>
                  <a:schemeClr val="bg1"/>
                </a:solidFill>
              </a:endParaRPr>
            </a:p>
          </p:txBody>
        </p:sp>
        <p:sp>
          <p:nvSpPr>
            <p:cNvPr id="60" name="TextBox 59"/>
            <p:cNvSpPr txBox="1"/>
            <p:nvPr/>
          </p:nvSpPr>
          <p:spPr>
            <a:xfrm>
              <a:off x="4104044" y="4410764"/>
              <a:ext cx="2337926" cy="461665"/>
            </a:xfrm>
            <a:prstGeom prst="rect">
              <a:avLst/>
            </a:prstGeom>
            <a:noFill/>
          </p:spPr>
          <p:txBody>
            <a:bodyPr wrap="square" rtlCol="0">
              <a:spAutoFit/>
            </a:bodyPr>
            <a:lstStyle/>
            <a:p>
              <a:r>
                <a:rPr lang="en-GB" b="1" dirty="0">
                  <a:solidFill>
                    <a:schemeClr val="bg1"/>
                  </a:solidFill>
                </a:rPr>
                <a:t>o</a:t>
              </a:r>
              <a:r>
                <a:rPr lang="en-GB" b="1" dirty="0" smtClean="0">
                  <a:solidFill>
                    <a:schemeClr val="bg1"/>
                  </a:solidFill>
                </a:rPr>
                <a:t>utput speed =</a:t>
              </a:r>
              <a:endParaRPr lang="en-GB" dirty="0">
                <a:solidFill>
                  <a:schemeClr val="bg1"/>
                </a:solidFill>
              </a:endParaRPr>
            </a:p>
          </p:txBody>
        </p:sp>
      </p:grpSp>
      <p:grpSp>
        <p:nvGrpSpPr>
          <p:cNvPr id="64" name="Group 63"/>
          <p:cNvGrpSpPr/>
          <p:nvPr/>
        </p:nvGrpSpPr>
        <p:grpSpPr>
          <a:xfrm>
            <a:off x="7408576" y="4030182"/>
            <a:ext cx="3946157" cy="830997"/>
            <a:chOff x="712834" y="4160418"/>
            <a:chExt cx="3946157" cy="830997"/>
          </a:xfrm>
        </p:grpSpPr>
        <p:grpSp>
          <p:nvGrpSpPr>
            <p:cNvPr id="65" name="Group 64"/>
            <p:cNvGrpSpPr/>
            <p:nvPr/>
          </p:nvGrpSpPr>
          <p:grpSpPr>
            <a:xfrm>
              <a:off x="2507352" y="4160418"/>
              <a:ext cx="2151639" cy="830997"/>
              <a:chOff x="6961849" y="2250278"/>
              <a:chExt cx="2151639" cy="830997"/>
            </a:xfrm>
          </p:grpSpPr>
          <p:sp>
            <p:nvSpPr>
              <p:cNvPr id="67" name="TextBox 66"/>
              <p:cNvSpPr txBox="1"/>
              <p:nvPr/>
            </p:nvSpPr>
            <p:spPr>
              <a:xfrm>
                <a:off x="6961849" y="2250278"/>
                <a:ext cx="775901" cy="830997"/>
              </a:xfrm>
              <a:prstGeom prst="rect">
                <a:avLst/>
              </a:prstGeom>
              <a:noFill/>
            </p:spPr>
            <p:txBody>
              <a:bodyPr wrap="square" rtlCol="0">
                <a:spAutoFit/>
              </a:bodyPr>
              <a:lstStyle/>
              <a:p>
                <a:r>
                  <a:rPr lang="en-GB" b="1" dirty="0" smtClean="0">
                    <a:solidFill>
                      <a:schemeClr val="bg1"/>
                    </a:solidFill>
                  </a:rPr>
                  <a:t>140</a:t>
                </a:r>
              </a:p>
              <a:p>
                <a:r>
                  <a:rPr lang="en-GB" b="1" dirty="0" smtClean="0">
                    <a:solidFill>
                      <a:schemeClr val="bg1"/>
                    </a:solidFill>
                  </a:rPr>
                  <a:t> 60</a:t>
                </a:r>
                <a:endParaRPr lang="en-GB" dirty="0">
                  <a:solidFill>
                    <a:schemeClr val="bg1"/>
                  </a:solidFill>
                </a:endParaRPr>
              </a:p>
            </p:txBody>
          </p:sp>
          <p:cxnSp>
            <p:nvCxnSpPr>
              <p:cNvPr id="68" name="Straight Connector 67"/>
              <p:cNvCxnSpPr/>
              <p:nvPr/>
            </p:nvCxnSpPr>
            <p:spPr>
              <a:xfrm>
                <a:off x="6997116" y="2662883"/>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7575628" y="2418721"/>
                <a:ext cx="557562" cy="461665"/>
              </a:xfrm>
              <a:prstGeom prst="rect">
                <a:avLst/>
              </a:prstGeom>
              <a:noFill/>
            </p:spPr>
            <p:txBody>
              <a:bodyPr wrap="square" rtlCol="0">
                <a:spAutoFit/>
              </a:bodyPr>
              <a:lstStyle/>
              <a:p>
                <a:r>
                  <a:rPr lang="en-GB" b="1" dirty="0" smtClean="0">
                    <a:solidFill>
                      <a:schemeClr val="bg1"/>
                    </a:solidFill>
                  </a:rPr>
                  <a:t>= </a:t>
                </a:r>
                <a:endParaRPr lang="en-GB" dirty="0">
                  <a:solidFill>
                    <a:schemeClr val="bg1"/>
                  </a:solidFill>
                </a:endParaRPr>
              </a:p>
            </p:txBody>
          </p:sp>
          <p:sp>
            <p:nvSpPr>
              <p:cNvPr id="70" name="TextBox 69"/>
              <p:cNvSpPr txBox="1"/>
              <p:nvPr/>
            </p:nvSpPr>
            <p:spPr>
              <a:xfrm>
                <a:off x="7854810" y="2424866"/>
                <a:ext cx="1258678" cy="461665"/>
              </a:xfrm>
              <a:prstGeom prst="rect">
                <a:avLst/>
              </a:prstGeom>
              <a:noFill/>
              <a:ln>
                <a:solidFill>
                  <a:schemeClr val="bg1"/>
                </a:solidFill>
              </a:ln>
            </p:spPr>
            <p:txBody>
              <a:bodyPr wrap="none" rtlCol="0">
                <a:spAutoFit/>
              </a:bodyPr>
              <a:lstStyle/>
              <a:p>
                <a:r>
                  <a:rPr lang="en-GB" dirty="0" smtClean="0">
                    <a:solidFill>
                      <a:schemeClr val="bg1"/>
                    </a:solidFill>
                  </a:rPr>
                  <a:t>1 : 2.333</a:t>
                </a:r>
                <a:endParaRPr lang="en-GB" dirty="0">
                  <a:solidFill>
                    <a:schemeClr val="bg1"/>
                  </a:solidFill>
                </a:endParaRPr>
              </a:p>
            </p:txBody>
          </p:sp>
        </p:grpSp>
        <p:sp>
          <p:nvSpPr>
            <p:cNvPr id="66" name="TextBox 65"/>
            <p:cNvSpPr txBox="1"/>
            <p:nvPr/>
          </p:nvSpPr>
          <p:spPr>
            <a:xfrm>
              <a:off x="712834" y="4350591"/>
              <a:ext cx="1726095" cy="461665"/>
            </a:xfrm>
            <a:prstGeom prst="rect">
              <a:avLst/>
            </a:prstGeom>
            <a:noFill/>
          </p:spPr>
          <p:txBody>
            <a:bodyPr wrap="square" rtlCol="0">
              <a:spAutoFit/>
            </a:bodyPr>
            <a:lstStyle/>
            <a:p>
              <a:r>
                <a:rPr lang="en-GB" b="1" dirty="0" smtClean="0">
                  <a:solidFill>
                    <a:schemeClr val="bg1"/>
                  </a:solidFill>
                </a:rPr>
                <a:t>Gear ratio </a:t>
              </a:r>
              <a:r>
                <a:rPr lang="en-GB" dirty="0" smtClean="0">
                  <a:solidFill>
                    <a:schemeClr val="bg1"/>
                  </a:solidFill>
                </a:rPr>
                <a:t>=</a:t>
              </a:r>
              <a:endParaRPr lang="en-GB" dirty="0">
                <a:solidFill>
                  <a:schemeClr val="bg1"/>
                </a:solidFill>
              </a:endParaRPr>
            </a:p>
          </p:txBody>
        </p:sp>
      </p:grpSp>
      <p:grpSp>
        <p:nvGrpSpPr>
          <p:cNvPr id="71" name="Group 70"/>
          <p:cNvGrpSpPr/>
          <p:nvPr/>
        </p:nvGrpSpPr>
        <p:grpSpPr>
          <a:xfrm>
            <a:off x="6926766" y="4941868"/>
            <a:ext cx="4901004" cy="830997"/>
            <a:chOff x="4104044" y="4251793"/>
            <a:chExt cx="4901004" cy="830997"/>
          </a:xfrm>
        </p:grpSpPr>
        <p:sp>
          <p:nvSpPr>
            <p:cNvPr id="72" name="TextBox 71"/>
            <p:cNvSpPr txBox="1"/>
            <p:nvPr/>
          </p:nvSpPr>
          <p:spPr>
            <a:xfrm>
              <a:off x="6240654" y="4251793"/>
              <a:ext cx="896354" cy="830997"/>
            </a:xfrm>
            <a:prstGeom prst="rect">
              <a:avLst/>
            </a:prstGeom>
            <a:noFill/>
          </p:spPr>
          <p:txBody>
            <a:bodyPr wrap="square" rtlCol="0">
              <a:spAutoFit/>
            </a:bodyPr>
            <a:lstStyle/>
            <a:p>
              <a:r>
                <a:rPr lang="en-GB" b="1" dirty="0" smtClean="0">
                  <a:solidFill>
                    <a:schemeClr val="bg1"/>
                  </a:solidFill>
                </a:rPr>
                <a:t> 150   2.333</a:t>
              </a:r>
              <a:endParaRPr lang="en-GB" dirty="0">
                <a:solidFill>
                  <a:schemeClr val="bg1"/>
                </a:solidFill>
              </a:endParaRPr>
            </a:p>
          </p:txBody>
        </p:sp>
        <p:cxnSp>
          <p:nvCxnSpPr>
            <p:cNvPr id="73" name="Straight Connector 72"/>
            <p:cNvCxnSpPr/>
            <p:nvPr/>
          </p:nvCxnSpPr>
          <p:spPr>
            <a:xfrm>
              <a:off x="6240654" y="4664398"/>
              <a:ext cx="8212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7072252" y="4420236"/>
              <a:ext cx="266276" cy="461665"/>
            </a:xfrm>
            <a:prstGeom prst="rect">
              <a:avLst/>
            </a:prstGeom>
            <a:noFill/>
          </p:spPr>
          <p:txBody>
            <a:bodyPr wrap="square" rtlCol="0">
              <a:spAutoFit/>
            </a:bodyPr>
            <a:lstStyle/>
            <a:p>
              <a:r>
                <a:rPr lang="en-GB" b="1" dirty="0" smtClean="0">
                  <a:solidFill>
                    <a:schemeClr val="bg1"/>
                  </a:solidFill>
                </a:rPr>
                <a:t>=</a:t>
              </a:r>
              <a:endParaRPr lang="en-GB" dirty="0">
                <a:solidFill>
                  <a:schemeClr val="bg1"/>
                </a:solidFill>
              </a:endParaRPr>
            </a:p>
          </p:txBody>
        </p:sp>
        <p:sp>
          <p:nvSpPr>
            <p:cNvPr id="75" name="TextBox 74"/>
            <p:cNvSpPr txBox="1"/>
            <p:nvPr/>
          </p:nvSpPr>
          <p:spPr>
            <a:xfrm>
              <a:off x="7436032" y="4433565"/>
              <a:ext cx="1569016" cy="461665"/>
            </a:xfrm>
            <a:prstGeom prst="rect">
              <a:avLst/>
            </a:prstGeom>
            <a:noFill/>
            <a:ln>
              <a:solidFill>
                <a:schemeClr val="bg1"/>
              </a:solidFill>
            </a:ln>
          </p:spPr>
          <p:txBody>
            <a:bodyPr wrap="square" rtlCol="0">
              <a:spAutoFit/>
            </a:bodyPr>
            <a:lstStyle/>
            <a:p>
              <a:r>
                <a:rPr lang="en-GB" b="1" dirty="0" smtClean="0">
                  <a:solidFill>
                    <a:schemeClr val="bg1"/>
                  </a:solidFill>
                </a:rPr>
                <a:t>64.28 rpm</a:t>
              </a:r>
              <a:endParaRPr lang="en-GB" dirty="0">
                <a:solidFill>
                  <a:schemeClr val="bg1"/>
                </a:solidFill>
              </a:endParaRPr>
            </a:p>
          </p:txBody>
        </p:sp>
        <p:sp>
          <p:nvSpPr>
            <p:cNvPr id="76" name="TextBox 75"/>
            <p:cNvSpPr txBox="1"/>
            <p:nvPr/>
          </p:nvSpPr>
          <p:spPr>
            <a:xfrm>
              <a:off x="4104044" y="4410764"/>
              <a:ext cx="2337926" cy="461665"/>
            </a:xfrm>
            <a:prstGeom prst="rect">
              <a:avLst/>
            </a:prstGeom>
            <a:noFill/>
          </p:spPr>
          <p:txBody>
            <a:bodyPr wrap="square" rtlCol="0">
              <a:spAutoFit/>
            </a:bodyPr>
            <a:lstStyle/>
            <a:p>
              <a:r>
                <a:rPr lang="en-GB" b="1" dirty="0">
                  <a:solidFill>
                    <a:schemeClr val="bg1"/>
                  </a:solidFill>
                </a:rPr>
                <a:t>o</a:t>
              </a:r>
              <a:r>
                <a:rPr lang="en-GB" b="1" dirty="0" smtClean="0">
                  <a:solidFill>
                    <a:schemeClr val="bg1"/>
                  </a:solidFill>
                </a:rPr>
                <a:t>utput speed =</a:t>
              </a:r>
              <a:endParaRPr lang="en-GB" dirty="0">
                <a:solidFill>
                  <a:schemeClr val="bg1"/>
                </a:solidFill>
              </a:endParaRPr>
            </a:p>
          </p:txBody>
        </p:sp>
      </p:grpSp>
      <p:sp>
        <p:nvSpPr>
          <p:cNvPr id="77" name="Rectangle 76"/>
          <p:cNvSpPr/>
          <p:nvPr/>
        </p:nvSpPr>
        <p:spPr>
          <a:xfrm>
            <a:off x="272170" y="824187"/>
            <a:ext cx="5118289" cy="505280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sp>
        <p:nvSpPr>
          <p:cNvPr id="78" name="Rectangle 77"/>
          <p:cNvSpPr/>
          <p:nvPr/>
        </p:nvSpPr>
        <p:spPr>
          <a:xfrm>
            <a:off x="6762538" y="818401"/>
            <a:ext cx="5118289" cy="505280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1"/>
              </a:solidFill>
            </a:endParaRPr>
          </a:p>
        </p:txBody>
      </p:sp>
    </p:spTree>
    <p:extLst>
      <p:ext uri="{BB962C8B-B14F-4D97-AF65-F5344CB8AC3E}">
        <p14:creationId xmlns:p14="http://schemas.microsoft.com/office/powerpoint/2010/main" val="114467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fade">
                                      <p:cBhvr>
                                        <p:cTn id="17" dur="500"/>
                                        <p:tgtEl>
                                          <p:spTgt spid="6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Torque</a:t>
            </a:r>
            <a:endParaRPr lang="en-GB" dirty="0"/>
          </a:p>
        </p:txBody>
      </p:sp>
      <p:sp>
        <p:nvSpPr>
          <p:cNvPr id="3" name="TextBox 2"/>
          <p:cNvSpPr txBox="1"/>
          <p:nvPr/>
        </p:nvSpPr>
        <p:spPr>
          <a:xfrm>
            <a:off x="635000" y="1608435"/>
            <a:ext cx="10896601" cy="3170099"/>
          </a:xfrm>
          <a:prstGeom prst="rect">
            <a:avLst/>
          </a:prstGeom>
          <a:noFill/>
        </p:spPr>
        <p:txBody>
          <a:bodyPr wrap="square" rtlCol="0">
            <a:spAutoFit/>
          </a:bodyPr>
          <a:lstStyle/>
          <a:p>
            <a:r>
              <a:rPr lang="en-GB" dirty="0" smtClean="0">
                <a:solidFill>
                  <a:schemeClr val="bg1"/>
                </a:solidFill>
              </a:rPr>
              <a:t>Torque is the turning (rotational) force on an object such as a bolt, or wheel (or gear).</a:t>
            </a:r>
          </a:p>
          <a:p>
            <a:endParaRPr lang="en-GB" dirty="0">
              <a:solidFill>
                <a:schemeClr val="bg1"/>
              </a:solidFill>
            </a:endParaRPr>
          </a:p>
          <a:p>
            <a:r>
              <a:rPr lang="en-GB" dirty="0" smtClean="0">
                <a:solidFill>
                  <a:schemeClr val="bg1"/>
                </a:solidFill>
              </a:rPr>
              <a:t>The symbol for Torque is the Greek letter Tau (</a:t>
            </a:r>
            <a:r>
              <a:rPr lang="el-GR" dirty="0" smtClean="0">
                <a:solidFill>
                  <a:schemeClr val="bg1"/>
                </a:solidFill>
                <a:latin typeface="Calibri" panose="020F0502020204030204" pitchFamily="34" charset="0"/>
              </a:rPr>
              <a:t>τ</a:t>
            </a:r>
            <a:r>
              <a:rPr lang="en-GB" dirty="0">
                <a:solidFill>
                  <a:schemeClr val="bg1"/>
                </a:solidFill>
                <a:latin typeface="Calibri" panose="020F0502020204030204" pitchFamily="34" charset="0"/>
              </a:rPr>
              <a:t>)</a:t>
            </a:r>
            <a:endParaRPr lang="en-GB" dirty="0" smtClean="0">
              <a:solidFill>
                <a:schemeClr val="bg1"/>
              </a:solidFill>
            </a:endParaRPr>
          </a:p>
          <a:p>
            <a:endParaRPr lang="en-GB" dirty="0">
              <a:solidFill>
                <a:schemeClr val="bg1"/>
              </a:solidFill>
            </a:endParaRPr>
          </a:p>
          <a:p>
            <a:r>
              <a:rPr lang="en-GB" dirty="0" smtClean="0">
                <a:solidFill>
                  <a:schemeClr val="bg1"/>
                </a:solidFill>
              </a:rPr>
              <a:t>Torque is measured in Nm</a:t>
            </a:r>
          </a:p>
          <a:p>
            <a:endParaRPr lang="en-GB" dirty="0">
              <a:solidFill>
                <a:schemeClr val="bg1"/>
              </a:solidFill>
            </a:endParaRPr>
          </a:p>
          <a:p>
            <a:r>
              <a:rPr lang="el-GR" dirty="0" smtClean="0">
                <a:solidFill>
                  <a:schemeClr val="bg1"/>
                </a:solidFill>
                <a:latin typeface="Calibri" panose="020F0502020204030204" pitchFamily="34" charset="0"/>
              </a:rPr>
              <a:t> </a:t>
            </a:r>
            <a:r>
              <a:rPr lang="el-GR" sz="3200" dirty="0">
                <a:solidFill>
                  <a:schemeClr val="bg1"/>
                </a:solidFill>
                <a:latin typeface="Calibri" panose="020F0502020204030204" pitchFamily="34" charset="0"/>
              </a:rPr>
              <a:t>τ</a:t>
            </a:r>
            <a:r>
              <a:rPr lang="en-GB" dirty="0" smtClean="0">
                <a:solidFill>
                  <a:schemeClr val="bg1"/>
                </a:solidFill>
                <a:latin typeface="Calibri" panose="020F0502020204030204" pitchFamily="34" charset="0"/>
              </a:rPr>
              <a:t> = r x F</a:t>
            </a:r>
            <a:endParaRPr lang="en-GB" dirty="0">
              <a:solidFill>
                <a:schemeClr val="bg1"/>
              </a:solidFill>
            </a:endParaRPr>
          </a:p>
          <a:p>
            <a:endParaRPr lang="en-GB" dirty="0" smtClean="0">
              <a:solidFill>
                <a:schemeClr val="bg1"/>
              </a:solidFill>
            </a:endParaRPr>
          </a:p>
        </p:txBody>
      </p:sp>
      <p:grpSp>
        <p:nvGrpSpPr>
          <p:cNvPr id="23" name="Group 22"/>
          <p:cNvGrpSpPr/>
          <p:nvPr/>
        </p:nvGrpSpPr>
        <p:grpSpPr>
          <a:xfrm>
            <a:off x="6083300" y="2919158"/>
            <a:ext cx="3584073" cy="1773158"/>
            <a:chOff x="6083300" y="2919158"/>
            <a:chExt cx="3584073" cy="1773158"/>
          </a:xfrm>
        </p:grpSpPr>
        <p:sp>
          <p:nvSpPr>
            <p:cNvPr id="6" name="Oval 5"/>
            <p:cNvSpPr/>
            <p:nvPr/>
          </p:nvSpPr>
          <p:spPr>
            <a:xfrm>
              <a:off x="6530766" y="3751598"/>
              <a:ext cx="493295" cy="493295"/>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Rounded Rectangle 6"/>
            <p:cNvSpPr/>
            <p:nvPr/>
          </p:nvSpPr>
          <p:spPr>
            <a:xfrm>
              <a:off x="6779794" y="3901992"/>
              <a:ext cx="2887579" cy="19250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Down Arrow 9"/>
            <p:cNvSpPr/>
            <p:nvPr/>
          </p:nvSpPr>
          <p:spPr>
            <a:xfrm>
              <a:off x="9047747" y="3206415"/>
              <a:ext cx="288758" cy="70986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2" name="Straight Connector 11"/>
            <p:cNvCxnSpPr/>
            <p:nvPr/>
          </p:nvCxnSpPr>
          <p:spPr>
            <a:xfrm>
              <a:off x="9192126" y="4001666"/>
              <a:ext cx="0" cy="6906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6669129" y="3889961"/>
              <a:ext cx="216568" cy="216568"/>
            </a:xfrm>
            <a:prstGeom prst="ellipse">
              <a:avLst/>
            </a:prstGeom>
            <a:solidFill>
              <a:srgbClr val="00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4" name="Straight Connector 13"/>
            <p:cNvCxnSpPr/>
            <p:nvPr/>
          </p:nvCxnSpPr>
          <p:spPr>
            <a:xfrm>
              <a:off x="6779794" y="4359027"/>
              <a:ext cx="0" cy="3332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779794" y="4609895"/>
              <a:ext cx="2412332"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778500" y="3731666"/>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09794" y="4001666"/>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600245" y="4359027"/>
              <a:ext cx="900824" cy="276999"/>
            </a:xfrm>
            <a:prstGeom prst="rect">
              <a:avLst/>
            </a:prstGeom>
            <a:noFill/>
          </p:spPr>
          <p:txBody>
            <a:bodyPr wrap="none" rtlCol="0">
              <a:spAutoFit/>
            </a:bodyPr>
            <a:lstStyle/>
            <a:p>
              <a:r>
                <a:rPr lang="en-GB" sz="1200" dirty="0" smtClean="0">
                  <a:solidFill>
                    <a:schemeClr val="bg1"/>
                  </a:solidFill>
                </a:rPr>
                <a:t>Distance (r)</a:t>
              </a:r>
              <a:endParaRPr lang="en-GB" sz="1200" dirty="0">
                <a:solidFill>
                  <a:schemeClr val="bg1"/>
                </a:solidFill>
              </a:endParaRPr>
            </a:p>
          </p:txBody>
        </p:sp>
        <p:sp>
          <p:nvSpPr>
            <p:cNvPr id="20" name="TextBox 19"/>
            <p:cNvSpPr txBox="1"/>
            <p:nvPr/>
          </p:nvSpPr>
          <p:spPr>
            <a:xfrm>
              <a:off x="8928047" y="2919158"/>
              <a:ext cx="726930" cy="276999"/>
            </a:xfrm>
            <a:prstGeom prst="rect">
              <a:avLst/>
            </a:prstGeom>
            <a:noFill/>
          </p:spPr>
          <p:txBody>
            <a:bodyPr wrap="none" rtlCol="0">
              <a:spAutoFit/>
            </a:bodyPr>
            <a:lstStyle/>
            <a:p>
              <a:r>
                <a:rPr lang="en-GB" sz="1200" dirty="0" smtClean="0">
                  <a:solidFill>
                    <a:schemeClr val="bg1"/>
                  </a:solidFill>
                </a:rPr>
                <a:t>Force (F)</a:t>
              </a:r>
              <a:endParaRPr lang="en-GB" sz="1200" dirty="0">
                <a:solidFill>
                  <a:schemeClr val="bg1"/>
                </a:solidFill>
              </a:endParaRPr>
            </a:p>
          </p:txBody>
        </p:sp>
        <p:sp>
          <p:nvSpPr>
            <p:cNvPr id="21" name="Circular Arrow 20"/>
            <p:cNvSpPr/>
            <p:nvPr/>
          </p:nvSpPr>
          <p:spPr>
            <a:xfrm rot="19589778">
              <a:off x="6296713" y="3509360"/>
              <a:ext cx="918034" cy="918034"/>
            </a:xfrm>
            <a:prstGeom prst="circular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TextBox 21"/>
            <p:cNvSpPr txBox="1"/>
            <p:nvPr/>
          </p:nvSpPr>
          <p:spPr>
            <a:xfrm>
              <a:off x="6083300" y="3348557"/>
              <a:ext cx="616131" cy="276999"/>
            </a:xfrm>
            <a:prstGeom prst="rect">
              <a:avLst/>
            </a:prstGeom>
            <a:noFill/>
          </p:spPr>
          <p:txBody>
            <a:bodyPr wrap="none" rtlCol="0">
              <a:spAutoFit/>
            </a:bodyPr>
            <a:lstStyle/>
            <a:p>
              <a:r>
                <a:rPr lang="en-GB" sz="1200" dirty="0" smtClean="0">
                  <a:solidFill>
                    <a:schemeClr val="bg1"/>
                  </a:solidFill>
                </a:rPr>
                <a:t>Torque</a:t>
              </a:r>
              <a:endParaRPr lang="en-GB" sz="1200" dirty="0">
                <a:solidFill>
                  <a:schemeClr val="bg1"/>
                </a:solidFill>
              </a:endParaRPr>
            </a:p>
          </p:txBody>
        </p:sp>
      </p:grpSp>
    </p:spTree>
    <p:extLst>
      <p:ext uri="{BB962C8B-B14F-4D97-AF65-F5344CB8AC3E}">
        <p14:creationId xmlns:p14="http://schemas.microsoft.com/office/powerpoint/2010/main" val="2563351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clrChange>
              <a:clrFrom>
                <a:srgbClr val="000000">
                  <a:alpha val="0"/>
                </a:srgbClr>
              </a:clrFrom>
              <a:clrTo>
                <a:srgbClr val="000000">
                  <a:alpha val="0"/>
                </a:srgbClr>
              </a:clrTo>
            </a:clrChange>
            <a:alphaModFix amt="5000"/>
            <a:extLst>
              <a:ext uri="{28A0092B-C50C-407E-A947-70E740481C1C}">
                <a14:useLocalDpi xmlns:a14="http://schemas.microsoft.com/office/drawing/2010/main" val="0"/>
              </a:ext>
            </a:extLst>
          </a:blip>
          <a:srcRect t="9065" r="10633" b="39730"/>
          <a:stretch/>
        </p:blipFill>
        <p:spPr>
          <a:xfrm>
            <a:off x="2" y="-9170"/>
            <a:ext cx="12191999" cy="6279755"/>
          </a:xfrm>
          <a:prstGeom prst="rect">
            <a:avLst/>
          </a:prstGeom>
        </p:spPr>
      </p:pic>
      <p:sp>
        <p:nvSpPr>
          <p:cNvPr id="2" name="Title 1"/>
          <p:cNvSpPr>
            <a:spLocks noGrp="1"/>
          </p:cNvSpPr>
          <p:nvPr>
            <p:ph type="ctrTitle"/>
          </p:nvPr>
        </p:nvSpPr>
        <p:spPr/>
        <p:txBody>
          <a:bodyPr/>
          <a:lstStyle/>
          <a:p>
            <a:r>
              <a:rPr lang="en-GB" dirty="0" smtClean="0"/>
              <a:t>Gears &amp; Levers</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343538825"/>
              </p:ext>
            </p:extLst>
          </p:nvPr>
        </p:nvGraphicFramePr>
        <p:xfrm>
          <a:off x="636814" y="1665513"/>
          <a:ext cx="10760529" cy="3363421"/>
        </p:xfrm>
        <a:graphic>
          <a:graphicData uri="http://schemas.openxmlformats.org/drawingml/2006/table">
            <a:tbl>
              <a:tblPr firstRow="1" firstCol="1" bandRow="1"/>
              <a:tblGrid>
                <a:gridCol w="5150047"/>
                <a:gridCol w="5610482"/>
              </a:tblGrid>
              <a:tr h="305355">
                <a:tc gridSpan="2">
                  <a:txBody>
                    <a:bodyPr/>
                    <a:lstStyle/>
                    <a:p>
                      <a:pPr algn="ctr">
                        <a:lnSpc>
                          <a:spcPct val="107000"/>
                        </a:lnSpc>
                        <a:spcAft>
                          <a:spcPts val="0"/>
                        </a:spcAft>
                      </a:pPr>
                      <a:r>
                        <a:rPr lang="en-GB" sz="24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Learning Aims</a:t>
                      </a:r>
                      <a:endParaRPr lang="en-GB" sz="2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hMerge="1">
                  <a:txBody>
                    <a:bodyPr/>
                    <a:lstStyle/>
                    <a:p>
                      <a:endParaRPr lang="en-GB"/>
                    </a:p>
                  </a:txBody>
                  <a:tcPr/>
                </a:tc>
              </a:tr>
              <a:tr h="279937">
                <a:tc>
                  <a:txBody>
                    <a:bodyPr/>
                    <a:lstStyle/>
                    <a:p>
                      <a:pPr algn="ctr">
                        <a:lnSpc>
                          <a:spcPct val="107000"/>
                        </a:lnSpc>
                        <a:spcAft>
                          <a:spcPts val="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Knowledge</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a:lnSpc>
                          <a:spcPct val="107000"/>
                        </a:lnSpc>
                        <a:spcAft>
                          <a:spcPts val="0"/>
                        </a:spcAft>
                      </a:pPr>
                      <a:r>
                        <a:rPr lang="en-GB" sz="2200" b="1">
                          <a:solidFill>
                            <a:schemeClr val="bg1"/>
                          </a:solidFill>
                          <a:effectLst/>
                          <a:latin typeface="Arial" panose="020B0604020202020204" pitchFamily="34" charset="0"/>
                          <a:ea typeface="Calibri" panose="020F0502020204030204" pitchFamily="34" charset="0"/>
                          <a:cs typeface="Arial" panose="020B0604020202020204" pitchFamily="34" charset="0"/>
                        </a:rPr>
                        <a:t>Skills</a:t>
                      </a:r>
                      <a:endParaRPr lang="en-GB" sz="220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2">
                          <a:lumMod val="60000"/>
                          <a:lumOff val="40000"/>
                        </a:schemeClr>
                      </a:solidFill>
                      <a:prstDash val="solid"/>
                      <a:round/>
                      <a:headEnd type="none" w="med" len="med"/>
                      <a:tailEnd type="none" w="med" len="med"/>
                    </a:lnL>
                    <a:lnR w="19050" cap="flat" cmpd="sng" algn="ctr">
                      <a:solidFill>
                        <a:srgbClr val="5B9BD5"/>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r>
              <a:tr h="2613295">
                <a:tc>
                  <a:txBody>
                    <a:bodyPr/>
                    <a:lstStyle/>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How levers work</a:t>
                      </a:r>
                    </a:p>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How gears work</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How teeth-count</a:t>
                      </a:r>
                      <a:r>
                        <a:rPr lang="en-GB" sz="2200"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affects gear-wheel movement</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The principle of force magnifiers and distance magnifiers</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Understand Torque</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Develop</a:t>
                      </a:r>
                      <a:r>
                        <a:rPr lang="en-GB" sz="2200" baseline="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 simple mathematical rule</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Ratio and proportionality</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Application of gears and levers</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2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Explain engineering concepts using descriptions and mathematics</a:t>
                      </a:r>
                      <a:endParaRPr lang="en-GB" sz="2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5B9BD5"/>
                      </a:solidFill>
                      <a:prstDash val="solid"/>
                      <a:round/>
                      <a:headEnd type="none" w="med" len="med"/>
                      <a:tailEnd type="none" w="med" len="med"/>
                    </a:lnL>
                    <a:lnR w="19050" cap="flat" cmpd="sng" algn="ctr">
                      <a:solidFill>
                        <a:srgbClr val="5B9BD5"/>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045291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0114" y="330200"/>
            <a:ext cx="1066382" cy="461665"/>
          </a:xfrm>
          <a:prstGeom prst="rect">
            <a:avLst/>
          </a:prstGeom>
          <a:noFill/>
        </p:spPr>
        <p:txBody>
          <a:bodyPr wrap="none" rtlCol="0">
            <a:spAutoFit/>
          </a:bodyPr>
          <a:lstStyle/>
          <a:p>
            <a:r>
              <a:rPr lang="en-GB" b="1" dirty="0" smtClean="0">
                <a:solidFill>
                  <a:schemeClr val="bg1"/>
                </a:solidFill>
              </a:rPr>
              <a:t>Torque</a:t>
            </a:r>
            <a:endParaRPr lang="en-GB" b="1" dirty="0">
              <a:solidFill>
                <a:schemeClr val="bg1"/>
              </a:solidFill>
            </a:endParaRPr>
          </a:p>
        </p:txBody>
      </p:sp>
      <p:grpSp>
        <p:nvGrpSpPr>
          <p:cNvPr id="33" name="Group 32"/>
          <p:cNvGrpSpPr/>
          <p:nvPr/>
        </p:nvGrpSpPr>
        <p:grpSpPr>
          <a:xfrm>
            <a:off x="700246" y="930891"/>
            <a:ext cx="3343639" cy="3364377"/>
            <a:chOff x="700246" y="1099339"/>
            <a:chExt cx="3343639" cy="3364377"/>
          </a:xfrm>
        </p:grpSpPr>
        <p:sp>
          <p:nvSpPr>
            <p:cNvPr id="30" name="Rectangle 29"/>
            <p:cNvSpPr/>
            <p:nvPr/>
          </p:nvSpPr>
          <p:spPr>
            <a:xfrm>
              <a:off x="700246" y="1130968"/>
              <a:ext cx="3343639" cy="333274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Rectangle 2"/>
            <p:cNvSpPr/>
            <p:nvPr/>
          </p:nvSpPr>
          <p:spPr>
            <a:xfrm>
              <a:off x="1058779" y="1937084"/>
              <a:ext cx="2880000" cy="270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Oval 3"/>
            <p:cNvSpPr/>
            <p:nvPr/>
          </p:nvSpPr>
          <p:spPr>
            <a:xfrm>
              <a:off x="914395" y="1937084"/>
              <a:ext cx="270000" cy="270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6479" y="2744500"/>
              <a:ext cx="1809750" cy="1009650"/>
            </a:xfrm>
            <a:prstGeom prst="rect">
              <a:avLst/>
            </a:prstGeom>
          </p:spPr>
        </p:pic>
        <p:cxnSp>
          <p:nvCxnSpPr>
            <p:cNvPr id="6" name="Straight Connector 5"/>
            <p:cNvCxnSpPr/>
            <p:nvPr/>
          </p:nvCxnSpPr>
          <p:spPr>
            <a:xfrm>
              <a:off x="1027406" y="1782550"/>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58700" y="2052550"/>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Up Arrow 7"/>
            <p:cNvSpPr/>
            <p:nvPr/>
          </p:nvSpPr>
          <p:spPr>
            <a:xfrm>
              <a:off x="1298700" y="2207084"/>
              <a:ext cx="469908" cy="800696"/>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p:cNvSpPr txBox="1"/>
            <p:nvPr/>
          </p:nvSpPr>
          <p:spPr>
            <a:xfrm>
              <a:off x="1260933" y="2947683"/>
              <a:ext cx="528158" cy="276999"/>
            </a:xfrm>
            <a:prstGeom prst="rect">
              <a:avLst/>
            </a:prstGeom>
            <a:noFill/>
          </p:spPr>
          <p:txBody>
            <a:bodyPr wrap="none" rtlCol="0">
              <a:spAutoFit/>
            </a:bodyPr>
            <a:lstStyle/>
            <a:p>
              <a:r>
                <a:rPr lang="en-GB" sz="1200" dirty="0" smtClean="0">
                  <a:solidFill>
                    <a:schemeClr val="bg1"/>
                  </a:solidFill>
                </a:rPr>
                <a:t>Force</a:t>
              </a:r>
              <a:endParaRPr lang="en-GB" sz="1200" dirty="0">
                <a:solidFill>
                  <a:schemeClr val="bg1"/>
                </a:solidFill>
              </a:endParaRPr>
            </a:p>
          </p:txBody>
        </p:sp>
        <p:sp>
          <p:nvSpPr>
            <p:cNvPr id="10" name="TextBox 9"/>
            <p:cNvSpPr txBox="1"/>
            <p:nvPr/>
          </p:nvSpPr>
          <p:spPr>
            <a:xfrm>
              <a:off x="2250954" y="1933584"/>
              <a:ext cx="495649" cy="276999"/>
            </a:xfrm>
            <a:prstGeom prst="rect">
              <a:avLst/>
            </a:prstGeom>
            <a:noFill/>
          </p:spPr>
          <p:txBody>
            <a:bodyPr wrap="none" rtlCol="0">
              <a:spAutoFit/>
            </a:bodyPr>
            <a:lstStyle/>
            <a:p>
              <a:r>
                <a:rPr lang="en-GB" sz="1200" dirty="0" smtClean="0"/>
                <a:t>Door</a:t>
              </a:r>
              <a:endParaRPr lang="en-GB" sz="1200" dirty="0"/>
            </a:p>
          </p:txBody>
        </p:sp>
        <p:sp>
          <p:nvSpPr>
            <p:cNvPr id="32" name="Rectangle 31"/>
            <p:cNvSpPr/>
            <p:nvPr/>
          </p:nvSpPr>
          <p:spPr>
            <a:xfrm>
              <a:off x="2093118" y="1099339"/>
              <a:ext cx="370614" cy="461665"/>
            </a:xfrm>
            <a:prstGeom prst="rect">
              <a:avLst/>
            </a:prstGeom>
          </p:spPr>
          <p:txBody>
            <a:bodyPr wrap="none">
              <a:spAutoFit/>
            </a:bodyPr>
            <a:lstStyle/>
            <a:p>
              <a:pPr algn="ctr"/>
              <a:r>
                <a:rPr lang="en-GB" b="1" dirty="0">
                  <a:solidFill>
                    <a:schemeClr val="bg1"/>
                  </a:solidFill>
                </a:rPr>
                <a:t>A</a:t>
              </a:r>
            </a:p>
          </p:txBody>
        </p:sp>
      </p:grpSp>
      <p:grpSp>
        <p:nvGrpSpPr>
          <p:cNvPr id="40" name="Group 39"/>
          <p:cNvGrpSpPr/>
          <p:nvPr/>
        </p:nvGrpSpPr>
        <p:grpSpPr>
          <a:xfrm>
            <a:off x="4416007" y="926875"/>
            <a:ext cx="3343639" cy="3364377"/>
            <a:chOff x="4257597" y="1095323"/>
            <a:chExt cx="3343639" cy="3364377"/>
          </a:xfrm>
        </p:grpSpPr>
        <p:sp>
          <p:nvSpPr>
            <p:cNvPr id="13" name="Rectangle 12"/>
            <p:cNvSpPr/>
            <p:nvPr/>
          </p:nvSpPr>
          <p:spPr>
            <a:xfrm>
              <a:off x="4618439" y="1979001"/>
              <a:ext cx="2880000" cy="270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Oval 13"/>
            <p:cNvSpPr/>
            <p:nvPr/>
          </p:nvSpPr>
          <p:spPr>
            <a:xfrm>
              <a:off x="4474055" y="1979001"/>
              <a:ext cx="270000" cy="270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6139" y="2786417"/>
              <a:ext cx="1809750" cy="1009650"/>
            </a:xfrm>
            <a:prstGeom prst="rect">
              <a:avLst/>
            </a:prstGeom>
          </p:spPr>
        </p:pic>
        <p:cxnSp>
          <p:nvCxnSpPr>
            <p:cNvPr id="16" name="Straight Connector 15"/>
            <p:cNvCxnSpPr/>
            <p:nvPr/>
          </p:nvCxnSpPr>
          <p:spPr>
            <a:xfrm>
              <a:off x="4587066" y="1824467"/>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318360" y="2094467"/>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Up Arrow 17"/>
            <p:cNvSpPr/>
            <p:nvPr/>
          </p:nvSpPr>
          <p:spPr>
            <a:xfrm>
              <a:off x="5796823" y="2249001"/>
              <a:ext cx="348915" cy="493295"/>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Box 18"/>
            <p:cNvSpPr txBox="1"/>
            <p:nvPr/>
          </p:nvSpPr>
          <p:spPr>
            <a:xfrm>
              <a:off x="5707201" y="2730781"/>
              <a:ext cx="528158" cy="276999"/>
            </a:xfrm>
            <a:prstGeom prst="rect">
              <a:avLst/>
            </a:prstGeom>
            <a:noFill/>
          </p:spPr>
          <p:txBody>
            <a:bodyPr wrap="none" rtlCol="0">
              <a:spAutoFit/>
            </a:bodyPr>
            <a:lstStyle/>
            <a:p>
              <a:r>
                <a:rPr lang="en-GB" sz="1200" dirty="0" smtClean="0">
                  <a:solidFill>
                    <a:schemeClr val="bg1"/>
                  </a:solidFill>
                </a:rPr>
                <a:t>Force</a:t>
              </a:r>
              <a:endParaRPr lang="en-GB" sz="1200" dirty="0">
                <a:solidFill>
                  <a:schemeClr val="bg1"/>
                </a:solidFill>
              </a:endParaRPr>
            </a:p>
          </p:txBody>
        </p:sp>
        <p:sp>
          <p:nvSpPr>
            <p:cNvPr id="20" name="TextBox 19"/>
            <p:cNvSpPr txBox="1"/>
            <p:nvPr/>
          </p:nvSpPr>
          <p:spPr>
            <a:xfrm>
              <a:off x="5810614" y="1975501"/>
              <a:ext cx="495649" cy="276999"/>
            </a:xfrm>
            <a:prstGeom prst="rect">
              <a:avLst/>
            </a:prstGeom>
            <a:noFill/>
          </p:spPr>
          <p:txBody>
            <a:bodyPr wrap="none" rtlCol="0">
              <a:spAutoFit/>
            </a:bodyPr>
            <a:lstStyle/>
            <a:p>
              <a:r>
                <a:rPr lang="en-GB" sz="1200" dirty="0" smtClean="0"/>
                <a:t>Door</a:t>
              </a:r>
              <a:endParaRPr lang="en-GB" sz="1200" dirty="0"/>
            </a:p>
          </p:txBody>
        </p:sp>
        <p:sp>
          <p:nvSpPr>
            <p:cNvPr id="34" name="Rectangle 33"/>
            <p:cNvSpPr/>
            <p:nvPr/>
          </p:nvSpPr>
          <p:spPr>
            <a:xfrm>
              <a:off x="4257597" y="1126952"/>
              <a:ext cx="3343639" cy="333274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5" name="Rectangle 34"/>
            <p:cNvSpPr/>
            <p:nvPr/>
          </p:nvSpPr>
          <p:spPr>
            <a:xfrm>
              <a:off x="5650469" y="1095323"/>
              <a:ext cx="370614" cy="461665"/>
            </a:xfrm>
            <a:prstGeom prst="rect">
              <a:avLst/>
            </a:prstGeom>
          </p:spPr>
          <p:txBody>
            <a:bodyPr wrap="none">
              <a:spAutoFit/>
            </a:bodyPr>
            <a:lstStyle/>
            <a:p>
              <a:pPr algn="ctr"/>
              <a:r>
                <a:rPr lang="en-GB" b="1" dirty="0" smtClean="0">
                  <a:solidFill>
                    <a:schemeClr val="bg1"/>
                  </a:solidFill>
                </a:rPr>
                <a:t>B</a:t>
              </a:r>
              <a:endParaRPr lang="en-GB" b="1" dirty="0">
                <a:solidFill>
                  <a:schemeClr val="bg1"/>
                </a:solidFill>
              </a:endParaRPr>
            </a:p>
          </p:txBody>
        </p:sp>
      </p:grpSp>
      <p:grpSp>
        <p:nvGrpSpPr>
          <p:cNvPr id="39" name="Group 38"/>
          <p:cNvGrpSpPr/>
          <p:nvPr/>
        </p:nvGrpSpPr>
        <p:grpSpPr>
          <a:xfrm>
            <a:off x="8131767" y="926875"/>
            <a:ext cx="3343639" cy="3364377"/>
            <a:chOff x="8131767" y="1095323"/>
            <a:chExt cx="3343639" cy="3364377"/>
          </a:xfrm>
        </p:grpSpPr>
        <p:sp>
          <p:nvSpPr>
            <p:cNvPr id="22" name="Rectangle 21"/>
            <p:cNvSpPr/>
            <p:nvPr/>
          </p:nvSpPr>
          <p:spPr>
            <a:xfrm>
              <a:off x="8505260" y="1979001"/>
              <a:ext cx="2880000" cy="270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Oval 22"/>
            <p:cNvSpPr/>
            <p:nvPr/>
          </p:nvSpPr>
          <p:spPr>
            <a:xfrm>
              <a:off x="8360876" y="1979001"/>
              <a:ext cx="270000" cy="270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2960" y="2786417"/>
              <a:ext cx="1809750" cy="1009650"/>
            </a:xfrm>
            <a:prstGeom prst="rect">
              <a:avLst/>
            </a:prstGeom>
          </p:spPr>
        </p:pic>
        <p:cxnSp>
          <p:nvCxnSpPr>
            <p:cNvPr id="25" name="Straight Connector 24"/>
            <p:cNvCxnSpPr/>
            <p:nvPr/>
          </p:nvCxnSpPr>
          <p:spPr>
            <a:xfrm>
              <a:off x="8473887" y="1824467"/>
              <a:ext cx="0" cy="54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8205181" y="2094467"/>
              <a:ext cx="5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Up Arrow 26"/>
            <p:cNvSpPr/>
            <p:nvPr/>
          </p:nvSpPr>
          <p:spPr>
            <a:xfrm>
              <a:off x="10922910" y="2249001"/>
              <a:ext cx="144404" cy="360000"/>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TextBox 27"/>
            <p:cNvSpPr txBox="1"/>
            <p:nvPr/>
          </p:nvSpPr>
          <p:spPr>
            <a:xfrm>
              <a:off x="10724999" y="2586397"/>
              <a:ext cx="528158" cy="276999"/>
            </a:xfrm>
            <a:prstGeom prst="rect">
              <a:avLst/>
            </a:prstGeom>
            <a:noFill/>
          </p:spPr>
          <p:txBody>
            <a:bodyPr wrap="none" rtlCol="0">
              <a:spAutoFit/>
            </a:bodyPr>
            <a:lstStyle/>
            <a:p>
              <a:r>
                <a:rPr lang="en-GB" sz="1200" dirty="0" smtClean="0">
                  <a:solidFill>
                    <a:schemeClr val="bg1"/>
                  </a:solidFill>
                </a:rPr>
                <a:t>Force</a:t>
              </a:r>
              <a:endParaRPr lang="en-GB" sz="1200" dirty="0">
                <a:solidFill>
                  <a:schemeClr val="bg1"/>
                </a:solidFill>
              </a:endParaRPr>
            </a:p>
          </p:txBody>
        </p:sp>
        <p:sp>
          <p:nvSpPr>
            <p:cNvPr id="29" name="TextBox 28"/>
            <p:cNvSpPr txBox="1"/>
            <p:nvPr/>
          </p:nvSpPr>
          <p:spPr>
            <a:xfrm>
              <a:off x="9697435" y="1975501"/>
              <a:ext cx="495649" cy="276999"/>
            </a:xfrm>
            <a:prstGeom prst="rect">
              <a:avLst/>
            </a:prstGeom>
            <a:noFill/>
          </p:spPr>
          <p:txBody>
            <a:bodyPr wrap="none" rtlCol="0">
              <a:spAutoFit/>
            </a:bodyPr>
            <a:lstStyle/>
            <a:p>
              <a:r>
                <a:rPr lang="en-GB" sz="1200" dirty="0" smtClean="0"/>
                <a:t>Door</a:t>
              </a:r>
              <a:endParaRPr lang="en-GB" sz="1200" dirty="0"/>
            </a:p>
          </p:txBody>
        </p:sp>
        <p:sp>
          <p:nvSpPr>
            <p:cNvPr id="36" name="Rectangle 35"/>
            <p:cNvSpPr/>
            <p:nvPr/>
          </p:nvSpPr>
          <p:spPr>
            <a:xfrm>
              <a:off x="8131767" y="1126952"/>
              <a:ext cx="3343639" cy="333274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7" name="Rectangle 36"/>
            <p:cNvSpPr/>
            <p:nvPr/>
          </p:nvSpPr>
          <p:spPr>
            <a:xfrm>
              <a:off x="9535860" y="1095323"/>
              <a:ext cx="348172" cy="461665"/>
            </a:xfrm>
            <a:prstGeom prst="rect">
              <a:avLst/>
            </a:prstGeom>
          </p:spPr>
          <p:txBody>
            <a:bodyPr wrap="none">
              <a:spAutoFit/>
            </a:bodyPr>
            <a:lstStyle/>
            <a:p>
              <a:pPr algn="ctr"/>
              <a:r>
                <a:rPr lang="en-GB" b="1" dirty="0" smtClean="0">
                  <a:solidFill>
                    <a:schemeClr val="bg1"/>
                  </a:solidFill>
                </a:rPr>
                <a:t>C</a:t>
              </a:r>
              <a:endParaRPr lang="en-GB" b="1" dirty="0">
                <a:solidFill>
                  <a:schemeClr val="bg1"/>
                </a:solidFill>
              </a:endParaRPr>
            </a:p>
          </p:txBody>
        </p:sp>
      </p:grpSp>
    </p:spTree>
    <p:extLst>
      <p:ext uri="{BB962C8B-B14F-4D97-AF65-F5344CB8AC3E}">
        <p14:creationId xmlns:p14="http://schemas.microsoft.com/office/powerpoint/2010/main" val="13012631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754851" y="1536001"/>
            <a:ext cx="3236392" cy="3787278"/>
            <a:chOff x="754851" y="1536001"/>
            <a:chExt cx="3236392" cy="3787278"/>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496690">
              <a:off x="754851" y="1767066"/>
              <a:ext cx="2811831" cy="2811831"/>
            </a:xfrm>
            <a:prstGeom prst="rect">
              <a:avLst/>
            </a:prstGeom>
          </p:spPr>
        </p:pic>
        <p:grpSp>
          <p:nvGrpSpPr>
            <p:cNvPr id="12" name="Group 11"/>
            <p:cNvGrpSpPr/>
            <p:nvPr/>
          </p:nvGrpSpPr>
          <p:grpSpPr>
            <a:xfrm>
              <a:off x="3181243" y="2093433"/>
              <a:ext cx="810000" cy="1185099"/>
              <a:chOff x="4509978" y="1636233"/>
              <a:chExt cx="810000" cy="1185099"/>
            </a:xfrm>
          </p:grpSpPr>
          <p:sp>
            <p:nvSpPr>
              <p:cNvPr id="8" name="Rounded Rectangle 7"/>
              <p:cNvSpPr/>
              <p:nvPr/>
            </p:nvSpPr>
            <p:spPr>
              <a:xfrm>
                <a:off x="4509978" y="2604764"/>
                <a:ext cx="810000" cy="216568"/>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Oval 8"/>
              <p:cNvSpPr>
                <a:spLocks noChangeAspect="1"/>
              </p:cNvSpPr>
              <p:nvPr/>
            </p:nvSpPr>
            <p:spPr>
              <a:xfrm>
                <a:off x="4824978" y="2623048"/>
                <a:ext cx="180000" cy="180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Up Arrow 9"/>
              <p:cNvSpPr/>
              <p:nvPr/>
            </p:nvSpPr>
            <p:spPr>
              <a:xfrm rot="10800000">
                <a:off x="4779905" y="1890712"/>
                <a:ext cx="270143" cy="704909"/>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p:cNvSpPr txBox="1"/>
              <p:nvPr/>
            </p:nvSpPr>
            <p:spPr>
              <a:xfrm>
                <a:off x="4650897" y="1636233"/>
                <a:ext cx="528158" cy="276999"/>
              </a:xfrm>
              <a:prstGeom prst="rect">
                <a:avLst/>
              </a:prstGeom>
              <a:noFill/>
            </p:spPr>
            <p:txBody>
              <a:bodyPr wrap="none" rtlCol="0">
                <a:spAutoFit/>
              </a:bodyPr>
              <a:lstStyle/>
              <a:p>
                <a:r>
                  <a:rPr lang="en-GB" sz="1200" dirty="0" smtClean="0">
                    <a:solidFill>
                      <a:schemeClr val="bg1"/>
                    </a:solidFill>
                  </a:rPr>
                  <a:t>Force</a:t>
                </a:r>
                <a:endParaRPr lang="en-GB" sz="1200" dirty="0">
                  <a:solidFill>
                    <a:schemeClr val="bg1"/>
                  </a:solidFill>
                </a:endParaRPr>
              </a:p>
            </p:txBody>
          </p:sp>
        </p:grpSp>
        <p:cxnSp>
          <p:nvCxnSpPr>
            <p:cNvPr id="6" name="Straight Connector 5"/>
            <p:cNvCxnSpPr>
              <a:endCxn id="9" idx="6"/>
            </p:cNvCxnSpPr>
            <p:nvPr/>
          </p:nvCxnSpPr>
          <p:spPr>
            <a:xfrm flipV="1">
              <a:off x="1853896" y="3170248"/>
              <a:ext cx="1764000" cy="6241"/>
            </a:xfrm>
            <a:prstGeom prst="line">
              <a:avLst/>
            </a:prstGeom>
            <a:ln w="28575">
              <a:solidFill>
                <a:srgbClr val="FF0000"/>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853896" y="3161987"/>
              <a:ext cx="0" cy="2124444"/>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5" name="Isosceles Triangle 14"/>
            <p:cNvSpPr/>
            <p:nvPr/>
          </p:nvSpPr>
          <p:spPr>
            <a:xfrm flipV="1">
              <a:off x="1736564" y="4814753"/>
              <a:ext cx="234617" cy="50852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Arc 15"/>
            <p:cNvSpPr/>
            <p:nvPr/>
          </p:nvSpPr>
          <p:spPr>
            <a:xfrm>
              <a:off x="871332" y="2196255"/>
              <a:ext cx="1965083" cy="1965083"/>
            </a:xfrm>
            <a:prstGeom prst="arc">
              <a:avLst>
                <a:gd name="adj1" fmla="val 21570756"/>
                <a:gd name="adj2" fmla="val 5412303"/>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p:cNvSpPr txBox="1"/>
            <p:nvPr/>
          </p:nvSpPr>
          <p:spPr>
            <a:xfrm>
              <a:off x="2336787" y="3893325"/>
              <a:ext cx="1055097" cy="461665"/>
            </a:xfrm>
            <a:prstGeom prst="rect">
              <a:avLst/>
            </a:prstGeom>
            <a:noFill/>
          </p:spPr>
          <p:txBody>
            <a:bodyPr wrap="none" rtlCol="0">
              <a:spAutoFit/>
            </a:bodyPr>
            <a:lstStyle/>
            <a:p>
              <a:r>
                <a:rPr lang="el-GR" dirty="0" smtClean="0">
                  <a:solidFill>
                    <a:schemeClr val="bg1"/>
                  </a:solidFill>
                </a:rPr>
                <a:t>θ</a:t>
              </a:r>
              <a:r>
                <a:rPr lang="en-GB" dirty="0" smtClean="0">
                  <a:solidFill>
                    <a:schemeClr val="bg1"/>
                  </a:solidFill>
                </a:rPr>
                <a:t> = 90°</a:t>
              </a:r>
              <a:endParaRPr lang="en-GB" dirty="0">
                <a:solidFill>
                  <a:schemeClr val="bg1"/>
                </a:solidFill>
              </a:endParaRPr>
            </a:p>
          </p:txBody>
        </p:sp>
        <p:sp>
          <p:nvSpPr>
            <p:cNvPr id="18" name="TextBox 17"/>
            <p:cNvSpPr txBox="1"/>
            <p:nvPr/>
          </p:nvSpPr>
          <p:spPr>
            <a:xfrm>
              <a:off x="1656246" y="1536001"/>
              <a:ext cx="1112997" cy="400110"/>
            </a:xfrm>
            <a:prstGeom prst="rect">
              <a:avLst/>
            </a:prstGeom>
            <a:noFill/>
          </p:spPr>
          <p:txBody>
            <a:bodyPr wrap="none" rtlCol="0">
              <a:spAutoFit/>
            </a:bodyPr>
            <a:lstStyle/>
            <a:p>
              <a:r>
                <a:rPr lang="en-GB" sz="1600" dirty="0">
                  <a:solidFill>
                    <a:schemeClr val="bg1"/>
                  </a:solidFill>
                </a:rPr>
                <a:t>l</a:t>
              </a:r>
              <a:r>
                <a:rPr lang="en-GB" sz="1600" dirty="0" smtClean="0">
                  <a:solidFill>
                    <a:schemeClr val="bg1"/>
                  </a:solidFill>
                </a:rPr>
                <a:t>ever arm </a:t>
              </a:r>
              <a:r>
                <a:rPr lang="en-GB" sz="2000" i="1" dirty="0" smtClean="0">
                  <a:solidFill>
                    <a:schemeClr val="bg1"/>
                  </a:solidFill>
                </a:rPr>
                <a:t>r</a:t>
              </a:r>
              <a:endParaRPr lang="en-GB" sz="1600" i="1" dirty="0">
                <a:solidFill>
                  <a:schemeClr val="bg1"/>
                </a:solidFill>
              </a:endParaRPr>
            </a:p>
          </p:txBody>
        </p:sp>
        <p:cxnSp>
          <p:nvCxnSpPr>
            <p:cNvPr id="19" name="Straight Arrow Connector 18"/>
            <p:cNvCxnSpPr/>
            <p:nvPr/>
          </p:nvCxnSpPr>
          <p:spPr>
            <a:xfrm>
              <a:off x="2581989" y="1912047"/>
              <a:ext cx="425173" cy="124037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4" name="Group 43"/>
          <p:cNvGrpSpPr/>
          <p:nvPr/>
        </p:nvGrpSpPr>
        <p:grpSpPr>
          <a:xfrm>
            <a:off x="4465524" y="1983642"/>
            <a:ext cx="2945770" cy="3303123"/>
            <a:chOff x="4244013" y="1983642"/>
            <a:chExt cx="2945770" cy="3303123"/>
          </a:xfrm>
        </p:grpSpPr>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244013" y="1983642"/>
              <a:ext cx="2811831" cy="2811831"/>
            </a:xfrm>
            <a:prstGeom prst="rect">
              <a:avLst/>
            </a:prstGeom>
          </p:spPr>
        </p:pic>
        <p:grpSp>
          <p:nvGrpSpPr>
            <p:cNvPr id="25" name="Group 24"/>
            <p:cNvGrpSpPr/>
            <p:nvPr/>
          </p:nvGrpSpPr>
          <p:grpSpPr>
            <a:xfrm>
              <a:off x="6228287" y="3334892"/>
              <a:ext cx="810000" cy="1185099"/>
              <a:chOff x="4509978" y="1636233"/>
              <a:chExt cx="810000" cy="1185099"/>
            </a:xfrm>
          </p:grpSpPr>
          <p:sp>
            <p:nvSpPr>
              <p:cNvPr id="33" name="Rounded Rectangle 32"/>
              <p:cNvSpPr/>
              <p:nvPr/>
            </p:nvSpPr>
            <p:spPr>
              <a:xfrm>
                <a:off x="4509978" y="2604764"/>
                <a:ext cx="810000" cy="216568"/>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4" name="Oval 33"/>
              <p:cNvSpPr>
                <a:spLocks noChangeAspect="1"/>
              </p:cNvSpPr>
              <p:nvPr/>
            </p:nvSpPr>
            <p:spPr>
              <a:xfrm>
                <a:off x="4824978" y="2623048"/>
                <a:ext cx="180000" cy="180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Up Arrow 34"/>
              <p:cNvSpPr/>
              <p:nvPr/>
            </p:nvSpPr>
            <p:spPr>
              <a:xfrm rot="10800000">
                <a:off x="4779905" y="1890712"/>
                <a:ext cx="270143" cy="704909"/>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extBox 35"/>
              <p:cNvSpPr txBox="1"/>
              <p:nvPr/>
            </p:nvSpPr>
            <p:spPr>
              <a:xfrm>
                <a:off x="4650897" y="1636233"/>
                <a:ext cx="528158" cy="276999"/>
              </a:xfrm>
              <a:prstGeom prst="rect">
                <a:avLst/>
              </a:prstGeom>
              <a:noFill/>
            </p:spPr>
            <p:txBody>
              <a:bodyPr wrap="none" rtlCol="0">
                <a:spAutoFit/>
              </a:bodyPr>
              <a:lstStyle/>
              <a:p>
                <a:r>
                  <a:rPr lang="en-GB" sz="1200" dirty="0" smtClean="0">
                    <a:solidFill>
                      <a:schemeClr val="bg1"/>
                    </a:solidFill>
                  </a:rPr>
                  <a:t>Force</a:t>
                </a:r>
                <a:endParaRPr lang="en-GB" sz="1200" dirty="0">
                  <a:solidFill>
                    <a:schemeClr val="bg1"/>
                  </a:solidFill>
                </a:endParaRPr>
              </a:p>
            </p:txBody>
          </p:sp>
        </p:grpSp>
        <p:cxnSp>
          <p:nvCxnSpPr>
            <p:cNvPr id="26" name="Straight Connector 25"/>
            <p:cNvCxnSpPr>
              <a:endCxn id="34" idx="5"/>
            </p:cNvCxnSpPr>
            <p:nvPr/>
          </p:nvCxnSpPr>
          <p:spPr>
            <a:xfrm>
              <a:off x="5416649" y="3190038"/>
              <a:ext cx="1224000" cy="1224000"/>
            </a:xfrm>
            <a:prstGeom prst="line">
              <a:avLst/>
            </a:prstGeom>
            <a:ln w="28575">
              <a:solidFill>
                <a:srgbClr val="FF0000"/>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415250" y="3161986"/>
              <a:ext cx="0" cy="2124444"/>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8" name="Isosceles Triangle 27"/>
            <p:cNvSpPr/>
            <p:nvPr/>
          </p:nvSpPr>
          <p:spPr>
            <a:xfrm flipV="1">
              <a:off x="5300142" y="4778239"/>
              <a:ext cx="234617" cy="50852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Arc 28"/>
            <p:cNvSpPr/>
            <p:nvPr/>
          </p:nvSpPr>
          <p:spPr>
            <a:xfrm>
              <a:off x="4432686" y="2196255"/>
              <a:ext cx="1965083" cy="1965083"/>
            </a:xfrm>
            <a:prstGeom prst="arc">
              <a:avLst>
                <a:gd name="adj1" fmla="val 2739157"/>
                <a:gd name="adj2" fmla="val 5442936"/>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0" name="TextBox 29"/>
            <p:cNvSpPr txBox="1"/>
            <p:nvPr/>
          </p:nvSpPr>
          <p:spPr>
            <a:xfrm>
              <a:off x="5534759" y="3675548"/>
              <a:ext cx="348172" cy="461665"/>
            </a:xfrm>
            <a:prstGeom prst="rect">
              <a:avLst/>
            </a:prstGeom>
            <a:noFill/>
          </p:spPr>
          <p:txBody>
            <a:bodyPr wrap="none" rtlCol="0">
              <a:spAutoFit/>
            </a:bodyPr>
            <a:lstStyle/>
            <a:p>
              <a:r>
                <a:rPr lang="el-GR" dirty="0" smtClean="0">
                  <a:solidFill>
                    <a:schemeClr val="bg1"/>
                  </a:solidFill>
                </a:rPr>
                <a:t>θ</a:t>
              </a:r>
              <a:endParaRPr lang="en-GB" dirty="0">
                <a:solidFill>
                  <a:schemeClr val="bg1"/>
                </a:solidFill>
              </a:endParaRPr>
            </a:p>
          </p:txBody>
        </p:sp>
        <p:sp>
          <p:nvSpPr>
            <p:cNvPr id="31" name="TextBox 30"/>
            <p:cNvSpPr txBox="1"/>
            <p:nvPr/>
          </p:nvSpPr>
          <p:spPr>
            <a:xfrm>
              <a:off x="6076786" y="4852870"/>
              <a:ext cx="1112997" cy="400110"/>
            </a:xfrm>
            <a:prstGeom prst="rect">
              <a:avLst/>
            </a:prstGeom>
            <a:noFill/>
          </p:spPr>
          <p:txBody>
            <a:bodyPr wrap="none" rtlCol="0">
              <a:spAutoFit/>
            </a:bodyPr>
            <a:lstStyle/>
            <a:p>
              <a:r>
                <a:rPr lang="en-GB" sz="1600" dirty="0">
                  <a:solidFill>
                    <a:schemeClr val="bg1"/>
                  </a:solidFill>
                </a:rPr>
                <a:t>l</a:t>
              </a:r>
              <a:r>
                <a:rPr lang="en-GB" sz="1600" dirty="0" smtClean="0">
                  <a:solidFill>
                    <a:schemeClr val="bg1"/>
                  </a:solidFill>
                </a:rPr>
                <a:t>ever arm </a:t>
              </a:r>
              <a:r>
                <a:rPr lang="en-GB" sz="2000" i="1" dirty="0" smtClean="0">
                  <a:solidFill>
                    <a:schemeClr val="bg1"/>
                  </a:solidFill>
                </a:rPr>
                <a:t>r</a:t>
              </a:r>
              <a:endParaRPr lang="en-GB" sz="1600" i="1" dirty="0">
                <a:solidFill>
                  <a:schemeClr val="bg1"/>
                </a:solidFill>
              </a:endParaRPr>
            </a:p>
          </p:txBody>
        </p:sp>
        <p:cxnSp>
          <p:nvCxnSpPr>
            <p:cNvPr id="32" name="Straight Arrow Connector 31"/>
            <p:cNvCxnSpPr/>
            <p:nvPr/>
          </p:nvCxnSpPr>
          <p:spPr>
            <a:xfrm flipH="1" flipV="1">
              <a:off x="5714594" y="4410294"/>
              <a:ext cx="333738" cy="59779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5415250" y="4414038"/>
              <a:ext cx="1266165"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62" name="Group 61"/>
          <p:cNvGrpSpPr/>
          <p:nvPr/>
        </p:nvGrpSpPr>
        <p:grpSpPr>
          <a:xfrm>
            <a:off x="8041991" y="2063850"/>
            <a:ext cx="3150049" cy="3442656"/>
            <a:chOff x="7741191" y="2063850"/>
            <a:chExt cx="3150049" cy="3442656"/>
          </a:xfrm>
        </p:grpSpPr>
        <p:pic>
          <p:nvPicPr>
            <p:cNvPr id="46" name="Picture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702917">
              <a:off x="7741191" y="2063850"/>
              <a:ext cx="2811831" cy="2811831"/>
            </a:xfrm>
            <a:prstGeom prst="rect">
              <a:avLst/>
            </a:prstGeom>
          </p:spPr>
        </p:pic>
        <p:grpSp>
          <p:nvGrpSpPr>
            <p:cNvPr id="47" name="Group 46"/>
            <p:cNvGrpSpPr/>
            <p:nvPr/>
          </p:nvGrpSpPr>
          <p:grpSpPr>
            <a:xfrm>
              <a:off x="9196132" y="3710873"/>
              <a:ext cx="810000" cy="1185099"/>
              <a:chOff x="4509978" y="1636233"/>
              <a:chExt cx="810000" cy="1185099"/>
            </a:xfrm>
          </p:grpSpPr>
          <p:sp>
            <p:nvSpPr>
              <p:cNvPr id="56" name="Rounded Rectangle 55"/>
              <p:cNvSpPr/>
              <p:nvPr/>
            </p:nvSpPr>
            <p:spPr>
              <a:xfrm>
                <a:off x="4509978" y="2604764"/>
                <a:ext cx="810000" cy="216568"/>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7" name="Oval 56"/>
              <p:cNvSpPr>
                <a:spLocks noChangeAspect="1"/>
              </p:cNvSpPr>
              <p:nvPr/>
            </p:nvSpPr>
            <p:spPr>
              <a:xfrm>
                <a:off x="4824978" y="2623048"/>
                <a:ext cx="180000" cy="180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8" name="Up Arrow 57"/>
              <p:cNvSpPr/>
              <p:nvPr/>
            </p:nvSpPr>
            <p:spPr>
              <a:xfrm rot="10800000">
                <a:off x="4779905" y="1890712"/>
                <a:ext cx="270143" cy="704909"/>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9" name="TextBox 58"/>
              <p:cNvSpPr txBox="1"/>
              <p:nvPr/>
            </p:nvSpPr>
            <p:spPr>
              <a:xfrm>
                <a:off x="4650897" y="1636233"/>
                <a:ext cx="528158" cy="276999"/>
              </a:xfrm>
              <a:prstGeom prst="rect">
                <a:avLst/>
              </a:prstGeom>
              <a:noFill/>
            </p:spPr>
            <p:txBody>
              <a:bodyPr wrap="none" rtlCol="0">
                <a:spAutoFit/>
              </a:bodyPr>
              <a:lstStyle/>
              <a:p>
                <a:r>
                  <a:rPr lang="en-GB" sz="1200" dirty="0" smtClean="0">
                    <a:solidFill>
                      <a:schemeClr val="bg1"/>
                    </a:solidFill>
                  </a:rPr>
                  <a:t>Force</a:t>
                </a:r>
                <a:endParaRPr lang="en-GB" sz="1200" dirty="0">
                  <a:solidFill>
                    <a:schemeClr val="bg1"/>
                  </a:solidFill>
                </a:endParaRPr>
              </a:p>
            </p:txBody>
          </p:sp>
        </p:grpSp>
        <p:cxnSp>
          <p:nvCxnSpPr>
            <p:cNvPr id="48" name="Straight Connector 47"/>
            <p:cNvCxnSpPr/>
            <p:nvPr/>
          </p:nvCxnSpPr>
          <p:spPr>
            <a:xfrm>
              <a:off x="9039752" y="3170248"/>
              <a:ext cx="576000" cy="1656000"/>
            </a:xfrm>
            <a:prstGeom prst="line">
              <a:avLst/>
            </a:prstGeom>
            <a:ln w="28575">
              <a:solidFill>
                <a:srgbClr val="FF0000"/>
              </a:solidFill>
              <a:prstDash val="solid"/>
              <a:tailEnd type="triangle" w="lg" len="lg"/>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9032748" y="3157970"/>
              <a:ext cx="0" cy="2124444"/>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0" name="Isosceles Triangle 49"/>
            <p:cNvSpPr/>
            <p:nvPr/>
          </p:nvSpPr>
          <p:spPr>
            <a:xfrm flipV="1">
              <a:off x="8917640" y="4774223"/>
              <a:ext cx="234617" cy="50852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1" name="Arc 50"/>
            <p:cNvSpPr/>
            <p:nvPr/>
          </p:nvSpPr>
          <p:spPr>
            <a:xfrm>
              <a:off x="8050184" y="2192239"/>
              <a:ext cx="1965083" cy="1965083"/>
            </a:xfrm>
            <a:prstGeom prst="arc">
              <a:avLst>
                <a:gd name="adj1" fmla="val 4192949"/>
                <a:gd name="adj2" fmla="val 5442936"/>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 name="TextBox 51"/>
            <p:cNvSpPr txBox="1"/>
            <p:nvPr/>
          </p:nvSpPr>
          <p:spPr>
            <a:xfrm>
              <a:off x="8995841" y="3779820"/>
              <a:ext cx="348172" cy="461665"/>
            </a:xfrm>
            <a:prstGeom prst="rect">
              <a:avLst/>
            </a:prstGeom>
            <a:noFill/>
          </p:spPr>
          <p:txBody>
            <a:bodyPr wrap="none" rtlCol="0">
              <a:spAutoFit/>
            </a:bodyPr>
            <a:lstStyle/>
            <a:p>
              <a:r>
                <a:rPr lang="el-GR" dirty="0" smtClean="0">
                  <a:solidFill>
                    <a:schemeClr val="bg1"/>
                  </a:solidFill>
                </a:rPr>
                <a:t>θ</a:t>
              </a:r>
              <a:endParaRPr lang="en-GB" dirty="0">
                <a:solidFill>
                  <a:schemeClr val="bg1"/>
                </a:solidFill>
              </a:endParaRPr>
            </a:p>
          </p:txBody>
        </p:sp>
        <p:sp>
          <p:nvSpPr>
            <p:cNvPr id="53" name="TextBox 52"/>
            <p:cNvSpPr txBox="1"/>
            <p:nvPr/>
          </p:nvSpPr>
          <p:spPr>
            <a:xfrm>
              <a:off x="9778243" y="5106396"/>
              <a:ext cx="1112997" cy="400110"/>
            </a:xfrm>
            <a:prstGeom prst="rect">
              <a:avLst/>
            </a:prstGeom>
            <a:noFill/>
          </p:spPr>
          <p:txBody>
            <a:bodyPr wrap="none" rtlCol="0">
              <a:spAutoFit/>
            </a:bodyPr>
            <a:lstStyle/>
            <a:p>
              <a:r>
                <a:rPr lang="en-GB" sz="1600" dirty="0">
                  <a:solidFill>
                    <a:schemeClr val="bg1"/>
                  </a:solidFill>
                </a:rPr>
                <a:t>l</a:t>
              </a:r>
              <a:r>
                <a:rPr lang="en-GB" sz="1600" dirty="0" smtClean="0">
                  <a:solidFill>
                    <a:schemeClr val="bg1"/>
                  </a:solidFill>
                </a:rPr>
                <a:t>ever arm </a:t>
              </a:r>
              <a:r>
                <a:rPr lang="en-GB" sz="2000" i="1" dirty="0" smtClean="0">
                  <a:solidFill>
                    <a:schemeClr val="bg1"/>
                  </a:solidFill>
                </a:rPr>
                <a:t>r</a:t>
              </a:r>
              <a:endParaRPr lang="en-GB" sz="1600" i="1" dirty="0">
                <a:solidFill>
                  <a:schemeClr val="bg1"/>
                </a:solidFill>
              </a:endParaRPr>
            </a:p>
          </p:txBody>
        </p:sp>
        <p:cxnSp>
          <p:nvCxnSpPr>
            <p:cNvPr id="54" name="Straight Arrow Connector 53"/>
            <p:cNvCxnSpPr>
              <a:stCxn id="53" idx="1"/>
            </p:cNvCxnSpPr>
            <p:nvPr/>
          </p:nvCxnSpPr>
          <p:spPr>
            <a:xfrm flipH="1" flipV="1">
              <a:off x="9332092" y="4839415"/>
              <a:ext cx="446151" cy="46703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9032748" y="4795034"/>
              <a:ext cx="5400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63" name="TextBox 62"/>
          <p:cNvSpPr txBox="1"/>
          <p:nvPr/>
        </p:nvSpPr>
        <p:spPr>
          <a:xfrm>
            <a:off x="3293202" y="424894"/>
            <a:ext cx="2589729" cy="1200329"/>
          </a:xfrm>
          <a:prstGeom prst="rect">
            <a:avLst/>
          </a:prstGeom>
          <a:noFill/>
        </p:spPr>
        <p:txBody>
          <a:bodyPr wrap="square" rtlCol="0">
            <a:spAutoFit/>
          </a:bodyPr>
          <a:lstStyle/>
          <a:p>
            <a:r>
              <a:rPr lang="en-GB" dirty="0" smtClean="0">
                <a:solidFill>
                  <a:schemeClr val="bg1"/>
                </a:solidFill>
              </a:rPr>
              <a:t>Maximum torque is produced when </a:t>
            </a:r>
            <a:r>
              <a:rPr lang="el-GR" dirty="0" smtClean="0">
                <a:solidFill>
                  <a:schemeClr val="bg1"/>
                </a:solidFill>
              </a:rPr>
              <a:t>θ</a:t>
            </a:r>
            <a:r>
              <a:rPr lang="en-GB" dirty="0" smtClean="0">
                <a:solidFill>
                  <a:schemeClr val="bg1"/>
                </a:solidFill>
              </a:rPr>
              <a:t> is 90°</a:t>
            </a:r>
            <a:endParaRPr lang="en-GB" dirty="0">
              <a:solidFill>
                <a:schemeClr val="bg1"/>
              </a:solidFill>
            </a:endParaRPr>
          </a:p>
        </p:txBody>
      </p:sp>
      <p:sp>
        <p:nvSpPr>
          <p:cNvPr id="64" name="Rectangle 63"/>
          <p:cNvSpPr/>
          <p:nvPr/>
        </p:nvSpPr>
        <p:spPr>
          <a:xfrm>
            <a:off x="7004822" y="537614"/>
            <a:ext cx="1537600" cy="584775"/>
          </a:xfrm>
          <a:prstGeom prst="rect">
            <a:avLst/>
          </a:prstGeom>
        </p:spPr>
        <p:txBody>
          <a:bodyPr wrap="none">
            <a:spAutoFit/>
          </a:bodyPr>
          <a:lstStyle/>
          <a:p>
            <a:r>
              <a:rPr lang="el-GR" sz="3200" dirty="0">
                <a:solidFill>
                  <a:schemeClr val="bg1"/>
                </a:solidFill>
                <a:latin typeface="Calibri" panose="020F0502020204030204" pitchFamily="34" charset="0"/>
              </a:rPr>
              <a:t>τ</a:t>
            </a:r>
            <a:r>
              <a:rPr lang="en-GB" dirty="0">
                <a:solidFill>
                  <a:schemeClr val="bg1"/>
                </a:solidFill>
                <a:latin typeface="Calibri" panose="020F0502020204030204" pitchFamily="34" charset="0"/>
              </a:rPr>
              <a:t> = </a:t>
            </a:r>
            <a:r>
              <a:rPr lang="en-GB" i="1" dirty="0">
                <a:solidFill>
                  <a:schemeClr val="bg1"/>
                </a:solidFill>
                <a:latin typeface="Calibri" panose="020F0502020204030204" pitchFamily="34" charset="0"/>
              </a:rPr>
              <a:t>r</a:t>
            </a:r>
            <a:r>
              <a:rPr lang="en-GB" dirty="0">
                <a:solidFill>
                  <a:schemeClr val="bg1"/>
                </a:solidFill>
                <a:latin typeface="Calibri" panose="020F0502020204030204" pitchFamily="34" charset="0"/>
              </a:rPr>
              <a:t> </a:t>
            </a:r>
            <a:r>
              <a:rPr lang="en-GB" dirty="0" smtClean="0">
                <a:solidFill>
                  <a:schemeClr val="bg1"/>
                </a:solidFill>
                <a:latin typeface="Calibri" panose="020F0502020204030204" pitchFamily="34" charset="0"/>
              </a:rPr>
              <a:t>F sin</a:t>
            </a:r>
            <a:r>
              <a:rPr lang="el-GR" dirty="0" smtClean="0">
                <a:solidFill>
                  <a:schemeClr val="bg1"/>
                </a:solidFill>
                <a:latin typeface="Calibri" panose="020F0502020204030204" pitchFamily="34" charset="0"/>
              </a:rPr>
              <a:t>θ</a:t>
            </a:r>
            <a:endParaRPr lang="en-GB" dirty="0">
              <a:solidFill>
                <a:schemeClr val="bg1"/>
              </a:solidFill>
            </a:endParaRPr>
          </a:p>
        </p:txBody>
      </p:sp>
    </p:spTree>
    <p:extLst>
      <p:ext uri="{BB962C8B-B14F-4D97-AF65-F5344CB8AC3E}">
        <p14:creationId xmlns:p14="http://schemas.microsoft.com/office/powerpoint/2010/main" val="10920931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6603" y="1520792"/>
            <a:ext cx="5402179" cy="2062103"/>
          </a:xfrm>
          <a:prstGeom prst="rect">
            <a:avLst/>
          </a:prstGeom>
          <a:noFill/>
          <a:ln>
            <a:solidFill>
              <a:schemeClr val="bg1"/>
            </a:solidFill>
          </a:ln>
        </p:spPr>
        <p:txBody>
          <a:bodyPr wrap="square" rtlCol="0">
            <a:spAutoFit/>
          </a:bodyPr>
          <a:lstStyle/>
          <a:p>
            <a:pPr algn="ctr"/>
            <a:r>
              <a:rPr lang="en-GB" b="1" u="sng" dirty="0" smtClean="0">
                <a:solidFill>
                  <a:schemeClr val="bg1"/>
                </a:solidFill>
              </a:rPr>
              <a:t>Levers</a:t>
            </a:r>
          </a:p>
          <a:p>
            <a:pPr marL="457200" indent="-457200">
              <a:buAutoNum type="arabicPeriod"/>
            </a:pPr>
            <a:r>
              <a:rPr lang="en-GB" sz="2000" dirty="0" smtClean="0">
                <a:solidFill>
                  <a:schemeClr val="bg1"/>
                </a:solidFill>
              </a:rPr>
              <a:t>Discover how your system works</a:t>
            </a:r>
          </a:p>
          <a:p>
            <a:pPr marL="457200" indent="-457200">
              <a:buAutoNum type="arabicPeriod"/>
            </a:pPr>
            <a:r>
              <a:rPr lang="en-GB" sz="2000" dirty="0" smtClean="0">
                <a:solidFill>
                  <a:schemeClr val="bg1"/>
                </a:solidFill>
              </a:rPr>
              <a:t>Can you product a </a:t>
            </a:r>
            <a:r>
              <a:rPr lang="en-GB" sz="2000" b="1" u="sng" dirty="0" smtClean="0">
                <a:solidFill>
                  <a:schemeClr val="bg1"/>
                </a:solidFill>
              </a:rPr>
              <a:t>Force Multiplier</a:t>
            </a:r>
            <a:r>
              <a:rPr lang="en-GB" sz="2000" dirty="0" smtClean="0">
                <a:solidFill>
                  <a:schemeClr val="bg1"/>
                </a:solidFill>
              </a:rPr>
              <a:t>? Something where for a smaller input force you can produce a larger output force.</a:t>
            </a:r>
          </a:p>
          <a:p>
            <a:endParaRPr lang="en-GB" dirty="0"/>
          </a:p>
        </p:txBody>
      </p:sp>
      <p:sp>
        <p:nvSpPr>
          <p:cNvPr id="3" name="TextBox 2"/>
          <p:cNvSpPr txBox="1"/>
          <p:nvPr/>
        </p:nvSpPr>
        <p:spPr>
          <a:xfrm>
            <a:off x="686603" y="3735295"/>
            <a:ext cx="5402179" cy="2062103"/>
          </a:xfrm>
          <a:prstGeom prst="rect">
            <a:avLst/>
          </a:prstGeom>
          <a:noFill/>
          <a:ln>
            <a:solidFill>
              <a:schemeClr val="bg1"/>
            </a:solidFill>
          </a:ln>
        </p:spPr>
        <p:txBody>
          <a:bodyPr wrap="square" rtlCol="0">
            <a:spAutoFit/>
          </a:bodyPr>
          <a:lstStyle/>
          <a:p>
            <a:pPr algn="ctr"/>
            <a:r>
              <a:rPr lang="en-GB" b="1" u="sng" dirty="0" smtClean="0">
                <a:solidFill>
                  <a:schemeClr val="bg1"/>
                </a:solidFill>
              </a:rPr>
              <a:t>Levers</a:t>
            </a:r>
          </a:p>
          <a:p>
            <a:pPr marL="457200" indent="-457200">
              <a:buAutoNum type="arabicPeriod"/>
            </a:pPr>
            <a:r>
              <a:rPr lang="en-GB" sz="2000" dirty="0" smtClean="0">
                <a:solidFill>
                  <a:schemeClr val="bg1"/>
                </a:solidFill>
              </a:rPr>
              <a:t>Discover how your system works</a:t>
            </a:r>
          </a:p>
          <a:p>
            <a:pPr marL="457200" indent="-457200">
              <a:buAutoNum type="arabicPeriod"/>
            </a:pPr>
            <a:r>
              <a:rPr lang="en-GB" sz="2000" dirty="0" smtClean="0">
                <a:solidFill>
                  <a:schemeClr val="bg1"/>
                </a:solidFill>
              </a:rPr>
              <a:t>Can you product a </a:t>
            </a:r>
            <a:r>
              <a:rPr lang="en-GB" sz="2000" b="1" u="sng" dirty="0" smtClean="0">
                <a:solidFill>
                  <a:schemeClr val="bg1"/>
                </a:solidFill>
              </a:rPr>
              <a:t>Distance Multiplier</a:t>
            </a:r>
            <a:r>
              <a:rPr lang="en-GB" sz="2000" dirty="0">
                <a:solidFill>
                  <a:schemeClr val="bg1"/>
                </a:solidFill>
              </a:rPr>
              <a:t>?</a:t>
            </a:r>
            <a:r>
              <a:rPr lang="en-GB" sz="2000" dirty="0" smtClean="0">
                <a:solidFill>
                  <a:schemeClr val="bg1"/>
                </a:solidFill>
              </a:rPr>
              <a:t>  Something where for a smaller movement you can produce a larger movement.</a:t>
            </a:r>
          </a:p>
          <a:p>
            <a:endParaRPr lang="en-GB" dirty="0"/>
          </a:p>
        </p:txBody>
      </p:sp>
      <p:sp>
        <p:nvSpPr>
          <p:cNvPr id="4" name="TextBox 3"/>
          <p:cNvSpPr txBox="1"/>
          <p:nvPr/>
        </p:nvSpPr>
        <p:spPr>
          <a:xfrm>
            <a:off x="6241182" y="1520791"/>
            <a:ext cx="5402179" cy="2062103"/>
          </a:xfrm>
          <a:prstGeom prst="rect">
            <a:avLst/>
          </a:prstGeom>
          <a:noFill/>
          <a:ln>
            <a:solidFill>
              <a:schemeClr val="bg1"/>
            </a:solidFill>
          </a:ln>
        </p:spPr>
        <p:txBody>
          <a:bodyPr wrap="square" rtlCol="0">
            <a:spAutoFit/>
          </a:bodyPr>
          <a:lstStyle/>
          <a:p>
            <a:pPr algn="ctr"/>
            <a:r>
              <a:rPr lang="en-GB" b="1" u="sng" dirty="0" smtClean="0">
                <a:solidFill>
                  <a:schemeClr val="bg1"/>
                </a:solidFill>
              </a:rPr>
              <a:t>Gears</a:t>
            </a:r>
          </a:p>
          <a:p>
            <a:pPr marL="457200" indent="-457200">
              <a:buAutoNum type="arabicPeriod"/>
            </a:pPr>
            <a:r>
              <a:rPr lang="en-GB" sz="2000" dirty="0" smtClean="0">
                <a:solidFill>
                  <a:schemeClr val="bg1"/>
                </a:solidFill>
              </a:rPr>
              <a:t>Discover how your system works</a:t>
            </a:r>
          </a:p>
          <a:p>
            <a:pPr marL="457200" indent="-457200">
              <a:buAutoNum type="arabicPeriod"/>
            </a:pPr>
            <a:r>
              <a:rPr lang="en-GB" sz="2000" dirty="0" smtClean="0">
                <a:solidFill>
                  <a:schemeClr val="bg1"/>
                </a:solidFill>
              </a:rPr>
              <a:t>Can you product a </a:t>
            </a:r>
            <a:r>
              <a:rPr lang="en-GB" sz="2000" b="1" u="sng" dirty="0" smtClean="0">
                <a:solidFill>
                  <a:schemeClr val="bg1"/>
                </a:solidFill>
              </a:rPr>
              <a:t>Force Multiplier</a:t>
            </a:r>
            <a:r>
              <a:rPr lang="en-GB" sz="2000" dirty="0" smtClean="0">
                <a:solidFill>
                  <a:schemeClr val="bg1"/>
                </a:solidFill>
              </a:rPr>
              <a:t>? Something where for a smaller input force you can produce a larger output force.</a:t>
            </a:r>
          </a:p>
          <a:p>
            <a:endParaRPr lang="en-GB" dirty="0"/>
          </a:p>
        </p:txBody>
      </p:sp>
      <p:sp>
        <p:nvSpPr>
          <p:cNvPr id="5" name="TextBox 4"/>
          <p:cNvSpPr txBox="1"/>
          <p:nvPr/>
        </p:nvSpPr>
        <p:spPr>
          <a:xfrm>
            <a:off x="6241182" y="3736790"/>
            <a:ext cx="5402179" cy="2062103"/>
          </a:xfrm>
          <a:prstGeom prst="rect">
            <a:avLst/>
          </a:prstGeom>
          <a:noFill/>
          <a:ln>
            <a:solidFill>
              <a:schemeClr val="bg1"/>
            </a:solidFill>
          </a:ln>
        </p:spPr>
        <p:txBody>
          <a:bodyPr wrap="square" rtlCol="0">
            <a:spAutoFit/>
          </a:bodyPr>
          <a:lstStyle/>
          <a:p>
            <a:pPr algn="ctr"/>
            <a:r>
              <a:rPr lang="en-GB" b="1" u="sng" dirty="0" smtClean="0">
                <a:solidFill>
                  <a:schemeClr val="bg1"/>
                </a:solidFill>
              </a:rPr>
              <a:t>Gears</a:t>
            </a:r>
          </a:p>
          <a:p>
            <a:pPr marL="457200" indent="-457200">
              <a:buAutoNum type="arabicPeriod"/>
            </a:pPr>
            <a:r>
              <a:rPr lang="en-GB" sz="2000" dirty="0" smtClean="0">
                <a:solidFill>
                  <a:schemeClr val="bg1"/>
                </a:solidFill>
              </a:rPr>
              <a:t>Discover how your system works</a:t>
            </a:r>
          </a:p>
          <a:p>
            <a:pPr marL="457200" indent="-457200">
              <a:buAutoNum type="arabicPeriod"/>
            </a:pPr>
            <a:r>
              <a:rPr lang="en-GB" sz="2000" dirty="0" smtClean="0">
                <a:solidFill>
                  <a:schemeClr val="bg1"/>
                </a:solidFill>
              </a:rPr>
              <a:t>Can you product a </a:t>
            </a:r>
            <a:r>
              <a:rPr lang="en-GB" sz="2000" b="1" u="sng" dirty="0" smtClean="0">
                <a:solidFill>
                  <a:schemeClr val="bg1"/>
                </a:solidFill>
              </a:rPr>
              <a:t>Distance Multiplier</a:t>
            </a:r>
            <a:r>
              <a:rPr lang="en-GB" sz="2000" dirty="0">
                <a:solidFill>
                  <a:schemeClr val="bg1"/>
                </a:solidFill>
              </a:rPr>
              <a:t>?</a:t>
            </a:r>
            <a:r>
              <a:rPr lang="en-GB" sz="2000" dirty="0" smtClean="0">
                <a:solidFill>
                  <a:schemeClr val="bg1"/>
                </a:solidFill>
              </a:rPr>
              <a:t>  Something where for a smaller movement you can produce a larger movement.</a:t>
            </a:r>
          </a:p>
          <a:p>
            <a:endParaRPr lang="en-GB" dirty="0"/>
          </a:p>
        </p:txBody>
      </p:sp>
      <p:sp>
        <p:nvSpPr>
          <p:cNvPr id="6" name="TextBox 5"/>
          <p:cNvSpPr txBox="1"/>
          <p:nvPr/>
        </p:nvSpPr>
        <p:spPr>
          <a:xfrm>
            <a:off x="5013960" y="304800"/>
            <a:ext cx="2129301" cy="461665"/>
          </a:xfrm>
          <a:prstGeom prst="rect">
            <a:avLst/>
          </a:prstGeom>
          <a:noFill/>
        </p:spPr>
        <p:txBody>
          <a:bodyPr wrap="none" rtlCol="0">
            <a:spAutoFit/>
          </a:bodyPr>
          <a:lstStyle/>
          <a:p>
            <a:r>
              <a:rPr lang="en-GB" b="1" u="sng" dirty="0" smtClean="0">
                <a:solidFill>
                  <a:schemeClr val="bg1"/>
                </a:solidFill>
              </a:rPr>
              <a:t>Classroom Task</a:t>
            </a:r>
            <a:endParaRPr lang="en-GB" b="1" u="sng" dirty="0">
              <a:solidFill>
                <a:schemeClr val="bg1"/>
              </a:solidFill>
            </a:endParaRPr>
          </a:p>
        </p:txBody>
      </p:sp>
      <p:grpSp>
        <p:nvGrpSpPr>
          <p:cNvPr id="8" name="Group 7"/>
          <p:cNvGrpSpPr/>
          <p:nvPr/>
        </p:nvGrpSpPr>
        <p:grpSpPr>
          <a:xfrm>
            <a:off x="2617964" y="549890"/>
            <a:ext cx="1880936" cy="900378"/>
            <a:chOff x="2368549" y="2325420"/>
            <a:chExt cx="3187700" cy="1469690"/>
          </a:xfrm>
        </p:grpSpPr>
        <p:sp>
          <p:nvSpPr>
            <p:cNvPr id="9" name="Isosceles Triangle 8"/>
            <p:cNvSpPr/>
            <p:nvPr/>
          </p:nvSpPr>
          <p:spPr>
            <a:xfrm>
              <a:off x="3302000" y="3225800"/>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rot="20816952">
              <a:off x="2368549" y="2325420"/>
              <a:ext cx="3187700" cy="835915"/>
              <a:chOff x="7099299" y="1522800"/>
              <a:chExt cx="3187700" cy="835915"/>
            </a:xfrm>
          </p:grpSpPr>
          <p:sp>
            <p:nvSpPr>
              <p:cNvPr id="11" name="Rectangle 10"/>
              <p:cNvSpPr/>
              <p:nvPr/>
            </p:nvSpPr>
            <p:spPr>
              <a:xfrm>
                <a:off x="7099299" y="2244415"/>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rapezoid 11"/>
              <p:cNvSpPr/>
              <p:nvPr/>
            </p:nvSpPr>
            <p:spPr>
              <a:xfrm>
                <a:off x="7251700" y="1739900"/>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161293" y="1856444"/>
                <a:ext cx="807395" cy="401907"/>
              </a:xfrm>
              <a:prstGeom prst="rect">
                <a:avLst/>
              </a:prstGeom>
              <a:noFill/>
            </p:spPr>
            <p:txBody>
              <a:bodyPr wrap="none" rtlCol="0">
                <a:spAutoFit/>
              </a:bodyPr>
              <a:lstStyle/>
              <a:p>
                <a:r>
                  <a:rPr lang="en-GB" sz="1000" dirty="0" smtClean="0">
                    <a:solidFill>
                      <a:schemeClr val="bg1"/>
                    </a:solidFill>
                  </a:rPr>
                  <a:t>LOAD</a:t>
                </a:r>
                <a:endParaRPr lang="en-GB" sz="1000" dirty="0">
                  <a:solidFill>
                    <a:schemeClr val="bg1"/>
                  </a:solidFill>
                </a:endParaRPr>
              </a:p>
            </p:txBody>
          </p:sp>
          <p:sp>
            <p:nvSpPr>
              <p:cNvPr id="14" name="Oval 13"/>
              <p:cNvSpPr/>
              <p:nvPr/>
            </p:nvSpPr>
            <p:spPr>
              <a:xfrm>
                <a:off x="7448550" y="1548199"/>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own Arrow 14"/>
              <p:cNvSpPr/>
              <p:nvPr/>
            </p:nvSpPr>
            <p:spPr>
              <a:xfrm>
                <a:off x="9893299" y="1522800"/>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8106" y="594359"/>
            <a:ext cx="1228631" cy="849483"/>
          </a:xfrm>
          <a:prstGeom prst="rect">
            <a:avLst/>
          </a:prstGeom>
        </p:spPr>
      </p:pic>
    </p:spTree>
    <p:extLst>
      <p:ext uri="{BB962C8B-B14F-4D97-AF65-F5344CB8AC3E}">
        <p14:creationId xmlns:p14="http://schemas.microsoft.com/office/powerpoint/2010/main" val="26233804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clrChange>
              <a:clrFrom>
                <a:srgbClr val="040204"/>
              </a:clrFrom>
              <a:clrTo>
                <a:srgbClr val="040204">
                  <a:alpha val="0"/>
                </a:srgbClr>
              </a:clrTo>
            </a:clrChange>
            <a:extLst>
              <a:ext uri="{28A0092B-C50C-407E-A947-70E740481C1C}">
                <a14:useLocalDpi xmlns:a14="http://schemas.microsoft.com/office/drawing/2010/main" val="0"/>
              </a:ext>
            </a:extLst>
          </a:blip>
          <a:stretch>
            <a:fillRect/>
          </a:stretch>
        </p:blipFill>
        <p:spPr>
          <a:xfrm>
            <a:off x="3216158" y="160282"/>
            <a:ext cx="5707117" cy="5707117"/>
          </a:xfrm>
          <a:prstGeom prst="rect">
            <a:avLst/>
          </a:prstGeom>
        </p:spPr>
      </p:pic>
    </p:spTree>
    <p:extLst>
      <p:ext uri="{BB962C8B-B14F-4D97-AF65-F5344CB8AC3E}">
        <p14:creationId xmlns:p14="http://schemas.microsoft.com/office/powerpoint/2010/main" val="3964241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Levers</a:t>
            </a:r>
            <a:endParaRPr lang="en-GB" dirty="0"/>
          </a:p>
        </p:txBody>
      </p:sp>
      <p:sp>
        <p:nvSpPr>
          <p:cNvPr id="3" name="TextBox 2"/>
          <p:cNvSpPr txBox="1"/>
          <p:nvPr/>
        </p:nvSpPr>
        <p:spPr>
          <a:xfrm>
            <a:off x="635000" y="1608435"/>
            <a:ext cx="10896601" cy="2677656"/>
          </a:xfrm>
          <a:prstGeom prst="rect">
            <a:avLst/>
          </a:prstGeom>
          <a:noFill/>
        </p:spPr>
        <p:txBody>
          <a:bodyPr wrap="square" rtlCol="0">
            <a:spAutoFit/>
          </a:bodyPr>
          <a:lstStyle/>
          <a:p>
            <a:r>
              <a:rPr lang="en-GB" dirty="0" smtClean="0">
                <a:solidFill>
                  <a:schemeClr val="bg1"/>
                </a:solidFill>
              </a:rPr>
              <a:t>Levers are one of the most basic and fundamental tools used by humans since the dawn of time.</a:t>
            </a:r>
          </a:p>
          <a:p>
            <a:r>
              <a:rPr lang="en-GB" dirty="0" smtClean="0">
                <a:solidFill>
                  <a:schemeClr val="bg1"/>
                </a:solidFill>
              </a:rPr>
              <a:t>The first written account of a lever was over 2,300 years ago and attributed to Archimedes;</a:t>
            </a:r>
          </a:p>
          <a:p>
            <a:endParaRPr lang="en-GB" dirty="0" smtClean="0">
              <a:solidFill>
                <a:schemeClr val="bg1"/>
              </a:solidFill>
            </a:endParaRPr>
          </a:p>
          <a:p>
            <a:r>
              <a:rPr lang="en-GB" dirty="0" smtClean="0">
                <a:solidFill>
                  <a:schemeClr val="bg1"/>
                </a:solidFill>
              </a:rPr>
              <a:t>“</a:t>
            </a:r>
            <a:r>
              <a:rPr lang="en-GB" i="1" dirty="0" smtClean="0">
                <a:solidFill>
                  <a:schemeClr val="bg1"/>
                </a:solidFill>
              </a:rPr>
              <a:t>Give me a lever long enough and a fulcrum</a:t>
            </a:r>
          </a:p>
          <a:p>
            <a:r>
              <a:rPr lang="en-GB" i="1" dirty="0" smtClean="0">
                <a:solidFill>
                  <a:schemeClr val="bg1"/>
                </a:solidFill>
              </a:rPr>
              <a:t> on which to place it, and I shall move the World</a:t>
            </a:r>
            <a:r>
              <a:rPr lang="en-GB" dirty="0" smtClean="0">
                <a:solidFill>
                  <a:schemeClr val="bg1"/>
                </a:solidFill>
              </a:rPr>
              <a:t>”.</a:t>
            </a:r>
            <a:endParaRPr lang="en-GB"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3113" y="3013869"/>
            <a:ext cx="4143375" cy="2152650"/>
          </a:xfrm>
          <a:prstGeom prst="rect">
            <a:avLst/>
          </a:prstGeom>
        </p:spPr>
      </p:pic>
    </p:spTree>
    <p:extLst>
      <p:ext uri="{BB962C8B-B14F-4D97-AF65-F5344CB8AC3E}">
        <p14:creationId xmlns:p14="http://schemas.microsoft.com/office/powerpoint/2010/main" val="2260039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23214" y="1043940"/>
            <a:ext cx="3780000" cy="4680000"/>
            <a:chOff x="323214" y="358140"/>
            <a:chExt cx="3780000" cy="4680000"/>
          </a:xfrm>
        </p:grpSpPr>
        <p:sp>
          <p:nvSpPr>
            <p:cNvPr id="2049" name="TextBox 2048"/>
            <p:cNvSpPr txBox="1"/>
            <p:nvPr/>
          </p:nvSpPr>
          <p:spPr>
            <a:xfrm>
              <a:off x="323214" y="392782"/>
              <a:ext cx="3750467" cy="2308324"/>
            </a:xfrm>
            <a:prstGeom prst="rect">
              <a:avLst/>
            </a:prstGeom>
            <a:noFill/>
          </p:spPr>
          <p:txBody>
            <a:bodyPr wrap="square" rtlCol="0">
              <a:spAutoFit/>
            </a:bodyPr>
            <a:lstStyle/>
            <a:p>
              <a:r>
                <a:rPr lang="en-GB" b="1" u="sng" dirty="0" smtClean="0">
                  <a:solidFill>
                    <a:schemeClr val="bg1"/>
                  </a:solidFill>
                </a:rPr>
                <a:t>Class 1 lever</a:t>
              </a:r>
            </a:p>
            <a:p>
              <a:r>
                <a:rPr lang="en-GB" dirty="0" smtClean="0">
                  <a:solidFill>
                    <a:schemeClr val="bg1"/>
                  </a:solidFill>
                </a:rPr>
                <a:t>The fulcrum (pivot point) is between the load and force.</a:t>
              </a:r>
            </a:p>
            <a:p>
              <a:r>
                <a:rPr lang="en-GB" dirty="0" smtClean="0">
                  <a:solidFill>
                    <a:schemeClr val="bg1"/>
                  </a:solidFill>
                </a:rPr>
                <a:t>The nearer the fulcrum is to the load the less force is needed to move it.</a:t>
              </a:r>
              <a:endParaRPr lang="en-GB" dirty="0">
                <a:solidFill>
                  <a:schemeClr val="bg1"/>
                </a:solidFill>
              </a:endParaRPr>
            </a:p>
          </p:txBody>
        </p:sp>
        <p:grpSp>
          <p:nvGrpSpPr>
            <p:cNvPr id="36" name="Group 35"/>
            <p:cNvGrpSpPr/>
            <p:nvPr/>
          </p:nvGrpSpPr>
          <p:grpSpPr>
            <a:xfrm>
              <a:off x="488102" y="3474708"/>
              <a:ext cx="3187700" cy="1469690"/>
              <a:chOff x="2368549" y="2325420"/>
              <a:chExt cx="3187700" cy="1469690"/>
            </a:xfrm>
          </p:grpSpPr>
          <p:sp>
            <p:nvSpPr>
              <p:cNvPr id="37" name="Isosceles Triangle 36"/>
              <p:cNvSpPr/>
              <p:nvPr/>
            </p:nvSpPr>
            <p:spPr>
              <a:xfrm>
                <a:off x="3302000" y="3225800"/>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8" name="Group 37"/>
              <p:cNvGrpSpPr/>
              <p:nvPr/>
            </p:nvGrpSpPr>
            <p:grpSpPr>
              <a:xfrm rot="20816952">
                <a:off x="2368549" y="2325420"/>
                <a:ext cx="3187700" cy="835915"/>
                <a:chOff x="7099299" y="1522800"/>
                <a:chExt cx="3187700" cy="835915"/>
              </a:xfrm>
            </p:grpSpPr>
            <p:sp>
              <p:nvSpPr>
                <p:cNvPr id="39" name="Rectangle 38"/>
                <p:cNvSpPr/>
                <p:nvPr/>
              </p:nvSpPr>
              <p:spPr>
                <a:xfrm>
                  <a:off x="7099299" y="2244415"/>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rapezoid 39"/>
                <p:cNvSpPr/>
                <p:nvPr/>
              </p:nvSpPr>
              <p:spPr>
                <a:xfrm>
                  <a:off x="7251700" y="1739900"/>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p:cNvSpPr txBox="1"/>
                <p:nvPr/>
              </p:nvSpPr>
              <p:spPr>
                <a:xfrm>
                  <a:off x="7299694" y="1918900"/>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42" name="Oval 41"/>
                <p:cNvSpPr/>
                <p:nvPr/>
              </p:nvSpPr>
              <p:spPr>
                <a:xfrm>
                  <a:off x="7448550" y="1548199"/>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Down Arrow 42"/>
                <p:cNvSpPr/>
                <p:nvPr/>
              </p:nvSpPr>
              <p:spPr>
                <a:xfrm>
                  <a:off x="9893299" y="1522800"/>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 name="Rectangle 1"/>
            <p:cNvSpPr/>
            <p:nvPr/>
          </p:nvSpPr>
          <p:spPr>
            <a:xfrm>
              <a:off x="323214" y="358140"/>
              <a:ext cx="3780000" cy="4680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p:cNvGrpSpPr/>
          <p:nvPr/>
        </p:nvGrpSpPr>
        <p:grpSpPr>
          <a:xfrm>
            <a:off x="4224654" y="1046480"/>
            <a:ext cx="3780000" cy="4680000"/>
            <a:chOff x="4173854" y="360680"/>
            <a:chExt cx="3780000" cy="4680000"/>
          </a:xfrm>
        </p:grpSpPr>
        <p:sp>
          <p:nvSpPr>
            <p:cNvPr id="12" name="TextBox 11"/>
            <p:cNvSpPr txBox="1"/>
            <p:nvPr/>
          </p:nvSpPr>
          <p:spPr>
            <a:xfrm>
              <a:off x="4214495" y="402942"/>
              <a:ext cx="3639186" cy="2677656"/>
            </a:xfrm>
            <a:prstGeom prst="rect">
              <a:avLst/>
            </a:prstGeom>
            <a:noFill/>
          </p:spPr>
          <p:txBody>
            <a:bodyPr wrap="square" rtlCol="0">
              <a:spAutoFit/>
            </a:bodyPr>
            <a:lstStyle/>
            <a:p>
              <a:r>
                <a:rPr lang="en-GB" b="1" u="sng" dirty="0" smtClean="0">
                  <a:solidFill>
                    <a:schemeClr val="bg1"/>
                  </a:solidFill>
                </a:rPr>
                <a:t>Class 2 lever</a:t>
              </a:r>
            </a:p>
            <a:p>
              <a:r>
                <a:rPr lang="en-GB" dirty="0" smtClean="0">
                  <a:solidFill>
                    <a:schemeClr val="bg1"/>
                  </a:solidFill>
                </a:rPr>
                <a:t>The load and the force are on the same side of the of the fulcrum.</a:t>
              </a:r>
            </a:p>
            <a:p>
              <a:r>
                <a:rPr lang="en-GB" dirty="0" smtClean="0">
                  <a:solidFill>
                    <a:schemeClr val="bg1"/>
                  </a:solidFill>
                </a:rPr>
                <a:t>The nearer the load is to the fulcrum the less force is needed to move it.</a:t>
              </a:r>
              <a:endParaRPr lang="en-GB" dirty="0">
                <a:solidFill>
                  <a:schemeClr val="bg1"/>
                </a:solidFill>
              </a:endParaRPr>
            </a:p>
          </p:txBody>
        </p:sp>
        <p:grpSp>
          <p:nvGrpSpPr>
            <p:cNvPr id="13" name="Group 12"/>
            <p:cNvGrpSpPr/>
            <p:nvPr/>
          </p:nvGrpSpPr>
          <p:grpSpPr>
            <a:xfrm>
              <a:off x="4232311" y="3241038"/>
              <a:ext cx="3318334" cy="1703360"/>
              <a:chOff x="7911253" y="1742630"/>
              <a:chExt cx="3318334" cy="1703360"/>
            </a:xfrm>
          </p:grpSpPr>
          <p:sp>
            <p:nvSpPr>
              <p:cNvPr id="14" name="Isosceles Triangle 13"/>
              <p:cNvSpPr/>
              <p:nvPr/>
            </p:nvSpPr>
            <p:spPr>
              <a:xfrm>
                <a:off x="7911253" y="2876680"/>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rot="20807498">
                <a:off x="8041887" y="1742630"/>
                <a:ext cx="3187700" cy="1512501"/>
                <a:chOff x="6977802" y="2001699"/>
                <a:chExt cx="3187700" cy="1512501"/>
              </a:xfrm>
            </p:grpSpPr>
            <p:sp>
              <p:nvSpPr>
                <p:cNvPr id="16" name="Trapezoid 15"/>
                <p:cNvSpPr/>
                <p:nvPr/>
              </p:nvSpPr>
              <p:spPr>
                <a:xfrm>
                  <a:off x="7650903" y="2193400"/>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7698897" y="2372400"/>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8" name="Oval 17"/>
                <p:cNvSpPr/>
                <p:nvPr/>
              </p:nvSpPr>
              <p:spPr>
                <a:xfrm>
                  <a:off x="7847753" y="2001699"/>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own Arrow 18"/>
                <p:cNvSpPr/>
                <p:nvPr/>
              </p:nvSpPr>
              <p:spPr>
                <a:xfrm flipV="1">
                  <a:off x="9771802" y="2789100"/>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6977802" y="2697915"/>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2" name="Rectangle 21"/>
            <p:cNvSpPr/>
            <p:nvPr/>
          </p:nvSpPr>
          <p:spPr>
            <a:xfrm>
              <a:off x="4173854" y="360680"/>
              <a:ext cx="3780000" cy="4680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
          <p:cNvGrpSpPr/>
          <p:nvPr/>
        </p:nvGrpSpPr>
        <p:grpSpPr>
          <a:xfrm>
            <a:off x="8126094" y="1043940"/>
            <a:ext cx="3780000" cy="4680000"/>
            <a:chOff x="8126094" y="358140"/>
            <a:chExt cx="3780000" cy="4680000"/>
          </a:xfrm>
        </p:grpSpPr>
        <p:grpSp>
          <p:nvGrpSpPr>
            <p:cNvPr id="23" name="Group 22"/>
            <p:cNvGrpSpPr/>
            <p:nvPr/>
          </p:nvGrpSpPr>
          <p:grpSpPr>
            <a:xfrm>
              <a:off x="8339804" y="3380019"/>
              <a:ext cx="3187700" cy="1565502"/>
              <a:chOff x="6839704" y="2345721"/>
              <a:chExt cx="3187700" cy="1565502"/>
            </a:xfrm>
          </p:grpSpPr>
          <p:sp>
            <p:nvSpPr>
              <p:cNvPr id="24" name="Isosceles Triangle 23"/>
              <p:cNvSpPr/>
              <p:nvPr/>
            </p:nvSpPr>
            <p:spPr>
              <a:xfrm>
                <a:off x="7172444" y="3341913"/>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p:cNvGrpSpPr/>
              <p:nvPr/>
            </p:nvGrpSpPr>
            <p:grpSpPr>
              <a:xfrm rot="20925851">
                <a:off x="6839704" y="2345721"/>
                <a:ext cx="3187700" cy="1525200"/>
                <a:chOff x="6839704" y="2345721"/>
                <a:chExt cx="3187700" cy="1525200"/>
              </a:xfrm>
            </p:grpSpPr>
            <p:sp>
              <p:nvSpPr>
                <p:cNvPr id="26" name="Rectangle 25"/>
                <p:cNvSpPr/>
                <p:nvPr/>
              </p:nvSpPr>
              <p:spPr>
                <a:xfrm>
                  <a:off x="6839704" y="3041937"/>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apezoid 26"/>
                <p:cNvSpPr/>
                <p:nvPr/>
              </p:nvSpPr>
              <p:spPr>
                <a:xfrm>
                  <a:off x="9227305" y="2537421"/>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9275299" y="2716422"/>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29" name="Oval 28"/>
                <p:cNvSpPr/>
                <p:nvPr/>
              </p:nvSpPr>
              <p:spPr>
                <a:xfrm>
                  <a:off x="9424155" y="2345721"/>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own Arrow 29"/>
                <p:cNvSpPr/>
                <p:nvPr/>
              </p:nvSpPr>
              <p:spPr>
                <a:xfrm flipV="1">
                  <a:off x="8173204" y="3145821"/>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1" name="TextBox 30"/>
            <p:cNvSpPr txBox="1"/>
            <p:nvPr/>
          </p:nvSpPr>
          <p:spPr>
            <a:xfrm>
              <a:off x="8166735" y="413102"/>
              <a:ext cx="3639186" cy="2677656"/>
            </a:xfrm>
            <a:prstGeom prst="rect">
              <a:avLst/>
            </a:prstGeom>
            <a:noFill/>
          </p:spPr>
          <p:txBody>
            <a:bodyPr wrap="square" rtlCol="0">
              <a:spAutoFit/>
            </a:bodyPr>
            <a:lstStyle/>
            <a:p>
              <a:r>
                <a:rPr lang="en-GB" b="1" u="sng" dirty="0" smtClean="0">
                  <a:solidFill>
                    <a:schemeClr val="bg1"/>
                  </a:solidFill>
                </a:rPr>
                <a:t>Class 3 lever</a:t>
              </a:r>
            </a:p>
            <a:p>
              <a:r>
                <a:rPr lang="en-GB" dirty="0" smtClean="0">
                  <a:solidFill>
                    <a:schemeClr val="bg1"/>
                  </a:solidFill>
                </a:rPr>
                <a:t>The force is acting between the fulcrum and the load.</a:t>
              </a:r>
            </a:p>
            <a:p>
              <a:r>
                <a:rPr lang="en-GB" dirty="0" smtClean="0">
                  <a:solidFill>
                    <a:schemeClr val="bg1"/>
                  </a:solidFill>
                </a:rPr>
                <a:t>Unlike class 1 and class 2 levers a class 3 lever delivers no Mechanical Advantage</a:t>
              </a:r>
              <a:endParaRPr lang="en-GB" dirty="0">
                <a:solidFill>
                  <a:schemeClr val="bg1"/>
                </a:solidFill>
              </a:endParaRPr>
            </a:p>
          </p:txBody>
        </p:sp>
        <p:sp>
          <p:nvSpPr>
            <p:cNvPr id="32" name="Rectangle 31"/>
            <p:cNvSpPr/>
            <p:nvPr/>
          </p:nvSpPr>
          <p:spPr>
            <a:xfrm>
              <a:off x="8126094" y="358140"/>
              <a:ext cx="3780000" cy="4680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p:cNvSpPr txBox="1"/>
          <p:nvPr/>
        </p:nvSpPr>
        <p:spPr>
          <a:xfrm>
            <a:off x="4549902" y="210665"/>
            <a:ext cx="2961260" cy="461665"/>
          </a:xfrm>
          <a:prstGeom prst="rect">
            <a:avLst/>
          </a:prstGeom>
          <a:noFill/>
        </p:spPr>
        <p:txBody>
          <a:bodyPr wrap="none" rtlCol="0">
            <a:spAutoFit/>
          </a:bodyPr>
          <a:lstStyle/>
          <a:p>
            <a:r>
              <a:rPr lang="en-GB" b="1" dirty="0" smtClean="0">
                <a:solidFill>
                  <a:schemeClr val="bg1"/>
                </a:solidFill>
              </a:rPr>
              <a:t>Three classes of Lever</a:t>
            </a:r>
            <a:endParaRPr lang="en-GB" b="1" dirty="0">
              <a:solidFill>
                <a:schemeClr val="bg1"/>
              </a:solidFill>
            </a:endParaRPr>
          </a:p>
        </p:txBody>
      </p:sp>
    </p:spTree>
    <p:extLst>
      <p:ext uri="{BB962C8B-B14F-4D97-AF65-F5344CB8AC3E}">
        <p14:creationId xmlns:p14="http://schemas.microsoft.com/office/powerpoint/2010/main" val="72963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23214" y="1043940"/>
            <a:ext cx="3780000" cy="4680000"/>
            <a:chOff x="323214" y="358140"/>
            <a:chExt cx="3780000" cy="4680000"/>
          </a:xfrm>
        </p:grpSpPr>
        <p:sp>
          <p:nvSpPr>
            <p:cNvPr id="3" name="TextBox 2"/>
            <p:cNvSpPr txBox="1"/>
            <p:nvPr/>
          </p:nvSpPr>
          <p:spPr>
            <a:xfrm>
              <a:off x="323214" y="392782"/>
              <a:ext cx="3750467" cy="2308324"/>
            </a:xfrm>
            <a:prstGeom prst="rect">
              <a:avLst/>
            </a:prstGeom>
            <a:noFill/>
          </p:spPr>
          <p:txBody>
            <a:bodyPr wrap="square" rtlCol="0">
              <a:spAutoFit/>
            </a:bodyPr>
            <a:lstStyle/>
            <a:p>
              <a:r>
                <a:rPr lang="en-GB" b="1" u="sng" dirty="0" smtClean="0">
                  <a:solidFill>
                    <a:schemeClr val="bg1"/>
                  </a:solidFill>
                </a:rPr>
                <a:t>Class 1 lever</a:t>
              </a:r>
            </a:p>
            <a:p>
              <a:r>
                <a:rPr lang="en-GB" dirty="0" smtClean="0">
                  <a:solidFill>
                    <a:schemeClr val="bg1"/>
                  </a:solidFill>
                </a:rPr>
                <a:t>The fulcrum (pivot point) is between the load and force.</a:t>
              </a:r>
            </a:p>
            <a:p>
              <a:r>
                <a:rPr lang="en-GB" dirty="0" smtClean="0">
                  <a:solidFill>
                    <a:schemeClr val="bg1"/>
                  </a:solidFill>
                </a:rPr>
                <a:t>The nearer the fulcrum is to the load the less force is needed to move it.</a:t>
              </a:r>
              <a:endParaRPr lang="en-GB" dirty="0">
                <a:solidFill>
                  <a:schemeClr val="bg1"/>
                </a:solidFill>
              </a:endParaRPr>
            </a:p>
          </p:txBody>
        </p:sp>
        <p:grpSp>
          <p:nvGrpSpPr>
            <p:cNvPr id="4" name="Group 3"/>
            <p:cNvGrpSpPr/>
            <p:nvPr/>
          </p:nvGrpSpPr>
          <p:grpSpPr>
            <a:xfrm>
              <a:off x="488102" y="3474708"/>
              <a:ext cx="3187700" cy="1469690"/>
              <a:chOff x="2368549" y="2325420"/>
              <a:chExt cx="3187700" cy="1469690"/>
            </a:xfrm>
          </p:grpSpPr>
          <p:sp>
            <p:nvSpPr>
              <p:cNvPr id="6" name="Isosceles Triangle 5"/>
              <p:cNvSpPr/>
              <p:nvPr/>
            </p:nvSpPr>
            <p:spPr>
              <a:xfrm>
                <a:off x="3302000" y="3225800"/>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rot="20816952">
                <a:off x="2368549" y="2325420"/>
                <a:ext cx="3187700" cy="835915"/>
                <a:chOff x="7099299" y="1522800"/>
                <a:chExt cx="3187700" cy="835915"/>
              </a:xfrm>
            </p:grpSpPr>
            <p:sp>
              <p:nvSpPr>
                <p:cNvPr id="8" name="Rectangle 7"/>
                <p:cNvSpPr/>
                <p:nvPr/>
              </p:nvSpPr>
              <p:spPr>
                <a:xfrm>
                  <a:off x="7099299" y="2244415"/>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rapezoid 8"/>
                <p:cNvSpPr/>
                <p:nvPr/>
              </p:nvSpPr>
              <p:spPr>
                <a:xfrm>
                  <a:off x="7251700" y="1739900"/>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7299694" y="1918900"/>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1" name="Oval 10"/>
                <p:cNvSpPr/>
                <p:nvPr/>
              </p:nvSpPr>
              <p:spPr>
                <a:xfrm>
                  <a:off x="7448550" y="1548199"/>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a:off x="9893299" y="1522800"/>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 name="Rectangle 4"/>
            <p:cNvSpPr/>
            <p:nvPr/>
          </p:nvSpPr>
          <p:spPr>
            <a:xfrm>
              <a:off x="323214" y="358140"/>
              <a:ext cx="3780000" cy="4680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p:cNvSpPr txBox="1"/>
          <p:nvPr/>
        </p:nvSpPr>
        <p:spPr>
          <a:xfrm>
            <a:off x="4549902" y="210665"/>
            <a:ext cx="3381503" cy="461665"/>
          </a:xfrm>
          <a:prstGeom prst="rect">
            <a:avLst/>
          </a:prstGeom>
          <a:noFill/>
        </p:spPr>
        <p:txBody>
          <a:bodyPr wrap="none" rtlCol="0">
            <a:spAutoFit/>
          </a:bodyPr>
          <a:lstStyle/>
          <a:p>
            <a:r>
              <a:rPr lang="en-GB" b="1" dirty="0" smtClean="0">
                <a:solidFill>
                  <a:schemeClr val="bg1"/>
                </a:solidFill>
              </a:rPr>
              <a:t>Examples of class 1 Lever</a:t>
            </a:r>
            <a:endParaRPr lang="en-GB" b="1" dirty="0">
              <a:solidFill>
                <a:schemeClr val="bg1"/>
              </a:solidFill>
            </a:endParaRPr>
          </a:p>
        </p:txBody>
      </p:sp>
      <p:grpSp>
        <p:nvGrpSpPr>
          <p:cNvPr id="23" name="Group 22"/>
          <p:cNvGrpSpPr/>
          <p:nvPr/>
        </p:nvGrpSpPr>
        <p:grpSpPr>
          <a:xfrm>
            <a:off x="8065320" y="2895891"/>
            <a:ext cx="3961315" cy="2720279"/>
            <a:chOff x="5535084" y="892987"/>
            <a:chExt cx="3961315" cy="2720279"/>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35084" y="1373790"/>
              <a:ext cx="2863180" cy="1717908"/>
            </a:xfrm>
            <a:prstGeom prst="rect">
              <a:avLst/>
            </a:prstGeom>
          </p:spPr>
        </p:pic>
        <p:sp>
          <p:nvSpPr>
            <p:cNvPr id="15" name="Oval 14"/>
            <p:cNvSpPr/>
            <p:nvPr/>
          </p:nvSpPr>
          <p:spPr>
            <a:xfrm>
              <a:off x="7061200" y="2146300"/>
              <a:ext cx="165100" cy="1651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own Arrow 15"/>
            <p:cNvSpPr/>
            <p:nvPr/>
          </p:nvSpPr>
          <p:spPr>
            <a:xfrm rot="20197053">
              <a:off x="7759955" y="1223737"/>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rot="9393559">
              <a:off x="5796009" y="2523791"/>
              <a:ext cx="393700" cy="7251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7080974" y="892987"/>
              <a:ext cx="699102" cy="646331"/>
            </a:xfrm>
            <a:prstGeom prst="rect">
              <a:avLst/>
            </a:prstGeom>
            <a:noFill/>
          </p:spPr>
          <p:txBody>
            <a:bodyPr wrap="none" rtlCol="0">
              <a:spAutoFit/>
            </a:bodyPr>
            <a:lstStyle/>
            <a:p>
              <a:r>
                <a:rPr lang="en-GB" sz="1800" dirty="0" smtClean="0">
                  <a:solidFill>
                    <a:schemeClr val="bg1"/>
                  </a:solidFill>
                </a:rPr>
                <a:t>Input</a:t>
              </a:r>
            </a:p>
            <a:p>
              <a:r>
                <a:rPr lang="en-GB" sz="1800" dirty="0" smtClean="0">
                  <a:solidFill>
                    <a:schemeClr val="bg1"/>
                  </a:solidFill>
                </a:rPr>
                <a:t>Force</a:t>
              </a:r>
              <a:endParaRPr lang="en-GB" sz="1800" dirty="0">
                <a:solidFill>
                  <a:schemeClr val="bg1"/>
                </a:solidFill>
              </a:endParaRPr>
            </a:p>
          </p:txBody>
        </p:sp>
        <p:sp>
          <p:nvSpPr>
            <p:cNvPr id="19" name="TextBox 18"/>
            <p:cNvSpPr txBox="1"/>
            <p:nvPr/>
          </p:nvSpPr>
          <p:spPr>
            <a:xfrm>
              <a:off x="6224649" y="2966935"/>
              <a:ext cx="856325" cy="646331"/>
            </a:xfrm>
            <a:prstGeom prst="rect">
              <a:avLst/>
            </a:prstGeom>
            <a:noFill/>
          </p:spPr>
          <p:txBody>
            <a:bodyPr wrap="none" rtlCol="0">
              <a:spAutoFit/>
            </a:bodyPr>
            <a:lstStyle/>
            <a:p>
              <a:r>
                <a:rPr lang="en-GB" sz="1800" dirty="0" smtClean="0">
                  <a:solidFill>
                    <a:schemeClr val="bg1"/>
                  </a:solidFill>
                </a:rPr>
                <a:t>Output</a:t>
              </a:r>
            </a:p>
            <a:p>
              <a:r>
                <a:rPr lang="en-GB" sz="1800" dirty="0" smtClean="0">
                  <a:solidFill>
                    <a:schemeClr val="bg1"/>
                  </a:solidFill>
                </a:rPr>
                <a:t>Force</a:t>
              </a:r>
              <a:endParaRPr lang="en-GB" sz="1800" dirty="0">
                <a:solidFill>
                  <a:schemeClr val="bg1"/>
                </a:solidFill>
              </a:endParaRPr>
            </a:p>
          </p:txBody>
        </p:sp>
        <p:sp>
          <p:nvSpPr>
            <p:cNvPr id="20" name="TextBox 19"/>
            <p:cNvSpPr txBox="1"/>
            <p:nvPr/>
          </p:nvSpPr>
          <p:spPr>
            <a:xfrm>
              <a:off x="8547100" y="2146300"/>
              <a:ext cx="949299" cy="369332"/>
            </a:xfrm>
            <a:prstGeom prst="rect">
              <a:avLst/>
            </a:prstGeom>
            <a:noFill/>
          </p:spPr>
          <p:txBody>
            <a:bodyPr wrap="none" rtlCol="0">
              <a:spAutoFit/>
            </a:bodyPr>
            <a:lstStyle/>
            <a:p>
              <a:r>
                <a:rPr lang="en-GB" sz="1800" dirty="0" smtClean="0">
                  <a:solidFill>
                    <a:schemeClr val="bg1"/>
                  </a:solidFill>
                </a:rPr>
                <a:t>Fulcrum</a:t>
              </a:r>
              <a:endParaRPr lang="en-GB" dirty="0">
                <a:solidFill>
                  <a:schemeClr val="bg1"/>
                </a:solidFill>
              </a:endParaRPr>
            </a:p>
          </p:txBody>
        </p:sp>
        <p:cxnSp>
          <p:nvCxnSpPr>
            <p:cNvPr id="22" name="Straight Arrow Connector 21"/>
            <p:cNvCxnSpPr/>
            <p:nvPr/>
          </p:nvCxnSpPr>
          <p:spPr>
            <a:xfrm flipH="1" flipV="1">
              <a:off x="7226300" y="2227932"/>
              <a:ext cx="1320800" cy="131447"/>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4839288" y="605093"/>
            <a:ext cx="3915597" cy="3322408"/>
            <a:chOff x="4839288" y="605093"/>
            <a:chExt cx="3915597" cy="3322408"/>
          </a:xfrm>
        </p:grpSpPr>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9288" y="605093"/>
              <a:ext cx="3322408" cy="3322408"/>
            </a:xfrm>
            <a:prstGeom prst="rect">
              <a:avLst/>
            </a:prstGeom>
          </p:spPr>
        </p:pic>
        <p:cxnSp>
          <p:nvCxnSpPr>
            <p:cNvPr id="25" name="Straight Arrow Connector 24"/>
            <p:cNvCxnSpPr/>
            <p:nvPr/>
          </p:nvCxnSpPr>
          <p:spPr>
            <a:xfrm flipH="1" flipV="1">
              <a:off x="6500492" y="2477262"/>
              <a:ext cx="1320800" cy="131447"/>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Isosceles Triangle 25"/>
            <p:cNvSpPr/>
            <p:nvPr/>
          </p:nvSpPr>
          <p:spPr>
            <a:xfrm>
              <a:off x="6329361" y="2477262"/>
              <a:ext cx="348375" cy="137349"/>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7805586" y="2395456"/>
              <a:ext cx="949299" cy="369332"/>
            </a:xfrm>
            <a:prstGeom prst="rect">
              <a:avLst/>
            </a:prstGeom>
            <a:noFill/>
          </p:spPr>
          <p:txBody>
            <a:bodyPr wrap="none" rtlCol="0">
              <a:spAutoFit/>
            </a:bodyPr>
            <a:lstStyle/>
            <a:p>
              <a:r>
                <a:rPr lang="en-GB" sz="1800" dirty="0" smtClean="0">
                  <a:solidFill>
                    <a:schemeClr val="bg1"/>
                  </a:solidFill>
                </a:rPr>
                <a:t>Fulcrum</a:t>
              </a:r>
              <a:endParaRPr lang="en-GB" dirty="0">
                <a:solidFill>
                  <a:schemeClr val="bg1"/>
                </a:solidFill>
              </a:endParaRPr>
            </a:p>
          </p:txBody>
        </p:sp>
      </p:grpSp>
    </p:spTree>
    <p:extLst>
      <p:ext uri="{BB962C8B-B14F-4D97-AF65-F5344CB8AC3E}">
        <p14:creationId xmlns:p14="http://schemas.microsoft.com/office/powerpoint/2010/main" val="48828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1511" y="1046480"/>
            <a:ext cx="3780000" cy="4680000"/>
            <a:chOff x="4173854" y="360680"/>
            <a:chExt cx="3780000" cy="4680000"/>
          </a:xfrm>
        </p:grpSpPr>
        <p:sp>
          <p:nvSpPr>
            <p:cNvPr id="3" name="TextBox 2"/>
            <p:cNvSpPr txBox="1"/>
            <p:nvPr/>
          </p:nvSpPr>
          <p:spPr>
            <a:xfrm>
              <a:off x="4214495" y="402942"/>
              <a:ext cx="3639186" cy="2677656"/>
            </a:xfrm>
            <a:prstGeom prst="rect">
              <a:avLst/>
            </a:prstGeom>
            <a:noFill/>
          </p:spPr>
          <p:txBody>
            <a:bodyPr wrap="square" rtlCol="0">
              <a:spAutoFit/>
            </a:bodyPr>
            <a:lstStyle/>
            <a:p>
              <a:r>
                <a:rPr lang="en-GB" b="1" u="sng" dirty="0" smtClean="0">
                  <a:solidFill>
                    <a:schemeClr val="bg1"/>
                  </a:solidFill>
                </a:rPr>
                <a:t>Class 2 lever</a:t>
              </a:r>
            </a:p>
            <a:p>
              <a:r>
                <a:rPr lang="en-GB" dirty="0" smtClean="0">
                  <a:solidFill>
                    <a:schemeClr val="bg1"/>
                  </a:solidFill>
                </a:rPr>
                <a:t>The load and the force are on the same side of the of the fulcrum.</a:t>
              </a:r>
            </a:p>
            <a:p>
              <a:r>
                <a:rPr lang="en-GB" dirty="0" smtClean="0">
                  <a:solidFill>
                    <a:schemeClr val="bg1"/>
                  </a:solidFill>
                </a:rPr>
                <a:t>The nearer the load is to the fulcrum the less force is needed to move it.</a:t>
              </a:r>
              <a:endParaRPr lang="en-GB" dirty="0">
                <a:solidFill>
                  <a:schemeClr val="bg1"/>
                </a:solidFill>
              </a:endParaRPr>
            </a:p>
          </p:txBody>
        </p:sp>
        <p:grpSp>
          <p:nvGrpSpPr>
            <p:cNvPr id="4" name="Group 3"/>
            <p:cNvGrpSpPr/>
            <p:nvPr/>
          </p:nvGrpSpPr>
          <p:grpSpPr>
            <a:xfrm>
              <a:off x="4232311" y="3241038"/>
              <a:ext cx="3318334" cy="1703360"/>
              <a:chOff x="7911253" y="1742630"/>
              <a:chExt cx="3318334" cy="1703360"/>
            </a:xfrm>
          </p:grpSpPr>
          <p:sp>
            <p:nvSpPr>
              <p:cNvPr id="6" name="Isosceles Triangle 5"/>
              <p:cNvSpPr/>
              <p:nvPr/>
            </p:nvSpPr>
            <p:spPr>
              <a:xfrm>
                <a:off x="7911253" y="2876680"/>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rot="20807498">
                <a:off x="8041887" y="1742630"/>
                <a:ext cx="3187700" cy="1512501"/>
                <a:chOff x="6977802" y="2001699"/>
                <a:chExt cx="3187700" cy="1512501"/>
              </a:xfrm>
            </p:grpSpPr>
            <p:sp>
              <p:nvSpPr>
                <p:cNvPr id="8" name="Trapezoid 7"/>
                <p:cNvSpPr/>
                <p:nvPr/>
              </p:nvSpPr>
              <p:spPr>
                <a:xfrm>
                  <a:off x="7650903" y="2193400"/>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7698897" y="2372400"/>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0" name="Oval 9"/>
                <p:cNvSpPr/>
                <p:nvPr/>
              </p:nvSpPr>
              <p:spPr>
                <a:xfrm>
                  <a:off x="7847753" y="2001699"/>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Down Arrow 10"/>
                <p:cNvSpPr/>
                <p:nvPr/>
              </p:nvSpPr>
              <p:spPr>
                <a:xfrm flipV="1">
                  <a:off x="9771802" y="2789100"/>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6977802" y="2697915"/>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 name="Rectangle 4"/>
            <p:cNvSpPr/>
            <p:nvPr/>
          </p:nvSpPr>
          <p:spPr>
            <a:xfrm>
              <a:off x="4173854" y="360680"/>
              <a:ext cx="3780000" cy="4680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p:cNvGrpSpPr/>
          <p:nvPr/>
        </p:nvGrpSpPr>
        <p:grpSpPr>
          <a:xfrm>
            <a:off x="7350810" y="2505548"/>
            <a:ext cx="3787089" cy="2924214"/>
            <a:chOff x="7350810" y="2505548"/>
            <a:chExt cx="3787089" cy="2924214"/>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0810" y="3031499"/>
              <a:ext cx="3787089" cy="2340336"/>
            </a:xfrm>
            <a:prstGeom prst="rect">
              <a:avLst/>
            </a:prstGeom>
          </p:spPr>
        </p:pic>
        <p:sp>
          <p:nvSpPr>
            <p:cNvPr id="21" name="Isosceles Triangle 20"/>
            <p:cNvSpPr/>
            <p:nvPr/>
          </p:nvSpPr>
          <p:spPr>
            <a:xfrm>
              <a:off x="7424991" y="4860452"/>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Down Arrow 21"/>
            <p:cNvSpPr/>
            <p:nvPr/>
          </p:nvSpPr>
          <p:spPr>
            <a:xfrm rot="9432573" flipV="1">
              <a:off x="9708866" y="2750819"/>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Down Arrow 22"/>
            <p:cNvSpPr/>
            <p:nvPr/>
          </p:nvSpPr>
          <p:spPr>
            <a:xfrm rot="20068978" flipV="1">
              <a:off x="8232888" y="3862143"/>
              <a:ext cx="393700" cy="7251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p:cNvSpPr txBox="1"/>
            <p:nvPr/>
          </p:nvSpPr>
          <p:spPr>
            <a:xfrm>
              <a:off x="9065110" y="2505548"/>
              <a:ext cx="699102" cy="646331"/>
            </a:xfrm>
            <a:prstGeom prst="rect">
              <a:avLst/>
            </a:prstGeom>
            <a:noFill/>
          </p:spPr>
          <p:txBody>
            <a:bodyPr wrap="none" rtlCol="0">
              <a:spAutoFit/>
            </a:bodyPr>
            <a:lstStyle/>
            <a:p>
              <a:r>
                <a:rPr lang="en-GB" sz="1800" dirty="0" smtClean="0">
                  <a:solidFill>
                    <a:schemeClr val="bg1"/>
                  </a:solidFill>
                </a:rPr>
                <a:t>Input</a:t>
              </a:r>
            </a:p>
            <a:p>
              <a:r>
                <a:rPr lang="en-GB" sz="1800" dirty="0" smtClean="0">
                  <a:solidFill>
                    <a:schemeClr val="bg1"/>
                  </a:solidFill>
                </a:rPr>
                <a:t>Force</a:t>
              </a:r>
              <a:endParaRPr lang="en-GB" sz="1800" dirty="0">
                <a:solidFill>
                  <a:schemeClr val="bg1"/>
                </a:solidFill>
              </a:endParaRPr>
            </a:p>
          </p:txBody>
        </p:sp>
        <p:sp>
          <p:nvSpPr>
            <p:cNvPr id="25" name="TextBox 24"/>
            <p:cNvSpPr txBox="1"/>
            <p:nvPr/>
          </p:nvSpPr>
          <p:spPr>
            <a:xfrm>
              <a:off x="7547018" y="3578362"/>
              <a:ext cx="856325" cy="646331"/>
            </a:xfrm>
            <a:prstGeom prst="rect">
              <a:avLst/>
            </a:prstGeom>
            <a:noFill/>
          </p:spPr>
          <p:txBody>
            <a:bodyPr wrap="none" rtlCol="0">
              <a:spAutoFit/>
            </a:bodyPr>
            <a:lstStyle/>
            <a:p>
              <a:r>
                <a:rPr lang="en-GB" sz="1800" dirty="0" smtClean="0">
                  <a:solidFill>
                    <a:schemeClr val="bg1"/>
                  </a:solidFill>
                </a:rPr>
                <a:t>Output</a:t>
              </a:r>
            </a:p>
            <a:p>
              <a:r>
                <a:rPr lang="en-GB" sz="1800" dirty="0" smtClean="0">
                  <a:solidFill>
                    <a:schemeClr val="bg1"/>
                  </a:solidFill>
                </a:rPr>
                <a:t>Force</a:t>
              </a:r>
              <a:endParaRPr lang="en-GB" sz="1800" dirty="0">
                <a:solidFill>
                  <a:schemeClr val="bg1"/>
                </a:solidFill>
              </a:endParaRPr>
            </a:p>
          </p:txBody>
        </p:sp>
      </p:grpSp>
      <p:grpSp>
        <p:nvGrpSpPr>
          <p:cNvPr id="31" name="Group 30"/>
          <p:cNvGrpSpPr/>
          <p:nvPr/>
        </p:nvGrpSpPr>
        <p:grpSpPr>
          <a:xfrm>
            <a:off x="4490480" y="636025"/>
            <a:ext cx="4611965" cy="3429794"/>
            <a:chOff x="4490480" y="636025"/>
            <a:chExt cx="4611965" cy="3429794"/>
          </a:xfrm>
        </p:grpSpPr>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8106" y="636025"/>
              <a:ext cx="3429794" cy="3429794"/>
            </a:xfrm>
            <a:prstGeom prst="rect">
              <a:avLst/>
            </a:prstGeom>
          </p:spPr>
        </p:pic>
        <p:sp>
          <p:nvSpPr>
            <p:cNvPr id="16" name="Isosceles Triangle 15"/>
            <p:cNvSpPr/>
            <p:nvPr/>
          </p:nvSpPr>
          <p:spPr>
            <a:xfrm>
              <a:off x="5321862" y="2828714"/>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rot="20807498" flipV="1">
              <a:off x="8126566" y="1081867"/>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6171028" y="1718919"/>
              <a:ext cx="874983" cy="461665"/>
            </a:xfrm>
            <a:prstGeom prst="rect">
              <a:avLst/>
            </a:prstGeom>
            <a:noFill/>
          </p:spPr>
          <p:txBody>
            <a:bodyPr wrap="none" rtlCol="0">
              <a:spAutoFit/>
            </a:bodyPr>
            <a:lstStyle/>
            <a:p>
              <a:r>
                <a:rPr lang="en-GB" dirty="0" smtClean="0">
                  <a:solidFill>
                    <a:schemeClr val="bg1"/>
                  </a:solidFill>
                </a:rPr>
                <a:t>LOAD</a:t>
              </a:r>
              <a:endParaRPr lang="en-GB" dirty="0">
                <a:solidFill>
                  <a:schemeClr val="bg1"/>
                </a:solidFill>
              </a:endParaRPr>
            </a:p>
          </p:txBody>
        </p:sp>
        <p:cxnSp>
          <p:nvCxnSpPr>
            <p:cNvPr id="27" name="Straight Arrow Connector 26"/>
            <p:cNvCxnSpPr/>
            <p:nvPr/>
          </p:nvCxnSpPr>
          <p:spPr>
            <a:xfrm>
              <a:off x="5130796" y="2167884"/>
              <a:ext cx="521861" cy="64813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490480" y="1888523"/>
              <a:ext cx="949299" cy="369332"/>
            </a:xfrm>
            <a:prstGeom prst="rect">
              <a:avLst/>
            </a:prstGeom>
            <a:noFill/>
          </p:spPr>
          <p:txBody>
            <a:bodyPr wrap="none" rtlCol="0">
              <a:spAutoFit/>
            </a:bodyPr>
            <a:lstStyle/>
            <a:p>
              <a:r>
                <a:rPr lang="en-GB" sz="1800" dirty="0" smtClean="0">
                  <a:solidFill>
                    <a:schemeClr val="bg1"/>
                  </a:solidFill>
                </a:rPr>
                <a:t>Fulcrum</a:t>
              </a:r>
              <a:endParaRPr lang="en-GB" dirty="0">
                <a:solidFill>
                  <a:schemeClr val="bg1"/>
                </a:solidFill>
              </a:endParaRPr>
            </a:p>
          </p:txBody>
        </p:sp>
        <p:sp>
          <p:nvSpPr>
            <p:cNvPr id="30" name="TextBox 29"/>
            <p:cNvSpPr txBox="1"/>
            <p:nvPr/>
          </p:nvSpPr>
          <p:spPr>
            <a:xfrm>
              <a:off x="8403343" y="915284"/>
              <a:ext cx="699102" cy="646331"/>
            </a:xfrm>
            <a:prstGeom prst="rect">
              <a:avLst/>
            </a:prstGeom>
            <a:noFill/>
          </p:spPr>
          <p:txBody>
            <a:bodyPr wrap="none" rtlCol="0">
              <a:spAutoFit/>
            </a:bodyPr>
            <a:lstStyle/>
            <a:p>
              <a:r>
                <a:rPr lang="en-GB" sz="1800" dirty="0" smtClean="0">
                  <a:solidFill>
                    <a:schemeClr val="bg1"/>
                  </a:solidFill>
                </a:rPr>
                <a:t>Input</a:t>
              </a:r>
            </a:p>
            <a:p>
              <a:r>
                <a:rPr lang="en-GB" sz="1800" dirty="0" smtClean="0">
                  <a:solidFill>
                    <a:schemeClr val="bg1"/>
                  </a:solidFill>
                </a:rPr>
                <a:t>Force</a:t>
              </a:r>
              <a:endParaRPr lang="en-GB" sz="1800" dirty="0">
                <a:solidFill>
                  <a:schemeClr val="bg1"/>
                </a:solidFill>
              </a:endParaRPr>
            </a:p>
          </p:txBody>
        </p:sp>
      </p:grpSp>
      <p:sp>
        <p:nvSpPr>
          <p:cNvPr id="33" name="TextBox 32"/>
          <p:cNvSpPr txBox="1"/>
          <p:nvPr/>
        </p:nvSpPr>
        <p:spPr>
          <a:xfrm>
            <a:off x="4549902" y="210665"/>
            <a:ext cx="3381503" cy="461665"/>
          </a:xfrm>
          <a:prstGeom prst="rect">
            <a:avLst/>
          </a:prstGeom>
          <a:noFill/>
        </p:spPr>
        <p:txBody>
          <a:bodyPr wrap="none" rtlCol="0">
            <a:spAutoFit/>
          </a:bodyPr>
          <a:lstStyle/>
          <a:p>
            <a:r>
              <a:rPr lang="en-GB" b="1" dirty="0" smtClean="0">
                <a:solidFill>
                  <a:schemeClr val="bg1"/>
                </a:solidFill>
              </a:rPr>
              <a:t>Examples of class 2 Lever</a:t>
            </a:r>
            <a:endParaRPr lang="en-GB" b="1" dirty="0">
              <a:solidFill>
                <a:schemeClr val="bg1"/>
              </a:solidFill>
            </a:endParaRPr>
          </a:p>
        </p:txBody>
      </p:sp>
    </p:spTree>
    <p:extLst>
      <p:ext uri="{BB962C8B-B14F-4D97-AF65-F5344CB8AC3E}">
        <p14:creationId xmlns:p14="http://schemas.microsoft.com/office/powerpoint/2010/main" val="7437538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6394" y="1043940"/>
            <a:ext cx="3780000" cy="4680000"/>
            <a:chOff x="8126094" y="358140"/>
            <a:chExt cx="3780000" cy="4680000"/>
          </a:xfrm>
        </p:grpSpPr>
        <p:grpSp>
          <p:nvGrpSpPr>
            <p:cNvPr id="3" name="Group 2"/>
            <p:cNvGrpSpPr/>
            <p:nvPr/>
          </p:nvGrpSpPr>
          <p:grpSpPr>
            <a:xfrm>
              <a:off x="8339804" y="3380019"/>
              <a:ext cx="3187700" cy="1565502"/>
              <a:chOff x="6839704" y="2345721"/>
              <a:chExt cx="3187700" cy="1565502"/>
            </a:xfrm>
          </p:grpSpPr>
          <p:sp>
            <p:nvSpPr>
              <p:cNvPr id="6" name="Isosceles Triangle 5"/>
              <p:cNvSpPr/>
              <p:nvPr/>
            </p:nvSpPr>
            <p:spPr>
              <a:xfrm>
                <a:off x="7172444" y="3341913"/>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rot="20925851">
                <a:off x="6839704" y="2345721"/>
                <a:ext cx="3187700" cy="1525200"/>
                <a:chOff x="6839704" y="2345721"/>
                <a:chExt cx="3187700" cy="1525200"/>
              </a:xfrm>
            </p:grpSpPr>
            <p:sp>
              <p:nvSpPr>
                <p:cNvPr id="8" name="Rectangle 7"/>
                <p:cNvSpPr/>
                <p:nvPr/>
              </p:nvSpPr>
              <p:spPr>
                <a:xfrm>
                  <a:off x="6839704" y="3041937"/>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rapezoid 8"/>
                <p:cNvSpPr/>
                <p:nvPr/>
              </p:nvSpPr>
              <p:spPr>
                <a:xfrm>
                  <a:off x="9227305" y="2537421"/>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9275299" y="2716422"/>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1" name="Oval 10"/>
                <p:cNvSpPr/>
                <p:nvPr/>
              </p:nvSpPr>
              <p:spPr>
                <a:xfrm>
                  <a:off x="9424155" y="2345721"/>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flipV="1">
                  <a:off x="8173204" y="3145821"/>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 name="TextBox 3"/>
            <p:cNvSpPr txBox="1"/>
            <p:nvPr/>
          </p:nvSpPr>
          <p:spPr>
            <a:xfrm>
              <a:off x="8166735" y="413102"/>
              <a:ext cx="3639186" cy="2677656"/>
            </a:xfrm>
            <a:prstGeom prst="rect">
              <a:avLst/>
            </a:prstGeom>
            <a:noFill/>
          </p:spPr>
          <p:txBody>
            <a:bodyPr wrap="square" rtlCol="0">
              <a:spAutoFit/>
            </a:bodyPr>
            <a:lstStyle/>
            <a:p>
              <a:r>
                <a:rPr lang="en-GB" b="1" u="sng" dirty="0" smtClean="0">
                  <a:solidFill>
                    <a:schemeClr val="bg1"/>
                  </a:solidFill>
                </a:rPr>
                <a:t>Class 3 lever</a:t>
              </a:r>
            </a:p>
            <a:p>
              <a:r>
                <a:rPr lang="en-GB" dirty="0" smtClean="0">
                  <a:solidFill>
                    <a:schemeClr val="bg1"/>
                  </a:solidFill>
                </a:rPr>
                <a:t>The force is acting between the fulcrum and the load.</a:t>
              </a:r>
            </a:p>
            <a:p>
              <a:r>
                <a:rPr lang="en-GB" dirty="0" smtClean="0">
                  <a:solidFill>
                    <a:schemeClr val="bg1"/>
                  </a:solidFill>
                </a:rPr>
                <a:t>Unlike class 1 and class 2 levers a class 3 lever delivers no Mechanical Advantage</a:t>
              </a:r>
              <a:endParaRPr lang="en-GB" dirty="0">
                <a:solidFill>
                  <a:schemeClr val="bg1"/>
                </a:solidFill>
              </a:endParaRPr>
            </a:p>
          </p:txBody>
        </p:sp>
        <p:sp>
          <p:nvSpPr>
            <p:cNvPr id="5" name="Rectangle 4"/>
            <p:cNvSpPr/>
            <p:nvPr/>
          </p:nvSpPr>
          <p:spPr>
            <a:xfrm>
              <a:off x="8126094" y="358140"/>
              <a:ext cx="3780000" cy="4680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8" name="Group 37"/>
          <p:cNvGrpSpPr/>
          <p:nvPr/>
        </p:nvGrpSpPr>
        <p:grpSpPr>
          <a:xfrm>
            <a:off x="4406900" y="816071"/>
            <a:ext cx="4573995" cy="2526466"/>
            <a:chOff x="5257800" y="295371"/>
            <a:chExt cx="4573995" cy="2526466"/>
          </a:xfrm>
        </p:grpSpPr>
        <p:pic>
          <p:nvPicPr>
            <p:cNvPr id="15" name="Picture 1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5257800" y="1131671"/>
              <a:ext cx="4254500" cy="1690166"/>
            </a:xfrm>
            <a:prstGeom prst="rect">
              <a:avLst/>
            </a:prstGeom>
          </p:spPr>
        </p:pic>
        <p:sp>
          <p:nvSpPr>
            <p:cNvPr id="18" name="Isosceles Triangle 17"/>
            <p:cNvSpPr/>
            <p:nvPr/>
          </p:nvSpPr>
          <p:spPr>
            <a:xfrm>
              <a:off x="5321862" y="2153075"/>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own Arrow 18"/>
            <p:cNvSpPr/>
            <p:nvPr/>
          </p:nvSpPr>
          <p:spPr>
            <a:xfrm rot="10280822" flipV="1">
              <a:off x="7856023" y="602115"/>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own Arrow 19"/>
            <p:cNvSpPr/>
            <p:nvPr/>
          </p:nvSpPr>
          <p:spPr>
            <a:xfrm rot="21144942" flipV="1">
              <a:off x="8663918" y="1405147"/>
              <a:ext cx="393700" cy="725100"/>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1" name="Straight Arrow Connector 20"/>
            <p:cNvCxnSpPr/>
            <p:nvPr/>
          </p:nvCxnSpPr>
          <p:spPr>
            <a:xfrm flipH="1">
              <a:off x="5652657" y="1283568"/>
              <a:ext cx="141488" cy="872046"/>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617122" y="983373"/>
              <a:ext cx="949299" cy="369332"/>
            </a:xfrm>
            <a:prstGeom prst="rect">
              <a:avLst/>
            </a:prstGeom>
            <a:noFill/>
          </p:spPr>
          <p:txBody>
            <a:bodyPr wrap="none" rtlCol="0">
              <a:spAutoFit/>
            </a:bodyPr>
            <a:lstStyle/>
            <a:p>
              <a:r>
                <a:rPr lang="en-GB" sz="1800" dirty="0" smtClean="0">
                  <a:solidFill>
                    <a:schemeClr val="bg1"/>
                  </a:solidFill>
                </a:rPr>
                <a:t>Fulcrum</a:t>
              </a:r>
              <a:endParaRPr lang="en-GB" dirty="0">
                <a:solidFill>
                  <a:schemeClr val="bg1"/>
                </a:solidFill>
              </a:endParaRPr>
            </a:p>
          </p:txBody>
        </p:sp>
        <p:sp>
          <p:nvSpPr>
            <p:cNvPr id="32" name="TextBox 31"/>
            <p:cNvSpPr txBox="1"/>
            <p:nvPr/>
          </p:nvSpPr>
          <p:spPr>
            <a:xfrm>
              <a:off x="7239056" y="295371"/>
              <a:ext cx="699102" cy="646331"/>
            </a:xfrm>
            <a:prstGeom prst="rect">
              <a:avLst/>
            </a:prstGeom>
            <a:noFill/>
          </p:spPr>
          <p:txBody>
            <a:bodyPr wrap="none" rtlCol="0">
              <a:spAutoFit/>
            </a:bodyPr>
            <a:lstStyle/>
            <a:p>
              <a:r>
                <a:rPr lang="en-GB" sz="1800" dirty="0" smtClean="0">
                  <a:solidFill>
                    <a:schemeClr val="bg1"/>
                  </a:solidFill>
                </a:rPr>
                <a:t>Input</a:t>
              </a:r>
            </a:p>
            <a:p>
              <a:r>
                <a:rPr lang="en-GB" sz="1800" dirty="0" smtClean="0">
                  <a:solidFill>
                    <a:schemeClr val="bg1"/>
                  </a:solidFill>
                </a:rPr>
                <a:t>Force</a:t>
              </a:r>
              <a:endParaRPr lang="en-GB" sz="1800" dirty="0">
                <a:solidFill>
                  <a:schemeClr val="bg1"/>
                </a:solidFill>
              </a:endParaRPr>
            </a:p>
          </p:txBody>
        </p:sp>
        <p:sp>
          <p:nvSpPr>
            <p:cNvPr id="36" name="TextBox 35"/>
            <p:cNvSpPr txBox="1"/>
            <p:nvPr/>
          </p:nvSpPr>
          <p:spPr>
            <a:xfrm>
              <a:off x="8975470" y="1668841"/>
              <a:ext cx="856325" cy="646331"/>
            </a:xfrm>
            <a:prstGeom prst="rect">
              <a:avLst/>
            </a:prstGeom>
            <a:noFill/>
          </p:spPr>
          <p:txBody>
            <a:bodyPr wrap="none" rtlCol="0">
              <a:spAutoFit/>
            </a:bodyPr>
            <a:lstStyle/>
            <a:p>
              <a:r>
                <a:rPr lang="en-GB" sz="1800" dirty="0" smtClean="0">
                  <a:solidFill>
                    <a:schemeClr val="bg1"/>
                  </a:solidFill>
                </a:rPr>
                <a:t>Output</a:t>
              </a:r>
            </a:p>
            <a:p>
              <a:r>
                <a:rPr lang="en-GB" sz="1800" dirty="0" smtClean="0">
                  <a:solidFill>
                    <a:schemeClr val="bg1"/>
                  </a:solidFill>
                </a:rPr>
                <a:t>Force</a:t>
              </a:r>
              <a:endParaRPr lang="en-GB" sz="1800" dirty="0">
                <a:solidFill>
                  <a:schemeClr val="bg1"/>
                </a:solidFill>
              </a:endParaRPr>
            </a:p>
          </p:txBody>
        </p:sp>
      </p:grpSp>
      <p:grpSp>
        <p:nvGrpSpPr>
          <p:cNvPr id="41" name="Group 40"/>
          <p:cNvGrpSpPr/>
          <p:nvPr/>
        </p:nvGrpSpPr>
        <p:grpSpPr>
          <a:xfrm>
            <a:off x="6289757" y="2437730"/>
            <a:ext cx="5306743" cy="4060257"/>
            <a:chOff x="6289757" y="2437730"/>
            <a:chExt cx="5306743" cy="4060257"/>
          </a:xfrm>
        </p:grpSpPr>
        <p:pic>
          <p:nvPicPr>
            <p:cNvPr id="17" name="Picture 1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73618" y="2437730"/>
              <a:ext cx="4060257" cy="4060257"/>
            </a:xfrm>
            <a:prstGeom prst="rect">
              <a:avLst/>
            </a:prstGeom>
          </p:spPr>
        </p:pic>
        <p:sp>
          <p:nvSpPr>
            <p:cNvPr id="24" name="Isosceles Triangle 23"/>
            <p:cNvSpPr/>
            <p:nvPr/>
          </p:nvSpPr>
          <p:spPr>
            <a:xfrm>
              <a:off x="7174630" y="4327410"/>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Down Arrow 24"/>
            <p:cNvSpPr/>
            <p:nvPr/>
          </p:nvSpPr>
          <p:spPr>
            <a:xfrm flipV="1">
              <a:off x="10740175" y="3485275"/>
              <a:ext cx="393700" cy="7251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Down Arrow 25"/>
            <p:cNvSpPr/>
            <p:nvPr/>
          </p:nvSpPr>
          <p:spPr>
            <a:xfrm rot="10800000" flipV="1">
              <a:off x="9913422" y="3426045"/>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Down Arrow 26"/>
            <p:cNvSpPr/>
            <p:nvPr/>
          </p:nvSpPr>
          <p:spPr>
            <a:xfrm rot="10800000">
              <a:off x="9926122" y="4492845"/>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Down Arrow 27"/>
            <p:cNvSpPr/>
            <p:nvPr/>
          </p:nvSpPr>
          <p:spPr>
            <a:xfrm>
              <a:off x="10740175" y="4425075"/>
              <a:ext cx="393700" cy="7251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9" name="Straight Arrow Connector 28"/>
            <p:cNvCxnSpPr/>
            <p:nvPr/>
          </p:nvCxnSpPr>
          <p:spPr>
            <a:xfrm>
              <a:off x="7217166" y="3967275"/>
              <a:ext cx="276991" cy="360039"/>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289757" y="3717393"/>
              <a:ext cx="949299" cy="369332"/>
            </a:xfrm>
            <a:prstGeom prst="rect">
              <a:avLst/>
            </a:prstGeom>
            <a:noFill/>
          </p:spPr>
          <p:txBody>
            <a:bodyPr wrap="none" rtlCol="0">
              <a:spAutoFit/>
            </a:bodyPr>
            <a:lstStyle/>
            <a:p>
              <a:r>
                <a:rPr lang="en-GB" sz="1800" dirty="0" smtClean="0">
                  <a:solidFill>
                    <a:schemeClr val="bg1"/>
                  </a:solidFill>
                </a:rPr>
                <a:t>Fulcrum</a:t>
              </a:r>
              <a:endParaRPr lang="en-GB" dirty="0">
                <a:solidFill>
                  <a:schemeClr val="bg1"/>
                </a:solidFill>
              </a:endParaRPr>
            </a:p>
          </p:txBody>
        </p:sp>
        <p:sp>
          <p:nvSpPr>
            <p:cNvPr id="33" name="TextBox 32"/>
            <p:cNvSpPr txBox="1"/>
            <p:nvPr/>
          </p:nvSpPr>
          <p:spPr>
            <a:xfrm>
              <a:off x="9760721" y="2838944"/>
              <a:ext cx="699102" cy="646331"/>
            </a:xfrm>
            <a:prstGeom prst="rect">
              <a:avLst/>
            </a:prstGeom>
            <a:noFill/>
          </p:spPr>
          <p:txBody>
            <a:bodyPr wrap="none" rtlCol="0">
              <a:spAutoFit/>
            </a:bodyPr>
            <a:lstStyle/>
            <a:p>
              <a:r>
                <a:rPr lang="en-GB" sz="1800" dirty="0" smtClean="0">
                  <a:solidFill>
                    <a:schemeClr val="bg1"/>
                  </a:solidFill>
                </a:rPr>
                <a:t>Input</a:t>
              </a:r>
            </a:p>
            <a:p>
              <a:r>
                <a:rPr lang="en-GB" sz="1800" dirty="0" smtClean="0">
                  <a:solidFill>
                    <a:schemeClr val="bg1"/>
                  </a:solidFill>
                </a:rPr>
                <a:t>Force</a:t>
              </a:r>
              <a:endParaRPr lang="en-GB" sz="1800" dirty="0">
                <a:solidFill>
                  <a:schemeClr val="bg1"/>
                </a:solidFill>
              </a:endParaRPr>
            </a:p>
          </p:txBody>
        </p:sp>
        <p:sp>
          <p:nvSpPr>
            <p:cNvPr id="34" name="TextBox 33"/>
            <p:cNvSpPr txBox="1"/>
            <p:nvPr/>
          </p:nvSpPr>
          <p:spPr>
            <a:xfrm>
              <a:off x="9773421" y="5134038"/>
              <a:ext cx="699102" cy="646331"/>
            </a:xfrm>
            <a:prstGeom prst="rect">
              <a:avLst/>
            </a:prstGeom>
            <a:noFill/>
          </p:spPr>
          <p:txBody>
            <a:bodyPr wrap="none" rtlCol="0">
              <a:spAutoFit/>
            </a:bodyPr>
            <a:lstStyle/>
            <a:p>
              <a:r>
                <a:rPr lang="en-GB" sz="1800" dirty="0" smtClean="0">
                  <a:solidFill>
                    <a:schemeClr val="bg1"/>
                  </a:solidFill>
                </a:rPr>
                <a:t>Input</a:t>
              </a:r>
            </a:p>
            <a:p>
              <a:r>
                <a:rPr lang="en-GB" sz="1800" dirty="0" smtClean="0">
                  <a:solidFill>
                    <a:schemeClr val="bg1"/>
                  </a:solidFill>
                </a:rPr>
                <a:t>Force</a:t>
              </a:r>
              <a:endParaRPr lang="en-GB" sz="1800" dirty="0">
                <a:solidFill>
                  <a:schemeClr val="bg1"/>
                </a:solidFill>
              </a:endParaRPr>
            </a:p>
          </p:txBody>
        </p:sp>
        <p:sp>
          <p:nvSpPr>
            <p:cNvPr id="35" name="TextBox 34"/>
            <p:cNvSpPr txBox="1"/>
            <p:nvPr/>
          </p:nvSpPr>
          <p:spPr>
            <a:xfrm>
              <a:off x="10740175" y="2913066"/>
              <a:ext cx="856325" cy="646331"/>
            </a:xfrm>
            <a:prstGeom prst="rect">
              <a:avLst/>
            </a:prstGeom>
            <a:noFill/>
          </p:spPr>
          <p:txBody>
            <a:bodyPr wrap="none" rtlCol="0">
              <a:spAutoFit/>
            </a:bodyPr>
            <a:lstStyle/>
            <a:p>
              <a:r>
                <a:rPr lang="en-GB" sz="1800" dirty="0" smtClean="0">
                  <a:solidFill>
                    <a:schemeClr val="bg1"/>
                  </a:solidFill>
                </a:rPr>
                <a:t>Output</a:t>
              </a:r>
            </a:p>
            <a:p>
              <a:r>
                <a:rPr lang="en-GB" sz="1800" dirty="0" smtClean="0">
                  <a:solidFill>
                    <a:schemeClr val="bg1"/>
                  </a:solidFill>
                </a:rPr>
                <a:t>Force</a:t>
              </a:r>
              <a:endParaRPr lang="en-GB" sz="1800" dirty="0">
                <a:solidFill>
                  <a:schemeClr val="bg1"/>
                </a:solidFill>
              </a:endParaRPr>
            </a:p>
          </p:txBody>
        </p:sp>
        <p:sp>
          <p:nvSpPr>
            <p:cNvPr id="37" name="TextBox 36"/>
            <p:cNvSpPr txBox="1"/>
            <p:nvPr/>
          </p:nvSpPr>
          <p:spPr>
            <a:xfrm>
              <a:off x="10732663" y="5077609"/>
              <a:ext cx="856325" cy="646331"/>
            </a:xfrm>
            <a:prstGeom prst="rect">
              <a:avLst/>
            </a:prstGeom>
            <a:noFill/>
          </p:spPr>
          <p:txBody>
            <a:bodyPr wrap="none" rtlCol="0">
              <a:spAutoFit/>
            </a:bodyPr>
            <a:lstStyle/>
            <a:p>
              <a:r>
                <a:rPr lang="en-GB" sz="1800" dirty="0" smtClean="0">
                  <a:solidFill>
                    <a:schemeClr val="bg1"/>
                  </a:solidFill>
                </a:rPr>
                <a:t>Output</a:t>
              </a:r>
            </a:p>
            <a:p>
              <a:r>
                <a:rPr lang="en-GB" sz="1800" dirty="0" smtClean="0">
                  <a:solidFill>
                    <a:schemeClr val="bg1"/>
                  </a:solidFill>
                </a:rPr>
                <a:t>Force</a:t>
              </a:r>
              <a:endParaRPr lang="en-GB" sz="1800" dirty="0">
                <a:solidFill>
                  <a:schemeClr val="bg1"/>
                </a:solidFill>
              </a:endParaRPr>
            </a:p>
          </p:txBody>
        </p:sp>
      </p:grpSp>
      <p:sp>
        <p:nvSpPr>
          <p:cNvPr id="40" name="TextBox 39"/>
          <p:cNvSpPr txBox="1"/>
          <p:nvPr/>
        </p:nvSpPr>
        <p:spPr>
          <a:xfrm>
            <a:off x="4549902" y="210665"/>
            <a:ext cx="3381503" cy="461665"/>
          </a:xfrm>
          <a:prstGeom prst="rect">
            <a:avLst/>
          </a:prstGeom>
          <a:noFill/>
        </p:spPr>
        <p:txBody>
          <a:bodyPr wrap="none" rtlCol="0">
            <a:spAutoFit/>
          </a:bodyPr>
          <a:lstStyle/>
          <a:p>
            <a:r>
              <a:rPr lang="en-GB" b="1" dirty="0" smtClean="0">
                <a:solidFill>
                  <a:schemeClr val="bg1"/>
                </a:solidFill>
              </a:rPr>
              <a:t>Examples of class 3 Lever</a:t>
            </a:r>
            <a:endParaRPr lang="en-GB" b="1" dirty="0">
              <a:solidFill>
                <a:schemeClr val="bg1"/>
              </a:solidFill>
            </a:endParaRPr>
          </a:p>
        </p:txBody>
      </p:sp>
    </p:spTree>
    <p:extLst>
      <p:ext uri="{BB962C8B-B14F-4D97-AF65-F5344CB8AC3E}">
        <p14:creationId xmlns:p14="http://schemas.microsoft.com/office/powerpoint/2010/main" val="40081784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6394" y="1043940"/>
            <a:ext cx="3780000" cy="4680000"/>
            <a:chOff x="8126094" y="358140"/>
            <a:chExt cx="3780000" cy="4680000"/>
          </a:xfrm>
        </p:grpSpPr>
        <p:grpSp>
          <p:nvGrpSpPr>
            <p:cNvPr id="3" name="Group 2"/>
            <p:cNvGrpSpPr/>
            <p:nvPr/>
          </p:nvGrpSpPr>
          <p:grpSpPr>
            <a:xfrm>
              <a:off x="8339804" y="3380019"/>
              <a:ext cx="3187700" cy="1565502"/>
              <a:chOff x="6839704" y="2345721"/>
              <a:chExt cx="3187700" cy="1565502"/>
            </a:xfrm>
          </p:grpSpPr>
          <p:sp>
            <p:nvSpPr>
              <p:cNvPr id="6" name="Isosceles Triangle 5"/>
              <p:cNvSpPr/>
              <p:nvPr/>
            </p:nvSpPr>
            <p:spPr>
              <a:xfrm>
                <a:off x="7172444" y="3341913"/>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rot="20925851">
                <a:off x="6839704" y="2345721"/>
                <a:ext cx="3187700" cy="1525200"/>
                <a:chOff x="6839704" y="2345721"/>
                <a:chExt cx="3187700" cy="1525200"/>
              </a:xfrm>
            </p:grpSpPr>
            <p:sp>
              <p:nvSpPr>
                <p:cNvPr id="8" name="Rectangle 7"/>
                <p:cNvSpPr/>
                <p:nvPr/>
              </p:nvSpPr>
              <p:spPr>
                <a:xfrm>
                  <a:off x="6839704" y="3041937"/>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rapezoid 8"/>
                <p:cNvSpPr/>
                <p:nvPr/>
              </p:nvSpPr>
              <p:spPr>
                <a:xfrm>
                  <a:off x="9227305" y="2537421"/>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9275299" y="2716422"/>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1" name="Oval 10"/>
                <p:cNvSpPr/>
                <p:nvPr/>
              </p:nvSpPr>
              <p:spPr>
                <a:xfrm>
                  <a:off x="9424155" y="2345721"/>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flipV="1">
                  <a:off x="8173204" y="3145821"/>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 name="TextBox 3"/>
            <p:cNvSpPr txBox="1"/>
            <p:nvPr/>
          </p:nvSpPr>
          <p:spPr>
            <a:xfrm>
              <a:off x="8166735" y="413102"/>
              <a:ext cx="3639186" cy="2677656"/>
            </a:xfrm>
            <a:prstGeom prst="rect">
              <a:avLst/>
            </a:prstGeom>
            <a:noFill/>
          </p:spPr>
          <p:txBody>
            <a:bodyPr wrap="square" rtlCol="0">
              <a:spAutoFit/>
            </a:bodyPr>
            <a:lstStyle/>
            <a:p>
              <a:r>
                <a:rPr lang="en-GB" b="1" u="sng" dirty="0" smtClean="0">
                  <a:solidFill>
                    <a:schemeClr val="bg1"/>
                  </a:solidFill>
                </a:rPr>
                <a:t>Class 3 lever</a:t>
              </a:r>
            </a:p>
            <a:p>
              <a:r>
                <a:rPr lang="en-GB" dirty="0" smtClean="0">
                  <a:solidFill>
                    <a:schemeClr val="bg1"/>
                  </a:solidFill>
                </a:rPr>
                <a:t>The force is acting between the fulcrum and the load.</a:t>
              </a:r>
            </a:p>
            <a:p>
              <a:r>
                <a:rPr lang="en-GB" dirty="0" smtClean="0">
                  <a:solidFill>
                    <a:schemeClr val="bg1"/>
                  </a:solidFill>
                </a:rPr>
                <a:t>Unlike class 1 and class 2 levers a class 3 lever delivers no Mechanical Advantage</a:t>
              </a:r>
              <a:endParaRPr lang="en-GB" dirty="0">
                <a:solidFill>
                  <a:schemeClr val="bg1"/>
                </a:solidFill>
              </a:endParaRPr>
            </a:p>
          </p:txBody>
        </p:sp>
        <p:sp>
          <p:nvSpPr>
            <p:cNvPr id="5" name="Rectangle 4"/>
            <p:cNvSpPr/>
            <p:nvPr/>
          </p:nvSpPr>
          <p:spPr>
            <a:xfrm>
              <a:off x="8126094" y="358140"/>
              <a:ext cx="3780000" cy="4680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TextBox 39"/>
          <p:cNvSpPr txBox="1"/>
          <p:nvPr/>
        </p:nvSpPr>
        <p:spPr>
          <a:xfrm>
            <a:off x="4549902" y="210665"/>
            <a:ext cx="3381503" cy="461665"/>
          </a:xfrm>
          <a:prstGeom prst="rect">
            <a:avLst/>
          </a:prstGeom>
          <a:noFill/>
        </p:spPr>
        <p:txBody>
          <a:bodyPr wrap="none" rtlCol="0">
            <a:spAutoFit/>
          </a:bodyPr>
          <a:lstStyle/>
          <a:p>
            <a:r>
              <a:rPr lang="en-GB" b="1" dirty="0" smtClean="0">
                <a:solidFill>
                  <a:schemeClr val="bg1"/>
                </a:solidFill>
              </a:rPr>
              <a:t>Examples of class 3 Lever</a:t>
            </a:r>
            <a:endParaRPr lang="en-GB" b="1" dirty="0">
              <a:solidFill>
                <a:schemeClr val="bg1"/>
              </a:solidFill>
            </a:endParaRPr>
          </a:p>
        </p:txBody>
      </p:sp>
      <p:grpSp>
        <p:nvGrpSpPr>
          <p:cNvPr id="14" name="Group 13"/>
          <p:cNvGrpSpPr/>
          <p:nvPr/>
        </p:nvGrpSpPr>
        <p:grpSpPr>
          <a:xfrm>
            <a:off x="5516888" y="1089602"/>
            <a:ext cx="5746909" cy="3778302"/>
            <a:chOff x="5516888" y="187902"/>
            <a:chExt cx="5746909" cy="3778302"/>
          </a:xfrm>
        </p:grpSpPr>
        <p:sp>
          <p:nvSpPr>
            <p:cNvPr id="26" name="Down Arrow 25"/>
            <p:cNvSpPr/>
            <p:nvPr/>
          </p:nvSpPr>
          <p:spPr>
            <a:xfrm rot="9250921" flipV="1">
              <a:off x="9065654" y="187902"/>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pic>
          <p:nvPicPr>
            <p:cNvPr id="41" name="Picture 4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16888" y="611068"/>
              <a:ext cx="5746909" cy="3155464"/>
            </a:xfrm>
            <a:prstGeom prst="rect">
              <a:avLst/>
            </a:prstGeom>
          </p:spPr>
        </p:pic>
        <p:sp>
          <p:nvSpPr>
            <p:cNvPr id="24" name="Isosceles Triangle 23"/>
            <p:cNvSpPr/>
            <p:nvPr/>
          </p:nvSpPr>
          <p:spPr>
            <a:xfrm>
              <a:off x="5892686" y="2622194"/>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1</a:t>
              </a:r>
              <a:endParaRPr lang="en-GB" dirty="0"/>
            </a:p>
          </p:txBody>
        </p:sp>
        <p:sp>
          <p:nvSpPr>
            <p:cNvPr id="25" name="Down Arrow 24"/>
            <p:cNvSpPr/>
            <p:nvPr/>
          </p:nvSpPr>
          <p:spPr>
            <a:xfrm flipV="1">
              <a:off x="6378037" y="2019055"/>
              <a:ext cx="393700" cy="7251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en-GB" dirty="0" smtClean="0"/>
                <a:t>1</a:t>
              </a:r>
              <a:endParaRPr lang="en-GB" dirty="0"/>
            </a:p>
          </p:txBody>
        </p:sp>
        <p:sp>
          <p:nvSpPr>
            <p:cNvPr id="42" name="Isosceles Triangle 41"/>
            <p:cNvSpPr/>
            <p:nvPr/>
          </p:nvSpPr>
          <p:spPr>
            <a:xfrm>
              <a:off x="10363086" y="3396894"/>
              <a:ext cx="660400" cy="569310"/>
            </a:xfrm>
            <a:prstGeom prst="triangl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27" name="Down Arrow 26"/>
            <p:cNvSpPr/>
            <p:nvPr/>
          </p:nvSpPr>
          <p:spPr>
            <a:xfrm>
              <a:off x="6596472" y="2162970"/>
              <a:ext cx="393700" cy="7251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GB" dirty="0"/>
            </a:p>
          </p:txBody>
        </p:sp>
        <p:sp>
          <p:nvSpPr>
            <p:cNvPr id="28" name="Down Arrow 27"/>
            <p:cNvSpPr/>
            <p:nvPr/>
          </p:nvSpPr>
          <p:spPr>
            <a:xfrm rot="10800000">
              <a:off x="5544812" y="2149487"/>
              <a:ext cx="393700" cy="7251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en-GB" dirty="0" smtClean="0"/>
                <a:t>2</a:t>
              </a:r>
              <a:endParaRPr lang="en-GB" dirty="0"/>
            </a:p>
          </p:txBody>
        </p:sp>
        <p:sp>
          <p:nvSpPr>
            <p:cNvPr id="43" name="Down Arrow 42"/>
            <p:cNvSpPr/>
            <p:nvPr/>
          </p:nvSpPr>
          <p:spPr>
            <a:xfrm>
              <a:off x="5544812" y="3161727"/>
              <a:ext cx="393700" cy="7251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a:t>
              </a:r>
              <a:endParaRPr lang="en-GB" dirty="0"/>
            </a:p>
          </p:txBody>
        </p:sp>
      </p:grpSp>
      <p:pic>
        <p:nvPicPr>
          <p:cNvPr id="44" name="Picture 4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86087" y="1264670"/>
            <a:ext cx="6408509" cy="3600000"/>
          </a:xfrm>
          <a:prstGeom prst="rect">
            <a:avLst/>
          </a:prstGeom>
        </p:spPr>
      </p:pic>
    </p:spTree>
    <p:extLst>
      <p:ext uri="{BB962C8B-B14F-4D97-AF65-F5344CB8AC3E}">
        <p14:creationId xmlns:p14="http://schemas.microsoft.com/office/powerpoint/2010/main" val="90594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74956" y="674625"/>
            <a:ext cx="6769589" cy="830997"/>
            <a:chOff x="474956" y="674625"/>
            <a:chExt cx="6769589" cy="830997"/>
          </a:xfrm>
        </p:grpSpPr>
        <p:grpSp>
          <p:nvGrpSpPr>
            <p:cNvPr id="49" name="Group 48"/>
            <p:cNvGrpSpPr/>
            <p:nvPr/>
          </p:nvGrpSpPr>
          <p:grpSpPr>
            <a:xfrm>
              <a:off x="474956" y="674625"/>
              <a:ext cx="4547808" cy="830997"/>
              <a:chOff x="1432173" y="2179862"/>
              <a:chExt cx="4547808" cy="830997"/>
            </a:xfrm>
          </p:grpSpPr>
          <p:sp>
            <p:nvSpPr>
              <p:cNvPr id="4" name="TextBox 3"/>
              <p:cNvSpPr txBox="1"/>
              <p:nvPr/>
            </p:nvSpPr>
            <p:spPr>
              <a:xfrm>
                <a:off x="1432173" y="2364527"/>
                <a:ext cx="3379964" cy="461665"/>
              </a:xfrm>
              <a:prstGeom prst="rect">
                <a:avLst/>
              </a:prstGeom>
              <a:noFill/>
            </p:spPr>
            <p:txBody>
              <a:bodyPr wrap="none" rtlCol="0">
                <a:spAutoFit/>
              </a:bodyPr>
              <a:lstStyle/>
              <a:p>
                <a:r>
                  <a:rPr lang="en-GB" b="1" dirty="0" smtClean="0">
                    <a:solidFill>
                      <a:schemeClr val="bg1"/>
                    </a:solidFill>
                  </a:rPr>
                  <a:t>Mechanical Advantage =</a:t>
                </a:r>
                <a:endParaRPr lang="en-GB" dirty="0">
                  <a:solidFill>
                    <a:schemeClr val="bg1"/>
                  </a:solidFill>
                </a:endParaRPr>
              </a:p>
            </p:txBody>
          </p:sp>
          <p:sp>
            <p:nvSpPr>
              <p:cNvPr id="5" name="TextBox 4"/>
              <p:cNvSpPr txBox="1"/>
              <p:nvPr/>
            </p:nvSpPr>
            <p:spPr>
              <a:xfrm>
                <a:off x="4901592" y="2179862"/>
                <a:ext cx="899478" cy="830997"/>
              </a:xfrm>
              <a:prstGeom prst="rect">
                <a:avLst/>
              </a:prstGeom>
              <a:noFill/>
            </p:spPr>
            <p:txBody>
              <a:bodyPr wrap="none" rtlCol="0">
                <a:spAutoFit/>
              </a:bodyPr>
              <a:lstStyle/>
              <a:p>
                <a:pPr algn="ctr"/>
                <a:r>
                  <a:rPr lang="en-GB" b="1" dirty="0" smtClean="0">
                    <a:solidFill>
                      <a:schemeClr val="bg1"/>
                    </a:solidFill>
                  </a:rPr>
                  <a:t>Load</a:t>
                </a:r>
              </a:p>
              <a:p>
                <a:pPr algn="ctr"/>
                <a:r>
                  <a:rPr lang="en-GB" b="1" dirty="0" smtClean="0">
                    <a:solidFill>
                      <a:schemeClr val="bg1"/>
                    </a:solidFill>
                  </a:rPr>
                  <a:t>Effort</a:t>
                </a:r>
                <a:endParaRPr lang="en-GB" b="1" dirty="0">
                  <a:solidFill>
                    <a:schemeClr val="bg1"/>
                  </a:solidFill>
                </a:endParaRPr>
              </a:p>
            </p:txBody>
          </p:sp>
          <p:cxnSp>
            <p:nvCxnSpPr>
              <p:cNvPr id="7" name="Straight Connector 6"/>
              <p:cNvCxnSpPr/>
              <p:nvPr/>
            </p:nvCxnSpPr>
            <p:spPr>
              <a:xfrm>
                <a:off x="4722681" y="2595360"/>
                <a:ext cx="12573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2" name="TextBox 51"/>
            <p:cNvSpPr txBox="1"/>
            <p:nvPr/>
          </p:nvSpPr>
          <p:spPr>
            <a:xfrm>
              <a:off x="5525752" y="674625"/>
              <a:ext cx="853119" cy="830997"/>
            </a:xfrm>
            <a:prstGeom prst="rect">
              <a:avLst/>
            </a:prstGeom>
            <a:noFill/>
          </p:spPr>
          <p:txBody>
            <a:bodyPr wrap="none" rtlCol="0">
              <a:spAutoFit/>
            </a:bodyPr>
            <a:lstStyle/>
            <a:p>
              <a:pPr algn="ctr"/>
              <a:r>
                <a:rPr lang="en-GB" b="1" dirty="0">
                  <a:solidFill>
                    <a:schemeClr val="bg1"/>
                  </a:solidFill>
                </a:rPr>
                <a:t>5</a:t>
              </a:r>
              <a:r>
                <a:rPr lang="en-GB" b="1" dirty="0" smtClean="0">
                  <a:solidFill>
                    <a:schemeClr val="bg1"/>
                  </a:solidFill>
                </a:rPr>
                <a:t>00N</a:t>
              </a:r>
            </a:p>
            <a:p>
              <a:pPr algn="ctr"/>
              <a:r>
                <a:rPr lang="en-GB" b="1" dirty="0" smtClean="0">
                  <a:solidFill>
                    <a:schemeClr val="bg1"/>
                  </a:solidFill>
                </a:rPr>
                <a:t>100N</a:t>
              </a:r>
              <a:endParaRPr lang="en-GB" b="1" dirty="0">
                <a:solidFill>
                  <a:schemeClr val="bg1"/>
                </a:solidFill>
              </a:endParaRPr>
            </a:p>
          </p:txBody>
        </p:sp>
        <p:cxnSp>
          <p:nvCxnSpPr>
            <p:cNvPr id="53" name="Straight Connector 52"/>
            <p:cNvCxnSpPr/>
            <p:nvPr/>
          </p:nvCxnSpPr>
          <p:spPr>
            <a:xfrm>
              <a:off x="5323662" y="1090123"/>
              <a:ext cx="12573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6681570" y="859290"/>
              <a:ext cx="562975" cy="461665"/>
            </a:xfrm>
            <a:prstGeom prst="rect">
              <a:avLst/>
            </a:prstGeom>
            <a:noFill/>
          </p:spPr>
          <p:txBody>
            <a:bodyPr wrap="none" rtlCol="0">
              <a:spAutoFit/>
            </a:bodyPr>
            <a:lstStyle/>
            <a:p>
              <a:r>
                <a:rPr lang="en-GB" b="1" dirty="0" smtClean="0">
                  <a:solidFill>
                    <a:schemeClr val="bg1"/>
                  </a:solidFill>
                </a:rPr>
                <a:t>= 5</a:t>
              </a:r>
              <a:endParaRPr lang="en-GB" dirty="0">
                <a:solidFill>
                  <a:schemeClr val="bg1"/>
                </a:solidFill>
              </a:endParaRPr>
            </a:p>
          </p:txBody>
        </p:sp>
      </p:grpSp>
      <p:grpSp>
        <p:nvGrpSpPr>
          <p:cNvPr id="58" name="Group 57"/>
          <p:cNvGrpSpPr/>
          <p:nvPr/>
        </p:nvGrpSpPr>
        <p:grpSpPr>
          <a:xfrm>
            <a:off x="892733" y="3448244"/>
            <a:ext cx="5870925" cy="830997"/>
            <a:chOff x="2636261" y="1720600"/>
            <a:chExt cx="5870925" cy="830997"/>
          </a:xfrm>
        </p:grpSpPr>
        <p:sp>
          <p:nvSpPr>
            <p:cNvPr id="59" name="TextBox 58"/>
            <p:cNvSpPr txBox="1"/>
            <p:nvPr/>
          </p:nvSpPr>
          <p:spPr>
            <a:xfrm>
              <a:off x="2636261" y="1888936"/>
              <a:ext cx="2166555" cy="461665"/>
            </a:xfrm>
            <a:prstGeom prst="rect">
              <a:avLst/>
            </a:prstGeom>
            <a:noFill/>
          </p:spPr>
          <p:txBody>
            <a:bodyPr wrap="none" rtlCol="0">
              <a:spAutoFit/>
            </a:bodyPr>
            <a:lstStyle/>
            <a:p>
              <a:r>
                <a:rPr lang="en-GB" b="1" dirty="0" smtClean="0">
                  <a:solidFill>
                    <a:schemeClr val="bg1"/>
                  </a:solidFill>
                </a:rPr>
                <a:t>Velocity Ratio =</a:t>
              </a:r>
              <a:endParaRPr lang="en-GB" dirty="0">
                <a:solidFill>
                  <a:schemeClr val="bg1"/>
                </a:solidFill>
              </a:endParaRPr>
            </a:p>
          </p:txBody>
        </p:sp>
        <p:sp>
          <p:nvSpPr>
            <p:cNvPr id="60" name="TextBox 59"/>
            <p:cNvSpPr txBox="1"/>
            <p:nvPr/>
          </p:nvSpPr>
          <p:spPr>
            <a:xfrm>
              <a:off x="5006732" y="1720600"/>
              <a:ext cx="3370218" cy="830997"/>
            </a:xfrm>
            <a:prstGeom prst="rect">
              <a:avLst/>
            </a:prstGeom>
            <a:noFill/>
          </p:spPr>
          <p:txBody>
            <a:bodyPr wrap="none" rtlCol="0">
              <a:spAutoFit/>
            </a:bodyPr>
            <a:lstStyle/>
            <a:p>
              <a:pPr algn="ctr"/>
              <a:r>
                <a:rPr lang="en-GB" b="1" dirty="0">
                  <a:solidFill>
                    <a:schemeClr val="bg1"/>
                  </a:solidFill>
                </a:rPr>
                <a:t>d</a:t>
              </a:r>
              <a:r>
                <a:rPr lang="en-GB" b="1" dirty="0" smtClean="0">
                  <a:solidFill>
                    <a:schemeClr val="bg1"/>
                  </a:solidFill>
                </a:rPr>
                <a:t>istance moved by effort</a:t>
              </a:r>
            </a:p>
            <a:p>
              <a:pPr algn="ctr"/>
              <a:r>
                <a:rPr lang="en-GB" b="1" dirty="0">
                  <a:solidFill>
                    <a:schemeClr val="bg1"/>
                  </a:solidFill>
                </a:rPr>
                <a:t>d</a:t>
              </a:r>
              <a:r>
                <a:rPr lang="en-GB" b="1" dirty="0" smtClean="0">
                  <a:solidFill>
                    <a:schemeClr val="bg1"/>
                  </a:solidFill>
                </a:rPr>
                <a:t>istance moved by load</a:t>
              </a:r>
              <a:endParaRPr lang="en-GB" dirty="0">
                <a:solidFill>
                  <a:schemeClr val="bg1"/>
                </a:solidFill>
              </a:endParaRPr>
            </a:p>
          </p:txBody>
        </p:sp>
        <p:cxnSp>
          <p:nvCxnSpPr>
            <p:cNvPr id="61" name="Straight Connector 60"/>
            <p:cNvCxnSpPr/>
            <p:nvPr/>
          </p:nvCxnSpPr>
          <p:spPr>
            <a:xfrm>
              <a:off x="4869638" y="2121831"/>
              <a:ext cx="36375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TextBox 62"/>
          <p:cNvSpPr txBox="1"/>
          <p:nvPr/>
        </p:nvSpPr>
        <p:spPr>
          <a:xfrm>
            <a:off x="4461980" y="4437042"/>
            <a:ext cx="502061" cy="830997"/>
          </a:xfrm>
          <a:prstGeom prst="rect">
            <a:avLst/>
          </a:prstGeom>
          <a:noFill/>
        </p:spPr>
        <p:txBody>
          <a:bodyPr wrap="none" rtlCol="0">
            <a:spAutoFit/>
          </a:bodyPr>
          <a:lstStyle/>
          <a:p>
            <a:pPr algn="ctr"/>
            <a:r>
              <a:rPr lang="en-GB" dirty="0">
                <a:solidFill>
                  <a:schemeClr val="bg1"/>
                </a:solidFill>
              </a:rPr>
              <a:t>d</a:t>
            </a:r>
            <a:r>
              <a:rPr lang="en-GB" dirty="0" smtClean="0">
                <a:solidFill>
                  <a:schemeClr val="bg1"/>
                </a:solidFill>
              </a:rPr>
              <a:t>1</a:t>
            </a:r>
          </a:p>
          <a:p>
            <a:pPr algn="ctr"/>
            <a:r>
              <a:rPr lang="en-GB" dirty="0" smtClean="0">
                <a:solidFill>
                  <a:schemeClr val="bg1"/>
                </a:solidFill>
              </a:rPr>
              <a:t>d2</a:t>
            </a:r>
            <a:endParaRPr lang="en-GB" dirty="0">
              <a:solidFill>
                <a:schemeClr val="bg1"/>
              </a:solidFill>
            </a:endParaRPr>
          </a:p>
        </p:txBody>
      </p:sp>
      <p:grpSp>
        <p:nvGrpSpPr>
          <p:cNvPr id="67" name="Group 66"/>
          <p:cNvGrpSpPr/>
          <p:nvPr/>
        </p:nvGrpSpPr>
        <p:grpSpPr>
          <a:xfrm rot="20635630">
            <a:off x="8079540" y="3520159"/>
            <a:ext cx="3187700" cy="841898"/>
            <a:chOff x="6783258" y="2826490"/>
            <a:chExt cx="3187700" cy="841898"/>
          </a:xfrm>
        </p:grpSpPr>
        <p:sp>
          <p:nvSpPr>
            <p:cNvPr id="68" name="Rectangle 67"/>
            <p:cNvSpPr/>
            <p:nvPr/>
          </p:nvSpPr>
          <p:spPr>
            <a:xfrm>
              <a:off x="6783258" y="3554088"/>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Trapezoid 68"/>
            <p:cNvSpPr/>
            <p:nvPr/>
          </p:nvSpPr>
          <p:spPr>
            <a:xfrm>
              <a:off x="6940180" y="3033882"/>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p:cNvSpPr txBox="1"/>
            <p:nvPr/>
          </p:nvSpPr>
          <p:spPr>
            <a:xfrm>
              <a:off x="6992694" y="3197192"/>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71" name="Oval 70"/>
            <p:cNvSpPr/>
            <p:nvPr/>
          </p:nvSpPr>
          <p:spPr>
            <a:xfrm>
              <a:off x="7141551" y="2826490"/>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ight Arrow 71"/>
            <p:cNvSpPr/>
            <p:nvPr/>
          </p:nvSpPr>
          <p:spPr>
            <a:xfrm rot="5400000">
              <a:off x="9327017" y="2996088"/>
              <a:ext cx="723600" cy="392400"/>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Effort</a:t>
              </a:r>
              <a:endParaRPr lang="en-GB" sz="1600" dirty="0">
                <a:solidFill>
                  <a:schemeClr val="tx1"/>
                </a:solidFill>
              </a:endParaRPr>
            </a:p>
          </p:txBody>
        </p:sp>
      </p:grpSp>
      <p:grpSp>
        <p:nvGrpSpPr>
          <p:cNvPr id="73" name="Group 72"/>
          <p:cNvGrpSpPr/>
          <p:nvPr/>
        </p:nvGrpSpPr>
        <p:grpSpPr>
          <a:xfrm rot="20635630">
            <a:off x="8083784" y="3510910"/>
            <a:ext cx="3187700" cy="841898"/>
            <a:chOff x="6783258" y="2826490"/>
            <a:chExt cx="3187700" cy="841898"/>
          </a:xfrm>
        </p:grpSpPr>
        <p:sp>
          <p:nvSpPr>
            <p:cNvPr id="74" name="Rectangle 73"/>
            <p:cNvSpPr/>
            <p:nvPr/>
          </p:nvSpPr>
          <p:spPr>
            <a:xfrm>
              <a:off x="6783258" y="3554088"/>
              <a:ext cx="3187700" cy="114300"/>
            </a:xfrm>
            <a:prstGeom prst="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rapezoid 74"/>
            <p:cNvSpPr/>
            <p:nvPr/>
          </p:nvSpPr>
          <p:spPr>
            <a:xfrm>
              <a:off x="6944701" y="3018191"/>
              <a:ext cx="622300" cy="508000"/>
            </a:xfrm>
            <a:prstGeom prst="trapezoi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p:cNvSpPr txBox="1"/>
            <p:nvPr/>
          </p:nvSpPr>
          <p:spPr>
            <a:xfrm>
              <a:off x="6988174" y="3212882"/>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77" name="Oval 76"/>
            <p:cNvSpPr/>
            <p:nvPr/>
          </p:nvSpPr>
          <p:spPr>
            <a:xfrm>
              <a:off x="7141551" y="2826490"/>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ight Arrow 77"/>
            <p:cNvSpPr/>
            <p:nvPr/>
          </p:nvSpPr>
          <p:spPr>
            <a:xfrm rot="5400000">
              <a:off x="9327017" y="2996088"/>
              <a:ext cx="723600" cy="392400"/>
            </a:xfrm>
            <a:prstGeom prst="rightArrow">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rPr>
                <a:t>Effort</a:t>
              </a:r>
              <a:endParaRPr lang="en-GB" sz="1600" dirty="0">
                <a:solidFill>
                  <a:schemeClr val="bg1"/>
                </a:solidFill>
              </a:endParaRPr>
            </a:p>
          </p:txBody>
        </p:sp>
      </p:grpSp>
      <p:sp>
        <p:nvSpPr>
          <p:cNvPr id="79" name="Isosceles Triangle 78"/>
          <p:cNvSpPr/>
          <p:nvPr/>
        </p:nvSpPr>
        <p:spPr>
          <a:xfrm>
            <a:off x="8748812" y="4561753"/>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0" name="Group 79"/>
          <p:cNvGrpSpPr/>
          <p:nvPr/>
        </p:nvGrpSpPr>
        <p:grpSpPr>
          <a:xfrm rot="513535">
            <a:off x="8254032" y="3840954"/>
            <a:ext cx="3187700" cy="837900"/>
            <a:chOff x="6783258" y="2830488"/>
            <a:chExt cx="3187700" cy="837900"/>
          </a:xfrm>
        </p:grpSpPr>
        <p:sp>
          <p:nvSpPr>
            <p:cNvPr id="81" name="Rectangle 80"/>
            <p:cNvSpPr/>
            <p:nvPr/>
          </p:nvSpPr>
          <p:spPr>
            <a:xfrm>
              <a:off x="6783258" y="3554088"/>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rapezoid 81"/>
            <p:cNvSpPr/>
            <p:nvPr/>
          </p:nvSpPr>
          <p:spPr>
            <a:xfrm>
              <a:off x="6935659" y="3049573"/>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TextBox 82"/>
            <p:cNvSpPr txBox="1"/>
            <p:nvPr/>
          </p:nvSpPr>
          <p:spPr>
            <a:xfrm>
              <a:off x="6983653" y="3228573"/>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84" name="Oval 83"/>
            <p:cNvSpPr/>
            <p:nvPr/>
          </p:nvSpPr>
          <p:spPr>
            <a:xfrm>
              <a:off x="7132509" y="2857872"/>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ight Arrow 84"/>
            <p:cNvSpPr/>
            <p:nvPr/>
          </p:nvSpPr>
          <p:spPr>
            <a:xfrm rot="5400000">
              <a:off x="9327017" y="2996088"/>
              <a:ext cx="723600" cy="392400"/>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Effort</a:t>
              </a:r>
              <a:endParaRPr lang="en-GB" sz="1600" dirty="0">
                <a:solidFill>
                  <a:schemeClr val="tx1"/>
                </a:solidFill>
              </a:endParaRPr>
            </a:p>
          </p:txBody>
        </p:sp>
      </p:grpSp>
      <p:grpSp>
        <p:nvGrpSpPr>
          <p:cNvPr id="86" name="Group 85"/>
          <p:cNvGrpSpPr/>
          <p:nvPr/>
        </p:nvGrpSpPr>
        <p:grpSpPr>
          <a:xfrm>
            <a:off x="7478765" y="4303588"/>
            <a:ext cx="774785" cy="526663"/>
            <a:chOff x="7478765" y="4303588"/>
            <a:chExt cx="774785" cy="526663"/>
          </a:xfrm>
        </p:grpSpPr>
        <p:sp>
          <p:nvSpPr>
            <p:cNvPr id="87" name="Oval 86"/>
            <p:cNvSpPr/>
            <p:nvPr/>
          </p:nvSpPr>
          <p:spPr>
            <a:xfrm>
              <a:off x="8136511" y="4309203"/>
              <a:ext cx="111600" cy="1109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p:cNvSpPr/>
            <p:nvPr/>
          </p:nvSpPr>
          <p:spPr>
            <a:xfrm>
              <a:off x="8141950" y="4706538"/>
              <a:ext cx="111600" cy="1109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9" name="Straight Arrow Connector 88"/>
            <p:cNvCxnSpPr/>
            <p:nvPr/>
          </p:nvCxnSpPr>
          <p:spPr>
            <a:xfrm flipV="1">
              <a:off x="7952014" y="4303588"/>
              <a:ext cx="0" cy="516936"/>
            </a:xfrm>
            <a:prstGeom prst="straightConnector1">
              <a:avLst/>
            </a:prstGeom>
            <a:ln>
              <a:solidFill>
                <a:schemeClr val="bg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7478765" y="4368586"/>
              <a:ext cx="502061" cy="461665"/>
            </a:xfrm>
            <a:prstGeom prst="rect">
              <a:avLst/>
            </a:prstGeom>
            <a:noFill/>
          </p:spPr>
          <p:txBody>
            <a:bodyPr wrap="none" rtlCol="0">
              <a:spAutoFit/>
            </a:bodyPr>
            <a:lstStyle/>
            <a:p>
              <a:r>
                <a:rPr lang="en-GB" dirty="0" smtClean="0">
                  <a:solidFill>
                    <a:schemeClr val="bg1"/>
                  </a:solidFill>
                </a:rPr>
                <a:t>d2</a:t>
              </a:r>
              <a:endParaRPr lang="en-GB" dirty="0">
                <a:solidFill>
                  <a:schemeClr val="bg1"/>
                </a:solidFill>
              </a:endParaRPr>
            </a:p>
          </p:txBody>
        </p:sp>
      </p:grpSp>
      <p:grpSp>
        <p:nvGrpSpPr>
          <p:cNvPr id="91" name="Group 90"/>
          <p:cNvGrpSpPr/>
          <p:nvPr/>
        </p:nvGrpSpPr>
        <p:grpSpPr>
          <a:xfrm>
            <a:off x="11312891" y="3790666"/>
            <a:ext cx="757408" cy="1124792"/>
            <a:chOff x="11312891" y="3790666"/>
            <a:chExt cx="757408" cy="1124792"/>
          </a:xfrm>
        </p:grpSpPr>
        <p:sp>
          <p:nvSpPr>
            <p:cNvPr id="92" name="Oval 91"/>
            <p:cNvSpPr/>
            <p:nvPr/>
          </p:nvSpPr>
          <p:spPr>
            <a:xfrm>
              <a:off x="11342349" y="4804512"/>
              <a:ext cx="111600" cy="1109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Oval 92"/>
            <p:cNvSpPr/>
            <p:nvPr/>
          </p:nvSpPr>
          <p:spPr>
            <a:xfrm>
              <a:off x="11312891" y="3790666"/>
              <a:ext cx="111600" cy="1109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4" name="Straight Arrow Connector 93"/>
            <p:cNvCxnSpPr/>
            <p:nvPr/>
          </p:nvCxnSpPr>
          <p:spPr>
            <a:xfrm flipH="1">
              <a:off x="11568238" y="3828380"/>
              <a:ext cx="16343" cy="992380"/>
            </a:xfrm>
            <a:prstGeom prst="straightConnector1">
              <a:avLst/>
            </a:prstGeom>
            <a:ln>
              <a:solidFill>
                <a:schemeClr val="bg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11568238" y="4048409"/>
              <a:ext cx="502061" cy="461665"/>
            </a:xfrm>
            <a:prstGeom prst="rect">
              <a:avLst/>
            </a:prstGeom>
            <a:noFill/>
          </p:spPr>
          <p:txBody>
            <a:bodyPr wrap="none" rtlCol="0">
              <a:spAutoFit/>
            </a:bodyPr>
            <a:lstStyle/>
            <a:p>
              <a:r>
                <a:rPr lang="en-GB" dirty="0">
                  <a:solidFill>
                    <a:schemeClr val="bg1"/>
                  </a:solidFill>
                </a:rPr>
                <a:t>d1</a:t>
              </a:r>
            </a:p>
          </p:txBody>
        </p:sp>
      </p:grpSp>
      <p:cxnSp>
        <p:nvCxnSpPr>
          <p:cNvPr id="97" name="Straight Connector 96"/>
          <p:cNvCxnSpPr/>
          <p:nvPr/>
        </p:nvCxnSpPr>
        <p:spPr>
          <a:xfrm>
            <a:off x="4332480" y="4849577"/>
            <a:ext cx="7295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7429095" y="283536"/>
            <a:ext cx="3779410" cy="2378062"/>
            <a:chOff x="7267080" y="561971"/>
            <a:chExt cx="3779410" cy="2378062"/>
          </a:xfrm>
        </p:grpSpPr>
        <p:sp>
          <p:nvSpPr>
            <p:cNvPr id="57" name="Isosceles Triangle 56"/>
            <p:cNvSpPr/>
            <p:nvPr/>
          </p:nvSpPr>
          <p:spPr>
            <a:xfrm>
              <a:off x="8595400" y="2370723"/>
              <a:ext cx="660400" cy="56931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p:cNvSpPr txBox="1"/>
            <p:nvPr/>
          </p:nvSpPr>
          <p:spPr>
            <a:xfrm>
              <a:off x="9964884" y="561971"/>
              <a:ext cx="849913" cy="461665"/>
            </a:xfrm>
            <a:prstGeom prst="rect">
              <a:avLst/>
            </a:prstGeom>
            <a:noFill/>
          </p:spPr>
          <p:txBody>
            <a:bodyPr wrap="none" rtlCol="0">
              <a:spAutoFit/>
            </a:bodyPr>
            <a:lstStyle/>
            <a:p>
              <a:r>
                <a:rPr lang="en-GB" dirty="0">
                  <a:solidFill>
                    <a:schemeClr val="bg1"/>
                  </a:solidFill>
                </a:rPr>
                <a:t>1</a:t>
              </a:r>
              <a:r>
                <a:rPr lang="en-GB" dirty="0" smtClean="0">
                  <a:solidFill>
                    <a:schemeClr val="bg1"/>
                  </a:solidFill>
                </a:rPr>
                <a:t>00N</a:t>
              </a:r>
              <a:endParaRPr lang="en-GB" dirty="0">
                <a:solidFill>
                  <a:schemeClr val="bg1"/>
                </a:solidFill>
              </a:endParaRPr>
            </a:p>
          </p:txBody>
        </p:sp>
        <p:sp>
          <p:nvSpPr>
            <p:cNvPr id="66" name="TextBox 65"/>
            <p:cNvSpPr txBox="1"/>
            <p:nvPr/>
          </p:nvSpPr>
          <p:spPr>
            <a:xfrm>
              <a:off x="7267080" y="2018449"/>
              <a:ext cx="849913" cy="461665"/>
            </a:xfrm>
            <a:prstGeom prst="rect">
              <a:avLst/>
            </a:prstGeom>
            <a:noFill/>
          </p:spPr>
          <p:txBody>
            <a:bodyPr wrap="none" rtlCol="0">
              <a:spAutoFit/>
            </a:bodyPr>
            <a:lstStyle/>
            <a:p>
              <a:r>
                <a:rPr lang="en-GB" dirty="0">
                  <a:solidFill>
                    <a:schemeClr val="bg1"/>
                  </a:solidFill>
                </a:rPr>
                <a:t>5</a:t>
              </a:r>
              <a:r>
                <a:rPr lang="en-GB" dirty="0" smtClean="0">
                  <a:solidFill>
                    <a:schemeClr val="bg1"/>
                  </a:solidFill>
                </a:rPr>
                <a:t>00N</a:t>
              </a:r>
              <a:endParaRPr lang="en-GB" dirty="0">
                <a:solidFill>
                  <a:schemeClr val="bg1"/>
                </a:solidFill>
              </a:endParaRPr>
            </a:p>
          </p:txBody>
        </p:sp>
        <p:grpSp>
          <p:nvGrpSpPr>
            <p:cNvPr id="96" name="Group 95"/>
            <p:cNvGrpSpPr/>
            <p:nvPr/>
          </p:nvGrpSpPr>
          <p:grpSpPr>
            <a:xfrm rot="20587968">
              <a:off x="7837456" y="1365352"/>
              <a:ext cx="3209034" cy="1259202"/>
              <a:chOff x="7913656" y="1339952"/>
              <a:chExt cx="3209034" cy="1259202"/>
            </a:xfrm>
          </p:grpSpPr>
          <p:grpSp>
            <p:nvGrpSpPr>
              <p:cNvPr id="98" name="Group 97"/>
              <p:cNvGrpSpPr/>
              <p:nvPr/>
            </p:nvGrpSpPr>
            <p:grpSpPr>
              <a:xfrm>
                <a:off x="7934990" y="1339952"/>
                <a:ext cx="3187700" cy="837900"/>
                <a:chOff x="6783258" y="2830488"/>
                <a:chExt cx="3187700" cy="837900"/>
              </a:xfrm>
            </p:grpSpPr>
            <p:sp>
              <p:nvSpPr>
                <p:cNvPr id="103" name="Rectangle 102"/>
                <p:cNvSpPr/>
                <p:nvPr/>
              </p:nvSpPr>
              <p:spPr>
                <a:xfrm>
                  <a:off x="6783258" y="3554088"/>
                  <a:ext cx="3187700" cy="1143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Trapezoid 103"/>
                <p:cNvSpPr/>
                <p:nvPr/>
              </p:nvSpPr>
              <p:spPr>
                <a:xfrm>
                  <a:off x="6935659" y="3049573"/>
                  <a:ext cx="622300" cy="508000"/>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TextBox 104"/>
                <p:cNvSpPr txBox="1"/>
                <p:nvPr/>
              </p:nvSpPr>
              <p:spPr>
                <a:xfrm>
                  <a:off x="6983653" y="3228573"/>
                  <a:ext cx="530594" cy="276999"/>
                </a:xfrm>
                <a:prstGeom prst="rect">
                  <a:avLst/>
                </a:prstGeom>
                <a:noFill/>
              </p:spPr>
              <p:txBody>
                <a:bodyPr wrap="none" rtlCol="0">
                  <a:spAutoFit/>
                </a:bodyPr>
                <a:lstStyle/>
                <a:p>
                  <a:r>
                    <a:rPr lang="en-GB" sz="1200" dirty="0" smtClean="0">
                      <a:solidFill>
                        <a:schemeClr val="bg1"/>
                      </a:solidFill>
                    </a:rPr>
                    <a:t>LOAD</a:t>
                  </a:r>
                  <a:endParaRPr lang="en-GB" sz="1200" dirty="0">
                    <a:solidFill>
                      <a:schemeClr val="bg1"/>
                    </a:solidFill>
                  </a:endParaRPr>
                </a:p>
              </p:txBody>
            </p:sp>
            <p:sp>
              <p:nvSpPr>
                <p:cNvPr id="106" name="Oval 105"/>
                <p:cNvSpPr/>
                <p:nvPr/>
              </p:nvSpPr>
              <p:spPr>
                <a:xfrm>
                  <a:off x="7132509" y="2857872"/>
                  <a:ext cx="203200" cy="203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ight Arrow 106"/>
                <p:cNvSpPr/>
                <p:nvPr/>
              </p:nvSpPr>
              <p:spPr>
                <a:xfrm rot="5400000">
                  <a:off x="9327017" y="2996088"/>
                  <a:ext cx="723600" cy="392400"/>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Effort</a:t>
                  </a:r>
                  <a:endParaRPr lang="en-GB" sz="1600" dirty="0">
                    <a:solidFill>
                      <a:schemeClr val="tx1"/>
                    </a:solidFill>
                  </a:endParaRPr>
                </a:p>
              </p:txBody>
            </p:sp>
          </p:grpSp>
          <p:cxnSp>
            <p:nvCxnSpPr>
              <p:cNvPr id="99" name="Straight Arrow Connector 98"/>
              <p:cNvCxnSpPr/>
              <p:nvPr/>
            </p:nvCxnSpPr>
            <p:spPr>
              <a:xfrm>
                <a:off x="7913656" y="2199507"/>
                <a:ext cx="975401"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a:off x="8923091" y="2192923"/>
                <a:ext cx="2199599" cy="0"/>
              </a:xfrm>
              <a:prstGeom prst="straightConnector1">
                <a:avLst/>
              </a:prstGeom>
              <a:ln>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8206642" y="2137489"/>
                <a:ext cx="418704" cy="461665"/>
              </a:xfrm>
              <a:prstGeom prst="rect">
                <a:avLst/>
              </a:prstGeom>
              <a:noFill/>
            </p:spPr>
            <p:txBody>
              <a:bodyPr wrap="square" rtlCol="0">
                <a:spAutoFit/>
              </a:bodyPr>
              <a:lstStyle/>
              <a:p>
                <a:r>
                  <a:rPr lang="en-GB" dirty="0" smtClean="0">
                    <a:solidFill>
                      <a:schemeClr val="bg1"/>
                    </a:solidFill>
                  </a:rPr>
                  <a:t>L</a:t>
                </a:r>
                <a:r>
                  <a:rPr lang="en-GB" baseline="-25000" dirty="0" smtClean="0">
                    <a:solidFill>
                      <a:schemeClr val="bg1"/>
                    </a:solidFill>
                  </a:rPr>
                  <a:t>1</a:t>
                </a:r>
                <a:endParaRPr lang="en-GB" baseline="-25000" dirty="0">
                  <a:solidFill>
                    <a:schemeClr val="bg1"/>
                  </a:solidFill>
                </a:endParaRPr>
              </a:p>
            </p:txBody>
          </p:sp>
          <p:sp>
            <p:nvSpPr>
              <p:cNvPr id="102" name="TextBox 101"/>
              <p:cNvSpPr txBox="1"/>
              <p:nvPr/>
            </p:nvSpPr>
            <p:spPr>
              <a:xfrm>
                <a:off x="9767003" y="2134682"/>
                <a:ext cx="418704" cy="461665"/>
              </a:xfrm>
              <a:prstGeom prst="rect">
                <a:avLst/>
              </a:prstGeom>
              <a:noFill/>
            </p:spPr>
            <p:txBody>
              <a:bodyPr wrap="none" rtlCol="0">
                <a:spAutoFit/>
              </a:bodyPr>
              <a:lstStyle/>
              <a:p>
                <a:r>
                  <a:rPr lang="en-GB" dirty="0" smtClean="0">
                    <a:solidFill>
                      <a:schemeClr val="bg1"/>
                    </a:solidFill>
                  </a:rPr>
                  <a:t>L</a:t>
                </a:r>
                <a:r>
                  <a:rPr lang="en-GB" baseline="-25000" dirty="0" smtClean="0">
                    <a:solidFill>
                      <a:schemeClr val="bg1"/>
                    </a:solidFill>
                  </a:rPr>
                  <a:t>2</a:t>
                </a:r>
                <a:endParaRPr lang="en-GB" baseline="-25000" dirty="0">
                  <a:solidFill>
                    <a:schemeClr val="bg1"/>
                  </a:solidFill>
                </a:endParaRPr>
              </a:p>
            </p:txBody>
          </p:sp>
        </p:grpSp>
      </p:grpSp>
      <p:grpSp>
        <p:nvGrpSpPr>
          <p:cNvPr id="110" name="Group 109"/>
          <p:cNvGrpSpPr/>
          <p:nvPr/>
        </p:nvGrpSpPr>
        <p:grpSpPr>
          <a:xfrm>
            <a:off x="474956" y="1652525"/>
            <a:ext cx="4128509" cy="830997"/>
            <a:chOff x="1432173" y="2179862"/>
            <a:chExt cx="4128509" cy="830997"/>
          </a:xfrm>
        </p:grpSpPr>
        <p:sp>
          <p:nvSpPr>
            <p:cNvPr id="114" name="TextBox 113"/>
            <p:cNvSpPr txBox="1"/>
            <p:nvPr/>
          </p:nvSpPr>
          <p:spPr>
            <a:xfrm>
              <a:off x="1432173" y="2364527"/>
              <a:ext cx="3379964" cy="461665"/>
            </a:xfrm>
            <a:prstGeom prst="rect">
              <a:avLst/>
            </a:prstGeom>
            <a:noFill/>
          </p:spPr>
          <p:txBody>
            <a:bodyPr wrap="none" rtlCol="0">
              <a:spAutoFit/>
            </a:bodyPr>
            <a:lstStyle/>
            <a:p>
              <a:r>
                <a:rPr lang="en-GB" b="1" dirty="0" smtClean="0">
                  <a:solidFill>
                    <a:schemeClr val="bg1"/>
                  </a:solidFill>
                </a:rPr>
                <a:t>Mechanical Advantage =</a:t>
              </a:r>
              <a:endParaRPr lang="en-GB" dirty="0">
                <a:solidFill>
                  <a:schemeClr val="bg1"/>
                </a:solidFill>
              </a:endParaRPr>
            </a:p>
          </p:txBody>
        </p:sp>
        <p:sp>
          <p:nvSpPr>
            <p:cNvPr id="115" name="TextBox 114"/>
            <p:cNvSpPr txBox="1"/>
            <p:nvPr/>
          </p:nvSpPr>
          <p:spPr>
            <a:xfrm>
              <a:off x="5141978" y="2179862"/>
              <a:ext cx="418704" cy="830997"/>
            </a:xfrm>
            <a:prstGeom prst="rect">
              <a:avLst/>
            </a:prstGeom>
            <a:noFill/>
          </p:spPr>
          <p:txBody>
            <a:bodyPr wrap="none" rtlCol="0">
              <a:spAutoFit/>
            </a:bodyPr>
            <a:lstStyle/>
            <a:p>
              <a:pPr algn="ctr"/>
              <a:r>
                <a:rPr lang="en-GB" b="1" dirty="0" smtClean="0">
                  <a:solidFill>
                    <a:schemeClr val="bg1"/>
                  </a:solidFill>
                </a:rPr>
                <a:t>L</a:t>
              </a:r>
              <a:r>
                <a:rPr lang="en-GB" b="1" baseline="-25000" dirty="0" smtClean="0">
                  <a:solidFill>
                    <a:schemeClr val="bg1"/>
                  </a:solidFill>
                </a:rPr>
                <a:t>2</a:t>
              </a:r>
            </a:p>
            <a:p>
              <a:pPr algn="ctr"/>
              <a:r>
                <a:rPr lang="en-GB" b="1" dirty="0" smtClean="0">
                  <a:solidFill>
                    <a:schemeClr val="bg1"/>
                  </a:solidFill>
                </a:rPr>
                <a:t>L</a:t>
              </a:r>
              <a:r>
                <a:rPr lang="en-GB" b="1" baseline="-25000" dirty="0" smtClean="0">
                  <a:solidFill>
                    <a:schemeClr val="bg1"/>
                  </a:solidFill>
                </a:rPr>
                <a:t>1</a:t>
              </a:r>
              <a:endParaRPr lang="en-GB" b="1" baseline="-25000" dirty="0">
                <a:solidFill>
                  <a:schemeClr val="bg1"/>
                </a:solidFill>
              </a:endParaRPr>
            </a:p>
          </p:txBody>
        </p:sp>
        <p:cxnSp>
          <p:nvCxnSpPr>
            <p:cNvPr id="116" name="Straight Connector 115"/>
            <p:cNvCxnSpPr/>
            <p:nvPr/>
          </p:nvCxnSpPr>
          <p:spPr>
            <a:xfrm>
              <a:off x="5129081" y="2595360"/>
              <a:ext cx="393649"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8397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7"/>
                                        </p:tgtEl>
                                      </p:cBhvr>
                                    </p:animEffect>
                                    <p:set>
                                      <p:cBhvr>
                                        <p:cTn id="7" dur="1" fill="hold">
                                          <p:stCondLst>
                                            <p:cond delay="499"/>
                                          </p:stCondLst>
                                        </p:cTn>
                                        <p:tgtEl>
                                          <p:spTgt spid="6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3"/>
                                        </p:tgtEl>
                                        <p:attrNameLst>
                                          <p:attrName>style.visibility</p:attrName>
                                        </p:attrNameLst>
                                      </p:cBhvr>
                                      <p:to>
                                        <p:strVal val="visible"/>
                                      </p:to>
                                    </p:set>
                                    <p:animEffect transition="in" filter="fade">
                                      <p:cBhvr>
                                        <p:cTn id="10" dur="500"/>
                                        <p:tgtEl>
                                          <p:spTgt spid="73"/>
                                        </p:tgtEl>
                                      </p:cBhvr>
                                    </p:animEffect>
                                  </p:childTnLst>
                                </p:cTn>
                              </p:par>
                            </p:childTnLst>
                          </p:cTn>
                        </p:par>
                        <p:par>
                          <p:cTn id="11" fill="hold">
                            <p:stCondLst>
                              <p:cond delay="500"/>
                            </p:stCondLst>
                            <p:childTnLst>
                              <p:par>
                                <p:cTn id="12" presetID="10" presetClass="entr" presetSubtype="0" fill="hold" nodeType="afterEffect">
                                  <p:stCondLst>
                                    <p:cond delay="500"/>
                                  </p:stCondLst>
                                  <p:childTnLst>
                                    <p:set>
                                      <p:cBhvr>
                                        <p:cTn id="13" dur="1" fill="hold">
                                          <p:stCondLst>
                                            <p:cond delay="0"/>
                                          </p:stCondLst>
                                        </p:cTn>
                                        <p:tgtEl>
                                          <p:spTgt spid="80"/>
                                        </p:tgtEl>
                                        <p:attrNameLst>
                                          <p:attrName>style.visibility</p:attrName>
                                        </p:attrNameLst>
                                      </p:cBhvr>
                                      <p:to>
                                        <p:strVal val="visible"/>
                                      </p:to>
                                    </p:set>
                                    <p:animEffect transition="in" filter="fade">
                                      <p:cBhvr>
                                        <p:cTn id="14" dur="500"/>
                                        <p:tgtEl>
                                          <p:spTgt spid="80"/>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91"/>
                                        </p:tgtEl>
                                        <p:attrNameLst>
                                          <p:attrName>style.visibility</p:attrName>
                                        </p:attrNameLst>
                                      </p:cBhvr>
                                      <p:to>
                                        <p:strVal val="visible"/>
                                      </p:to>
                                    </p:set>
                                    <p:animEffect transition="in" filter="fade">
                                      <p:cBhvr>
                                        <p:cTn id="18" dur="500"/>
                                        <p:tgtEl>
                                          <p:spTgt spid="9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fade">
                                      <p:cBhvr>
                                        <p:cTn id="2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2518</TotalTime>
  <Words>2359</Words>
  <Application>Microsoft Office PowerPoint</Application>
  <PresentationFormat>Custom</PresentationFormat>
  <Paragraphs>453</Paragraphs>
  <Slides>23</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Symbol</vt:lpstr>
      <vt:lpstr>Office Theme</vt:lpstr>
      <vt:lpstr>Gears &amp; Levers</vt:lpstr>
      <vt:lpstr>Gears &amp; Levers</vt:lpstr>
      <vt:lpstr>Levers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Gears</vt:lpstr>
      <vt:lpstr>PowerPoint Presentation</vt:lpstr>
      <vt:lpstr>PowerPoint Presentation</vt:lpstr>
      <vt:lpstr>PowerPoint Presentation</vt:lpstr>
      <vt:lpstr>PowerPoint Presentation</vt:lpstr>
      <vt:lpstr>PowerPoint Presentation</vt:lpstr>
      <vt:lpstr>Torque</vt:lpstr>
      <vt:lpstr>PowerPoint Presentation</vt:lpstr>
      <vt:lpstr>PowerPoint Presentation</vt:lpstr>
      <vt:lpstr>PowerPoint Presentation</vt:lpstr>
      <vt:lpstr>PowerPoint Presentation</vt:lpstr>
    </vt:vector>
  </TitlesOfParts>
  <Company>Siemens Industry Software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Michael</dc:creator>
  <cp:keywords>C_Unrestricted</cp:keywords>
  <cp:lastModifiedBy>Brown, Michael (DF PL ME PRD TO&amp;I ACD)</cp:lastModifiedBy>
  <cp:revision>257</cp:revision>
  <dcterms:created xsi:type="dcterms:W3CDTF">2016-06-11T11:21:59Z</dcterms:created>
  <dcterms:modified xsi:type="dcterms:W3CDTF">2017-02-08T17:07:04Z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Confidentiality">
    <vt:lpwstr>Unrestricted</vt:lpwstr>
  </property>
</Properties>
</file>