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1.xml" ContentType="application/vnd.openxmlformats-officedocument.presentationml.tags+xml"/>
  <Override PartName="/ppt/notesSlides/notesSlide3.xml" ContentType="application/vnd.openxmlformats-officedocument.presentationml.notesSlide+xml"/>
  <Override PartName="/ppt/tags/tag9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3.xml" ContentType="application/vnd.openxmlformats-officedocument.presentationml.tags+xml"/>
  <Override PartName="/ppt/notesSlides/notesSlide6.xml" ContentType="application/vnd.openxmlformats-officedocument.presentationml.notesSlide+xml"/>
  <Override PartName="/ppt/tags/tag94.xml" ContentType="application/vnd.openxmlformats-officedocument.presentationml.tags+xml"/>
  <Override PartName="/ppt/notesSlides/notesSlide7.xml" ContentType="application/vnd.openxmlformats-officedocument.presentationml.notesSlide+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1.xml" ContentType="application/vnd.openxmlformats-officedocument.presentationml.notesSlide+xml"/>
  <Override PartName="/ppt/tags/tag104.xml" ContentType="application/vnd.openxmlformats-officedocument.presentationml.tags+xml"/>
  <Override PartName="/ppt/notesSlides/notesSlide12.xml" ContentType="application/vnd.openxmlformats-officedocument.presentationml.notesSlide+xml"/>
  <Override PartName="/ppt/tags/tag105.xml" ContentType="application/vnd.openxmlformats-officedocument.presentationml.tags+xml"/>
  <Override PartName="/ppt/notesSlides/notesSlide13.xml" ContentType="application/vnd.openxmlformats-officedocument.presentationml.notesSlide+xml"/>
  <Override PartName="/ppt/tags/tag106.xml" ContentType="application/vnd.openxmlformats-officedocument.presentationml.tags+xml"/>
  <Override PartName="/ppt/notesSlides/notesSlide14.xml" ContentType="application/vnd.openxmlformats-officedocument.presentationml.notesSlide+xml"/>
  <Override PartName="/ppt/tags/tag107.xml" ContentType="application/vnd.openxmlformats-officedocument.presentationml.tags+xml"/>
  <Override PartName="/ppt/notesSlides/notesSlide15.xml" ContentType="application/vnd.openxmlformats-officedocument.presentationml.notesSlide+xml"/>
  <Override PartName="/ppt/tags/tag10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7"/>
  </p:sldMasterIdLst>
  <p:notesMasterIdLst>
    <p:notesMasterId r:id="rId34"/>
  </p:notesMasterIdLst>
  <p:handoutMasterIdLst>
    <p:handoutMasterId r:id="rId35"/>
  </p:handoutMasterIdLst>
  <p:sldIdLst>
    <p:sldId id="902" r:id="rId18"/>
    <p:sldId id="954" r:id="rId19"/>
    <p:sldId id="909" r:id="rId20"/>
    <p:sldId id="951" r:id="rId21"/>
    <p:sldId id="935" r:id="rId22"/>
    <p:sldId id="955" r:id="rId23"/>
    <p:sldId id="956" r:id="rId24"/>
    <p:sldId id="957" r:id="rId25"/>
    <p:sldId id="958" r:id="rId26"/>
    <p:sldId id="969" r:id="rId27"/>
    <p:sldId id="960" r:id="rId28"/>
    <p:sldId id="961" r:id="rId29"/>
    <p:sldId id="965" r:id="rId30"/>
    <p:sldId id="970" r:id="rId31"/>
    <p:sldId id="967" r:id="rId32"/>
    <p:sldId id="968" r:id="rId33"/>
  </p:sldIdLst>
  <p:sldSz cx="12198350" cy="6858000"/>
  <p:notesSz cx="6858000" cy="9686925"/>
  <p:custDataLst>
    <p:custData r:id="rId10"/>
    <p:tags r:id="rId36"/>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2" userDrawn="1">
          <p15:clr>
            <a:srgbClr val="A4A3A4"/>
          </p15:clr>
        </p15:guide>
        <p15:guide id="13" orient="horz" pos="654">
          <p15:clr>
            <a:srgbClr val="A4A3A4"/>
          </p15:clr>
        </p15:guide>
        <p15:guide id="14" orient="horz" pos="2453" userDrawn="1">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051">
          <p15:clr>
            <a:srgbClr val="A4A3A4"/>
          </p15:clr>
        </p15:guide>
        <p15:guide id="4" pos="2160">
          <p15:clr>
            <a:srgbClr val="A4A3A4"/>
          </p15:clr>
        </p15:guide>
        <p15:guide id="5" orient="horz" pos="2870">
          <p15:clr>
            <a:srgbClr val="A4A3A4"/>
          </p15:clr>
        </p15:guide>
        <p15:guide id="6" orient="horz" pos="466">
          <p15:clr>
            <a:srgbClr val="A4A3A4"/>
          </p15:clr>
        </p15:guide>
        <p15:guide id="7" orient="horz" pos="5637">
          <p15:clr>
            <a:srgbClr val="A4A3A4"/>
          </p15:clr>
        </p15:guide>
        <p15:guide id="8" orient="horz" pos="2733">
          <p15:clr>
            <a:srgbClr val="A4A3A4"/>
          </p15:clr>
        </p15:guide>
        <p15:guide id="9" pos="4156">
          <p15:clr>
            <a:srgbClr val="A4A3A4"/>
          </p15:clr>
        </p15:guide>
        <p15:guide id="10" pos="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2E6"/>
    <a:srgbClr val="41AAC8"/>
    <a:srgbClr val="2387AA"/>
    <a:srgbClr val="3C464A"/>
    <a:srgbClr val="D2D741"/>
    <a:srgbClr val="AAB414"/>
    <a:srgbClr val="879628"/>
    <a:srgbClr val="647D2D"/>
    <a:srgbClr val="465F19"/>
    <a:srgbClr val="005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67974" autoAdjust="0"/>
  </p:normalViewPr>
  <p:slideViewPr>
    <p:cSldViewPr snapToObjects="1" showGuides="1">
      <p:cViewPr varScale="1">
        <p:scale>
          <a:sx n="39" d="100"/>
          <a:sy n="39" d="100"/>
        </p:scale>
        <p:origin x="78" y="420"/>
      </p:cViewPr>
      <p:guideLst>
        <p:guide orient="horz" pos="210"/>
        <p:guide pos="395"/>
        <p:guide pos="3842"/>
        <p:guide pos="3933"/>
        <p:guide pos="7380"/>
        <p:guide pos="5566"/>
        <p:guide orient="horz" pos="3902"/>
        <p:guide orient="horz" pos="654"/>
        <p:guide orient="horz" pos="2453"/>
        <p:guide orient="horz" pos="2360"/>
        <p:guide orient="horz" pos="909"/>
      </p:guideLst>
    </p:cSldViewPr>
  </p:slideViewPr>
  <p:outlineViewPr>
    <p:cViewPr>
      <p:scale>
        <a:sx n="33" d="100"/>
        <a:sy n="33" d="100"/>
      </p:scale>
      <p:origin x="0" y="1278"/>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showGuides="1">
      <p:cViewPr>
        <p:scale>
          <a:sx n="60" d="100"/>
          <a:sy n="60" d="100"/>
        </p:scale>
        <p:origin x="-3654" y="-342"/>
      </p:cViewPr>
      <p:guideLst>
        <p:guide orient="horz" pos="3224"/>
        <p:guide pos="2236"/>
        <p:guide orient="horz" pos="3051"/>
        <p:guide pos="2160"/>
        <p:guide orient="horz" pos="2870"/>
        <p:guide orient="horz" pos="466"/>
        <p:guide orient="horz" pos="5637"/>
        <p:guide orient="horz" pos="2733"/>
        <p:guide pos="4156"/>
        <p:guide pos="16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59" name="Rectangle 3"/>
          <p:cNvSpPr>
            <a:spLocks noGrp="1" noChangeArrowheads="1"/>
          </p:cNvSpPr>
          <p:nvPr>
            <p:ph type="dt" sz="quarter" idx="1"/>
          </p:nvPr>
        </p:nvSpPr>
        <p:spPr bwMode="auto">
          <a:xfrm>
            <a:off x="3718840" y="0"/>
            <a:ext cx="3139160"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60" name="Rectangle 4"/>
          <p:cNvSpPr>
            <a:spLocks noGrp="1" noChangeArrowheads="1"/>
          </p:cNvSpPr>
          <p:nvPr>
            <p:ph type="ftr" sz="quarter" idx="2"/>
          </p:nvPr>
        </p:nvSpPr>
        <p:spPr bwMode="auto">
          <a:xfrm>
            <a:off x="1" y="9164038"/>
            <a:ext cx="3139161"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718840" y="9164038"/>
            <a:ext cx="3139160"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718840" y="0"/>
            <a:ext cx="3137627"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251702" y="739006"/>
            <a:ext cx="6338250" cy="3564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77829" name="Rectangle 5"/>
          <p:cNvSpPr>
            <a:spLocks noGrp="1" noChangeArrowheads="1"/>
          </p:cNvSpPr>
          <p:nvPr>
            <p:ph type="body" sz="quarter" idx="3"/>
          </p:nvPr>
        </p:nvSpPr>
        <p:spPr bwMode="auto">
          <a:xfrm>
            <a:off x="260351" y="4564740"/>
            <a:ext cx="6337300" cy="432132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164038"/>
            <a:ext cx="3139161"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718840" y="9164038"/>
            <a:ext cx="3137627"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hf sldNum="0" hdr="0" ftr="0" dt="0"/>
  <p:notesStyle>
    <a:lvl1pPr marL="0" algn="l" rtl="0" eaLnBrk="0" fontAlgn="base" hangingPunct="0">
      <a:spcBef>
        <a:spcPts val="0"/>
      </a:spcBef>
      <a:spcAft>
        <a:spcPts val="0"/>
      </a:spcAft>
      <a:defRPr sz="1200" kern="1200">
        <a:solidFill>
          <a:schemeClr val="tx1"/>
        </a:solidFill>
        <a:latin typeface="Arial" panose="020B0604020202020204" pitchFamily="34" charset="0"/>
        <a:ea typeface="ＭＳ Ｐゴシック" charset="-128"/>
        <a:cs typeface="Arial" panose="020B0604020202020204" pitchFamily="34" charset="0"/>
      </a:defRPr>
    </a:lvl1pPr>
    <a:lvl2pPr marL="126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2pPr>
    <a:lvl3pPr marL="252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3pPr>
    <a:lvl4pPr marL="378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4pPr>
    <a:lvl5pPr marL="504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5pPr>
    <a:lvl6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6pPr>
    <a:lvl7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7pPr>
    <a:lvl8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8pPr>
    <a:lvl9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al-do-HGuI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2166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252413" y="738188"/>
            <a:ext cx="6337300" cy="3563937"/>
          </a:xfrm>
          <a:noFill/>
        </p:spPr>
      </p:sp>
      <p:sp>
        <p:nvSpPr>
          <p:cNvPr id="177155" name="Rectangle 3"/>
          <p:cNvSpPr>
            <a:spLocks noGrp="1" noChangeArrowheads="1"/>
          </p:cNvSpPr>
          <p:nvPr>
            <p:ph type="body" idx="1"/>
          </p:nvPr>
        </p:nvSpPr>
        <p:spPr/>
        <p:txBody>
          <a:bodyPr/>
          <a:lstStyle/>
          <a:p>
            <a:pPr marL="623888" indent="-449263">
              <a:buFont typeface="Arial" panose="020B0604020202020204" pitchFamily="34" charset="0"/>
              <a:buNone/>
            </a:pPr>
            <a:r>
              <a:rPr lang="en-GB" sz="1200" b="1" dirty="0"/>
              <a:t>Activity</a:t>
            </a:r>
            <a:r>
              <a:rPr lang="en-GB" sz="1200" b="1" baseline="0" dirty="0"/>
              <a:t> </a:t>
            </a:r>
            <a:r>
              <a:rPr lang="en-GB" sz="1200" b="1" dirty="0"/>
              <a:t>Notes:</a:t>
            </a:r>
          </a:p>
          <a:p>
            <a:pPr marL="623888" indent="-449263">
              <a:buFont typeface="Arial" panose="020B0604020202020204" pitchFamily="34" charset="0"/>
              <a:buNone/>
            </a:pPr>
            <a:endParaRPr lang="en-GB" sz="1200" b="1" dirty="0"/>
          </a:p>
          <a:p>
            <a:pPr marL="623888" indent="-449263">
              <a:buFont typeface="Arial" panose="020B0604020202020204" pitchFamily="34" charset="0"/>
              <a:buNone/>
            </a:pPr>
            <a:r>
              <a:rPr lang="en-GB" sz="1200" b="1" dirty="0"/>
              <a:t>Benefits of Wetlands:</a:t>
            </a:r>
            <a:endParaRPr lang="en-US" sz="1200" b="1" dirty="0"/>
          </a:p>
          <a:p>
            <a:pPr marL="623888" indent="-449263">
              <a:buFont typeface="Arial" panose="020B0604020202020204" pitchFamily="34" charset="0"/>
              <a:buChar char="•"/>
            </a:pPr>
            <a:r>
              <a:rPr lang="en-US" sz="1200" dirty="0"/>
              <a:t>Store carbon within their plant communities and soil instead of releasing it to the atmosphere as carbon dioxide. Thus, wetlands help to moderate global climate conditions.</a:t>
            </a:r>
          </a:p>
          <a:p>
            <a:pPr marL="623888" indent="-449263">
              <a:buFont typeface="Arial" panose="020B0604020202020204" pitchFamily="34" charset="0"/>
              <a:buChar char="•"/>
            </a:pPr>
            <a:r>
              <a:rPr lang="en-US" sz="1200" dirty="0"/>
              <a:t>Often called “nurseries of life”, wetlands provide habitats for thousands of species of aquatic and terrestrial plants and animals. </a:t>
            </a:r>
          </a:p>
          <a:p>
            <a:pPr marL="623888" indent="-449263">
              <a:buFont typeface="Arial" panose="020B0604020202020204" pitchFamily="34" charset="0"/>
              <a:buChar char="•"/>
            </a:pPr>
            <a:r>
              <a:rPr lang="en-US" sz="1200" dirty="0"/>
              <a:t>When rivers overflow, wetlands help to absorb and slow floodwaters. This ability to control floods can alleviate property damage and loss and can even save lives.</a:t>
            </a:r>
          </a:p>
          <a:p>
            <a:pPr marL="623888" indent="-449263">
              <a:buFont typeface="Arial" panose="020B0604020202020204" pitchFamily="34" charset="0"/>
              <a:buChar char="•"/>
            </a:pPr>
            <a:r>
              <a:rPr lang="en-US" sz="1200" dirty="0"/>
              <a:t>They also absorb excess nutrients, sediment and other pollutants before they reach rivers, lakes, and other waterbodies</a:t>
            </a:r>
          </a:p>
          <a:p>
            <a:pPr marL="174625" indent="0">
              <a:buFont typeface="Arial" panose="020B0604020202020204" pitchFamily="34" charset="0"/>
              <a:buNone/>
            </a:pPr>
            <a:endParaRPr lang="en-US" sz="1200" dirty="0"/>
          </a:p>
          <a:p>
            <a:pPr marL="623888" indent="-449263">
              <a:buFont typeface="Arial" panose="020B0604020202020204" pitchFamily="34" charset="0"/>
              <a:buChar char="•"/>
            </a:pPr>
            <a:endParaRPr lang="en-US" sz="1200" dirty="0"/>
          </a:p>
          <a:p>
            <a:endParaRPr lang="en-US" dirty="0"/>
          </a:p>
        </p:txBody>
      </p:sp>
    </p:spTree>
    <p:extLst>
      <p:ext uri="{BB962C8B-B14F-4D97-AF65-F5344CB8AC3E}">
        <p14:creationId xmlns:p14="http://schemas.microsoft.com/office/powerpoint/2010/main" val="3608261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pPr marL="623888" marR="0" indent="-44926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Activity</a:t>
            </a:r>
            <a:r>
              <a:rPr lang="en-GB" sz="1200" b="1" baseline="0" dirty="0"/>
              <a:t> </a:t>
            </a:r>
            <a:r>
              <a:rPr lang="en-GB" sz="1200" b="1" dirty="0"/>
              <a:t>Notes:</a:t>
            </a:r>
          </a:p>
          <a:p>
            <a:pPr marL="174625" indent="0">
              <a:buFont typeface="Arial" panose="020B0604020202020204" pitchFamily="34" charset="0"/>
              <a:buNone/>
            </a:pPr>
            <a:endParaRPr lang="en-GB" sz="1200" dirty="0"/>
          </a:p>
          <a:p>
            <a:pPr marL="623888" indent="-449263">
              <a:buFont typeface="Arial" panose="020B0604020202020204" pitchFamily="34" charset="0"/>
              <a:buNone/>
            </a:pPr>
            <a:r>
              <a:rPr lang="en-GB" sz="1200" b="1" dirty="0"/>
              <a:t>Benefits of Wetlands:</a:t>
            </a:r>
            <a:endParaRPr lang="en-US" sz="1200" b="1" dirty="0"/>
          </a:p>
          <a:p>
            <a:pPr marL="623888" indent="-449263">
              <a:buFont typeface="Arial" panose="020B0604020202020204" pitchFamily="34" charset="0"/>
              <a:buChar char="•"/>
            </a:pPr>
            <a:r>
              <a:rPr lang="en-US" sz="1200" dirty="0"/>
              <a:t>Store carbon within their plant communities and soil instead of releasing it to the atmosphere as carbon dioxide. Thus, wetlands help to moderate global climate conditions.</a:t>
            </a:r>
          </a:p>
          <a:p>
            <a:pPr marL="623888" indent="-449263">
              <a:buFont typeface="Arial" panose="020B0604020202020204" pitchFamily="34" charset="0"/>
              <a:buChar char="•"/>
            </a:pPr>
            <a:r>
              <a:rPr lang="en-US" sz="1200" dirty="0"/>
              <a:t>Often called “nurseries of life”, wetlands provide habitats for thousands of species of aquatic and terrestrial plants and animals. </a:t>
            </a:r>
          </a:p>
          <a:p>
            <a:pPr marL="623888" indent="-449263">
              <a:buFont typeface="Arial" panose="020B0604020202020204" pitchFamily="34" charset="0"/>
              <a:buChar char="•"/>
            </a:pPr>
            <a:r>
              <a:rPr lang="en-US" sz="1200" dirty="0"/>
              <a:t>When rivers overflow, wetlands help to absorb and slow floodwaters. This ability to control floods can alleviate property damage and loss and can even save lives.</a:t>
            </a:r>
          </a:p>
          <a:p>
            <a:pPr marL="623888" indent="-449263">
              <a:buFont typeface="Arial" panose="020B0604020202020204" pitchFamily="34" charset="0"/>
              <a:buChar char="•"/>
            </a:pPr>
            <a:r>
              <a:rPr lang="en-US" sz="1200" dirty="0"/>
              <a:t>They also absorb excess nutrients, sediment and other pollutants before they reach rivers, lakes, and other waterbodies</a:t>
            </a:r>
          </a:p>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11</a:t>
            </a:fld>
            <a:endParaRPr lang="de-DE" dirty="0">
              <a:latin typeface="Arial" pitchFamily="34" charset="0"/>
            </a:endParaRPr>
          </a:p>
        </p:txBody>
      </p:sp>
    </p:spTree>
    <p:extLst>
      <p:ext uri="{BB962C8B-B14F-4D97-AF65-F5344CB8AC3E}">
        <p14:creationId xmlns:p14="http://schemas.microsoft.com/office/powerpoint/2010/main" val="400025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40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252413" y="738188"/>
            <a:ext cx="6337300" cy="3563937"/>
          </a:xfrm>
          <a:noFill/>
        </p:spPr>
      </p:sp>
      <p:sp>
        <p:nvSpPr>
          <p:cNvPr id="17715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ea typeface="Arial Unicode MS" panose="020B0604020202020204" pitchFamily="34" charset="-128"/>
                <a:cs typeface="Arial Unicode MS" panose="020B0604020202020204" pitchFamily="34" charset="-128"/>
              </a:rPr>
              <a:t>Activity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a typeface="Arial Unicode MS" panose="020B0604020202020204" pitchFamily="34" charset="-128"/>
                <a:cs typeface="Arial Unicode MS" panose="020B0604020202020204" pitchFamily="34" charset="-128"/>
              </a:rPr>
              <a:t>Other points to consider include: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ea typeface="Arial Unicode MS" panose="020B0604020202020204" pitchFamily="34"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a typeface="Arial Unicode MS" panose="020B0604020202020204" pitchFamily="34" charset="-128"/>
              </a:rPr>
              <a:t>The cost of Hydroelectric power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space needed for Hydroelectric power to be effective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Methane, a greenhouse gas, can also sometimes be formed in reservoirs and released into the atmosphere – though hydroelectric power is still less polluting.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For a more detailed exploration please see here: https://water.usgs.gov/edu/wuhy.html </a:t>
            </a:r>
          </a:p>
          <a:p>
            <a:endParaRPr lang="en-US" dirty="0"/>
          </a:p>
        </p:txBody>
      </p:sp>
    </p:spTree>
    <p:extLst>
      <p:ext uri="{BB962C8B-B14F-4D97-AF65-F5344CB8AC3E}">
        <p14:creationId xmlns:p14="http://schemas.microsoft.com/office/powerpoint/2010/main" val="378155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252413" y="738188"/>
            <a:ext cx="6337300" cy="3563937"/>
          </a:xfrm>
          <a:noFill/>
        </p:spPr>
      </p:sp>
      <p:sp>
        <p:nvSpPr>
          <p:cNvPr id="177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784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9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98DC93-AC06-4D16-87D2-9E28DD5DC967}"/>
              </a:ext>
            </a:extLst>
          </p:cNvPr>
          <p:cNvSpPr>
            <a:spLocks noGrp="1"/>
          </p:cNvSpPr>
          <p:nvPr>
            <p:ph type="body" idx="1"/>
          </p:nvPr>
        </p:nvSpPr>
        <p:spPr/>
        <p:txBody>
          <a:bodyPr/>
          <a:lstStyle/>
          <a:p>
            <a:r>
              <a:rPr lang="en-GB" b="1" dirty="0"/>
              <a:t>Activity</a:t>
            </a:r>
            <a:r>
              <a:rPr lang="en-GB" b="1" baseline="0" dirty="0"/>
              <a:t> Notes</a:t>
            </a:r>
          </a:p>
          <a:p>
            <a:endParaRPr lang="en-GB" baseline="0" dirty="0"/>
          </a:p>
          <a:p>
            <a:pPr marL="0" marR="0" lvl="0" indent="0" algn="l" defTabSz="914400" rtl="0" eaLnBrk="0" fontAlgn="base" latinLnBrk="0" hangingPunct="0">
              <a:lnSpc>
                <a:spcPct val="100000"/>
              </a:lnSpc>
              <a:spcBef>
                <a:spcPts val="0"/>
              </a:spcBef>
              <a:spcAft>
                <a:spcPts val="0"/>
              </a:spcAft>
              <a:buClrTx/>
              <a:buSzTx/>
              <a:buFontTx/>
              <a:buNone/>
              <a:tabLst/>
              <a:defRPr/>
            </a:pPr>
            <a:r>
              <a:rPr lang="en-GB" dirty="0"/>
              <a:t>If more information is required please see here: https://www.empowering-people-network.siemens-stiftung.org/en/solutions/projects/smart-turbine-for-running-rivers/ </a:t>
            </a:r>
          </a:p>
          <a:p>
            <a:endParaRPr lang="en-GB" dirty="0"/>
          </a:p>
        </p:txBody>
      </p:sp>
    </p:spTree>
    <p:extLst>
      <p:ext uri="{BB962C8B-B14F-4D97-AF65-F5344CB8AC3E}">
        <p14:creationId xmlns:p14="http://schemas.microsoft.com/office/powerpoint/2010/main" val="368897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27829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378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337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Explanation video</a:t>
            </a:r>
            <a:r>
              <a:rPr lang="en-GB" baseline="0" dirty="0"/>
              <a:t> hyperlinked to image </a:t>
            </a:r>
            <a:r>
              <a:rPr lang="en-GB" dirty="0">
                <a:hlinkClick r:id="rId3"/>
              </a:rPr>
              <a:t>https://www.youtube.com/watch?v=al-do-HGuIk</a:t>
            </a:r>
            <a:r>
              <a:rPr lang="en-GB" dirty="0"/>
              <a:t> </a:t>
            </a:r>
          </a:p>
          <a:p>
            <a:endParaRPr lang="en-GB" dirty="0"/>
          </a:p>
          <a:p>
            <a:r>
              <a:rPr lang="en-GB" dirty="0"/>
              <a:t>Global</a:t>
            </a:r>
            <a:r>
              <a:rPr lang="en-GB" baseline="0" dirty="0"/>
              <a:t> warming affects the water cycle. As air warms it can hold more moisture, so heavier rainfall occurs where it cools.</a:t>
            </a:r>
          </a:p>
          <a:p>
            <a:r>
              <a:rPr lang="en-GB" baseline="0" dirty="0"/>
              <a:t>Increased heating of oceans can also lead to more intense and frequent hurricanes.</a:t>
            </a:r>
            <a:endParaRPr lang="en-GB" dirty="0"/>
          </a:p>
          <a:p>
            <a:endParaRPr lang="de-DE" dirty="0"/>
          </a:p>
        </p:txBody>
      </p:sp>
    </p:spTree>
    <p:extLst>
      <p:ext uri="{BB962C8B-B14F-4D97-AF65-F5344CB8AC3E}">
        <p14:creationId xmlns:p14="http://schemas.microsoft.com/office/powerpoint/2010/main" val="423039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526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252413" y="738188"/>
            <a:ext cx="6337300" cy="3563937"/>
          </a:xfrm>
          <a:noFill/>
        </p:spPr>
      </p:sp>
      <p:sp>
        <p:nvSpPr>
          <p:cNvPr id="181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1553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AFB0F6-C6AD-47F9-8DE2-C4E828EEE9F3}"/>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ea typeface="Arial Unicode MS" panose="020B0604020202020204" pitchFamily="34" charset="-128"/>
                <a:cs typeface="Arial Unicode MS" panose="020B0604020202020204" pitchFamily="34" charset="-128"/>
              </a:rPr>
              <a:t>Activity</a:t>
            </a:r>
            <a:r>
              <a:rPr lang="en-GB" b="1" baseline="0" dirty="0">
                <a:ea typeface="Arial Unicode MS" panose="020B0604020202020204" pitchFamily="34" charset="-128"/>
                <a:cs typeface="Arial Unicode MS" panose="020B0604020202020204" pitchFamily="34" charset="-128"/>
              </a:rPr>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a typeface="Arial Unicode MS" panose="020B0604020202020204" pitchFamily="34" charset="-128"/>
                <a:cs typeface="Arial Unicode MS" panose="020B0604020202020204" pitchFamily="34" charset="-128"/>
              </a:rPr>
              <a:t>Ask students to think about how the how global warming will affect different habitats. </a:t>
            </a:r>
            <a:endParaRPr lang="en-GB" baseline="0" dirty="0">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ea typeface="Arial Unicode MS" panose="020B0604020202020204" pitchFamily="34" charset="-128"/>
                <a:cs typeface="Arial Unicode MS" panose="020B0604020202020204" pitchFamily="34" charset="-128"/>
              </a:rPr>
              <a:t>For example: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ea typeface="Arial Unicode MS" panose="020B0604020202020204" pitchFamily="34" charset="-128"/>
                <a:cs typeface="Arial Unicode MS" panose="020B0604020202020204" pitchFamily="34" charset="-128"/>
              </a:rPr>
              <a:t> Coral Reef bleaching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ea typeface="Arial Unicode MS" panose="020B0604020202020204" pitchFamily="34" charset="-128"/>
                <a:cs typeface="Arial Unicode MS" panose="020B0604020202020204" pitchFamily="34" charset="-128"/>
              </a:rPr>
              <a:t> Sea level rise causing salination of soil destroying its agricultural value as well as the species that occupy it.</a:t>
            </a:r>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2739590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customXml" Target="../../customXml/item2.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customXml" Target="../../customXml/item12.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customXml" Target="../../customXml/item10.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customXml" Target="../../customXml/item8.xml"/><Relationship Id="rId5" Type="http://schemas.openxmlformats.org/officeDocument/2006/relationships/slideMaster" Target="../slideMasters/slideMaster1.xml"/><Relationship Id="rId4" Type="http://schemas.openxmlformats.org/officeDocument/2006/relationships/tags" Target="../tags/tag5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customXml" Target="../../customXml/item14.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customXml" Target="../../customXml/item4.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customXml" Target="../../customXml/item15.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customXml" Target="../../customXml/item11.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customXml" Target="../../customXml/item5.xml"/><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customXml" Target="../../customXml/item1.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customXml" Target="../../customXml/item16.xml"/><Relationship Id="rId6" Type="http://schemas.openxmlformats.org/officeDocument/2006/relationships/slideMaster" Target="../slideMasters/slideMaster1.xml"/><Relationship Id="rId5" Type="http://schemas.openxmlformats.org/officeDocument/2006/relationships/tags" Target="../tags/tag82.xml"/><Relationship Id="rId4" Type="http://schemas.openxmlformats.org/officeDocument/2006/relationships/tags" Target="../tags/tag81.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customXml" Target="../../customXml/item9.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customXml" Target="../../customXml/item6.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icture">
    <p:spTree>
      <p:nvGrpSpPr>
        <p:cNvPr id="1" name=""/>
        <p:cNvGrpSpPr/>
        <p:nvPr/>
      </p:nvGrpSpPr>
      <p:grpSpPr>
        <a:xfrm>
          <a:off x="0" y="0"/>
          <a:ext cx="0" cy="0"/>
          <a:chOff x="0" y="0"/>
          <a:chExt cx="0" cy="0"/>
        </a:xfrm>
      </p:grpSpPr>
      <p:pic>
        <p:nvPicPr>
          <p:cNvPr id="6" name="Picture 5" descr="SiemensWildlifeTrust_pic.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75" y="0"/>
            <a:ext cx="12235628" cy="6894000"/>
          </a:xfrm>
          <a:prstGeom prst="rect">
            <a:avLst/>
          </a:prstGeom>
        </p:spPr>
      </p:pic>
      <p:sp>
        <p:nvSpPr>
          <p:cNvPr id="4"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dirty="0"/>
              <a:t>Please insert confidentiality note</a:t>
            </a:r>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66861815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3314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5" name="Rechteck 4"/>
          <p:cNvSpPr/>
          <p:nvPr userDrawn="1"/>
        </p:nvSpPr>
        <p:spPr bwMode="auto">
          <a:xfrm>
            <a:off x="0" y="0"/>
            <a:ext cx="12198350" cy="1439999"/>
          </a:xfrm>
          <a:prstGeom prst="rect">
            <a:avLst/>
          </a:prstGeom>
          <a:solidFill>
            <a:srgbClr val="FFFFFF"/>
          </a:solidFill>
          <a:ln w="127">
            <a:solidFill>
              <a:srgbClr val="FFFFFF"/>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Bildplatzhalter 3"/>
          <p:cNvSpPr>
            <a:spLocks noGrp="1"/>
          </p:cNvSpPr>
          <p:nvPr>
            <p:ph type="pic" sz="quarter" idx="10"/>
          </p:nvPr>
        </p:nvSpPr>
        <p:spPr>
          <a:xfrm>
            <a:off x="0" y="-2784"/>
            <a:ext cx="12196800" cy="6858000"/>
          </a:xfrm>
          <a:noFill/>
        </p:spPr>
        <p:txBody>
          <a:bodyPr tIns="1800000"/>
          <a:lstStyle>
            <a:lvl1pPr algn="ctr">
              <a:defRPr/>
            </a:lvl1pPr>
          </a:lstStyle>
          <a:p>
            <a:r>
              <a:rPr lang="en-US" noProof="0" dirty="0"/>
              <a:t>Click icon to add picture</a:t>
            </a: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6" name="Gruppieren 5"/>
          <p:cNvGrpSpPr/>
          <p:nvPr userDrawn="1"/>
        </p:nvGrpSpPr>
        <p:grpSpPr>
          <a:xfrm>
            <a:off x="-216000" y="-216000"/>
            <a:ext cx="12628800" cy="7290000"/>
            <a:chOff x="-216000" y="-216000"/>
            <a:chExt cx="12628800" cy="7290000"/>
          </a:xfrm>
        </p:grpSpPr>
        <p:cxnSp>
          <p:nvCxnSpPr>
            <p:cNvPr id="7" name="Gerade Verbindung 6"/>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9315948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0" y="0"/>
            <a:ext cx="12198350" cy="6861907"/>
            <a:chOff x="0" y="0"/>
            <a:chExt cx="12198350" cy="6861907"/>
          </a:xfrm>
        </p:grpSpPr>
        <p:sp>
          <p:nvSpPr>
            <p:cNvPr id="4" name="Rechteck 3"/>
            <p:cNvSpPr/>
            <p:nvPr userDrawn="1"/>
          </p:nvSpPr>
          <p:spPr bwMode="auto">
            <a:xfrm>
              <a:off x="0" y="0"/>
              <a:ext cx="12198350" cy="6861907"/>
            </a:xfrm>
            <a:prstGeom prst="rect">
              <a:avLst/>
            </a:prstGeom>
            <a:solidFill>
              <a:schemeClr val="tx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8" name="Gruppieren 7"/>
          <p:cNvGrpSpPr/>
          <p:nvPr userDrawn="1"/>
        </p:nvGrpSpPr>
        <p:grpSpPr>
          <a:xfrm>
            <a:off x="-216000" y="-216000"/>
            <a:ext cx="12628800" cy="7290000"/>
            <a:chOff x="-216000" y="-216000"/>
            <a:chExt cx="12628800" cy="7290000"/>
          </a:xfrm>
        </p:grpSpPr>
        <p:cxnSp>
          <p:nvCxnSpPr>
            <p:cNvPr id="9" name="Gerade Verbindung 8"/>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9" name="Gerade Verbindung 28"/>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 name="Gerade Verbindung 29"/>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7537660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userDrawn="1"/>
        </p:nvSpPr>
        <p:spPr bwMode="auto">
          <a:xfrm>
            <a:off x="0" y="0"/>
            <a:ext cx="12198350" cy="6861907"/>
          </a:xfrm>
          <a:prstGeom prst="rect">
            <a:avLst/>
          </a:prstGeom>
          <a:solidFill>
            <a:srgbClr val="50BED7"/>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4" name="Gruppieren 3"/>
          <p:cNvGrpSpPr/>
          <p:nvPr userDrawn="1"/>
        </p:nvGrpSpPr>
        <p:grpSpPr>
          <a:xfrm>
            <a:off x="-216000" y="-216000"/>
            <a:ext cx="12628800" cy="7290000"/>
            <a:chOff x="-216000" y="-216000"/>
            <a:chExt cx="12628800" cy="7290000"/>
          </a:xfrm>
        </p:grpSpPr>
        <p:cxnSp>
          <p:nvCxnSpPr>
            <p:cNvPr id="5" name="Gerade Verbindung 4"/>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 name="Gerade Verbindung 5"/>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 name="Gerade Verbindung 6"/>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799314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lvl1pPr>
              <a:buFont typeface="Arial" pitchFamily="34" charset="0"/>
              <a:buNone/>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preserve="1" userDrawn="1">
  <p:cSld name="Two columns">
    <p:spTree>
      <p:nvGrpSpPr>
        <p:cNvPr id="1" name=""/>
        <p:cNvGrpSpPr/>
        <p:nvPr/>
      </p:nvGrpSpPr>
      <p:grpSpPr>
        <a:xfrm>
          <a:off x="0" y="0"/>
          <a:ext cx="0" cy="0"/>
          <a:chOff x="0" y="0"/>
          <a:chExt cx="0" cy="0"/>
        </a:xfrm>
      </p:grpSpPr>
      <p:sp>
        <p:nvSpPr>
          <p:cNvPr id="3" name="cdtContent Placeholder 2 Id3"/>
          <p:cNvSpPr>
            <a:spLocks noGrp="1"/>
          </p:cNvSpPr>
          <p:nvPr>
            <p:ph sz="half" idx="1" hasCustomPrompt="1"/>
            <p:custDataLst>
              <p:tags r:id="rId2"/>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half" idx="2" hasCustomPrompt="1"/>
            <p:custDataLst>
              <p:tags r:id="rId3"/>
            </p:custDataLst>
          </p:nvPr>
        </p:nvSpPr>
        <p:spPr>
          <a:xfrm>
            <a:off x="6243638"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el 4"/>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160708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73476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88371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8"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1"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dirty="0"/>
              <a:t>Please insert confidentiality note</a:t>
            </a: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userDrawn="1"/>
        </p:nvGrpSpPr>
        <p:grpSpPr bwMode="gray">
          <a:xfrm>
            <a:off x="9555163" y="323850"/>
            <a:ext cx="2159000" cy="914400"/>
            <a:chOff x="6019" y="204"/>
            <a:chExt cx="1360" cy="576"/>
          </a:xfrm>
        </p:grpSpPr>
        <p:sp>
          <p:nvSpPr>
            <p:cNvPr id="30"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06417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360045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370388"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8115750"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objects" preserve="1" userDrawn="1">
  <p:cSld name="Four objects">
    <p:spTree>
      <p:nvGrpSpPr>
        <p:cNvPr id="1" name=""/>
        <p:cNvGrpSpPr/>
        <p:nvPr/>
      </p:nvGrpSpPr>
      <p:grpSpPr>
        <a:xfrm>
          <a:off x="0" y="0"/>
          <a:ext cx="0" cy="0"/>
          <a:chOff x="0" y="0"/>
          <a:chExt cx="0" cy="0"/>
        </a:xfrm>
      </p:grpSpPr>
      <p:sp>
        <p:nvSpPr>
          <p:cNvPr id="3" name="cdtContent Placeholder 2 Id3"/>
          <p:cNvSpPr>
            <a:spLocks noGrp="1"/>
          </p:cNvSpPr>
          <p:nvPr>
            <p:ph sz="quarter" idx="1" hasCustomPrompt="1"/>
            <p:custDataLst>
              <p:tags r:id="rId2"/>
            </p:custDataLst>
          </p:nvPr>
        </p:nvSpPr>
        <p:spPr>
          <a:xfrm>
            <a:off x="627063"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quarter" idx="2" hasCustomPrompt="1"/>
            <p:custDataLst>
              <p:tags r:id="rId3"/>
            </p:custDataLst>
          </p:nvPr>
        </p:nvSpPr>
        <p:spPr>
          <a:xfrm>
            <a:off x="6243638"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Content Placeholder 4 Id5"/>
          <p:cNvSpPr>
            <a:spLocks noGrp="1"/>
          </p:cNvSpPr>
          <p:nvPr>
            <p:ph sz="quarter" idx="3" hasCustomPrompt="1"/>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Content Placeholder 5 Id6"/>
          <p:cNvSpPr>
            <a:spLocks noGrp="1"/>
          </p:cNvSpPr>
          <p:nvPr>
            <p:ph sz="quarter" idx="4" hasCustomPrompt="1"/>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el 6"/>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255767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5" name="cdtTextplatzhalter 13 Id5"/>
          <p:cNvSpPr>
            <a:spLocks noGrp="1"/>
          </p:cNvSpPr>
          <p:nvPr>
            <p:ph type="body" sz="quarter" idx="13" hasCustomPrompt="1"/>
            <p:custDataLst>
              <p:tags r:id="rId3"/>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3 Id5"/>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5"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259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3362400" y="1443038"/>
            <a:ext cx="2736775"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43638" y="1443038"/>
            <a:ext cx="2592387"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dtTextplatzhalter 13 Id7"/>
          <p:cNvSpPr>
            <a:spLocks noGrp="1"/>
          </p:cNvSpPr>
          <p:nvPr>
            <p:ph type="body" sz="quarter" idx="15" hasCustomPrompt="1"/>
            <p:custDataLst>
              <p:tags r:id="rId6"/>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4"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7063"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dtContent Placeholder 14 Id15"/>
          <p:cNvSpPr>
            <a:spLocks noGrp="1"/>
          </p:cNvSpPr>
          <p:nvPr>
            <p:ph sz="quarter" idx="15"/>
            <p:custDataLst>
              <p:tags r:id="rId6"/>
            </p:custDataLst>
          </p:nvPr>
        </p:nvSpPr>
        <p:spPr>
          <a:xfrm>
            <a:off x="4804025"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dtTextplatzhalter 13 Id10"/>
          <p:cNvSpPr>
            <a:spLocks noGrp="1"/>
          </p:cNvSpPr>
          <p:nvPr>
            <p:ph type="body" sz="quarter" idx="16" hasCustomPrompt="1"/>
            <p:custDataLst>
              <p:tags r:id="rId7"/>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79033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spTree>
      <p:nvGrpSpPr>
        <p:cNvPr id="1" name=""/>
        <p:cNvGrpSpPr/>
        <p:nvPr/>
      </p:nvGrpSpPr>
      <p:grpSpPr>
        <a:xfrm>
          <a:off x="0" y="0"/>
          <a:ext cx="0" cy="0"/>
          <a:chOff x="0" y="0"/>
          <a:chExt cx="0" cy="0"/>
        </a:xfrm>
      </p:grpSpPr>
      <p:pic>
        <p:nvPicPr>
          <p:cNvPr id="57" name="Picture 56" descr="istock-467716617.jpg.portray.web.916.916.png"/>
          <p:cNvPicPr>
            <a:picLocks noChangeAspect="1"/>
          </p:cNvPicPr>
          <p:nvPr userDrawn="1"/>
        </p:nvPicPr>
        <p:blipFill rotWithShape="1">
          <a:blip r:embed="rId4">
            <a:extLst>
              <a:ext uri="{28A0092B-C50C-407E-A947-70E740481C1C}">
                <a14:useLocalDpi xmlns:a14="http://schemas.microsoft.com/office/drawing/2010/main" val="0"/>
              </a:ext>
            </a:extLst>
          </a:blip>
          <a:srcRect t="13475" b="2643"/>
          <a:stretch/>
        </p:blipFill>
        <p:spPr>
          <a:xfrm>
            <a:off x="-21314" y="1588"/>
            <a:ext cx="12254114" cy="6856412"/>
          </a:xfrm>
          <a:prstGeom prst="rect">
            <a:avLst/>
          </a:prstGeom>
        </p:spPr>
      </p:pic>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8" name="Group 33"/>
          <p:cNvGrpSpPr>
            <a:grpSpLocks noChangeAspect="1"/>
          </p:cNvGrpSpPr>
          <p:nvPr userDrawn="1"/>
        </p:nvGrpSpPr>
        <p:grpSpPr bwMode="gray">
          <a:xfrm>
            <a:off x="9555163" y="323850"/>
            <a:ext cx="2159000" cy="914400"/>
            <a:chOff x="6019" y="204"/>
            <a:chExt cx="1360" cy="576"/>
          </a:xfrm>
        </p:grpSpPr>
        <p:sp>
          <p:nvSpPr>
            <p:cNvPr id="29"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90537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ngle large image without foo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a:t>Click to edit Master title style</a:t>
            </a:r>
          </a:p>
        </p:txBody>
      </p:sp>
      <p:sp>
        <p:nvSpPr>
          <p:cNvPr id="4" name="Bildplatzhalter 3"/>
          <p:cNvSpPr>
            <a:spLocks noGrp="1"/>
          </p:cNvSpPr>
          <p:nvPr>
            <p:ph type="pic" sz="quarter" idx="10"/>
          </p:nvPr>
        </p:nvSpPr>
        <p:spPr>
          <a:xfrm>
            <a:off x="0" y="1440000"/>
            <a:ext cx="12204000" cy="5418000"/>
          </a:xfrm>
          <a:noFill/>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93405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0" name="Gruppieren 79"/>
          <p:cNvGrpSpPr/>
          <p:nvPr userDrawn="1"/>
        </p:nvGrpSpPr>
        <p:grpSpPr>
          <a:xfrm>
            <a:off x="-216000" y="-216000"/>
            <a:ext cx="12628800" cy="7290000"/>
            <a:chOff x="-216000" y="-216000"/>
            <a:chExt cx="12628800" cy="7290000"/>
          </a:xfrm>
        </p:grpSpPr>
        <p:cxnSp>
          <p:nvCxnSpPr>
            <p:cNvPr id="81" name="Gerade Verbindung 80"/>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4308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0"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39833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 xmlns:a14="http://schemas.microsoft.com/office/drawing/2010/main">
                <a:solidFill>
                  <a:srgbClr val="FF99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4"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extBox 1"/>
          <p:cNvSpPr txBox="1"/>
          <p:nvPr userDrawn="1"/>
        </p:nvSpPr>
        <p:spPr>
          <a:xfrm>
            <a:off x="3479800" y="2603500"/>
            <a:ext cx="914400" cy="914400"/>
          </a:xfrm>
          <a:prstGeom prst="rect">
            <a:avLst/>
          </a:prstGeom>
          <a:noFill/>
        </p:spPr>
        <p:txBody>
          <a:bodyPr wrap="none" lIns="0" tIns="0" rIns="0" bIns="0" rtlCol="0">
            <a:noAutofit/>
          </a:bodyPr>
          <a:lstStyle/>
          <a:p>
            <a:pPr>
              <a:lnSpc>
                <a:spcPct val="110000"/>
              </a:lnSpc>
              <a:spcBef>
                <a:spcPts val="0"/>
              </a:spcBef>
            </a:pPr>
            <a:endParaRPr lang="en-US" sz="1200" dirty="0">
              <a:solidFill>
                <a:schemeClr val="tx1"/>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5548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a:t>Click to edit Master title style</a:t>
            </a:r>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5021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lvl1pPr>
              <a:defRPr/>
            </a:lvl1pPr>
          </a:lstStyle>
          <a:p>
            <a:r>
              <a:rPr lang="en-US" noProof="0" dirty="0"/>
              <a:t>Click to edit Master title style</a:t>
            </a:r>
          </a:p>
        </p:txBody>
      </p:sp>
      <p:sp>
        <p:nvSpPr>
          <p:cNvPr id="13" name="cdtText Placeholder 12 Id13"/>
          <p:cNvSpPr>
            <a:spLocks noGrp="1"/>
          </p:cNvSpPr>
          <p:nvPr>
            <p:ph type="body" sz="quarter" idx="13"/>
            <p:custDataLst>
              <p:tags r:id="rId3"/>
            </p:custDataLst>
          </p:nvPr>
        </p:nvSpPr>
        <p:spPr>
          <a:xfrm>
            <a:off x="627063" y="1443038"/>
            <a:ext cx="3887914"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2 Id5"/>
          <p:cNvSpPr>
            <a:spLocks noGrp="1"/>
          </p:cNvSpPr>
          <p:nvPr>
            <p:ph type="body" sz="quarter" idx="14" hasCustomPrompt="1"/>
            <p:custDataLst>
              <p:tags r:id="rId4"/>
            </p:custDataLst>
          </p:nvPr>
        </p:nvSpPr>
        <p:spPr bwMode="auto">
          <a:xfrm>
            <a:off x="4658995" y="1440000"/>
            <a:ext cx="7539355"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33660349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55" Type="http://schemas.openxmlformats.org/officeDocument/2006/relationships/tags" Target="../tags/tag2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54"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56" Type="http://schemas.openxmlformats.org/officeDocument/2006/relationships/tags" Target="../tags/tag26.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32"/>
            </p:custDataLst>
          </p:nvPr>
        </p:nvSpPr>
        <p:spPr bwMode="auto">
          <a:xfrm>
            <a:off x="0" y="-1"/>
            <a:ext cx="1219835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en-US" noProof="0" dirty="0"/>
              <a:t>Click to edit Master title style</a:t>
            </a:r>
          </a:p>
        </p:txBody>
      </p:sp>
      <p:sp>
        <p:nvSpPr>
          <p:cNvPr id="3079" name="cdtRectangle 116 Id3079"/>
          <p:cNvSpPr>
            <a:spLocks noGrp="1" noChangeArrowheads="1"/>
          </p:cNvSpPr>
          <p:nvPr>
            <p:ph type="body" idx="1"/>
            <p:custDataLst>
              <p:tags r:id="rId33"/>
            </p:custDataLst>
          </p:nvPr>
        </p:nvSpPr>
        <p:spPr bwMode="auto">
          <a:xfrm>
            <a:off x="627063" y="1443037"/>
            <a:ext cx="8208962"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3072" name="cdtMasterTags_CL1 Id3072"/>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55" name="Group 33"/>
          <p:cNvGrpSpPr>
            <a:grpSpLocks noChangeAspect="1"/>
          </p:cNvGrpSpPr>
          <p:nvPr userDrawn="1"/>
        </p:nvGrpSpPr>
        <p:grpSpPr bwMode="gray">
          <a:xfrm>
            <a:off x="9555163" y="323850"/>
            <a:ext cx="2159000" cy="914400"/>
            <a:chOff x="6019" y="204"/>
            <a:chExt cx="1360" cy="576"/>
          </a:xfrm>
        </p:grpSpPr>
        <p:sp>
          <p:nvSpPr>
            <p:cNvPr id="56"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 id="2147483710" r:id="rId5"/>
    <p:sldLayoutId id="2147483711" r:id="rId6"/>
    <p:sldLayoutId id="2147483703" r:id="rId7"/>
    <p:sldLayoutId id="2147483679" r:id="rId8"/>
    <p:sldLayoutId id="2147483695" r:id="rId9"/>
    <p:sldLayoutId id="2147483705" r:id="rId10"/>
    <p:sldLayoutId id="2147483706" r:id="rId11"/>
    <p:sldLayoutId id="2147483713" r:id="rId12"/>
    <p:sldLayoutId id="2147483712" r:id="rId13"/>
    <p:sldLayoutId id="2147483670" r:id="rId14"/>
    <p:sldLayoutId id="2147483692" r:id="rId15"/>
    <p:sldLayoutId id="2147483696" r:id="rId16"/>
    <p:sldLayoutId id="2147483707" r:id="rId17"/>
    <p:sldLayoutId id="2147483715" r:id="rId18"/>
    <p:sldLayoutId id="2147483683" r:id="rId19"/>
    <p:sldLayoutId id="2147483681" r:id="rId20"/>
    <p:sldLayoutId id="2147483697" r:id="rId21"/>
    <p:sldLayoutId id="2147483691" r:id="rId22"/>
    <p:sldLayoutId id="2147483693" r:id="rId23"/>
    <p:sldLayoutId id="2147483684" r:id="rId24"/>
    <p:sldLayoutId id="2147483685" r:id="rId25"/>
    <p:sldLayoutId id="2147483694" r:id="rId26"/>
    <p:sldLayoutId id="2147483686" r:id="rId27"/>
    <p:sldLayoutId id="2147483688" r:id="rId28"/>
    <p:sldLayoutId id="2147483704" r:id="rId29"/>
    <p:sldLayoutId id="2147483716" r:id="rId30"/>
  </p:sldLayoutIdLst>
  <p:hf sldNum="0" hdr="0" ftr="0" dt="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7.jpg"/><Relationship Id="rId5" Type="http://schemas.openxmlformats.org/officeDocument/2006/relationships/notesSlide" Target="../notesSlides/notesSlide11.xml"/><Relationship Id="rId4"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0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hyperlink" Target="http://www.elanvalley.org.uk/discover/reservoirs-dams/6-dam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06.xml"/><Relationship Id="rId5" Type="http://schemas.openxmlformats.org/officeDocument/2006/relationships/image" Target="../media/image3.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0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0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9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9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93.xml"/><Relationship Id="rId5" Type="http://schemas.openxmlformats.org/officeDocument/2006/relationships/image" Target="../media/image3.png"/><Relationship Id="rId4" Type="http://schemas.openxmlformats.org/officeDocument/2006/relationships/hyperlink" Target="https://www.opalexplorenature.org/water-quiz"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2ahUKEwjWkdzg1dDaAhXqKsAKHbGPCKYQjRx6BAgAEAU&amp;url=http://waterriverlifegiver.org/stories/changing-climate-changing-minds-seminar-at-dartmouth/&amp;psig=AOvVaw2k7TMlvcv0QItrBmXZQoHb&amp;ust=1524582276046053" TargetMode="External"/><Relationship Id="rId3" Type="http://schemas.openxmlformats.org/officeDocument/2006/relationships/tags" Target="../tags/tag98.xml"/><Relationship Id="rId7" Type="http://schemas.openxmlformats.org/officeDocument/2006/relationships/hyperlink" Target="http://www.fao.org/land-water/en/"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9.xml"/><Relationship Id="rId5" Type="http://schemas.openxmlformats.org/officeDocument/2006/relationships/slideLayout" Target="../slideLayouts/slideLayout30.xml"/><Relationship Id="rId10" Type="http://schemas.openxmlformats.org/officeDocument/2006/relationships/image" Target="../media/image3.png"/><Relationship Id="rId4" Type="http://schemas.openxmlformats.org/officeDocument/2006/relationships/tags" Target="../tags/tag99.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27063" y="4139290"/>
            <a:ext cx="6480000" cy="1663205"/>
          </a:xfrm>
        </p:spPr>
        <p:txBody>
          <a:bodyPr/>
          <a:lstStyle/>
          <a:p>
            <a:r>
              <a:rPr lang="en-US" noProof="0" dirty="0"/>
              <a:t>Siemens and </a:t>
            </a:r>
            <a:br>
              <a:rPr lang="en-US" noProof="0" dirty="0"/>
            </a:br>
            <a:r>
              <a:rPr lang="en-US" noProof="0" dirty="0"/>
              <a:t>The Wildlife Trusts</a:t>
            </a:r>
            <a:endParaRPr lang="en-US" sz="2200" b="0" noProof="0" dirty="0"/>
          </a:p>
        </p:txBody>
      </p:sp>
      <p:sp>
        <p:nvSpPr>
          <p:cNvPr id="13" name="Textplatzhalter 12"/>
          <p:cNvSpPr>
            <a:spLocks noGrp="1"/>
          </p:cNvSpPr>
          <p:nvPr>
            <p:ph type="body" sz="quarter" idx="12"/>
          </p:nvPr>
        </p:nvSpPr>
        <p:spPr/>
        <p:txBody>
          <a:bodyPr/>
          <a:lstStyle/>
          <a:p>
            <a:r>
              <a:rPr lang="en-US" noProof="0" dirty="0"/>
              <a:t>July 2017</a:t>
            </a:r>
          </a:p>
        </p:txBody>
      </p:sp>
      <p:sp>
        <p:nvSpPr>
          <p:cNvPr id="14" name="Textplatzhalter 13"/>
          <p:cNvSpPr>
            <a:spLocks noGrp="1"/>
          </p:cNvSpPr>
          <p:nvPr>
            <p:ph type="body" sz="quarter" idx="13"/>
          </p:nvPr>
        </p:nvSpPr>
        <p:spPr/>
        <p:txBody>
          <a:bodyPr/>
          <a:lstStyle/>
          <a:p>
            <a:r>
              <a:rPr lang="en-US" noProof="0" dirty="0"/>
              <a:t>Restricted © Siemens AG 20XX</a:t>
            </a:r>
          </a:p>
        </p:txBody>
      </p:sp>
      <p:pic>
        <p:nvPicPr>
          <p:cNvPr id="12" name="Picture 11" descr="TheWildlifeTrust_logo_NEW.png">
            <a:extLst>
              <a:ext uri="{FF2B5EF4-FFF2-40B4-BE49-F238E27FC236}">
                <a16:creationId xmlns:a16="http://schemas.microsoft.com/office/drawing/2014/main" id="{EDF3E4F9-CBF7-4710-BF46-64BAAC997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5" name="Rectangle 14">
            <a:extLst>
              <a:ext uri="{FF2B5EF4-FFF2-40B4-BE49-F238E27FC236}">
                <a16:creationId xmlns:a16="http://schemas.microsoft.com/office/drawing/2014/main" id="{72EE7C8A-EB10-4C2C-85F1-7ADDBFE3AE87}"/>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8750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577468-7AE5-425F-8EFC-678162FFE635}"/>
              </a:ext>
            </a:extLst>
          </p:cNvPr>
          <p:cNvSpPr/>
          <p:nvPr/>
        </p:nvSpPr>
        <p:spPr bwMode="auto">
          <a:xfrm>
            <a:off x="-1" y="1284777"/>
            <a:ext cx="12215575" cy="4751999"/>
          </a:xfrm>
          <a:prstGeom prst="rect">
            <a:avLst/>
          </a:prstGeom>
          <a:solidFill>
            <a:srgbClr val="7DD2E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109572" name="cdtRectangle 4 Id109572"/>
          <p:cNvSpPr>
            <a:spLocks noGrp="1" noChangeArrowheads="1"/>
          </p:cNvSpPr>
          <p:nvPr>
            <p:ph type="title"/>
          </p:nvPr>
        </p:nvSpPr>
        <p:spPr/>
        <p:txBody>
          <a:bodyPr/>
          <a:lstStyle/>
          <a:p>
            <a:r>
              <a:rPr lang="en-US" sz="2400" dirty="0">
                <a:solidFill>
                  <a:srgbClr val="7DD2E6"/>
                </a:solidFill>
              </a:rPr>
              <a:t>Wetlands</a:t>
            </a:r>
          </a:p>
        </p:txBody>
      </p:sp>
      <p:pic>
        <p:nvPicPr>
          <p:cNvPr id="12" name="Picture 2" descr="Image result for wetlands">
            <a:extLst>
              <a:ext uri="{FF2B5EF4-FFF2-40B4-BE49-F238E27FC236}">
                <a16:creationId xmlns:a16="http://schemas.microsoft.com/office/drawing/2014/main" id="{C95A1C93-D259-416D-A73D-1FB2D05DF1B1}"/>
              </a:ext>
            </a:extLst>
          </p:cNvPr>
          <p:cNvPicPr>
            <a:picLocks noGrp="1" noChangeAspect="1" noChangeArrowheads="1"/>
          </p:cNvPicPr>
          <p:nvPr>
            <p:ph type="pic" sz="quarter" idx="15"/>
          </p:nvPr>
        </p:nvPicPr>
        <p:blipFill rotWithShape="1">
          <a:blip r:embed="rId4" cstate="print">
            <a:extLst>
              <a:ext uri="{28A0092B-C50C-407E-A947-70E740481C1C}">
                <a14:useLocalDpi xmlns:a14="http://schemas.microsoft.com/office/drawing/2010/main" val="0"/>
              </a:ext>
            </a:extLst>
          </a:blip>
          <a:srcRect l="4705" r="48485"/>
          <a:stretch/>
        </p:blipFill>
        <p:spPr bwMode="auto">
          <a:xfrm>
            <a:off x="-1" y="1284777"/>
            <a:ext cx="4746171" cy="475200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AFAB03F-D2AF-474A-B2E5-42FAF6C7D21B}"/>
              </a:ext>
            </a:extLst>
          </p:cNvPr>
          <p:cNvSpPr/>
          <p:nvPr/>
        </p:nvSpPr>
        <p:spPr>
          <a:xfrm>
            <a:off x="43756" y="6063708"/>
            <a:ext cx="3617076" cy="246221"/>
          </a:xfrm>
          <a:prstGeom prst="rect">
            <a:avLst/>
          </a:prstGeom>
        </p:spPr>
        <p:txBody>
          <a:bodyPr wrap="square">
            <a:spAutoFit/>
          </a:bodyPr>
          <a:lstStyle/>
          <a:p>
            <a:r>
              <a:rPr lang="en-GB" sz="1000" dirty="0">
                <a:solidFill>
                  <a:schemeClr val="tx1"/>
                </a:solidFill>
              </a:rPr>
              <a:t>https://www.flickr.com/photos/usfwsnortheast/8070749192/ </a:t>
            </a:r>
            <a:endParaRPr lang="en-US" sz="1000" dirty="0">
              <a:solidFill>
                <a:schemeClr val="tx1"/>
              </a:solidFill>
            </a:endParaRPr>
          </a:p>
        </p:txBody>
      </p:sp>
      <p:sp>
        <p:nvSpPr>
          <p:cNvPr id="2" name="TextBox 1">
            <a:extLst>
              <a:ext uri="{FF2B5EF4-FFF2-40B4-BE49-F238E27FC236}">
                <a16:creationId xmlns:a16="http://schemas.microsoft.com/office/drawing/2014/main" id="{8B5838D0-3B61-420D-8136-FECC01CFF9AD}"/>
              </a:ext>
            </a:extLst>
          </p:cNvPr>
          <p:cNvSpPr txBox="1"/>
          <p:nvPr/>
        </p:nvSpPr>
        <p:spPr>
          <a:xfrm>
            <a:off x="5185787" y="1700760"/>
            <a:ext cx="5450018" cy="3285181"/>
          </a:xfrm>
          <a:prstGeom prst="rect">
            <a:avLst/>
          </a:prstGeom>
          <a:noFill/>
        </p:spPr>
        <p:txBody>
          <a:bodyPr wrap="square" lIns="0" tIns="0" rIns="0" bIns="0" rtlCol="0">
            <a:noAutofit/>
          </a:bodyPr>
          <a:lstStyle/>
          <a:p>
            <a:pPr>
              <a:lnSpc>
                <a:spcPct val="110000"/>
              </a:lnSpc>
              <a:spcBef>
                <a:spcPts val="0"/>
              </a:spcBef>
            </a:pPr>
            <a:r>
              <a:rPr lang="en-GB" dirty="0">
                <a:solidFill>
                  <a:schemeClr val="tx1"/>
                </a:solidFill>
                <a:ea typeface="Arial Unicode MS" panose="020B0604020202020204" pitchFamily="34" charset="-128"/>
                <a:cs typeface="Arial Unicode MS" panose="020B0604020202020204" pitchFamily="34" charset="-128"/>
              </a:rPr>
              <a:t>Wetlands are among the most productive ecosystems in the world, comparable to rainforests and coral reefs, and have a valuable role in protecting and improving water quality, providing habitats, storing floodwaters and helping reduce the impacts of extreme weather events.</a:t>
            </a:r>
          </a:p>
          <a:p>
            <a:pPr>
              <a:lnSpc>
                <a:spcPct val="110000"/>
              </a:lnSpc>
              <a:spcBef>
                <a:spcPts val="0"/>
              </a:spcBef>
            </a:pPr>
            <a:endParaRPr lang="en-GB" sz="12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9" name="Picture 8" descr="TheWildlifeTrust_logo_NEW.png">
            <a:extLst>
              <a:ext uri="{FF2B5EF4-FFF2-40B4-BE49-F238E27FC236}">
                <a16:creationId xmlns:a16="http://schemas.microsoft.com/office/drawing/2014/main" id="{9355BDB6-F3AC-48AD-8334-24315B224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2E034D9F-C0AD-42CA-BF2D-F029EC0F73E6}"/>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175419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solidFill>
                  <a:srgbClr val="7DD2E6"/>
                </a:solidFill>
              </a:rPr>
              <a:t>Benefits of Wetlands</a:t>
            </a:r>
            <a:endParaRPr lang="en-US" noProof="0" dirty="0"/>
          </a:p>
        </p:txBody>
      </p:sp>
      <p:sp>
        <p:nvSpPr>
          <p:cNvPr id="10" name="cdtTextBox 12 Id17"/>
          <p:cNvSpPr txBox="1"/>
          <p:nvPr>
            <p:custDataLst>
              <p:tags r:id="rId1"/>
            </p:custDataLst>
          </p:nvPr>
        </p:nvSpPr>
        <p:spPr bwMode="gray">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en-US" sz="1000" dirty="0">
                <a:solidFill>
                  <a:schemeClr val="bg1"/>
                </a:solidFill>
              </a:rPr>
              <a:t>YYYY-MM-DD</a:t>
            </a:r>
          </a:p>
        </p:txBody>
      </p:sp>
      <p:sp>
        <p:nvSpPr>
          <p:cNvPr id="11" name="cdtTextBox 11 Id18"/>
          <p:cNvSpPr txBox="1"/>
          <p:nvPr>
            <p:custDataLst>
              <p:tags r:id="rId2"/>
            </p:custDataLst>
          </p:nvPr>
        </p:nvSpPr>
        <p:spPr bwMode="gray">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en-US" sz="1000" noProof="0" dirty="0">
                <a:solidFill>
                  <a:schemeClr val="bg1"/>
                </a:solidFill>
              </a:rPr>
              <a:t>Page </a:t>
            </a:r>
            <a:fld id="{91E7552C-A157-4A4F-8E99-698C0325FC94}" type="slidenum">
              <a:rPr lang="en-US" sz="1000" noProof="0" smtClean="0">
                <a:solidFill>
                  <a:schemeClr val="bg1"/>
                </a:solidFill>
              </a:rPr>
              <a:pPr>
                <a:lnSpc>
                  <a:spcPct val="110000"/>
                </a:lnSpc>
                <a:spcBef>
                  <a:spcPts val="0"/>
                </a:spcBef>
              </a:pPr>
              <a:t>11</a:t>
            </a:fld>
            <a:endParaRPr lang="en-US" sz="1000" noProof="0" dirty="0">
              <a:solidFill>
                <a:schemeClr val="bg1"/>
              </a:solidFill>
            </a:endParaRPr>
          </a:p>
        </p:txBody>
      </p:sp>
      <p:sp>
        <p:nvSpPr>
          <p:cNvPr id="12" name="cdtTextBox 13 Id19"/>
          <p:cNvSpPr txBox="1"/>
          <p:nvPr>
            <p:custDataLst>
              <p:tags r:id="rId3"/>
            </p:custDataLst>
          </p:nvPr>
        </p:nvSpPr>
        <p:spPr bwMode="gray">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en-US" sz="1000" noProof="0" dirty="0">
                <a:solidFill>
                  <a:schemeClr val="bg1"/>
                </a:solidFill>
              </a:rPr>
              <a:t>Author / Department</a:t>
            </a:r>
          </a:p>
        </p:txBody>
      </p:sp>
      <p:pic>
        <p:nvPicPr>
          <p:cNvPr id="4" name="Picture 3" descr="BenefitsOfWetlands.jpg"/>
          <p:cNvPicPr>
            <a:picLocks noChangeAspect="1"/>
          </p:cNvPicPr>
          <p:nvPr/>
        </p:nvPicPr>
        <p:blipFill rotWithShape="1">
          <a:blip r:embed="rId6">
            <a:extLst>
              <a:ext uri="{28A0092B-C50C-407E-A947-70E740481C1C}">
                <a14:useLocalDpi xmlns:a14="http://schemas.microsoft.com/office/drawing/2010/main" val="0"/>
              </a:ext>
            </a:extLst>
          </a:blip>
          <a:srcRect l="-2428" t="17753" r="2804" b="8270"/>
          <a:stretch/>
        </p:blipFill>
        <p:spPr>
          <a:xfrm>
            <a:off x="-309716" y="1301710"/>
            <a:ext cx="12508065" cy="4735066"/>
          </a:xfrm>
          <a:prstGeom prst="rect">
            <a:avLst/>
          </a:prstGeom>
        </p:spPr>
      </p:pic>
      <p:sp>
        <p:nvSpPr>
          <p:cNvPr id="22" name="TextBox 21">
            <a:extLst>
              <a:ext uri="{FF2B5EF4-FFF2-40B4-BE49-F238E27FC236}">
                <a16:creationId xmlns:a16="http://schemas.microsoft.com/office/drawing/2014/main" id="{6CD87704-E646-4BF1-A53C-19E5DE72E64E}"/>
              </a:ext>
            </a:extLst>
          </p:cNvPr>
          <p:cNvSpPr txBox="1"/>
          <p:nvPr/>
        </p:nvSpPr>
        <p:spPr>
          <a:xfrm>
            <a:off x="122345" y="6036776"/>
            <a:ext cx="5400750" cy="650245"/>
          </a:xfrm>
          <a:prstGeom prst="rect">
            <a:avLst/>
          </a:prstGeom>
          <a:noFill/>
        </p:spPr>
        <p:txBody>
          <a:bodyPr wrap="square" lIns="0" tIns="0" rIns="0" bIns="0" rtlCol="0">
            <a:noAutofit/>
          </a:bodyPr>
          <a:lstStyle/>
          <a:p>
            <a:pPr>
              <a:lnSpc>
                <a:spcPct val="110000"/>
              </a:lnSpc>
              <a:spcBef>
                <a:spcPts val="0"/>
              </a:spcBef>
            </a:pPr>
            <a:r>
              <a:rPr lang="en-US" sz="1000" i="1" dirty="0">
                <a:solidFill>
                  <a:schemeClr val="tx1"/>
                </a:solidFill>
              </a:rPr>
              <a:t>Source: Food and Agriculture Organization of the United Nations, [2016], [FAO - HQ], [Climate Change and food security: risks and responses], [http://www.fao.org/3/a-i5188e.pdf]. Reproduced with permission</a:t>
            </a:r>
            <a:endParaRPr lang="en-GB" sz="1000" dirty="0">
              <a:solidFill>
                <a:schemeClr val="tx1"/>
              </a:solidFill>
            </a:endParaRPr>
          </a:p>
          <a:p>
            <a:pPr>
              <a:lnSpc>
                <a:spcPct val="110000"/>
              </a:lnSpc>
              <a:spcBef>
                <a:spcPts val="0"/>
              </a:spcBef>
            </a:pPr>
            <a:endParaRPr lang="en-GB" sz="12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3" name="Picture 12" descr="TheWildlifeTrust_logo_NEW.png">
            <a:extLst>
              <a:ext uri="{FF2B5EF4-FFF2-40B4-BE49-F238E27FC236}">
                <a16:creationId xmlns:a16="http://schemas.microsoft.com/office/drawing/2014/main" id="{D90F23AC-4D02-423E-8B8C-67D25D50B1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4" name="Rectangle 13">
            <a:extLst>
              <a:ext uri="{FF2B5EF4-FFF2-40B4-BE49-F238E27FC236}">
                <a16:creationId xmlns:a16="http://schemas.microsoft.com/office/drawing/2014/main" id="{BC7C3771-6300-477F-9112-177A6325110D}"/>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315681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400" dirty="0">
                <a:solidFill>
                  <a:srgbClr val="7DD2E6"/>
                </a:solidFill>
              </a:rPr>
              <a:t>Desertification</a:t>
            </a:r>
            <a:endParaRPr lang="en-US" sz="2400" dirty="0">
              <a:solidFill>
                <a:srgbClr val="7DD2E6"/>
              </a:solidFill>
            </a:endParaRPr>
          </a:p>
        </p:txBody>
      </p:sp>
      <p:sp>
        <p:nvSpPr>
          <p:cNvPr id="114691" name="cdtRectangle 3 Id114691"/>
          <p:cNvSpPr>
            <a:spLocks noGrp="1" noChangeArrowheads="1"/>
          </p:cNvSpPr>
          <p:nvPr>
            <p:ph idx="1"/>
          </p:nvPr>
        </p:nvSpPr>
        <p:spPr>
          <a:xfrm>
            <a:off x="627063" y="802596"/>
            <a:ext cx="7632412" cy="5136291"/>
          </a:xfrm>
        </p:spPr>
        <p:txBody>
          <a:bodyPr/>
          <a:lstStyle/>
          <a:p>
            <a:pPr marL="285750" indent="-285750">
              <a:buClr>
                <a:srgbClr val="7DD2E6"/>
              </a:buClr>
              <a:buFont typeface="Arial" panose="020B0604020202020204" pitchFamily="34" charset="0"/>
              <a:buChar char="•"/>
            </a:pPr>
            <a:endParaRPr lang="en-US" b="1" noProof="0" dirty="0"/>
          </a:p>
          <a:p>
            <a:pPr marL="285750" indent="-285750">
              <a:buClr>
                <a:srgbClr val="7DD2E6"/>
              </a:buClr>
              <a:buFont typeface="Arial" panose="020B0604020202020204" pitchFamily="34" charset="0"/>
              <a:buChar char="•"/>
            </a:pPr>
            <a:r>
              <a:rPr lang="en-US" dirty="0"/>
              <a:t>The amount of water on the planet is finite.  Whilst some areas of </a:t>
            </a:r>
            <a:br>
              <a:rPr lang="en-US" dirty="0"/>
            </a:br>
            <a:r>
              <a:rPr lang="en-US" dirty="0"/>
              <a:t>the world may see increased rainfall and risk of flooding due to </a:t>
            </a:r>
            <a:br>
              <a:rPr lang="en-US" dirty="0"/>
            </a:br>
            <a:r>
              <a:rPr lang="en-US" dirty="0"/>
              <a:t>global warming, others will become increasingly arid. This can </a:t>
            </a:r>
            <a:br>
              <a:rPr lang="en-US" dirty="0"/>
            </a:br>
            <a:r>
              <a:rPr lang="en-US" dirty="0"/>
              <a:t>lead to desertification which is when land that was a different </a:t>
            </a:r>
            <a:br>
              <a:rPr lang="en-US" dirty="0"/>
            </a:br>
            <a:r>
              <a:rPr lang="en-US" dirty="0"/>
              <a:t>biome, like Savannah, degrades into a desert.</a:t>
            </a:r>
          </a:p>
          <a:p>
            <a:pPr marL="285750" indent="-285750" algn="just">
              <a:buClr>
                <a:srgbClr val="7DD2E6"/>
              </a:buClr>
              <a:buFont typeface="Arial" panose="020B0604020202020204" pitchFamily="34" charset="0"/>
              <a:buChar char="•"/>
            </a:pPr>
            <a:endParaRPr lang="en-US" dirty="0"/>
          </a:p>
          <a:p>
            <a:pPr marL="285750" indent="-285750">
              <a:buClr>
                <a:srgbClr val="7DD2E6"/>
              </a:buClr>
              <a:buFont typeface="Arial" panose="020B0604020202020204" pitchFamily="34" charset="0"/>
              <a:buChar char="•"/>
            </a:pPr>
            <a:r>
              <a:rPr lang="en-GB" dirty="0"/>
              <a:t>There are many reasons why this occurs such as deforestation </a:t>
            </a:r>
            <a:br>
              <a:rPr lang="en-GB" dirty="0"/>
            </a:br>
            <a:r>
              <a:rPr lang="en-GB" dirty="0"/>
              <a:t>and over grazing, but the effects of prolonged droughts caused </a:t>
            </a:r>
            <a:br>
              <a:rPr lang="en-GB" dirty="0"/>
            </a:br>
            <a:r>
              <a:rPr lang="en-GB" dirty="0"/>
              <a:t>by changing weather patterns are exacerbating desertification. </a:t>
            </a:r>
            <a:br>
              <a:rPr lang="en-GB" dirty="0"/>
            </a:br>
            <a:r>
              <a:rPr lang="en-GB" dirty="0"/>
              <a:t>This process is extremely damaging to both the natural and </a:t>
            </a:r>
            <a:br>
              <a:rPr lang="en-GB" dirty="0"/>
            </a:br>
            <a:r>
              <a:rPr lang="en-GB" dirty="0"/>
              <a:t>human population of a region, increasing risk of famine, </a:t>
            </a:r>
            <a:br>
              <a:rPr lang="en-GB" dirty="0"/>
            </a:br>
            <a:r>
              <a:rPr lang="en-GB" dirty="0"/>
              <a:t>wildfires and species loss.</a:t>
            </a:r>
            <a:endParaRPr lang="en-US" dirty="0"/>
          </a:p>
          <a:p>
            <a:pPr algn="just">
              <a:buClr>
                <a:srgbClr val="7DD2E6"/>
              </a:buClr>
            </a:pPr>
            <a:endParaRPr lang="en-US" dirty="0"/>
          </a:p>
        </p:txBody>
      </p:sp>
      <p:sp>
        <p:nvSpPr>
          <p:cNvPr id="114692" name="cdtText Box 4 Id114692"/>
          <p:cNvSpPr txBox="1">
            <a:spLocks noChangeArrowheads="1"/>
          </p:cNvSpPr>
          <p:nvPr/>
        </p:nvSpPr>
        <p:spPr bwMode="auto">
          <a:xfrm>
            <a:off x="770435" y="5009299"/>
            <a:ext cx="6480900" cy="940051"/>
          </a:xfrm>
          <a:prstGeom prst="rect">
            <a:avLst/>
          </a:prstGeom>
          <a:solidFill>
            <a:srgbClr val="7DD2E6"/>
          </a:solidFill>
          <a:ln w="9525" algn="ctr">
            <a:noFill/>
            <a:miter lim="800000"/>
            <a:headEnd/>
            <a:tailEnd/>
          </a:ln>
          <a:effectLst/>
        </p:spPr>
        <p:txBody>
          <a:bodyPr wrap="square" lIns="108000" tIns="54000" rIns="108000" bIns="54000">
            <a:spAutoFit/>
          </a:bodyPr>
          <a:lstStyle/>
          <a:p>
            <a:r>
              <a:rPr lang="en-US" b="1" i="1" dirty="0">
                <a:solidFill>
                  <a:srgbClr val="000000"/>
                </a:solidFill>
              </a:rPr>
              <a:t>Biomes</a:t>
            </a:r>
            <a:r>
              <a:rPr lang="en-US" b="1" dirty="0">
                <a:solidFill>
                  <a:srgbClr val="000000"/>
                </a:solidFill>
              </a:rPr>
              <a:t> are distinct biological communities that form </a:t>
            </a:r>
            <a:br>
              <a:rPr lang="en-US" b="1" dirty="0">
                <a:solidFill>
                  <a:srgbClr val="000000"/>
                </a:solidFill>
              </a:rPr>
            </a:br>
            <a:r>
              <a:rPr lang="en-US" b="1" dirty="0">
                <a:solidFill>
                  <a:srgbClr val="000000"/>
                </a:solidFill>
              </a:rPr>
              <a:t>in response to a shared physical climate. A </a:t>
            </a:r>
            <a:r>
              <a:rPr lang="en-US" b="1" i="1" dirty="0">
                <a:solidFill>
                  <a:srgbClr val="000000"/>
                </a:solidFill>
              </a:rPr>
              <a:t>biome</a:t>
            </a:r>
            <a:r>
              <a:rPr lang="en-US" b="1" dirty="0">
                <a:solidFill>
                  <a:srgbClr val="000000"/>
                </a:solidFill>
              </a:rPr>
              <a:t> can comprise a variety of habitats.</a:t>
            </a:r>
          </a:p>
        </p:txBody>
      </p:sp>
      <p:pic>
        <p:nvPicPr>
          <p:cNvPr id="9" name="Picture 8" descr="TheWildlifeTrust_logo_NEW.png">
            <a:extLst>
              <a:ext uri="{FF2B5EF4-FFF2-40B4-BE49-F238E27FC236}">
                <a16:creationId xmlns:a16="http://schemas.microsoft.com/office/drawing/2014/main" id="{BF7E66EF-AFDD-4CC5-93CC-45380EAA9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806885BB-6938-4488-8ED2-29F020AB5B5D}"/>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40043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76DD2C-D61A-4D70-BA2F-F065AABA169B}"/>
              </a:ext>
            </a:extLst>
          </p:cNvPr>
          <p:cNvSpPr/>
          <p:nvPr/>
        </p:nvSpPr>
        <p:spPr bwMode="auto">
          <a:xfrm>
            <a:off x="-17225" y="1284777"/>
            <a:ext cx="12232800" cy="4751999"/>
          </a:xfrm>
          <a:prstGeom prst="rect">
            <a:avLst/>
          </a:prstGeom>
          <a:solidFill>
            <a:srgbClr val="7DD2E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109572" name="cdtRectangle 4 Id109572"/>
          <p:cNvSpPr>
            <a:spLocks noGrp="1" noChangeArrowheads="1"/>
          </p:cNvSpPr>
          <p:nvPr>
            <p:ph type="title"/>
          </p:nvPr>
        </p:nvSpPr>
        <p:spPr/>
        <p:txBody>
          <a:bodyPr/>
          <a:lstStyle/>
          <a:p>
            <a:r>
              <a:rPr lang="en-US" sz="2400" dirty="0">
                <a:solidFill>
                  <a:srgbClr val="7DD2E6"/>
                </a:solidFill>
              </a:rPr>
              <a:t>How can technology help?</a:t>
            </a:r>
          </a:p>
        </p:txBody>
      </p:sp>
      <p:sp>
        <p:nvSpPr>
          <p:cNvPr id="11" name="cdtText Placeholder 10 Id11"/>
          <p:cNvSpPr>
            <a:spLocks noGrp="1"/>
          </p:cNvSpPr>
          <p:nvPr>
            <p:ph type="body" sz="quarter" idx="14"/>
          </p:nvPr>
        </p:nvSpPr>
        <p:spPr>
          <a:xfrm>
            <a:off x="4763396" y="1357105"/>
            <a:ext cx="7147918" cy="4445778"/>
          </a:xfrm>
          <a:solidFill>
            <a:srgbClr val="7DD2E6"/>
          </a:solidFill>
        </p:spPr>
        <p:txBody>
          <a:bodyPr/>
          <a:lstStyle/>
          <a:p>
            <a:pPr marL="0" lvl="4" indent="0" algn="just">
              <a:buNone/>
            </a:pPr>
            <a:r>
              <a:rPr lang="en-US" b="1" dirty="0"/>
              <a:t>Water Turbines and Hydroelectricity</a:t>
            </a:r>
          </a:p>
          <a:p>
            <a:pPr marL="0" lvl="5" indent="0">
              <a:buNone/>
            </a:pPr>
            <a:r>
              <a:rPr lang="en-US" b="0" dirty="0"/>
              <a:t>Hydro electric plants help produce renewable energy that does not release Carbon Dioxide. However, most hydroelectric power plants use a dam and a reservoir, obstructing fish migration and affecting their populations. </a:t>
            </a:r>
          </a:p>
          <a:p>
            <a:pPr marL="540000" lvl="6"/>
            <a:endParaRPr lang="en-US" dirty="0"/>
          </a:p>
          <a:p>
            <a:pPr marL="0" lvl="4" indent="0">
              <a:buNone/>
            </a:pPr>
            <a:r>
              <a:rPr lang="en-US" b="0" dirty="0"/>
              <a:t>Operating one can affect water temperature and the river's natural flow. These changes may harm plants and animals both in the river and on land.  </a:t>
            </a:r>
          </a:p>
        </p:txBody>
      </p:sp>
      <p:sp>
        <p:nvSpPr>
          <p:cNvPr id="2" name="Rectangle 1">
            <a:extLst>
              <a:ext uri="{FF2B5EF4-FFF2-40B4-BE49-F238E27FC236}">
                <a16:creationId xmlns:a16="http://schemas.microsoft.com/office/drawing/2014/main" id="{8C1F0D18-AE2B-4646-8675-7234F18ED894}"/>
              </a:ext>
            </a:extLst>
          </p:cNvPr>
          <p:cNvSpPr/>
          <p:nvPr/>
        </p:nvSpPr>
        <p:spPr>
          <a:xfrm>
            <a:off x="-17225" y="6031439"/>
            <a:ext cx="6099175" cy="246221"/>
          </a:xfrm>
          <a:prstGeom prst="rect">
            <a:avLst/>
          </a:prstGeom>
        </p:spPr>
        <p:txBody>
          <a:bodyPr>
            <a:spAutoFit/>
          </a:bodyPr>
          <a:lstStyle/>
          <a:p>
            <a:r>
              <a:rPr lang="en-GB" sz="1000" dirty="0">
                <a:solidFill>
                  <a:schemeClr val="tx1"/>
                </a:solidFill>
                <a:hlinkClick r:id="rId4"/>
              </a:rPr>
              <a:t>http://www.elanvalley.org.uk/discover/reservoirs-dams/6-dams</a:t>
            </a:r>
            <a:r>
              <a:rPr lang="en-GB" sz="1000" dirty="0">
                <a:solidFill>
                  <a:schemeClr val="tx1"/>
                </a:solidFill>
              </a:rPr>
              <a:t> - Elan Valley Trust</a:t>
            </a:r>
          </a:p>
        </p:txBody>
      </p:sp>
      <p:pic>
        <p:nvPicPr>
          <p:cNvPr id="7" name="Picture 2" descr="Image result for dams uk">
            <a:extLst>
              <a:ext uri="{FF2B5EF4-FFF2-40B4-BE49-F238E27FC236}">
                <a16:creationId xmlns:a16="http://schemas.microsoft.com/office/drawing/2014/main" id="{4A57A71C-AD45-406F-AB4C-640D93E6A1F7}"/>
              </a:ext>
            </a:extLst>
          </p:cNvPr>
          <p:cNvPicPr>
            <a:picLocks noGrp="1" noChangeAspect="1" noChangeArrowheads="1"/>
          </p:cNvPicPr>
          <p:nvPr>
            <p:ph type="pic" sz="quarter" idx="15"/>
          </p:nvPr>
        </p:nvPicPr>
        <p:blipFill>
          <a:blip r:embed="rId5" cstate="print">
            <a:extLst>
              <a:ext uri="{28A0092B-C50C-407E-A947-70E740481C1C}">
                <a14:useLocalDpi xmlns:a14="http://schemas.microsoft.com/office/drawing/2010/main" val="0"/>
              </a:ext>
            </a:extLst>
          </a:blip>
          <a:srcRect l="14367" r="14367"/>
          <a:stretch>
            <a:fillRect/>
          </a:stretch>
        </p:blipFill>
        <p:spPr bwMode="auto">
          <a:xfrm>
            <a:off x="-17225" y="1284777"/>
            <a:ext cx="4763396" cy="4751999"/>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TheWildlifeTrust_logo_NEW.png">
            <a:extLst>
              <a:ext uri="{FF2B5EF4-FFF2-40B4-BE49-F238E27FC236}">
                <a16:creationId xmlns:a16="http://schemas.microsoft.com/office/drawing/2014/main" id="{38A9631C-4744-424A-B00C-7F80D3198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E13925B3-5735-47EC-8CE5-3918214AF9C5}"/>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39906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ACE73A-3FA9-4567-9D96-4C1541C0E872}"/>
              </a:ext>
            </a:extLst>
          </p:cNvPr>
          <p:cNvSpPr/>
          <p:nvPr/>
        </p:nvSpPr>
        <p:spPr bwMode="auto">
          <a:xfrm>
            <a:off x="-17225" y="1284777"/>
            <a:ext cx="12232800" cy="4751999"/>
          </a:xfrm>
          <a:prstGeom prst="rect">
            <a:avLst/>
          </a:prstGeom>
          <a:solidFill>
            <a:srgbClr val="7DD2E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sp>
        <p:nvSpPr>
          <p:cNvPr id="109572" name="cdtRectangle 4 Id109572"/>
          <p:cNvSpPr>
            <a:spLocks noGrp="1" noChangeArrowheads="1"/>
          </p:cNvSpPr>
          <p:nvPr>
            <p:ph type="title"/>
          </p:nvPr>
        </p:nvSpPr>
        <p:spPr/>
        <p:txBody>
          <a:bodyPr/>
          <a:lstStyle/>
          <a:p>
            <a:r>
              <a:rPr lang="en-US" sz="2400" dirty="0">
                <a:solidFill>
                  <a:srgbClr val="7DD2E6"/>
                </a:solidFill>
              </a:rPr>
              <a:t>Problems caused by dams</a:t>
            </a:r>
          </a:p>
        </p:txBody>
      </p:sp>
      <p:pic>
        <p:nvPicPr>
          <p:cNvPr id="8" name="Picture 2" descr="Image result for reservoirs impact">
            <a:extLst>
              <a:ext uri="{FF2B5EF4-FFF2-40B4-BE49-F238E27FC236}">
                <a16:creationId xmlns:a16="http://schemas.microsoft.com/office/drawing/2014/main" id="{AA9CD8CB-914C-4BD7-AC25-83959470016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26" t="3268" r="18326"/>
          <a:stretch/>
        </p:blipFill>
        <p:spPr bwMode="auto">
          <a:xfrm>
            <a:off x="-17225" y="1286322"/>
            <a:ext cx="4784017" cy="475045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F929E8-01D7-4684-85AB-93B334D2953B}"/>
              </a:ext>
            </a:extLst>
          </p:cNvPr>
          <p:cNvSpPr/>
          <p:nvPr/>
        </p:nvSpPr>
        <p:spPr>
          <a:xfrm>
            <a:off x="122345" y="6124291"/>
            <a:ext cx="1829347" cy="246221"/>
          </a:xfrm>
          <a:prstGeom prst="rect">
            <a:avLst/>
          </a:prstGeom>
        </p:spPr>
        <p:txBody>
          <a:bodyPr wrap="none">
            <a:spAutoFit/>
          </a:bodyPr>
          <a:lstStyle/>
          <a:p>
            <a:r>
              <a:rPr lang="en-GB" sz="1000" b="1" dirty="0">
                <a:solidFill>
                  <a:schemeClr val="tx1"/>
                </a:solidFill>
              </a:rPr>
              <a:t>Carlos Delgado; CC-BY-SA</a:t>
            </a:r>
            <a:endParaRPr lang="en-GB" sz="1000" dirty="0">
              <a:solidFill>
                <a:schemeClr val="tx1"/>
              </a:solidFill>
            </a:endParaRPr>
          </a:p>
        </p:txBody>
      </p:sp>
      <p:sp>
        <p:nvSpPr>
          <p:cNvPr id="5" name="TextBox 4">
            <a:extLst>
              <a:ext uri="{FF2B5EF4-FFF2-40B4-BE49-F238E27FC236}">
                <a16:creationId xmlns:a16="http://schemas.microsoft.com/office/drawing/2014/main" id="{314BA21A-55C8-499B-B860-3FAB1387FA74}"/>
              </a:ext>
            </a:extLst>
          </p:cNvPr>
          <p:cNvSpPr txBox="1"/>
          <p:nvPr/>
        </p:nvSpPr>
        <p:spPr>
          <a:xfrm>
            <a:off x="5091035" y="1351538"/>
            <a:ext cx="6408890" cy="2325593"/>
          </a:xfrm>
          <a:prstGeom prst="rect">
            <a:avLst/>
          </a:prstGeom>
          <a:noFill/>
        </p:spPr>
        <p:txBody>
          <a:bodyPr wrap="square" lIns="0" tIns="0" rIns="0" bIns="0" rtlCol="0">
            <a:noAutofit/>
          </a:bodyPr>
          <a:lstStyle/>
          <a:p>
            <a:r>
              <a:rPr lang="en-US" sz="1600" b="1" dirty="0">
                <a:solidFill>
                  <a:schemeClr val="tx1"/>
                </a:solidFill>
              </a:rPr>
              <a:t>Nature</a:t>
            </a:r>
          </a:p>
          <a:p>
            <a:r>
              <a:rPr lang="en-US" sz="1600" dirty="0">
                <a:solidFill>
                  <a:schemeClr val="tx1"/>
                </a:solidFill>
              </a:rPr>
              <a:t>Reservoir water is usually slow moving.  As a result, the reservoir </a:t>
            </a:r>
            <a:br>
              <a:rPr lang="en-US" sz="1600" dirty="0">
                <a:solidFill>
                  <a:schemeClr val="tx1"/>
                </a:solidFill>
              </a:rPr>
            </a:br>
            <a:r>
              <a:rPr lang="en-US" sz="1600" dirty="0">
                <a:solidFill>
                  <a:schemeClr val="tx1"/>
                </a:solidFill>
              </a:rPr>
              <a:t>will have excess amounts of sediments and nutrients, which can </a:t>
            </a:r>
            <a:br>
              <a:rPr lang="en-US" sz="1600" dirty="0">
                <a:solidFill>
                  <a:schemeClr val="tx1"/>
                </a:solidFill>
              </a:rPr>
            </a:br>
            <a:r>
              <a:rPr lang="en-US" sz="1600" dirty="0">
                <a:solidFill>
                  <a:schemeClr val="tx1"/>
                </a:solidFill>
              </a:rPr>
              <a:t>lead to a surplus of algae and other weeds. </a:t>
            </a:r>
          </a:p>
          <a:p>
            <a:r>
              <a:rPr lang="en-US" sz="1600" dirty="0">
                <a:solidFill>
                  <a:schemeClr val="tx1"/>
                </a:solidFill>
              </a:rPr>
              <a:t>These weeds can take over other forms of animal and plant-life in </a:t>
            </a:r>
            <a:br>
              <a:rPr lang="en-US" sz="1600" dirty="0">
                <a:solidFill>
                  <a:schemeClr val="tx1"/>
                </a:solidFill>
              </a:rPr>
            </a:br>
            <a:r>
              <a:rPr lang="en-US" sz="1600" dirty="0">
                <a:solidFill>
                  <a:schemeClr val="tx1"/>
                </a:solidFill>
              </a:rPr>
              <a:t>the river. This can be controlled by manual harvesting or by introducing fish that eat these plants. Although there are many methods to minimize the impact of injuries to animals, including fish ladders </a:t>
            </a:r>
            <a:br>
              <a:rPr lang="en-US" sz="1600" dirty="0">
                <a:solidFill>
                  <a:schemeClr val="tx1"/>
                </a:solidFill>
              </a:rPr>
            </a:br>
            <a:r>
              <a:rPr lang="en-US" sz="1600" dirty="0">
                <a:solidFill>
                  <a:schemeClr val="tx1"/>
                </a:solidFill>
              </a:rPr>
              <a:t>and intake screens, fish and other organisms can be injured and potentially killed by turbine blades</a:t>
            </a:r>
          </a:p>
          <a:p>
            <a:pPr indent="-180000"/>
            <a:r>
              <a:rPr lang="en-US" sz="1600" b="1" dirty="0">
                <a:solidFill>
                  <a:schemeClr val="tx1"/>
                </a:solidFill>
              </a:rPr>
              <a:t>People</a:t>
            </a:r>
          </a:p>
          <a:p>
            <a:pPr indent="-180000"/>
            <a:r>
              <a:rPr lang="en-US" sz="1600" dirty="0">
                <a:solidFill>
                  <a:schemeClr val="tx1"/>
                </a:solidFill>
              </a:rPr>
              <a:t>Reservoirs may cover people's homes, important natural areas, agricultural land, and archaeological sites. Thus, building dams </a:t>
            </a:r>
            <a:br>
              <a:rPr lang="en-US" sz="1600" dirty="0">
                <a:solidFill>
                  <a:schemeClr val="tx1"/>
                </a:solidFill>
              </a:rPr>
            </a:br>
            <a:r>
              <a:rPr lang="en-US" sz="1600" dirty="0">
                <a:solidFill>
                  <a:schemeClr val="tx1"/>
                </a:solidFill>
              </a:rPr>
              <a:t>can require relocating people.</a:t>
            </a:r>
          </a:p>
          <a:p>
            <a:pPr indent="-180000"/>
            <a:r>
              <a:rPr lang="en-US" sz="1600" dirty="0">
                <a:solidFill>
                  <a:schemeClr val="tx1"/>
                </a:solidFill>
              </a:rPr>
              <a:t>Methane, a strong greenhouse gas, may also form in some </a:t>
            </a:r>
            <a:br>
              <a:rPr lang="en-US" sz="1600" dirty="0">
                <a:solidFill>
                  <a:schemeClr val="tx1"/>
                </a:solidFill>
              </a:rPr>
            </a:br>
            <a:r>
              <a:rPr lang="en-US" sz="1600" dirty="0">
                <a:solidFill>
                  <a:schemeClr val="tx1"/>
                </a:solidFill>
              </a:rPr>
              <a:t>reservoirs and be emitted to the atmosphere.</a:t>
            </a:r>
          </a:p>
          <a:p>
            <a:pPr>
              <a:lnSpc>
                <a:spcPct val="110000"/>
              </a:lnSpc>
              <a:spcBef>
                <a:spcPts val="0"/>
              </a:spcBef>
            </a:pPr>
            <a:endParaRPr lang="en-GB" sz="12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9" name="Picture 8" descr="TheWildlifeTrust_logo_NEW.png">
            <a:extLst>
              <a:ext uri="{FF2B5EF4-FFF2-40B4-BE49-F238E27FC236}">
                <a16:creationId xmlns:a16="http://schemas.microsoft.com/office/drawing/2014/main" id="{9DBD5D05-63AF-439D-9779-CEEEDBF61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47E6EAE3-3759-486C-AA44-21F36E84982B}"/>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42965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400" dirty="0">
                <a:solidFill>
                  <a:srgbClr val="7DD2E6"/>
                </a:solidFill>
              </a:rPr>
              <a:t>Solutions to protect wildlife</a:t>
            </a:r>
            <a:endParaRPr lang="en-US" sz="2400" dirty="0">
              <a:solidFill>
                <a:srgbClr val="7DD2E6"/>
              </a:solidFill>
            </a:endParaRPr>
          </a:p>
        </p:txBody>
      </p:sp>
      <p:sp>
        <p:nvSpPr>
          <p:cNvPr id="114691" name="cdtRectangle 3 Id114691"/>
          <p:cNvSpPr>
            <a:spLocks noGrp="1" noChangeArrowheads="1"/>
          </p:cNvSpPr>
          <p:nvPr>
            <p:ph idx="1"/>
          </p:nvPr>
        </p:nvSpPr>
        <p:spPr>
          <a:xfrm>
            <a:off x="627063" y="692620"/>
            <a:ext cx="7632412" cy="5136291"/>
          </a:xfrm>
        </p:spPr>
        <p:txBody>
          <a:bodyPr/>
          <a:lstStyle/>
          <a:p>
            <a:pPr marL="285750" indent="-285750">
              <a:buClr>
                <a:srgbClr val="7DD2E6"/>
              </a:buClr>
              <a:buFont typeface="Arial" panose="020B0604020202020204" pitchFamily="34" charset="0"/>
              <a:buChar char="•"/>
            </a:pPr>
            <a:endParaRPr lang="en-US" b="1" noProof="0" dirty="0"/>
          </a:p>
          <a:p>
            <a:pPr marL="285750" indent="-285750">
              <a:buClr>
                <a:srgbClr val="7DD2E6"/>
              </a:buClr>
              <a:buFont typeface="Arial" panose="020B0604020202020204" pitchFamily="34" charset="0"/>
              <a:buChar char="•"/>
            </a:pPr>
            <a:r>
              <a:rPr lang="en-US" dirty="0"/>
              <a:t>If too much water is stored behind the reservoir, segments of the river downstream can dry out. Most hydroelectric operators are required </a:t>
            </a:r>
            <a:br>
              <a:rPr lang="en-US" dirty="0"/>
            </a:br>
            <a:r>
              <a:rPr lang="en-US" dirty="0"/>
              <a:t>to release a minimum amount of water at certain times of year. If not,</a:t>
            </a:r>
            <a:br>
              <a:rPr lang="en-US" dirty="0"/>
            </a:br>
            <a:r>
              <a:rPr lang="en-US" dirty="0"/>
              <a:t> water levels downstream will drop, endangering animal and plant life. </a:t>
            </a:r>
          </a:p>
          <a:p>
            <a:pPr marL="285750" indent="-285750">
              <a:buClr>
                <a:srgbClr val="7DD2E6"/>
              </a:buClr>
              <a:buFont typeface="Arial" panose="020B0604020202020204" pitchFamily="34" charset="0"/>
              <a:buChar char="•"/>
            </a:pPr>
            <a:r>
              <a:rPr lang="en-US" dirty="0"/>
              <a:t>In addition, reservoir water is typically low in dissolved oxygen and colder than normal river water. When this water is released, it could have negative impacts on downstream plants and animals. </a:t>
            </a:r>
          </a:p>
        </p:txBody>
      </p:sp>
      <p:sp>
        <p:nvSpPr>
          <p:cNvPr id="114692" name="cdtText Box 4 Id114692"/>
          <p:cNvSpPr txBox="1">
            <a:spLocks noChangeArrowheads="1"/>
          </p:cNvSpPr>
          <p:nvPr/>
        </p:nvSpPr>
        <p:spPr bwMode="auto">
          <a:xfrm>
            <a:off x="627063" y="3429000"/>
            <a:ext cx="7416382" cy="1494049"/>
          </a:xfrm>
          <a:prstGeom prst="rect">
            <a:avLst/>
          </a:prstGeom>
          <a:solidFill>
            <a:srgbClr val="7DD2E6"/>
          </a:solidFill>
          <a:ln w="9525" algn="ctr">
            <a:noFill/>
            <a:miter lim="800000"/>
            <a:headEnd/>
            <a:tailEnd/>
          </a:ln>
          <a:effectLst/>
        </p:spPr>
        <p:txBody>
          <a:bodyPr wrap="square" lIns="108000" tIns="54000" rIns="108000" bIns="54000">
            <a:spAutoFit/>
          </a:bodyPr>
          <a:lstStyle/>
          <a:p>
            <a:pPr marL="285750" indent="-285750">
              <a:buClr>
                <a:srgbClr val="7DD2E6"/>
              </a:buClr>
              <a:buFont typeface="Arial" panose="020B0604020202020204" pitchFamily="34" charset="0"/>
              <a:buChar char="•"/>
            </a:pPr>
            <a:r>
              <a:rPr lang="en-US" b="1" dirty="0">
                <a:solidFill>
                  <a:srgbClr val="000000"/>
                </a:solidFill>
              </a:rPr>
              <a:t>To mitigate these impacts, aerating turbines can be installed </a:t>
            </a:r>
            <a:br>
              <a:rPr lang="en-US" b="1" dirty="0">
                <a:solidFill>
                  <a:srgbClr val="000000"/>
                </a:solidFill>
              </a:rPr>
            </a:br>
            <a:r>
              <a:rPr lang="en-US" b="1" dirty="0">
                <a:solidFill>
                  <a:srgbClr val="000000"/>
                </a:solidFill>
              </a:rPr>
              <a:t>to increase dissolved oxygen and multi-level water intakes </a:t>
            </a:r>
            <a:br>
              <a:rPr lang="en-US" b="1" dirty="0">
                <a:solidFill>
                  <a:srgbClr val="000000"/>
                </a:solidFill>
              </a:rPr>
            </a:br>
            <a:r>
              <a:rPr lang="en-US" b="1" dirty="0">
                <a:solidFill>
                  <a:srgbClr val="000000"/>
                </a:solidFill>
              </a:rPr>
              <a:t>can help ensure that water released comes from all levels of the reservoir, rather than just the bottom (which is the coldest and has the lowest dissolved oxygen).  </a:t>
            </a:r>
            <a:endParaRPr lang="en-GB" b="1" dirty="0">
              <a:solidFill>
                <a:srgbClr val="000000"/>
              </a:solidFill>
            </a:endParaRPr>
          </a:p>
        </p:txBody>
      </p:sp>
      <p:pic>
        <p:nvPicPr>
          <p:cNvPr id="9" name="Picture 8" descr="TheWildlifeTrust_logo_NEW.png">
            <a:extLst>
              <a:ext uri="{FF2B5EF4-FFF2-40B4-BE49-F238E27FC236}">
                <a16:creationId xmlns:a16="http://schemas.microsoft.com/office/drawing/2014/main" id="{53B6D497-BEBA-41E4-8215-9202E99E0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14B4F245-2D61-46EB-B648-4E59A83C6EF6}"/>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59364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400" dirty="0">
                <a:solidFill>
                  <a:srgbClr val="7DD2E6"/>
                </a:solidFill>
              </a:rPr>
              <a:t>SIEMENS SMART water turbine for running rivers</a:t>
            </a:r>
            <a:endParaRPr lang="en-US" sz="2400" dirty="0">
              <a:solidFill>
                <a:srgbClr val="7DD2E6"/>
              </a:solidFill>
            </a:endParaRPr>
          </a:p>
        </p:txBody>
      </p:sp>
      <p:sp>
        <p:nvSpPr>
          <p:cNvPr id="114691" name="cdtRectangle 3 Id114691"/>
          <p:cNvSpPr>
            <a:spLocks noGrp="1" noChangeArrowheads="1"/>
          </p:cNvSpPr>
          <p:nvPr>
            <p:ph idx="1"/>
          </p:nvPr>
        </p:nvSpPr>
        <p:spPr>
          <a:xfrm>
            <a:off x="627063" y="1052670"/>
            <a:ext cx="7632412" cy="4305637"/>
          </a:xfrm>
        </p:spPr>
        <p:txBody>
          <a:bodyPr/>
          <a:lstStyle/>
          <a:p>
            <a:pPr marL="285750" indent="-285750">
              <a:spcAft>
                <a:spcPts val="600"/>
              </a:spcAft>
              <a:buClr>
                <a:srgbClr val="7DD2E6"/>
              </a:buClr>
              <a:buFont typeface="Arial" panose="020B0604020202020204" pitchFamily="34" charset="0"/>
              <a:buChar char="•"/>
            </a:pPr>
            <a:r>
              <a:rPr lang="en-US" dirty="0"/>
              <a:t>SMART hydrokinetic turbines only use the river's water flow energy </a:t>
            </a:r>
            <a:br>
              <a:rPr lang="en-US" dirty="0"/>
            </a:br>
            <a:r>
              <a:rPr lang="en-US" dirty="0"/>
              <a:t>to generate electricity. This can be used over and over again, so you can connect multiple turbines in one to make the most out of the power in a simple way. The turbine is powered by kinetic energy so no dams </a:t>
            </a:r>
            <a:br>
              <a:rPr lang="en-US" dirty="0"/>
            </a:br>
            <a:r>
              <a:rPr lang="en-US" dirty="0"/>
              <a:t>are necessary to operate the device.</a:t>
            </a:r>
          </a:p>
          <a:p>
            <a:pPr marL="285750" indent="-285750">
              <a:spcAft>
                <a:spcPts val="600"/>
              </a:spcAft>
              <a:buClr>
                <a:srgbClr val="7DD2E6"/>
              </a:buClr>
              <a:buFont typeface="Arial" panose="020B0604020202020204" pitchFamily="34" charset="0"/>
              <a:buChar char="•"/>
            </a:pPr>
            <a:r>
              <a:rPr lang="en-US" dirty="0"/>
              <a:t>Additionally, the river shape is unchanged and no infrastructural investments are required. The product is cost effective meaning it </a:t>
            </a:r>
            <a:br>
              <a:rPr lang="en-US" dirty="0"/>
            </a:br>
            <a:r>
              <a:rPr lang="en-US" dirty="0"/>
              <a:t>is perfect for both </a:t>
            </a:r>
            <a:r>
              <a:rPr lang="en-US" dirty="0" err="1"/>
              <a:t>industrialised</a:t>
            </a:r>
            <a:r>
              <a:rPr lang="en-US" dirty="0"/>
              <a:t> countries and emerging countries. </a:t>
            </a:r>
            <a:br>
              <a:rPr lang="en-US" dirty="0"/>
            </a:br>
            <a:r>
              <a:rPr lang="en-US" dirty="0"/>
              <a:t> The system doesn’t require any maintenance and only needs </a:t>
            </a:r>
            <a:br>
              <a:rPr lang="en-US" dirty="0"/>
            </a:br>
            <a:r>
              <a:rPr lang="en-US" dirty="0"/>
              <a:t>regular cleaning.</a:t>
            </a:r>
          </a:p>
          <a:p>
            <a:pPr marL="285750" indent="-285750">
              <a:spcAft>
                <a:spcPts val="600"/>
              </a:spcAft>
              <a:buClr>
                <a:srgbClr val="7DD2E6"/>
              </a:buClr>
              <a:buFont typeface="Arial" panose="020B0604020202020204" pitchFamily="34" charset="0"/>
              <a:buChar char="•"/>
            </a:pPr>
            <a:r>
              <a:rPr lang="en-US" dirty="0"/>
              <a:t>The impact is that, with energy available in rural areas, productivity </a:t>
            </a:r>
            <a:br>
              <a:rPr lang="en-US" dirty="0"/>
            </a:br>
            <a:r>
              <a:rPr lang="en-US" dirty="0"/>
              <a:t>per population increases which means partnerships can be made </a:t>
            </a:r>
            <a:br>
              <a:rPr lang="en-US" dirty="0"/>
            </a:br>
            <a:r>
              <a:rPr lang="en-US" dirty="0"/>
              <a:t>with local and national economies.</a:t>
            </a:r>
          </a:p>
        </p:txBody>
      </p:sp>
      <p:sp>
        <p:nvSpPr>
          <p:cNvPr id="114692" name="cdtText Box 4 Id114692"/>
          <p:cNvSpPr txBox="1">
            <a:spLocks noChangeArrowheads="1"/>
          </p:cNvSpPr>
          <p:nvPr/>
        </p:nvSpPr>
        <p:spPr bwMode="auto">
          <a:xfrm>
            <a:off x="627063" y="5358307"/>
            <a:ext cx="7272362" cy="386054"/>
          </a:xfrm>
          <a:prstGeom prst="rect">
            <a:avLst/>
          </a:prstGeom>
          <a:solidFill>
            <a:srgbClr val="7DD2E6"/>
          </a:solidFill>
          <a:ln w="9525" algn="ctr">
            <a:noFill/>
            <a:miter lim="800000"/>
            <a:headEnd/>
            <a:tailEnd/>
          </a:ln>
          <a:effectLst/>
        </p:spPr>
        <p:txBody>
          <a:bodyPr wrap="square" lIns="108000" tIns="54000" rIns="108000" bIns="54000">
            <a:spAutoFit/>
          </a:bodyPr>
          <a:lstStyle/>
          <a:p>
            <a:pPr marL="0" indent="0">
              <a:spcAft>
                <a:spcPts val="600"/>
              </a:spcAft>
              <a:buNone/>
            </a:pPr>
            <a:r>
              <a:rPr lang="en-US" b="1" dirty="0">
                <a:solidFill>
                  <a:srgbClr val="000000"/>
                </a:solidFill>
              </a:rPr>
              <a:t>The impact of this can be seen using ‘Water is Life’ resources</a:t>
            </a:r>
            <a:r>
              <a:rPr lang="en-US" dirty="0"/>
              <a:t>.</a:t>
            </a:r>
          </a:p>
        </p:txBody>
      </p:sp>
      <p:pic>
        <p:nvPicPr>
          <p:cNvPr id="9" name="Picture 8" descr="TheWildlifeTrust_logo_NEW.png">
            <a:extLst>
              <a:ext uri="{FF2B5EF4-FFF2-40B4-BE49-F238E27FC236}">
                <a16:creationId xmlns:a16="http://schemas.microsoft.com/office/drawing/2014/main" id="{5C1F38DC-0FD5-4D80-AAD9-C922DE0D8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D508B9D2-234A-4D87-81E7-9A9BAD053BE6}"/>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123709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7063" y="5245817"/>
            <a:ext cx="6480000" cy="986097"/>
          </a:xfrm>
        </p:spPr>
        <p:txBody>
          <a:bodyPr/>
          <a:lstStyle/>
          <a:p>
            <a:r>
              <a:rPr lang="en-US" b="0" dirty="0"/>
              <a:t>Lesson 2 - </a:t>
            </a:r>
            <a:r>
              <a:rPr lang="en-US" dirty="0"/>
              <a:t>Water</a:t>
            </a:r>
            <a:endParaRPr lang="en-US" sz="2200" b="0" dirty="0"/>
          </a:p>
        </p:txBody>
      </p:sp>
      <p:pic>
        <p:nvPicPr>
          <p:cNvPr id="6" name="Picture 5" descr="TheWildlifeTrust_logo_NEW.png">
            <a:extLst>
              <a:ext uri="{FF2B5EF4-FFF2-40B4-BE49-F238E27FC236}">
                <a16:creationId xmlns:a16="http://schemas.microsoft.com/office/drawing/2014/main" id="{69FC3899-6518-4031-89AE-04FC5363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7" name="Rectangle 6">
            <a:extLst>
              <a:ext uri="{FF2B5EF4-FFF2-40B4-BE49-F238E27FC236}">
                <a16:creationId xmlns:a16="http://schemas.microsoft.com/office/drawing/2014/main" id="{6B06E1C9-0C57-41E7-83F6-A2155B36EBD3}"/>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191124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US" sz="2800" dirty="0">
                <a:solidFill>
                  <a:srgbClr val="7DD2E6"/>
                </a:solidFill>
              </a:rPr>
              <a:t>Learning Objectives</a:t>
            </a:r>
            <a:endParaRPr lang="en-US" sz="2800" noProof="0" dirty="0">
              <a:solidFill>
                <a:srgbClr val="7DD2E6"/>
              </a:solidFill>
            </a:endParaRPr>
          </a:p>
        </p:txBody>
      </p:sp>
      <p:sp>
        <p:nvSpPr>
          <p:cNvPr id="114691" name="cdtRectangle 3 Id114691"/>
          <p:cNvSpPr>
            <a:spLocks noGrp="1" noChangeArrowheads="1"/>
          </p:cNvSpPr>
          <p:nvPr>
            <p:ph idx="1"/>
          </p:nvPr>
        </p:nvSpPr>
        <p:spPr/>
        <p:txBody>
          <a:bodyPr/>
          <a:lstStyle/>
          <a:p>
            <a:pPr marL="285750" indent="-285750">
              <a:spcAft>
                <a:spcPts val="1200"/>
              </a:spcAft>
              <a:buClr>
                <a:srgbClr val="7DD2E6"/>
              </a:buClr>
              <a:buFont typeface="Arial"/>
              <a:buChar char="•"/>
            </a:pPr>
            <a:r>
              <a:rPr lang="en-GB" dirty="0"/>
              <a:t>To understand the importance of natural environments and organisations being responsible and collaborating </a:t>
            </a:r>
            <a:br>
              <a:rPr lang="en-GB" dirty="0"/>
            </a:br>
            <a:r>
              <a:rPr lang="en-GB" dirty="0"/>
              <a:t>to achieve long term sustainability. </a:t>
            </a:r>
          </a:p>
          <a:p>
            <a:pPr marL="285750" indent="-285750">
              <a:spcAft>
                <a:spcPts val="1200"/>
              </a:spcAft>
              <a:buClr>
                <a:srgbClr val="7DD2E6"/>
              </a:buClr>
              <a:buFont typeface="Arial"/>
              <a:buChar char="•"/>
            </a:pPr>
            <a:r>
              <a:rPr lang="en-GB" dirty="0"/>
              <a:t>To identify how we use water personally </a:t>
            </a:r>
            <a:r>
              <a:rPr lang="en-GB" dirty="0" err="1"/>
              <a:t>vs</a:t>
            </a:r>
            <a:r>
              <a:rPr lang="en-GB" dirty="0"/>
              <a:t> how we use water as a resource. </a:t>
            </a:r>
          </a:p>
          <a:p>
            <a:pPr marL="285750" indent="-285750">
              <a:spcAft>
                <a:spcPts val="1200"/>
              </a:spcAft>
              <a:buClr>
                <a:srgbClr val="7DD2E6"/>
              </a:buClr>
              <a:buFont typeface="Arial"/>
              <a:buChar char="•"/>
            </a:pPr>
            <a:r>
              <a:rPr lang="en-GB" dirty="0"/>
              <a:t>To gain an understanding of the water cycle and how it impacts specific habitats.</a:t>
            </a:r>
          </a:p>
          <a:p>
            <a:pPr marL="285750" indent="-285750">
              <a:spcAft>
                <a:spcPts val="1200"/>
              </a:spcAft>
              <a:buClr>
                <a:srgbClr val="7DD2E6"/>
              </a:buClr>
              <a:buFont typeface="Arial"/>
              <a:buChar char="•"/>
            </a:pPr>
            <a:r>
              <a:rPr lang="en-US" dirty="0"/>
              <a:t>To explore the impacts that water turbines have on animals and the surrounding environment.</a:t>
            </a:r>
          </a:p>
        </p:txBody>
      </p:sp>
      <p:pic>
        <p:nvPicPr>
          <p:cNvPr id="8" name="Picture 7" descr="TheWildlifeTrust_logo_NEW.png">
            <a:extLst>
              <a:ext uri="{FF2B5EF4-FFF2-40B4-BE49-F238E27FC236}">
                <a16:creationId xmlns:a16="http://schemas.microsoft.com/office/drawing/2014/main" id="{864B5CFB-86FF-4799-8620-5E4A33717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9" name="Rectangle 8">
            <a:extLst>
              <a:ext uri="{FF2B5EF4-FFF2-40B4-BE49-F238E27FC236}">
                <a16:creationId xmlns:a16="http://schemas.microsoft.com/office/drawing/2014/main" id="{84A26943-EBB0-4466-A8A7-EF1784C4DA18}"/>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322340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US" sz="2800" dirty="0">
                <a:solidFill>
                  <a:srgbClr val="7DD2E6"/>
                </a:solidFill>
              </a:rPr>
              <a:t>Learning Outcomes</a:t>
            </a:r>
            <a:endParaRPr lang="en-US" sz="2800" noProof="0" dirty="0">
              <a:solidFill>
                <a:srgbClr val="7DD2E6"/>
              </a:solidFill>
            </a:endParaRPr>
          </a:p>
        </p:txBody>
      </p:sp>
      <p:sp>
        <p:nvSpPr>
          <p:cNvPr id="114691" name="cdtRectangle 3 Id114691"/>
          <p:cNvSpPr>
            <a:spLocks noGrp="1" noChangeArrowheads="1"/>
          </p:cNvSpPr>
          <p:nvPr>
            <p:ph idx="1"/>
          </p:nvPr>
        </p:nvSpPr>
        <p:spPr/>
        <p:txBody>
          <a:bodyPr/>
          <a:lstStyle/>
          <a:p>
            <a:pPr marL="285750" indent="-285750">
              <a:spcAft>
                <a:spcPts val="1200"/>
              </a:spcAft>
              <a:buClr>
                <a:srgbClr val="7DD2E6"/>
              </a:buClr>
              <a:buFont typeface="Arial"/>
              <a:buChar char="•"/>
            </a:pPr>
            <a:r>
              <a:rPr lang="en-US" dirty="0"/>
              <a:t>Understand the stages of the water cycle</a:t>
            </a:r>
            <a:endParaRPr lang="en-GB" dirty="0"/>
          </a:p>
          <a:p>
            <a:pPr marL="285750" indent="-285750">
              <a:spcAft>
                <a:spcPts val="1200"/>
              </a:spcAft>
              <a:buClr>
                <a:srgbClr val="7DD2E6"/>
              </a:buClr>
              <a:buFont typeface="Arial"/>
              <a:buChar char="•"/>
            </a:pPr>
            <a:r>
              <a:rPr lang="en-GB" dirty="0"/>
              <a:t>Understand how the water cycle is affected by </a:t>
            </a:r>
            <a:br>
              <a:rPr lang="en-GB" dirty="0"/>
            </a:br>
            <a:r>
              <a:rPr lang="en-GB" dirty="0"/>
              <a:t>climate change </a:t>
            </a:r>
          </a:p>
          <a:p>
            <a:pPr marL="285750" indent="-285750">
              <a:spcAft>
                <a:spcPts val="1200"/>
              </a:spcAft>
              <a:buClr>
                <a:srgbClr val="7DD2E6"/>
              </a:buClr>
              <a:buFont typeface="Arial"/>
              <a:buChar char="•"/>
            </a:pPr>
            <a:r>
              <a:rPr lang="en-GB" dirty="0"/>
              <a:t>Gain an understanding of how reliant ecosystems are </a:t>
            </a:r>
            <a:br>
              <a:rPr lang="en-GB" dirty="0"/>
            </a:br>
            <a:r>
              <a:rPr lang="en-GB" dirty="0"/>
              <a:t>on water</a:t>
            </a:r>
          </a:p>
          <a:p>
            <a:pPr marL="285750" indent="-285750">
              <a:spcAft>
                <a:spcPts val="1200"/>
              </a:spcAft>
              <a:buClr>
                <a:srgbClr val="7DD2E6"/>
              </a:buClr>
              <a:buFont typeface="Arial"/>
              <a:buChar char="•"/>
            </a:pPr>
            <a:r>
              <a:rPr lang="en-US" dirty="0"/>
              <a:t>Explore the advantages and disadvantages of using water </a:t>
            </a:r>
            <a:br>
              <a:rPr lang="en-US" dirty="0"/>
            </a:br>
            <a:r>
              <a:rPr lang="en-US" dirty="0"/>
              <a:t>to generate and </a:t>
            </a:r>
            <a:r>
              <a:rPr lang="en-US" dirty="0" err="1"/>
              <a:t>decarbonise</a:t>
            </a:r>
            <a:r>
              <a:rPr lang="en-US" dirty="0"/>
              <a:t> our energy generation.</a:t>
            </a:r>
            <a:endParaRPr lang="en-GB" dirty="0"/>
          </a:p>
        </p:txBody>
      </p:sp>
      <p:pic>
        <p:nvPicPr>
          <p:cNvPr id="8" name="Picture 7" descr="TheWildlifeTrust_logo_NEW.png">
            <a:extLst>
              <a:ext uri="{FF2B5EF4-FFF2-40B4-BE49-F238E27FC236}">
                <a16:creationId xmlns:a16="http://schemas.microsoft.com/office/drawing/2014/main" id="{BD6A7E08-711A-48D7-9ED1-C717CD1B7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9" name="Rectangle 8">
            <a:extLst>
              <a:ext uri="{FF2B5EF4-FFF2-40B4-BE49-F238E27FC236}">
                <a16:creationId xmlns:a16="http://schemas.microsoft.com/office/drawing/2014/main" id="{67D79C52-4AA0-47E9-A14A-56D97D537D78}"/>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320215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solidFill>
                  <a:srgbClr val="7DD2E6"/>
                </a:solidFill>
              </a:rPr>
              <a:t>The Water Cycle</a:t>
            </a:r>
            <a:endParaRPr lang="en-US" sz="2800" noProof="0" dirty="0">
              <a:solidFill>
                <a:srgbClr val="7DD2E6"/>
              </a:solidFill>
            </a:endParaRPr>
          </a:p>
        </p:txBody>
      </p:sp>
      <p:sp>
        <p:nvSpPr>
          <p:cNvPr id="3" name="Inhaltsplatzhalter 2"/>
          <p:cNvSpPr>
            <a:spLocks noGrp="1"/>
          </p:cNvSpPr>
          <p:nvPr>
            <p:ph sz="half" idx="1"/>
          </p:nvPr>
        </p:nvSpPr>
        <p:spPr>
          <a:xfrm>
            <a:off x="7755405" y="1704458"/>
            <a:ext cx="4163110" cy="2444642"/>
          </a:xfrm>
        </p:spPr>
        <p:txBody>
          <a:bodyPr/>
          <a:lstStyle/>
          <a:p>
            <a:r>
              <a:rPr lang="en-US" dirty="0"/>
              <a:t>The water cycle is the process </a:t>
            </a:r>
            <a:br>
              <a:rPr lang="en-US" dirty="0"/>
            </a:br>
            <a:r>
              <a:rPr lang="en-US" dirty="0"/>
              <a:t>by which water travels from the </a:t>
            </a:r>
            <a:br>
              <a:rPr lang="en-US" dirty="0"/>
            </a:br>
            <a:r>
              <a:rPr lang="en-US" dirty="0"/>
              <a:t>Earth's surface to the atmosphere </a:t>
            </a:r>
            <a:br>
              <a:rPr lang="en-US" dirty="0"/>
            </a:br>
            <a:r>
              <a:rPr lang="en-US" dirty="0"/>
              <a:t>and then back to the ground again. </a:t>
            </a:r>
            <a:br>
              <a:rPr lang="en-US" dirty="0"/>
            </a:br>
            <a:r>
              <a:rPr lang="en-US" dirty="0"/>
              <a:t>The sun provides the energy </a:t>
            </a:r>
            <a:br>
              <a:rPr lang="en-US" dirty="0"/>
            </a:br>
            <a:r>
              <a:rPr lang="en-US" dirty="0"/>
              <a:t>to exchange continuous moisture between oceans, land and atmosphere. </a:t>
            </a:r>
          </a:p>
        </p:txBody>
      </p:sp>
      <p:grpSp>
        <p:nvGrpSpPr>
          <p:cNvPr id="7" name="Group 33"/>
          <p:cNvGrpSpPr>
            <a:grpSpLocks noChangeAspect="1"/>
          </p:cNvGrpSpPr>
          <p:nvPr/>
        </p:nvGrpSpPr>
        <p:grpSpPr bwMode="gray">
          <a:xfrm>
            <a:off x="9555163" y="323850"/>
            <a:ext cx="2159000" cy="914400"/>
            <a:chOff x="6019" y="204"/>
            <a:chExt cx="1360" cy="576"/>
          </a:xfrm>
        </p:grpSpPr>
        <p:sp>
          <p:nvSpPr>
            <p:cNvPr id="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6" name="Picture 65" descr="WaterCyc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94" y="1195595"/>
            <a:ext cx="7009003" cy="5329835"/>
          </a:xfrm>
          <a:prstGeom prst="rect">
            <a:avLst/>
          </a:prstGeom>
        </p:spPr>
      </p:pic>
      <p:pic>
        <p:nvPicPr>
          <p:cNvPr id="37" name="Picture 36" descr="TheWildlifeTrust_logo_NEW.png">
            <a:extLst>
              <a:ext uri="{FF2B5EF4-FFF2-40B4-BE49-F238E27FC236}">
                <a16:creationId xmlns:a16="http://schemas.microsoft.com/office/drawing/2014/main" id="{8F7BDA29-E3A6-4D74-9D47-F184EF35B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38" name="Rectangle 37">
            <a:extLst>
              <a:ext uri="{FF2B5EF4-FFF2-40B4-BE49-F238E27FC236}">
                <a16:creationId xmlns:a16="http://schemas.microsoft.com/office/drawing/2014/main" id="{15FAA93E-FA5F-4FF6-8A34-BEE70E20E1DA}"/>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6251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800" dirty="0">
                <a:solidFill>
                  <a:srgbClr val="7DD2E6"/>
                </a:solidFill>
              </a:rPr>
              <a:t>How much do you know about water?</a:t>
            </a:r>
            <a:endParaRPr lang="en-US" sz="2800" dirty="0">
              <a:solidFill>
                <a:srgbClr val="7DD2E6"/>
              </a:solidFill>
            </a:endParaRPr>
          </a:p>
        </p:txBody>
      </p:sp>
      <p:sp>
        <p:nvSpPr>
          <p:cNvPr id="114691" name="cdtRectangle 3 Id114691"/>
          <p:cNvSpPr>
            <a:spLocks noGrp="1" noChangeArrowheads="1"/>
          </p:cNvSpPr>
          <p:nvPr>
            <p:ph idx="1"/>
          </p:nvPr>
        </p:nvSpPr>
        <p:spPr/>
        <p:txBody>
          <a:bodyPr/>
          <a:lstStyle/>
          <a:p>
            <a:r>
              <a:rPr lang="en-US" dirty="0"/>
              <a:t>Decide whether each of these statements is true or false.</a:t>
            </a:r>
          </a:p>
          <a:p>
            <a:endParaRPr lang="en-US" dirty="0"/>
          </a:p>
          <a:p>
            <a:pPr marL="457200" indent="-457200">
              <a:buClr>
                <a:srgbClr val="7DD2E6"/>
              </a:buClr>
              <a:buFont typeface="Arial" panose="020B0604020202020204" pitchFamily="34" charset="0"/>
              <a:buChar char="•"/>
            </a:pPr>
            <a:r>
              <a:rPr lang="en-US" dirty="0"/>
              <a:t>There are fewer than one million lakes and ponds in the world.</a:t>
            </a:r>
          </a:p>
          <a:p>
            <a:pPr marL="457200" indent="-457200">
              <a:buClr>
                <a:srgbClr val="7DD2E6"/>
              </a:buClr>
              <a:buFont typeface="Arial" panose="020B0604020202020204" pitchFamily="34" charset="0"/>
              <a:buChar char="•"/>
            </a:pPr>
            <a:endParaRPr lang="en-US" dirty="0"/>
          </a:p>
          <a:p>
            <a:pPr marL="457200" indent="-457200">
              <a:buClr>
                <a:srgbClr val="7DD2E6"/>
              </a:buClr>
              <a:buFont typeface="Arial" panose="020B0604020202020204" pitchFamily="34" charset="0"/>
              <a:buChar char="•"/>
            </a:pPr>
            <a:r>
              <a:rPr lang="en-US" dirty="0"/>
              <a:t>Ponds are very important for combating climate change.</a:t>
            </a:r>
          </a:p>
          <a:p>
            <a:pPr marL="457200" indent="-457200">
              <a:buClr>
                <a:srgbClr val="7DD2E6"/>
              </a:buClr>
              <a:buFont typeface="Arial" panose="020B0604020202020204" pitchFamily="34" charset="0"/>
              <a:buChar char="•"/>
            </a:pPr>
            <a:endParaRPr lang="en-US" dirty="0"/>
          </a:p>
          <a:p>
            <a:pPr marL="457200" indent="-457200">
              <a:buClr>
                <a:srgbClr val="7DD2E6"/>
              </a:buClr>
              <a:buFont typeface="Arial" panose="020B0604020202020204" pitchFamily="34" charset="0"/>
              <a:buChar char="•"/>
            </a:pPr>
            <a:r>
              <a:rPr lang="en-US" dirty="0"/>
              <a:t>Lake Windermere is England’s largest lake.</a:t>
            </a:r>
          </a:p>
          <a:p>
            <a:pPr marL="457200" indent="-457200">
              <a:buClr>
                <a:srgbClr val="7DD2E6"/>
              </a:buClr>
              <a:buFont typeface="Arial" panose="020B0604020202020204" pitchFamily="34" charset="0"/>
              <a:buChar char="•"/>
            </a:pPr>
            <a:endParaRPr lang="en-US" dirty="0"/>
          </a:p>
          <a:p>
            <a:pPr marL="457200" indent="-457200">
              <a:buClr>
                <a:srgbClr val="7DD2E6"/>
              </a:buClr>
              <a:buFont typeface="Arial" panose="020B0604020202020204" pitchFamily="34" charset="0"/>
              <a:buChar char="•"/>
            </a:pPr>
            <a:r>
              <a:rPr lang="en-US" dirty="0"/>
              <a:t>Reservoirs can affect the Earth’s rotation.</a:t>
            </a:r>
          </a:p>
          <a:p>
            <a:endParaRPr lang="en-US" sz="1200" b="1" dirty="0"/>
          </a:p>
          <a:p>
            <a:endParaRPr lang="en-US" sz="1200" b="1" dirty="0"/>
          </a:p>
        </p:txBody>
      </p:sp>
      <p:sp>
        <p:nvSpPr>
          <p:cNvPr id="6" name="Content Placeholder 2">
            <a:extLst>
              <a:ext uri="{FF2B5EF4-FFF2-40B4-BE49-F238E27FC236}">
                <a16:creationId xmlns:a16="http://schemas.microsoft.com/office/drawing/2014/main" id="{D4D7648A-1137-4485-9F92-B7646B602C77}"/>
              </a:ext>
            </a:extLst>
          </p:cNvPr>
          <p:cNvSpPr txBox="1">
            <a:spLocks/>
          </p:cNvSpPr>
          <p:nvPr/>
        </p:nvSpPr>
        <p:spPr bwMode="auto">
          <a:xfrm>
            <a:off x="1058475" y="4005080"/>
            <a:ext cx="8229600" cy="432048"/>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40000" lnSpcReduction="20000"/>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endParaRPr lang="en-GB" sz="4000" kern="0" dirty="0"/>
          </a:p>
          <a:p>
            <a:r>
              <a:rPr lang="en-GB" sz="2800" kern="0" dirty="0">
                <a:hlinkClick r:id="rId4"/>
              </a:rPr>
              <a:t>https://www.opalexplorenature.org/water-quiz</a:t>
            </a:r>
            <a:r>
              <a:rPr lang="en-GB" sz="2800" kern="0" dirty="0"/>
              <a:t> </a:t>
            </a:r>
          </a:p>
        </p:txBody>
      </p:sp>
      <p:pic>
        <p:nvPicPr>
          <p:cNvPr id="9" name="Picture 8" descr="TheWildlifeTrust_logo_NEW.png">
            <a:extLst>
              <a:ext uri="{FF2B5EF4-FFF2-40B4-BE49-F238E27FC236}">
                <a16:creationId xmlns:a16="http://schemas.microsoft.com/office/drawing/2014/main" id="{4F1C2ACD-24DF-4078-A36E-0C6B4FD6D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09027663-FBCA-4F50-BF76-A8293FBD73FD}"/>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341668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GB" sz="2800" dirty="0">
                <a:solidFill>
                  <a:srgbClr val="7DD2E6"/>
                </a:solidFill>
              </a:rPr>
              <a:t>How much do you know about water?</a:t>
            </a:r>
            <a:endParaRPr lang="en-US" sz="2800" dirty="0">
              <a:solidFill>
                <a:srgbClr val="7DD2E6"/>
              </a:solidFill>
            </a:endParaRPr>
          </a:p>
        </p:txBody>
      </p:sp>
      <p:sp>
        <p:nvSpPr>
          <p:cNvPr id="114691" name="cdtRectangle 3 Id114691"/>
          <p:cNvSpPr>
            <a:spLocks noGrp="1" noChangeArrowheads="1"/>
          </p:cNvSpPr>
          <p:nvPr>
            <p:ph idx="1"/>
          </p:nvPr>
        </p:nvSpPr>
        <p:spPr>
          <a:xfrm>
            <a:off x="627062" y="1052671"/>
            <a:ext cx="8568543" cy="5468322"/>
          </a:xfrm>
        </p:spPr>
        <p:txBody>
          <a:bodyPr/>
          <a:lstStyle/>
          <a:p>
            <a:pPr marL="285750" indent="-285750">
              <a:buClr>
                <a:srgbClr val="7DD2E6"/>
              </a:buClr>
              <a:buFont typeface="Arial" panose="020B0604020202020204" pitchFamily="34" charset="0"/>
              <a:buChar char="•"/>
            </a:pPr>
            <a:r>
              <a:rPr lang="en-US" b="1" dirty="0">
                <a:solidFill>
                  <a:srgbClr val="7DD2E6"/>
                </a:solidFill>
              </a:rPr>
              <a:t>There are fewer than one million lakes and ponds in the world</a:t>
            </a:r>
          </a:p>
          <a:p>
            <a:pPr marL="358775" lvl="3" indent="0">
              <a:buClr>
                <a:srgbClr val="7DD2E6"/>
              </a:buClr>
              <a:buNone/>
            </a:pPr>
            <a:r>
              <a:rPr lang="en-US" sz="1600" b="1" dirty="0"/>
              <a:t>False: </a:t>
            </a:r>
            <a:r>
              <a:rPr lang="en-US" sz="1600" dirty="0"/>
              <a:t>There are an estimated </a:t>
            </a:r>
            <a:r>
              <a:rPr lang="en-US" sz="1600" b="1" dirty="0"/>
              <a:t>304 million</a:t>
            </a:r>
            <a:r>
              <a:rPr lang="en-US" sz="1600" dirty="0"/>
              <a:t> natural lakes and ponds in the world, covering an area of about 4.2 million km</a:t>
            </a:r>
            <a:r>
              <a:rPr lang="en-US" sz="1600" baseline="30000" dirty="0"/>
              <a:t>2</a:t>
            </a:r>
            <a:r>
              <a:rPr lang="en-US" sz="1600" dirty="0"/>
              <a:t> – that's 17 times the size of the UK!!</a:t>
            </a:r>
            <a:endParaRPr lang="en-US" sz="1600" b="1" dirty="0"/>
          </a:p>
          <a:p>
            <a:pPr marL="285750" indent="-285750">
              <a:buClr>
                <a:srgbClr val="7DD2E6"/>
              </a:buClr>
              <a:buFont typeface="Arial" panose="020B0604020202020204" pitchFamily="34" charset="0"/>
              <a:buChar char="•"/>
            </a:pPr>
            <a:r>
              <a:rPr lang="en-US" b="1" dirty="0">
                <a:solidFill>
                  <a:srgbClr val="7DD2E6"/>
                </a:solidFill>
              </a:rPr>
              <a:t>Ponds are very important for combating climate change?</a:t>
            </a:r>
          </a:p>
          <a:p>
            <a:pPr marL="358163" lvl="3" indent="0">
              <a:buClr>
                <a:srgbClr val="7DD2E6"/>
              </a:buClr>
              <a:buNone/>
            </a:pPr>
            <a:r>
              <a:rPr lang="en-US" sz="1600" b="1" dirty="0"/>
              <a:t>True</a:t>
            </a:r>
            <a:r>
              <a:rPr lang="en-US" sz="1600" dirty="0"/>
              <a:t>: They can trap carbon 20-50 times faster than trees, and together they bury four </a:t>
            </a:r>
            <a:br>
              <a:rPr lang="en-US" sz="1600" dirty="0"/>
            </a:br>
            <a:r>
              <a:rPr lang="en-US" sz="1600" dirty="0"/>
              <a:t>times as much carbon as the world’s oceans.</a:t>
            </a:r>
          </a:p>
          <a:p>
            <a:pPr marL="285750" indent="-285750">
              <a:buClr>
                <a:srgbClr val="7DD2E6"/>
              </a:buClr>
              <a:buFont typeface="Arial" panose="020B0604020202020204" pitchFamily="34" charset="0"/>
              <a:buChar char="•"/>
            </a:pPr>
            <a:r>
              <a:rPr lang="en-US" b="1" dirty="0">
                <a:solidFill>
                  <a:srgbClr val="7DD2E6"/>
                </a:solidFill>
              </a:rPr>
              <a:t>Lake Windermere is England’s largest lake?</a:t>
            </a:r>
          </a:p>
          <a:p>
            <a:pPr marL="358775" lvl="3" indent="0">
              <a:buClr>
                <a:srgbClr val="7DD2E6"/>
              </a:buClr>
              <a:buNone/>
            </a:pPr>
            <a:r>
              <a:rPr lang="en-US" sz="1600" b="1" dirty="0"/>
              <a:t>True</a:t>
            </a:r>
            <a:r>
              <a:rPr lang="en-US" sz="1600" dirty="0"/>
              <a:t>: Lake Windermere is the largest lake in England, it has a surface area of 14.7km</a:t>
            </a:r>
            <a:r>
              <a:rPr lang="en-US" sz="1600" baseline="30000" dirty="0"/>
              <a:t>2</a:t>
            </a:r>
            <a:r>
              <a:rPr lang="en-US" sz="1600" dirty="0"/>
              <a:t>, </a:t>
            </a:r>
            <a:br>
              <a:rPr lang="en-US" sz="1600" dirty="0"/>
            </a:br>
            <a:r>
              <a:rPr lang="en-US" sz="1600" dirty="0"/>
              <a:t>a maximum depth of 67m and its own tide. However, the largest ‘lake’ in Britain is Loch Ness in Scotland which holds more water than all the lakes and rivers in England and Wales combined</a:t>
            </a:r>
          </a:p>
          <a:p>
            <a:pPr marL="285750" indent="-285750">
              <a:buClr>
                <a:srgbClr val="7DD2E6"/>
              </a:buClr>
              <a:buFont typeface="Arial" panose="020B0604020202020204" pitchFamily="34" charset="0"/>
              <a:buChar char="•"/>
            </a:pPr>
            <a:r>
              <a:rPr lang="en-US" b="1" dirty="0">
                <a:solidFill>
                  <a:srgbClr val="7DD2E6"/>
                </a:solidFill>
              </a:rPr>
              <a:t>Reservoirs can affect the Earth’s rotation?</a:t>
            </a:r>
          </a:p>
          <a:p>
            <a:pPr marL="358775" lvl="3" indent="0">
              <a:buClr>
                <a:srgbClr val="7DD2E6"/>
              </a:buClr>
              <a:buNone/>
            </a:pPr>
            <a:r>
              <a:rPr lang="en-US" sz="1600" b="1" dirty="0"/>
              <a:t>True</a:t>
            </a:r>
            <a:r>
              <a:rPr lang="en-US" sz="1600" dirty="0"/>
              <a:t>: Over the past 40 years about </a:t>
            </a:r>
            <a:r>
              <a:rPr lang="en-US" sz="1600" b="1" dirty="0"/>
              <a:t>10 trillion tonnes of water have been stored in reservoirs</a:t>
            </a:r>
            <a:r>
              <a:rPr lang="en-US" sz="1600" dirty="0"/>
              <a:t>, mostly in </a:t>
            </a:r>
            <a:r>
              <a:rPr lang="en-US" sz="1600"/>
              <a:t>the northern </a:t>
            </a:r>
            <a:r>
              <a:rPr lang="en-US" sz="1600" dirty="0"/>
              <a:t>hemisphere, which has become heavier as a result. </a:t>
            </a:r>
            <a:br>
              <a:rPr lang="en-US" sz="1600" dirty="0"/>
            </a:br>
            <a:r>
              <a:rPr lang="en-US" sz="1600" dirty="0"/>
              <a:t>This redistribution of mass has quickened the Earth's spin in much the same way an ice skater might bring their arms close to their body in order to spin faster. A faster spin shortens the day and so, due to water storage in reservoirs, the day is now shorter than it was 40 years ago - but only by about eight-millionths of a second, so don't worry too much</a:t>
            </a:r>
            <a:r>
              <a:rPr lang="en-US" dirty="0"/>
              <a:t>!</a:t>
            </a:r>
          </a:p>
          <a:p>
            <a:pPr marL="171450" indent="-171450">
              <a:buClr>
                <a:srgbClr val="7DD2E6"/>
              </a:buClr>
              <a:buFont typeface="Arial" panose="020B0604020202020204" pitchFamily="34" charset="0"/>
              <a:buChar char="•"/>
            </a:pPr>
            <a:endParaRPr lang="en-US" sz="1200" b="1" dirty="0"/>
          </a:p>
          <a:p>
            <a:endParaRPr lang="en-US" sz="1200" b="1" dirty="0"/>
          </a:p>
        </p:txBody>
      </p:sp>
      <p:pic>
        <p:nvPicPr>
          <p:cNvPr id="8" name="Picture 7" descr="TheWildlifeTrust_logo_NEW.png">
            <a:extLst>
              <a:ext uri="{FF2B5EF4-FFF2-40B4-BE49-F238E27FC236}">
                <a16:creationId xmlns:a16="http://schemas.microsoft.com/office/drawing/2014/main" id="{0DCF56AC-2F3F-4B25-8C83-67C9807EE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9" name="Rectangle 8">
            <a:extLst>
              <a:ext uri="{FF2B5EF4-FFF2-40B4-BE49-F238E27FC236}">
                <a16:creationId xmlns:a16="http://schemas.microsoft.com/office/drawing/2014/main" id="{EF132430-8DBC-45C5-9E83-F016FDB7E9A1}"/>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21930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dtRectangle 2 Id114690"/>
          <p:cNvSpPr>
            <a:spLocks noGrp="1" noChangeArrowheads="1"/>
          </p:cNvSpPr>
          <p:nvPr>
            <p:ph type="title"/>
          </p:nvPr>
        </p:nvSpPr>
        <p:spPr/>
        <p:txBody>
          <a:bodyPr/>
          <a:lstStyle/>
          <a:p>
            <a:r>
              <a:rPr lang="en-US" sz="2800" dirty="0">
                <a:solidFill>
                  <a:srgbClr val="7DD2E6"/>
                </a:solidFill>
              </a:rPr>
              <a:t>Water Cycle and Habitats</a:t>
            </a:r>
            <a:endParaRPr lang="en-US" sz="2800" noProof="0" dirty="0">
              <a:solidFill>
                <a:srgbClr val="7DD2E6"/>
              </a:solidFill>
            </a:endParaRPr>
          </a:p>
        </p:txBody>
      </p:sp>
      <p:sp>
        <p:nvSpPr>
          <p:cNvPr id="114691" name="cdtRectangle 3 Id114691"/>
          <p:cNvSpPr>
            <a:spLocks noGrp="1" noChangeArrowheads="1"/>
          </p:cNvSpPr>
          <p:nvPr>
            <p:ph idx="1"/>
          </p:nvPr>
        </p:nvSpPr>
        <p:spPr>
          <a:xfrm>
            <a:off x="627063" y="922884"/>
            <a:ext cx="6768000" cy="4748962"/>
          </a:xfrm>
        </p:spPr>
        <p:txBody>
          <a:bodyPr/>
          <a:lstStyle/>
          <a:p>
            <a:pPr>
              <a:buClr>
                <a:srgbClr val="7DD2E6"/>
              </a:buClr>
            </a:pPr>
            <a:endParaRPr lang="en-US" b="1" noProof="0" dirty="0"/>
          </a:p>
          <a:p>
            <a:pPr marL="285750" indent="-285750">
              <a:buClr>
                <a:srgbClr val="7DD2E6"/>
              </a:buClr>
              <a:buFont typeface="Arial" panose="020B0604020202020204" pitchFamily="34" charset="0"/>
              <a:buChar char="•"/>
            </a:pPr>
            <a:r>
              <a:rPr lang="en-US" dirty="0"/>
              <a:t>All living organisms need water to grow and survive. In an ecosystem, water cycles through the atmosphere, soil, rivers, lakes, and oceans. Some water is stored deep in the earth. Surface water, on the other hand, is the source that sustains </a:t>
            </a:r>
            <a:br>
              <a:rPr lang="en-US" dirty="0"/>
            </a:br>
            <a:r>
              <a:rPr lang="en-US" dirty="0"/>
              <a:t>life on land. </a:t>
            </a:r>
          </a:p>
          <a:p>
            <a:pPr marL="285750" indent="-285750" algn="just">
              <a:buClr>
                <a:srgbClr val="7DD2E6"/>
              </a:buClr>
              <a:buFont typeface="Arial" panose="020B0604020202020204" pitchFamily="34" charset="0"/>
              <a:buChar char="•"/>
            </a:pPr>
            <a:endParaRPr lang="en-US" dirty="0"/>
          </a:p>
          <a:p>
            <a:pPr marL="285750" indent="-285750">
              <a:buClr>
                <a:srgbClr val="7DD2E6"/>
              </a:buClr>
              <a:buFont typeface="Arial" panose="020B0604020202020204" pitchFamily="34" charset="0"/>
              <a:buChar char="•"/>
            </a:pPr>
            <a:r>
              <a:rPr lang="en-US" dirty="0"/>
              <a:t>In many cases, water structures the habitat of an ecosystem. Polar bears, for example, rely on ocean ice in order to successfully hunt and capture seals. </a:t>
            </a:r>
          </a:p>
          <a:p>
            <a:pPr algn="just">
              <a:buClr>
                <a:srgbClr val="7DD2E6"/>
              </a:buClr>
            </a:pPr>
            <a:endParaRPr lang="en-US" dirty="0"/>
          </a:p>
        </p:txBody>
      </p:sp>
      <p:sp>
        <p:nvSpPr>
          <p:cNvPr id="114692" name="cdtText Box 4 Id114692"/>
          <p:cNvSpPr txBox="1">
            <a:spLocks noChangeArrowheads="1"/>
          </p:cNvSpPr>
          <p:nvPr/>
        </p:nvSpPr>
        <p:spPr bwMode="auto">
          <a:xfrm>
            <a:off x="627063" y="4149100"/>
            <a:ext cx="6768000" cy="718452"/>
          </a:xfrm>
          <a:prstGeom prst="rect">
            <a:avLst/>
          </a:prstGeom>
          <a:solidFill>
            <a:srgbClr val="7DD2E6"/>
          </a:solidFill>
          <a:ln w="9525" algn="ctr">
            <a:noFill/>
            <a:miter lim="800000"/>
            <a:headEnd/>
            <a:tailEnd/>
          </a:ln>
          <a:effectLst/>
        </p:spPr>
        <p:txBody>
          <a:bodyPr wrap="square" lIns="108000" tIns="54000" rIns="108000" bIns="54000">
            <a:spAutoFit/>
          </a:bodyPr>
          <a:lstStyle/>
          <a:p>
            <a:pPr>
              <a:lnSpc>
                <a:spcPct val="110000"/>
              </a:lnSpc>
              <a:spcBef>
                <a:spcPts val="0"/>
              </a:spcBef>
            </a:pPr>
            <a:r>
              <a:rPr lang="en-US" b="1" dirty="0">
                <a:solidFill>
                  <a:schemeClr val="tx1"/>
                </a:solidFill>
              </a:rPr>
              <a:t>What’s more, the majority of life on Earth actually lives completely submerged in the waters of the oceans.</a:t>
            </a:r>
          </a:p>
        </p:txBody>
      </p:sp>
      <p:pic>
        <p:nvPicPr>
          <p:cNvPr id="9" name="Picture 8" descr="TheWildlifeTrust_logo_NEW.png">
            <a:extLst>
              <a:ext uri="{FF2B5EF4-FFF2-40B4-BE49-F238E27FC236}">
                <a16:creationId xmlns:a16="http://schemas.microsoft.com/office/drawing/2014/main" id="{D4AAC58D-2EAF-462B-9D68-ACE8BF358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0" name="Rectangle 9">
            <a:extLst>
              <a:ext uri="{FF2B5EF4-FFF2-40B4-BE49-F238E27FC236}">
                <a16:creationId xmlns:a16="http://schemas.microsoft.com/office/drawing/2014/main" id="{5C005107-BF42-4ED5-83C7-007D753876AF}"/>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custDataLst>
      <p:tags r:id="rId1"/>
    </p:custDataLst>
    <p:extLst>
      <p:ext uri="{BB962C8B-B14F-4D97-AF65-F5344CB8AC3E}">
        <p14:creationId xmlns:p14="http://schemas.microsoft.com/office/powerpoint/2010/main" val="235345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solidFill>
                  <a:srgbClr val="7DD2E6"/>
                </a:solidFill>
              </a:rPr>
              <a:t>How climate change will affect the Water cycle</a:t>
            </a:r>
            <a:endParaRPr lang="en-US" sz="2800" dirty="0">
              <a:solidFill>
                <a:srgbClr val="7DD2E6"/>
              </a:solidFill>
            </a:endParaRPr>
          </a:p>
        </p:txBody>
      </p:sp>
      <p:sp>
        <p:nvSpPr>
          <p:cNvPr id="9" name="cdtText Box 133 Id16"/>
          <p:cNvSpPr txBox="1">
            <a:spLocks noChangeArrowheads="1"/>
          </p:cNvSpPr>
          <p:nvPr>
            <p:custDataLst>
              <p:tags r:id="rId1"/>
            </p:custDataLst>
          </p:nvPr>
        </p:nvSpPr>
        <p:spPr bwMode="gray">
          <a:xfrm>
            <a:off x="0" y="6200774"/>
            <a:ext cx="12198350" cy="396875"/>
          </a:xfrm>
          <a:prstGeom prst="rect">
            <a:avLst/>
          </a:prstGeom>
          <a:noFill/>
          <a:ln w="9525">
            <a:noFill/>
            <a:miter lim="800000"/>
            <a:headEnd/>
            <a:tailEnd/>
          </a:ln>
          <a:effectLst/>
        </p:spPr>
        <p:txBody>
          <a:bodyPr lIns="626400" tIns="144000" rIns="3211200" bIns="0" anchor="ctr"/>
          <a:lstStyle/>
          <a:p>
            <a:r>
              <a:rPr lang="en-US" sz="1000" b="1" dirty="0">
                <a:solidFill>
                  <a:schemeClr val="bg1"/>
                </a:solidFill>
              </a:rPr>
              <a:t>Restricted © Siemens AG 20XX</a:t>
            </a:r>
          </a:p>
        </p:txBody>
      </p:sp>
      <p:sp>
        <p:nvSpPr>
          <p:cNvPr id="10" name="cdtTextBox 12 Id17"/>
          <p:cNvSpPr txBox="1"/>
          <p:nvPr>
            <p:custDataLst>
              <p:tags r:id="rId2"/>
            </p:custDataLst>
          </p:nvPr>
        </p:nvSpPr>
        <p:spPr bwMode="gray">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en-US" sz="1000" dirty="0">
                <a:solidFill>
                  <a:schemeClr val="bg1"/>
                </a:solidFill>
              </a:rPr>
              <a:t>YYYY-MM-DD</a:t>
            </a:r>
          </a:p>
        </p:txBody>
      </p:sp>
      <p:sp>
        <p:nvSpPr>
          <p:cNvPr id="11" name="cdtTextBox 11 Id18"/>
          <p:cNvSpPr txBox="1"/>
          <p:nvPr>
            <p:custDataLst>
              <p:tags r:id="rId3"/>
            </p:custDataLst>
          </p:nvPr>
        </p:nvSpPr>
        <p:spPr bwMode="gray">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en-US" sz="1000" noProof="0" dirty="0">
                <a:solidFill>
                  <a:schemeClr val="bg1"/>
                </a:solidFill>
              </a:rPr>
              <a:t>Page </a:t>
            </a:r>
            <a:fld id="{91E7552C-A157-4A4F-8E99-698C0325FC94}" type="slidenum">
              <a:rPr lang="en-US" sz="1000" noProof="0" smtClean="0">
                <a:solidFill>
                  <a:schemeClr val="bg1"/>
                </a:solidFill>
              </a:rPr>
              <a:pPr>
                <a:lnSpc>
                  <a:spcPct val="110000"/>
                </a:lnSpc>
                <a:spcBef>
                  <a:spcPts val="0"/>
                </a:spcBef>
              </a:pPr>
              <a:t>9</a:t>
            </a:fld>
            <a:endParaRPr lang="en-US" sz="1000" noProof="0" dirty="0">
              <a:solidFill>
                <a:schemeClr val="bg1"/>
              </a:solidFill>
            </a:endParaRPr>
          </a:p>
        </p:txBody>
      </p:sp>
      <p:sp>
        <p:nvSpPr>
          <p:cNvPr id="12" name="cdtTextBox 13 Id19"/>
          <p:cNvSpPr txBox="1"/>
          <p:nvPr>
            <p:custDataLst>
              <p:tags r:id="rId4"/>
            </p:custDataLst>
          </p:nvPr>
        </p:nvSpPr>
        <p:spPr bwMode="gray">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en-US" sz="1000" noProof="0" dirty="0">
                <a:solidFill>
                  <a:schemeClr val="bg1"/>
                </a:solidFill>
              </a:rPr>
              <a:t>Author / Department</a:t>
            </a:r>
          </a:p>
        </p:txBody>
      </p:sp>
      <p:sp>
        <p:nvSpPr>
          <p:cNvPr id="3" name="Rectangle 2">
            <a:extLst>
              <a:ext uri="{FF2B5EF4-FFF2-40B4-BE49-F238E27FC236}">
                <a16:creationId xmlns:a16="http://schemas.microsoft.com/office/drawing/2014/main" id="{4C647B79-1786-4E0A-8A7A-DD6615742011}"/>
              </a:ext>
            </a:extLst>
          </p:cNvPr>
          <p:cNvSpPr/>
          <p:nvPr/>
        </p:nvSpPr>
        <p:spPr>
          <a:xfrm>
            <a:off x="0" y="1319347"/>
            <a:ext cx="7730237" cy="246221"/>
          </a:xfrm>
          <a:prstGeom prst="rect">
            <a:avLst/>
          </a:prstGeom>
        </p:spPr>
        <p:txBody>
          <a:bodyPr wrap="square">
            <a:spAutoFit/>
          </a:bodyPr>
          <a:lstStyle/>
          <a:p>
            <a:r>
              <a:rPr lang="en-GB" sz="1000" dirty="0">
                <a:ea typeface="Calibri" panose="020F0502020204030204" pitchFamily="34" charset="0"/>
              </a:rPr>
              <a:t>Climate Change Impact on Water Cycle © FAO 2015 - </a:t>
            </a:r>
            <a:r>
              <a:rPr lang="en-GB" sz="1000" u="sng" dirty="0">
                <a:solidFill>
                  <a:srgbClr val="0563C1"/>
                </a:solidFill>
                <a:ea typeface="Calibri" panose="020F0502020204030204" pitchFamily="34" charset="0"/>
                <a:cs typeface="Times New Roman" panose="02020603050405020304" pitchFamily="18" charset="0"/>
                <a:hlinkClick r:id="rId7"/>
              </a:rPr>
              <a:t>http://www.fao.org/land-water/en/</a:t>
            </a:r>
            <a:r>
              <a:rPr lang="en-GB" sz="1000" dirty="0">
                <a:ea typeface="Calibri" panose="020F0502020204030204" pitchFamily="34" charset="0"/>
              </a:rPr>
              <a:t> </a:t>
            </a:r>
            <a:endParaRPr lang="en-GB" sz="1000" dirty="0"/>
          </a:p>
        </p:txBody>
      </p:sp>
      <p:sp>
        <p:nvSpPr>
          <p:cNvPr id="14" name="TextBox 13"/>
          <p:cNvSpPr txBox="1"/>
          <p:nvPr/>
        </p:nvSpPr>
        <p:spPr>
          <a:xfrm>
            <a:off x="7730237" y="1311892"/>
            <a:ext cx="3135093" cy="128108"/>
          </a:xfrm>
          <a:prstGeom prst="rect">
            <a:avLst/>
          </a:prstGeom>
          <a:noFill/>
        </p:spPr>
        <p:txBody>
          <a:bodyPr wrap="square" lIns="0" tIns="0" rIns="0" bIns="0" rtlCol="0">
            <a:noAutofit/>
          </a:bodyPr>
          <a:lstStyle/>
          <a:p>
            <a:pPr>
              <a:lnSpc>
                <a:spcPct val="110000"/>
              </a:lnSpc>
              <a:spcBef>
                <a:spcPts val="0"/>
              </a:spcBef>
            </a:pPr>
            <a:r>
              <a:rPr lang="en-US" sz="1200" dirty="0">
                <a:solidFill>
                  <a:srgbClr val="FF0000"/>
                </a:solidFill>
                <a:latin typeface="+mn-lt"/>
                <a:ea typeface="Arial Unicode MS" panose="020B0604020202020204" pitchFamily="34" charset="-128"/>
                <a:cs typeface="Arial Unicode MS" panose="020B0604020202020204" pitchFamily="34" charset="-128"/>
              </a:rPr>
              <a:t>Bring in image again and DO NOT STRETCH</a:t>
            </a:r>
          </a:p>
        </p:txBody>
      </p:sp>
      <p:sp>
        <p:nvSpPr>
          <p:cNvPr id="21" name="Rectangle 20">
            <a:extLst>
              <a:ext uri="{FF2B5EF4-FFF2-40B4-BE49-F238E27FC236}">
                <a16:creationId xmlns:a16="http://schemas.microsoft.com/office/drawing/2014/main" id="{ACD16022-71D7-4142-9891-0D9D532C6C04}"/>
              </a:ext>
            </a:extLst>
          </p:cNvPr>
          <p:cNvSpPr/>
          <p:nvPr/>
        </p:nvSpPr>
        <p:spPr bwMode="auto">
          <a:xfrm>
            <a:off x="-1" y="1284777"/>
            <a:ext cx="12215575" cy="4751999"/>
          </a:xfrm>
          <a:prstGeom prst="rect">
            <a:avLst/>
          </a:prstGeom>
          <a:solidFill>
            <a:srgbClr val="7DD2E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rgbClr val="3C464A"/>
              </a:solidFill>
              <a:latin typeface="+mn-lt"/>
              <a:ea typeface="Arial Unicode MS" panose="020B0604020202020204" pitchFamily="34" charset="-128"/>
              <a:cs typeface="Arial Unicode MS" panose="020B0604020202020204" pitchFamily="34" charset="-128"/>
            </a:endParaRPr>
          </a:p>
        </p:txBody>
      </p:sp>
      <p:pic>
        <p:nvPicPr>
          <p:cNvPr id="20" name="Picture 2" descr="Image result for the water cycle and climate change">
            <a:hlinkClick r:id="rId8"/>
            <a:extLst>
              <a:ext uri="{FF2B5EF4-FFF2-40B4-BE49-F238E27FC236}">
                <a16:creationId xmlns:a16="http://schemas.microsoft.com/office/drawing/2014/main" id="{38B8F4FD-56DA-469B-98F8-2ADA7B9C3312}"/>
              </a:ext>
            </a:extLst>
          </p:cNvPr>
          <p:cNvPicPr>
            <a:picLocks noChangeAspect="1" noChangeArrowheads="1"/>
          </p:cNvPicPr>
          <p:nvPr/>
        </p:nvPicPr>
        <p:blipFill>
          <a:blip r:embed="rId9" cstate="print"/>
          <a:srcRect/>
          <a:stretch>
            <a:fillRect/>
          </a:stretch>
        </p:blipFill>
        <p:spPr bwMode="auto">
          <a:xfrm>
            <a:off x="0" y="1278326"/>
            <a:ext cx="6788680" cy="4752000"/>
          </a:xfrm>
          <a:prstGeom prst="rect">
            <a:avLst/>
          </a:prstGeom>
          <a:noFill/>
        </p:spPr>
      </p:pic>
      <p:sp>
        <p:nvSpPr>
          <p:cNvPr id="8" name="TextBox 7">
            <a:extLst>
              <a:ext uri="{FF2B5EF4-FFF2-40B4-BE49-F238E27FC236}">
                <a16:creationId xmlns:a16="http://schemas.microsoft.com/office/drawing/2014/main" id="{AB5CE6EC-B033-42BD-9536-350866B0CF68}"/>
              </a:ext>
            </a:extLst>
          </p:cNvPr>
          <p:cNvSpPr txBox="1"/>
          <p:nvPr/>
        </p:nvSpPr>
        <p:spPr>
          <a:xfrm>
            <a:off x="7107315" y="1527490"/>
            <a:ext cx="4032560" cy="3722078"/>
          </a:xfrm>
          <a:prstGeom prst="rect">
            <a:avLst/>
          </a:prstGeom>
          <a:noFill/>
        </p:spPr>
        <p:txBody>
          <a:bodyPr wrap="square" lIns="0" tIns="0" rIns="0" bIns="0" rtlCol="0">
            <a:noAutofit/>
          </a:bodyPr>
          <a:lstStyle/>
          <a:p>
            <a:pPr>
              <a:lnSpc>
                <a:spcPct val="110000"/>
              </a:lnSpc>
              <a:spcBef>
                <a:spcPts val="0"/>
              </a:spcBef>
            </a:pPr>
            <a:r>
              <a:rPr lang="en-GB" dirty="0">
                <a:solidFill>
                  <a:schemeClr val="tx1"/>
                </a:solidFill>
                <a:latin typeface="+mn-lt"/>
                <a:ea typeface="Arial Unicode MS" panose="020B0604020202020204" pitchFamily="34" charset="-128"/>
                <a:cs typeface="Arial Unicode MS" panose="020B0604020202020204" pitchFamily="34" charset="-128"/>
              </a:rPr>
              <a:t>Climate change will have a drastic affect on the water cycle from the sea to the mountains, use the diagram to explore the different changes that are occurring and consider their impacts.     </a:t>
            </a:r>
          </a:p>
        </p:txBody>
      </p:sp>
      <p:sp>
        <p:nvSpPr>
          <p:cNvPr id="23" name="Rectangle 22">
            <a:extLst>
              <a:ext uri="{FF2B5EF4-FFF2-40B4-BE49-F238E27FC236}">
                <a16:creationId xmlns:a16="http://schemas.microsoft.com/office/drawing/2014/main" id="{84FF1D8E-C217-422D-9839-72D9B4CAF020}"/>
              </a:ext>
            </a:extLst>
          </p:cNvPr>
          <p:cNvSpPr/>
          <p:nvPr/>
        </p:nvSpPr>
        <p:spPr>
          <a:xfrm>
            <a:off x="-65493" y="5995665"/>
            <a:ext cx="6099175" cy="246221"/>
          </a:xfrm>
          <a:prstGeom prst="rect">
            <a:avLst/>
          </a:prstGeom>
        </p:spPr>
        <p:txBody>
          <a:bodyPr>
            <a:spAutoFit/>
          </a:bodyPr>
          <a:lstStyle/>
          <a:p>
            <a:r>
              <a:rPr lang="en-GB" sz="1000" dirty="0">
                <a:solidFill>
                  <a:schemeClr val="tx1"/>
                </a:solidFill>
                <a:ea typeface="Calibri" panose="020F0502020204030204" pitchFamily="34" charset="0"/>
              </a:rPr>
              <a:t>Climate Change Impact on Water Cycle © FAO 2015 - </a:t>
            </a:r>
            <a:r>
              <a:rPr lang="en-GB" sz="1000" u="sng" dirty="0">
                <a:solidFill>
                  <a:schemeClr val="tx1"/>
                </a:solidFill>
                <a:ea typeface="Calibri" panose="020F0502020204030204" pitchFamily="34" charset="0"/>
                <a:cs typeface="Times New Roman" panose="02020603050405020304" pitchFamily="18" charset="0"/>
                <a:hlinkClick r:id="rId7"/>
              </a:rPr>
              <a:t>http://www.fao.org/land-water/en</a:t>
            </a:r>
            <a:r>
              <a:rPr lang="en-GB" sz="1000" u="sng" dirty="0">
                <a:solidFill>
                  <a:srgbClr val="0563C1"/>
                </a:solidFill>
                <a:ea typeface="Calibri" panose="020F0502020204030204" pitchFamily="34" charset="0"/>
                <a:cs typeface="Times New Roman" panose="02020603050405020304" pitchFamily="18" charset="0"/>
                <a:hlinkClick r:id="rId7"/>
              </a:rPr>
              <a:t>/</a:t>
            </a:r>
            <a:r>
              <a:rPr lang="en-GB" sz="1000" dirty="0">
                <a:ea typeface="Calibri" panose="020F0502020204030204" pitchFamily="34" charset="0"/>
              </a:rPr>
              <a:t> </a:t>
            </a:r>
            <a:endParaRPr lang="en-GB" sz="1000" dirty="0"/>
          </a:p>
        </p:txBody>
      </p:sp>
      <p:pic>
        <p:nvPicPr>
          <p:cNvPr id="17" name="Picture 16" descr="TheWildlifeTrust_logo_NEW.png">
            <a:extLst>
              <a:ext uri="{FF2B5EF4-FFF2-40B4-BE49-F238E27FC236}">
                <a16:creationId xmlns:a16="http://schemas.microsoft.com/office/drawing/2014/main" id="{BCC06B9E-2173-45CF-845F-EFE31E7B1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8951" y="5428348"/>
            <a:ext cx="1098681" cy="1241102"/>
          </a:xfrm>
          <a:prstGeom prst="rect">
            <a:avLst/>
          </a:prstGeom>
        </p:spPr>
      </p:pic>
      <p:sp>
        <p:nvSpPr>
          <p:cNvPr id="18" name="Rectangle 17">
            <a:extLst>
              <a:ext uri="{FF2B5EF4-FFF2-40B4-BE49-F238E27FC236}">
                <a16:creationId xmlns:a16="http://schemas.microsoft.com/office/drawing/2014/main" id="{5E35F2A1-BCE1-44C5-829C-13A24F419718}"/>
              </a:ext>
            </a:extLst>
          </p:cNvPr>
          <p:cNvSpPr/>
          <p:nvPr/>
        </p:nvSpPr>
        <p:spPr>
          <a:xfrm>
            <a:off x="9267615" y="6273753"/>
            <a:ext cx="1459128" cy="292388"/>
          </a:xfrm>
          <a:prstGeom prst="rect">
            <a:avLst/>
          </a:prstGeom>
        </p:spPr>
        <p:txBody>
          <a:bodyPr wrap="none">
            <a:spAutoFit/>
          </a:bodyPr>
          <a:lstStyle/>
          <a:p>
            <a:pPr lvl="0">
              <a:lnSpc>
                <a:spcPct val="110000"/>
              </a:lnSpc>
              <a:spcBef>
                <a:spcPts val="0"/>
              </a:spcBef>
            </a:pPr>
            <a:r>
              <a:rPr lang="en-US" sz="1200" dirty="0">
                <a:solidFill>
                  <a:srgbClr val="3C464A"/>
                </a:solidFill>
                <a:latin typeface="Arial"/>
                <a:ea typeface="Arial Unicode MS" panose="020B0604020202020204" pitchFamily="34" charset="-128"/>
                <a:cs typeface="Arial Unicode MS" panose="020B0604020202020204" pitchFamily="34" charset="-128"/>
              </a:rPr>
              <a:t>In partnership with</a:t>
            </a:r>
          </a:p>
        </p:txBody>
      </p:sp>
    </p:spTree>
    <p:extLst>
      <p:ext uri="{BB962C8B-B14F-4D97-AF65-F5344CB8AC3E}">
        <p14:creationId xmlns:p14="http://schemas.microsoft.com/office/powerpoint/2010/main" val="49353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00.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101.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10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103.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104.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105.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106.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107.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108.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2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4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90.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91.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2.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3.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4.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5.xml><?xml version="1.0" encoding="utf-8"?>
<p:tagLst xmlns:a="http://schemas.openxmlformats.org/drawingml/2006/main" xmlns:r="http://schemas.openxmlformats.org/officeDocument/2006/relationships" xmlns:p="http://schemas.openxmlformats.org/presentationml/2006/main">
  <p:tag name="CDT_NAVBARONTHISSLIDE" val="True"/>
  <p:tag name="CDT_INTERSECT_SLIDE" val="False"/>
  <p:tag name="CDT_DESIGNS_NAME" val="Siemens 2013 – 16:9"/>
  <p:tag name="CDT_MASTERS_NAME" val="One object (small) + Navigation"/>
  <p:tag name="CDT_LAYOUT_TYPE" val="32"/>
  <p:tag name="CDT_ORIGINAL_DESIGNS_NAME" val="Siemens 2013 – 16:9"/>
  <p:tag name="CDT_ORIGINAL_MASTERS_NAME" val="One object (small) + Navigation"/>
  <p:tag name="CDT_ORIGINAL_LAYOUT_TYPE" val="32"/>
</p:tagLst>
</file>

<file path=ppt/tags/tag9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9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9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99.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Three columns + Navigation</Name>
  <PpLayout>32</PpLayout>
  <Index>20</Index>
</p4ppTags>
</file>

<file path=customXml/item10.xml><?xml version="1.0" encoding="utf-8"?>
<p4ppTags/>
</file>

<file path=customXml/item11.xml><?xml version="1.0" encoding="utf-8"?>
<p4ppTags>
  <Name>Two rows</Name>
  <PpLayout>32</PpLayout>
  <Index>13</Index>
</p4ppTags>
</file>

<file path=customXml/item12.xml><?xml version="1.0" encoding="utf-8"?>
<p4ppTags>
  <Name>One object (large)</Name>
  <PpLayout>16</PpLayout>
  <Index>10</Index>
</p4ppTags>
</file>

<file path=customXml/item13.xml><?xml version="1.0" encoding="utf-8"?>
<p4ppTags>
  <Name>Four objects</Name>
  <PpLayout>24</PpLayout>
  <Index>15</Index>
</p4ppTags>
</file>

<file path=customXml/item14.xml><?xml version="1.0" encoding="utf-8"?>
<p4ppTags>
  <Name>One object (small) + Navigation</Name>
  <PpLayout>32</PpLayout>
  <Index>18</Index>
</p4ppTags>
</file>

<file path=customXml/item15.xml><?xml version="1.0" encoding="utf-8"?>
<p4ppTags>
  <Name>One object (small)</Name>
  <PpLayout>16</PpLayout>
  <Index>11</Index>
</p4ppTags>
</file>

<file path=customXml/item16.xml><?xml version="1.0" encoding="utf-8"?>
<p4ppTags>
  <Name>Text + Index</Name>
  <PpLayout>32</PpLayout>
  <Index>8</Index>
</p4ppTags>
</file>

<file path=customXml/item2.xml><?xml version="1.0" encoding="utf-8"?>
<p4ppTags>
  <Name>Four objects + Navigation</Name>
  <PpLayout>32</PpLayout>
  <Index>22</Index>
</p4ppTags>
</file>

<file path=customXml/item3.xml><?xml version="1.0" encoding="utf-8"?>
<p4ppTags>
  <Name>Two rows + Navigation</Name>
  <PpLayout>32</PpLayout>
  <Index>21</Index>
</p4ppTags>
</file>

<file path=customXml/item4.xml><?xml version="1.0" encoding="utf-8"?>
<p4ppTags>
  <Name>Two columns + Navigation</Name>
  <PpLayout>32</PpLayout>
  <Index>19</Index>
</p4ppTags>
</file>

<file path=customXml/item5.xml><?xml version="1.0" encoding="utf-8"?>
<p4ppTags>
  <Name>One object (large) + Navigation</Name>
  <PpLayout>32</PpLayout>
  <Index>17</Index>
</p4ppTags>
</file>

<file path=customXml/item6.xml><?xml version="1.0" encoding="utf-8"?>
<p4ppTags>
  <Name>Free Content + Navigation</Name>
  <PpLayout>32</PpLayout>
  <Index>16</Index>
</p4ppTags>
</file>

<file path=customXml/item7.xml><?xml version="1.0" encoding="utf-8"?>
<p4ppTags>
  <Name>Two columns</Name>
  <PpLayout>29</PpLayout>
  <Index>12</Index>
</p4ppTags>
</file>

<file path=customXml/item8.xml><?xml version="1.0" encoding="utf-8"?>
<p4ppTags>
  <Name>Three columns</Name>
  <PpLayout>32</PpLayout>
  <Index>14</Index>
</p4ppTags>
</file>

<file path=customXml/item9.xml><?xml version="1.0" encoding="utf-8"?>
<p4ppTags>
  <Name>Free Content</Name>
  <PpLayout>11</PpLayout>
  <Index>9</Index>
</p4ppTags>
</file>

<file path=customXml/itemProps1.xml><?xml version="1.0" encoding="utf-8"?>
<ds:datastoreItem xmlns:ds="http://schemas.openxmlformats.org/officeDocument/2006/customXml" ds:itemID="{85D77EE6-52B7-48BE-9EDB-748F1EBB53DE}">
  <ds:schemaRefs/>
</ds:datastoreItem>
</file>

<file path=customXml/itemProps10.xml><?xml version="1.0" encoding="utf-8"?>
<ds:datastoreItem xmlns:ds="http://schemas.openxmlformats.org/officeDocument/2006/customXml" ds:itemID="{572FBA73-6DBF-45DA-8282-9342320CFAB0}">
  <ds:schemaRefs/>
</ds:datastoreItem>
</file>

<file path=customXml/itemProps11.xml><?xml version="1.0" encoding="utf-8"?>
<ds:datastoreItem xmlns:ds="http://schemas.openxmlformats.org/officeDocument/2006/customXml" ds:itemID="{38AB8DE4-FD9B-4166-BEC3-3F1753596133}">
  <ds:schemaRefs/>
</ds:datastoreItem>
</file>

<file path=customXml/itemProps12.xml><?xml version="1.0" encoding="utf-8"?>
<ds:datastoreItem xmlns:ds="http://schemas.openxmlformats.org/officeDocument/2006/customXml" ds:itemID="{80661B8B-A327-44F9-823B-4D9EE0B3EC78}">
  <ds:schemaRefs/>
</ds:datastoreItem>
</file>

<file path=customXml/itemProps13.xml><?xml version="1.0" encoding="utf-8"?>
<ds:datastoreItem xmlns:ds="http://schemas.openxmlformats.org/officeDocument/2006/customXml" ds:itemID="{1581BFFB-B4CE-47A8-BE77-DC1339B1E5A7}">
  <ds:schemaRefs/>
</ds:datastoreItem>
</file>

<file path=customXml/itemProps14.xml><?xml version="1.0" encoding="utf-8"?>
<ds:datastoreItem xmlns:ds="http://schemas.openxmlformats.org/officeDocument/2006/customXml" ds:itemID="{D9FE249F-833E-4CF0-BECB-552D01D7DC9E}">
  <ds:schemaRefs/>
</ds:datastoreItem>
</file>

<file path=customXml/itemProps15.xml><?xml version="1.0" encoding="utf-8"?>
<ds:datastoreItem xmlns:ds="http://schemas.openxmlformats.org/officeDocument/2006/customXml" ds:itemID="{1618AA06-B22E-4D19-9680-0D7830426729}">
  <ds:schemaRefs/>
</ds:datastoreItem>
</file>

<file path=customXml/itemProps16.xml><?xml version="1.0" encoding="utf-8"?>
<ds:datastoreItem xmlns:ds="http://schemas.openxmlformats.org/officeDocument/2006/customXml" ds:itemID="{7E35FEDB-1F0E-4D67-A313-4AC59C26FF29}">
  <ds:schemaRefs/>
</ds:datastoreItem>
</file>

<file path=customXml/itemProps2.xml><?xml version="1.0" encoding="utf-8"?>
<ds:datastoreItem xmlns:ds="http://schemas.openxmlformats.org/officeDocument/2006/customXml" ds:itemID="{EAB520BC-C6EC-457E-8AB5-55DB67C86858}">
  <ds:schemaRefs/>
</ds:datastoreItem>
</file>

<file path=customXml/itemProps3.xml><?xml version="1.0" encoding="utf-8"?>
<ds:datastoreItem xmlns:ds="http://schemas.openxmlformats.org/officeDocument/2006/customXml" ds:itemID="{6C79E4F8-DCFB-483C-880A-AEEC6AAFC838}">
  <ds:schemaRefs/>
</ds:datastoreItem>
</file>

<file path=customXml/itemProps4.xml><?xml version="1.0" encoding="utf-8"?>
<ds:datastoreItem xmlns:ds="http://schemas.openxmlformats.org/officeDocument/2006/customXml" ds:itemID="{D7BABA95-BFFE-422B-8591-3271669EEA88}">
  <ds:schemaRefs/>
</ds:datastoreItem>
</file>

<file path=customXml/itemProps5.xml><?xml version="1.0" encoding="utf-8"?>
<ds:datastoreItem xmlns:ds="http://schemas.openxmlformats.org/officeDocument/2006/customXml" ds:itemID="{B27F640E-84DF-4F97-BC70-D045F1E6594F}">
  <ds:schemaRefs/>
</ds:datastoreItem>
</file>

<file path=customXml/itemProps6.xml><?xml version="1.0" encoding="utf-8"?>
<ds:datastoreItem xmlns:ds="http://schemas.openxmlformats.org/officeDocument/2006/customXml" ds:itemID="{7CC5F709-E74B-4E5F-A728-923D5062EBEF}">
  <ds:schemaRefs/>
</ds:datastoreItem>
</file>

<file path=customXml/itemProps7.xml><?xml version="1.0" encoding="utf-8"?>
<ds:datastoreItem xmlns:ds="http://schemas.openxmlformats.org/officeDocument/2006/customXml" ds:itemID="{1666F4C2-68F5-4840-A44A-1A646C0925A1}">
  <ds:schemaRefs/>
</ds:datastoreItem>
</file>

<file path=customXml/itemProps8.xml><?xml version="1.0" encoding="utf-8"?>
<ds:datastoreItem xmlns:ds="http://schemas.openxmlformats.org/officeDocument/2006/customXml" ds:itemID="{15CF3461-70D1-4B54-AFAB-DAFDA0A238CD}">
  <ds:schemaRefs/>
</ds:datastoreItem>
</file>

<file path=customXml/itemProps9.xml><?xml version="1.0" encoding="utf-8"?>
<ds:datastoreItem xmlns:ds="http://schemas.openxmlformats.org/officeDocument/2006/customXml" ds:itemID="{D8097D0C-BE3E-4AEC-9593-65CFCCB19297}">
  <ds:schemaRefs/>
</ds:datastoreItem>
</file>

<file path=docProps/app.xml><?xml version="1.0" encoding="utf-8"?>
<Properties xmlns="http://schemas.openxmlformats.org/officeDocument/2006/extended-properties" xmlns:vt="http://schemas.openxmlformats.org/officeDocument/2006/docPropsVTypes">
  <Template>sie-ppt-2010-16x9-standard-eng-v2-1</Template>
  <TotalTime>853</TotalTime>
  <Words>1170</Words>
  <Application>Microsoft Office PowerPoint</Application>
  <PresentationFormat>Custom</PresentationFormat>
  <Paragraphs>146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Arial Unicode MS</vt:lpstr>
      <vt:lpstr>Calibri</vt:lpstr>
      <vt:lpstr>Times New Roman</vt:lpstr>
      <vt:lpstr>Wingdings</vt:lpstr>
      <vt:lpstr>ヒラギノ角ゴ Pro W3</vt:lpstr>
      <vt:lpstr>Siemens 2017 – 16:9</vt:lpstr>
      <vt:lpstr>Siemens and  The Wildlife Trusts</vt:lpstr>
      <vt:lpstr>Lesson 2 - Water</vt:lpstr>
      <vt:lpstr>Learning Objectives</vt:lpstr>
      <vt:lpstr>Learning Outcomes</vt:lpstr>
      <vt:lpstr>The Water Cycle</vt:lpstr>
      <vt:lpstr>How much do you know about water?</vt:lpstr>
      <vt:lpstr>How much do you know about water?</vt:lpstr>
      <vt:lpstr>Water Cycle and Habitats</vt:lpstr>
      <vt:lpstr>How climate change will affect the Water cycle</vt:lpstr>
      <vt:lpstr>Wetlands</vt:lpstr>
      <vt:lpstr>Benefits of Wetlands</vt:lpstr>
      <vt:lpstr>Desertification</vt:lpstr>
      <vt:lpstr>How can technology help?</vt:lpstr>
      <vt:lpstr>Problems caused by dams</vt:lpstr>
      <vt:lpstr>Solutions to protect wildlife</vt:lpstr>
      <vt:lpstr>SIEMENS SMART water turbine for running rivers</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On-stage PowerPoint-Template</dc:title>
  <dc:creator>Todd Baker</dc:creator>
  <cp:lastModifiedBy>FOR Temp</cp:lastModifiedBy>
  <cp:revision>58</cp:revision>
  <cp:lastPrinted>2017-05-16T13:00:22Z</cp:lastPrinted>
  <dcterms:created xsi:type="dcterms:W3CDTF">2017-05-16T13:00:10Z</dcterms:created>
  <dcterms:modified xsi:type="dcterms:W3CDTF">2018-08-08T15:09:59Z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November 2017</vt:lpwstr>
  </property>
  <property fmtid="{D5CDD505-2E9C-101B-9397-08002B2CF9AE}" pid="4" name="Office version">
    <vt:lpwstr>2007 and higher</vt:lpwstr>
  </property>
  <property fmtid="{D5CDD505-2E9C-101B-9397-08002B2CF9AE}" pid="5" name="Release version">
    <vt:lpwstr>2.1</vt:lpwstr>
  </property>
</Properties>
</file>