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customXml/itemProps13.xml" ContentType="application/vnd.openxmlformats-officedocument.customXmlProperties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customXml/itemProps6.xml" ContentType="application/vnd.openxmlformats-officedocument.customXmlPropertie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customXml/itemProps2.xml" ContentType="application/vnd.openxmlformats-officedocument.customXmlProperties+xml"/>
  <Override PartName="/ppt/slideLayouts/slideLayout7.xml" ContentType="application/vnd.openxmlformats-officedocument.presentationml.slideLayout+xml"/>
  <Default Extension="png" ContentType="image/png"/>
  <Override PartName="/customXml/itemProps14.xml" ContentType="application/vnd.openxmlformats-officedocument.customXmlProperties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heme/theme2.xml" ContentType="application/vnd.openxmlformats-officedocument.theme+xml"/>
  <Override PartName="/customXml/itemProps12.xml" ContentType="application/vnd.openxmlformats-officedocument.customXmlProperti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tags/tag86.xml" ContentType="application/vnd.openxmlformats-officedocument.presentationml.tags+xml"/>
  <Override PartName="/ppt/tags/tag88.xml" ContentType="application/vnd.openxmlformats-officedocument.presentationml.tags+xml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customXml/itemProps9.xml" ContentType="application/vnd.openxmlformats-officedocument.customXmlPropertie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customXml/itemProps7.xml" ContentType="application/vnd.openxmlformats-officedocument.customXmlPropertie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customXml/itemProps5.xml" ContentType="application/vnd.openxmlformats-officedocument.customXmlProperties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15.xml" ContentType="application/vnd.openxmlformats-officedocument.customXml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customXml/itemProps11.xml" ContentType="application/vnd.openxmlformats-officedocument.customXmlPropertie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customXml/itemProps8.xml" ContentType="application/vnd.openxmlformats-officedocument.customXml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customXml/itemProps4.xml" ContentType="application/vnd.openxmlformats-officedocument.customXmlPropertie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customXml/itemProps16.xml" ContentType="application/vnd.openxmlformats-officedocument.customXmlProperties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17"/>
  </p:sldMasterIdLst>
  <p:notesMasterIdLst>
    <p:notesMasterId r:id="rId20"/>
  </p:notesMasterIdLst>
  <p:handoutMasterIdLst>
    <p:handoutMasterId r:id="rId21"/>
  </p:handoutMasterIdLst>
  <p:sldIdLst>
    <p:sldId id="256" r:id="rId18"/>
    <p:sldId id="257" r:id="rId19"/>
  </p:sldIdLst>
  <p:sldSz cx="12198350" cy="6858000"/>
  <p:notesSz cx="7099300" cy="10234613"/>
  <p:custDataLst>
    <p:custData r:id="rId1"/>
    <p:tags r:id="rId22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84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2432">
          <p15:clr>
            <a:srgbClr val="A4A3A4"/>
          </p15:clr>
        </p15:guide>
        <p15:guide id="4" orient="horz" pos="2341">
          <p15:clr>
            <a:srgbClr val="A4A3A4"/>
          </p15:clr>
        </p15:guide>
        <p15:guide id="5" orient="horz" pos="890">
          <p15:clr>
            <a:srgbClr val="A4A3A4"/>
          </p15:clr>
        </p15:guide>
        <p15:guide id="6" orient="horz" pos="210">
          <p15:clr>
            <a:srgbClr val="A4A3A4"/>
          </p15:clr>
        </p15:guide>
        <p15:guide id="7" pos="395">
          <p15:clr>
            <a:srgbClr val="A4A3A4"/>
          </p15:clr>
        </p15:guide>
        <p15:guide id="8" pos="3842">
          <p15:clr>
            <a:srgbClr val="A4A3A4"/>
          </p15:clr>
        </p15:guide>
        <p15:guide id="9" pos="3933">
          <p15:clr>
            <a:srgbClr val="A4A3A4"/>
          </p15:clr>
        </p15:guide>
        <p15:guide id="10" pos="7380">
          <p15:clr>
            <a:srgbClr val="A4A3A4"/>
          </p15:clr>
        </p15:guide>
        <p15:guide id="11" pos="55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FDFC"/>
    <a:srgbClr val="FDFDFD"/>
    <a:srgbClr val="FDFEFD"/>
    <a:srgbClr val="FEFDFD"/>
    <a:srgbClr val="FEFEFD"/>
    <a:srgbClr val="FEFEFE"/>
    <a:srgbClr val="FEFFFE"/>
    <a:srgbClr val="FFFEFE"/>
    <a:srgbClr val="FFFFFE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21" autoAdjust="0"/>
    <p:restoredTop sz="94660" autoAdjust="0"/>
  </p:normalViewPr>
  <p:slideViewPr>
    <p:cSldViewPr snapToObjects="1" showGuides="1">
      <p:cViewPr varScale="1">
        <p:scale>
          <a:sx n="110" d="100"/>
          <a:sy n="110" d="100"/>
        </p:scale>
        <p:origin x="-48" y="36"/>
      </p:cViewPr>
      <p:guideLst>
        <p:guide orient="horz" pos="3884"/>
        <p:guide orient="horz" pos="618"/>
        <p:guide orient="horz" pos="2432"/>
        <p:guide orient="horz" pos="2341"/>
        <p:guide orient="horz" pos="890"/>
        <p:guide orient="horz" pos="210"/>
        <p:guide pos="395"/>
        <p:guide pos="3842"/>
        <p:guide pos="3933"/>
        <p:guide pos="7380"/>
        <p:guide pos="5566"/>
      </p:guideLst>
    </p:cSldViewPr>
  </p:slideViewPr>
  <p:outlineViewPr>
    <p:cViewPr>
      <p:scale>
        <a:sx n="33" d="100"/>
        <a:sy n="33" d="100"/>
      </p:scale>
      <p:origin x="0" y="12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76" d="100"/>
          <a:sy n="76" d="100"/>
        </p:scale>
        <p:origin x="2982" y="120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7099300" cy="698500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82163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682163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Handout </a:t>
            </a:r>
            <a:fld id="{BFC713D8-7968-482B-A79F-9C586FE5053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17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32480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466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8125" y="4822825"/>
            <a:ext cx="662305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82163"/>
            <a:ext cx="3249613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682163"/>
            <a:ext cx="32480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877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customXml" Target="../../customXml/item1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customXml" Target="../../customXml/item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customXml" Target="../../customXml/item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customXml" Target="../../customXml/item11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customXml" Target="../../customXml/item9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customXml" Target="../../customXml/item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customXml" Target="../../customXml/item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customXml" Target="../../customXml/item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4.xml"/><Relationship Id="rId1" Type="http://schemas.openxmlformats.org/officeDocument/2006/relationships/customXml" Target="../../customXml/item14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image" Target="../media/image3.w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customXml" Target="../../customXml/item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customXml" Target="../../customXml/item6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image" Target="../media/image3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customXml" Target="../../customXml/item1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customXml" Target="../../customXml/item1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customXml" Target="../../customXml/item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customXml" Target="../../customXml/item2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4262400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5750" y="324000"/>
            <a:ext cx="2160000" cy="913804"/>
          </a:xfrm>
          <a:prstGeom prst="rect">
            <a:avLst/>
          </a:prstGeom>
        </p:spPr>
      </p:pic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90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grpSp>
        <p:nvGrpSpPr>
          <p:cNvPr id="34" name="Gruppieren 33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5" name="Gerade Verbindung 34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4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4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 rot="5400000">
              <a:off x="-126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266861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27063" y="1412874"/>
            <a:ext cx="5472112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3638" y="1412874"/>
            <a:ext cx="5472112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xmlns="" val="160708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627063" y="1412874"/>
            <a:ext cx="5472112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3637" y="1412875"/>
            <a:ext cx="5472000" cy="2303463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3637" y="3860801"/>
            <a:ext cx="5472000" cy="2305049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34765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5"/>
            <a:ext cx="8208962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60801"/>
            <a:ext cx="8208962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360045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370388" y="1412873"/>
            <a:ext cx="3600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8115750" y="1412873"/>
            <a:ext cx="3600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type="fourObj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sz="quarter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627063" y="1412877"/>
            <a:ext cx="5472112" cy="23034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6243638" y="1412875"/>
            <a:ext cx="5472112" cy="23034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Content Placeholder 4 Id5"/>
          <p:cNvSpPr>
            <a:spLocks noGrp="1"/>
          </p:cNvSpPr>
          <p:nvPr>
            <p:ph sz="quarter" idx="3"/>
            <p:custDataLst>
              <p:tags r:id="rId5"/>
            </p:custDataLst>
          </p:nvPr>
        </p:nvSpPr>
        <p:spPr>
          <a:xfrm>
            <a:off x="627063" y="3860801"/>
            <a:ext cx="5472112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Content Placeholder 5 Id6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43638" y="3860801"/>
            <a:ext cx="5472112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xmlns="" val="2557672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 userDrawn="1">
  <p:cSld name="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 + Navigation" preserve="1" userDrawn="1">
  <p:cSld name="One object (large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4"/>
            <a:ext cx="8208962" cy="4752976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 userDrawn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6768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12874"/>
            <a:ext cx="1295999" cy="4752976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 userDrawn="1">
  <p:cSld name="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4032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5" y="1412873"/>
            <a:ext cx="4032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+ Navigation" preserve="1" userDrawn="1">
  <p:cSld name="Three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2592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362400" y="1412873"/>
            <a:ext cx="2736775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43638" y="1412873"/>
            <a:ext cx="2592387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fr-FR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4262400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5750" y="324000"/>
            <a:ext cx="2160000" cy="913804"/>
          </a:xfrm>
          <a:prstGeom prst="rect">
            <a:avLst/>
          </a:prstGeom>
        </p:spPr>
      </p:pic>
      <p:sp>
        <p:nvSpPr>
          <p:cNvPr id="8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11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90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grpSp>
        <p:nvGrpSpPr>
          <p:cNvPr id="33" name="Gruppieren 32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4" name="Gerade Verbindung 33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46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47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0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 rot="5400000">
              <a:off x="-126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1064173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 userDrawn="1">
  <p:cSld name="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5"/>
            <a:ext cx="8208962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60801"/>
            <a:ext cx="8208962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12874"/>
            <a:ext cx="1295999" cy="4752978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 userDrawn="1">
  <p:cSld name="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7"/>
            <a:ext cx="4032000" cy="2303462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4" y="1412875"/>
            <a:ext cx="4032000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7063" y="3860800"/>
            <a:ext cx="4032000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804025" y="3860800"/>
            <a:ext cx="4032000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dtTextplatzhalter 13 Id10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Rectangle 2 Id5"/>
          <p:cNvSpPr/>
          <p:nvPr userDrawn="1">
            <p:custDataLst>
              <p:tags r:id="rId1"/>
            </p:custDataLst>
          </p:nvPr>
        </p:nvSpPr>
        <p:spPr bwMode="auto">
          <a:xfrm>
            <a:off x="4658995" y="1412875"/>
            <a:ext cx="7539355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4658996" y="1412873"/>
            <a:ext cx="7539354" cy="4752977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0400" y="324000"/>
            <a:ext cx="1584000" cy="670123"/>
          </a:xfrm>
          <a:prstGeom prst="rect">
            <a:avLst/>
          </a:prstGeom>
        </p:spPr>
      </p:pic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12875"/>
            <a:ext cx="4514400" cy="4752975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9033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Rectangle 2 Id5"/>
          <p:cNvSpPr/>
          <p:nvPr userDrawn="1">
            <p:custDataLst>
              <p:tags r:id="rId1"/>
            </p:custDataLst>
          </p:nvPr>
        </p:nvSpPr>
        <p:spPr bwMode="auto">
          <a:xfrm>
            <a:off x="4658995" y="1412875"/>
            <a:ext cx="7539355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4658996" y="1412875"/>
            <a:ext cx="7539354" cy="4752975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14799"/>
            <a:ext cx="4514400" cy="4751051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021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27063" y="1412874"/>
            <a:ext cx="3887914" cy="4752976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2 Id5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 bwMode="auto">
          <a:xfrm>
            <a:off x="4658995" y="1412874"/>
            <a:ext cx="7539355" cy="4752976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type="titleOnly" preserve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xmlns="" val="336603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2876"/>
            <a:ext cx="12196800" cy="4752974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144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4800"/>
            <a:ext cx="12196800" cy="5443200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315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4"/>
            <a:ext cx="8208962" cy="4752976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type="obj" preserve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4"/>
            <a:ext cx="6768000" cy="4752976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9" Type="http://schemas.openxmlformats.org/officeDocument/2006/relationships/tags" Target="../tags/tag17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12.xml"/><Relationship Id="rId42" Type="http://schemas.openxmlformats.org/officeDocument/2006/relationships/tags" Target="../tags/tag20.xml"/><Relationship Id="rId47" Type="http://schemas.openxmlformats.org/officeDocument/2006/relationships/tags" Target="../tags/tag25.xml"/><Relationship Id="rId50" Type="http://schemas.openxmlformats.org/officeDocument/2006/relationships/tags" Target="../tags/tag2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33" Type="http://schemas.openxmlformats.org/officeDocument/2006/relationships/tags" Target="../tags/tag11.xml"/><Relationship Id="rId38" Type="http://schemas.openxmlformats.org/officeDocument/2006/relationships/tags" Target="../tags/tag16.xml"/><Relationship Id="rId46" Type="http://schemas.openxmlformats.org/officeDocument/2006/relationships/tags" Target="../tags/tag2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7.xml"/><Relationship Id="rId41" Type="http://schemas.openxmlformats.org/officeDocument/2006/relationships/tags" Target="../tags/tag19.xml"/><Relationship Id="rId54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32" Type="http://schemas.openxmlformats.org/officeDocument/2006/relationships/tags" Target="../tags/tag10.xml"/><Relationship Id="rId37" Type="http://schemas.openxmlformats.org/officeDocument/2006/relationships/tags" Target="../tags/tag15.xml"/><Relationship Id="rId40" Type="http://schemas.openxmlformats.org/officeDocument/2006/relationships/tags" Target="../tags/tag18.xml"/><Relationship Id="rId45" Type="http://schemas.openxmlformats.org/officeDocument/2006/relationships/tags" Target="../tags/tag23.xml"/><Relationship Id="rId53" Type="http://schemas.openxmlformats.org/officeDocument/2006/relationships/tags" Target="../tags/tag3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tags" Target="../tags/tag6.xml"/><Relationship Id="rId36" Type="http://schemas.openxmlformats.org/officeDocument/2006/relationships/tags" Target="../tags/tag14.xml"/><Relationship Id="rId49" Type="http://schemas.openxmlformats.org/officeDocument/2006/relationships/tags" Target="../tags/tag2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9.xml"/><Relationship Id="rId44" Type="http://schemas.openxmlformats.org/officeDocument/2006/relationships/tags" Target="../tags/tag22.xml"/><Relationship Id="rId52" Type="http://schemas.openxmlformats.org/officeDocument/2006/relationships/tags" Target="../tags/tag3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5.xml"/><Relationship Id="rId30" Type="http://schemas.openxmlformats.org/officeDocument/2006/relationships/tags" Target="../tags/tag8.xml"/><Relationship Id="rId35" Type="http://schemas.openxmlformats.org/officeDocument/2006/relationships/tags" Target="../tags/tag13.xml"/><Relationship Id="rId43" Type="http://schemas.openxmlformats.org/officeDocument/2006/relationships/tags" Target="../tags/tag21.xml"/><Relationship Id="rId48" Type="http://schemas.openxmlformats.org/officeDocument/2006/relationships/tags" Target="../tags/tag26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dtRectangle 12 Id15"/>
          <p:cNvSpPr>
            <a:spLocks noChangeArrowheads="1"/>
          </p:cNvSpPr>
          <p:nvPr userDrawn="1">
            <p:custDataLst>
              <p:tags r:id="rId24"/>
            </p:custDataLst>
          </p:nvPr>
        </p:nvSpPr>
        <p:spPr bwMode="gray">
          <a:xfrm>
            <a:off x="0" y="0"/>
            <a:ext cx="12198350" cy="12684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25"/>
            </p:custDataLst>
          </p:nvPr>
        </p:nvSpPr>
        <p:spPr bwMode="auto">
          <a:xfrm>
            <a:off x="0" y="0"/>
            <a:ext cx="12198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26"/>
            </p:custDataLst>
          </p:nvPr>
        </p:nvSpPr>
        <p:spPr bwMode="auto">
          <a:xfrm>
            <a:off x="627063" y="1412873"/>
            <a:ext cx="8208962" cy="475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3072" name="cdtMasterTags_CL1 Id3072"/>
          <p:cNvCxnSpPr/>
          <p:nvPr userDrawn="1">
            <p:custDataLst>
              <p:tags r:id="rId2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 userDrawn="1">
            <p:custDataLst>
              <p:tags r:id="rId2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 userDrawn="1">
            <p:custDataLst>
              <p:tags r:id="rId2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 userDrawn="1">
            <p:custDataLst>
              <p:tags r:id="rId3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 userDrawn="1">
            <p:custDataLst>
              <p:tags r:id="rId3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 userDrawn="1">
            <p:custDataLst>
              <p:tags r:id="rId3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 userDrawn="1">
            <p:custDataLst>
              <p:tags r:id="rId3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 userDrawn="1">
            <p:custDataLst>
              <p:tags r:id="rId3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 userDrawn="1">
            <p:custDataLst>
              <p:tags r:id="rId3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 userDrawn="1">
            <p:custDataLst>
              <p:tags r:id="rId3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 userDrawn="1">
            <p:custDataLst>
              <p:tags r:id="rId3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 userDrawn="1">
            <p:custDataLst>
              <p:tags r:id="rId3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 userDrawn="1">
            <p:custDataLst>
              <p:tags r:id="rId3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 userDrawn="1">
            <p:custDataLst>
              <p:tags r:id="rId4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 userDrawn="1">
            <p:custDataLst>
              <p:tags r:id="rId4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 userDrawn="1">
            <p:custDataLst>
              <p:tags r:id="rId4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 userDrawn="1">
            <p:custDataLst>
              <p:tags r:id="rId4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 userDrawn="1">
            <p:custDataLst>
              <p:tags r:id="rId4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 userDrawn="1">
            <p:custDataLst>
              <p:tags r:id="rId4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 userDrawn="1">
            <p:custDataLst>
              <p:tags r:id="rId4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 userDrawn="1">
            <p:custDataLst>
              <p:tags r:id="rId4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 userDrawn="1">
            <p:custDataLst>
              <p:tags r:id="rId4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 userDrawn="1">
            <p:custDataLst>
              <p:tags r:id="rId4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54"/>
          <a:srcRect/>
          <a:stretch>
            <a:fillRect/>
          </a:stretch>
        </p:blipFill>
        <p:spPr bwMode="auto">
          <a:xfrm>
            <a:off x="10130916" y="324000"/>
            <a:ext cx="1584834" cy="67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1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" name="Gerade Verbindung 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-126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3" name="cdtText Box 133 Id16"/>
          <p:cNvSpPr txBox="1">
            <a:spLocks noChangeArrowheads="1"/>
          </p:cNvSpPr>
          <p:nvPr userDrawn="1">
            <p:custDataLst>
              <p:tags r:id="rId50"/>
            </p:custDataLst>
          </p:nvPr>
        </p:nvSpPr>
        <p:spPr bwMode="auto">
          <a:xfrm>
            <a:off x="0" y="6165850"/>
            <a:ext cx="12198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de-DE" sz="1000" b="1" dirty="0" smtClean="0">
                <a:solidFill>
                  <a:srgbClr val="879BAA"/>
                </a:solidFill>
              </a:rPr>
              <a:t>© </a:t>
            </a:r>
            <a:r>
              <a:rPr lang="de-DE" sz="1000" b="1" dirty="0">
                <a:solidFill>
                  <a:srgbClr val="879BAA"/>
                </a:solidFill>
              </a:rPr>
              <a:t>Siemens AG </a:t>
            </a:r>
            <a:r>
              <a:rPr lang="de-DE" sz="1000" b="1" dirty="0" smtClean="0">
                <a:solidFill>
                  <a:srgbClr val="879BAA"/>
                </a:solidFill>
              </a:rPr>
              <a:t>2016</a:t>
            </a:r>
            <a:endParaRPr lang="de-DE" sz="1000" b="1" dirty="0">
              <a:solidFill>
                <a:srgbClr val="879BAA"/>
              </a:solidFill>
            </a:endParaRPr>
          </a:p>
        </p:txBody>
      </p:sp>
      <p:sp>
        <p:nvSpPr>
          <p:cNvPr id="64" name="cdtTextBox 12 Id17"/>
          <p:cNvSpPr txBox="1"/>
          <p:nvPr userDrawn="1">
            <p:custDataLst>
              <p:tags r:id="rId51"/>
            </p:custDataLst>
          </p:nvPr>
        </p:nvSpPr>
        <p:spPr>
          <a:xfrm>
            <a:off x="0" y="6597650"/>
            <a:ext cx="3932230" cy="26035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noProof="0" dirty="0" smtClean="0">
                <a:solidFill>
                  <a:srgbClr val="000000"/>
                </a:solidFill>
              </a:rPr>
              <a:t>2016-04-01</a:t>
            </a:r>
          </a:p>
        </p:txBody>
      </p:sp>
      <p:sp>
        <p:nvSpPr>
          <p:cNvPr id="65" name="cdtTextBox 11 Id18"/>
          <p:cNvSpPr txBox="1"/>
          <p:nvPr userDrawn="1">
            <p:custDataLst>
              <p:tags r:id="rId52"/>
            </p:custDataLst>
          </p:nvPr>
        </p:nvSpPr>
        <p:spPr>
          <a:xfrm>
            <a:off x="0" y="6597650"/>
            <a:ext cx="176528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 smtClean="0">
                <a:solidFill>
                  <a:srgbClr val="000000"/>
                </a:solidFill>
              </a:rPr>
              <a:t>Seite </a:t>
            </a:r>
            <a:fld id="{91E7552C-A157-4A4F-8E99-698C0325FC94}" type="slidenum">
              <a:rPr lang="de-DE" sz="1000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de-DE" sz="1000" noProof="0" dirty="0" smtClean="0">
              <a:solidFill>
                <a:srgbClr val="000000"/>
              </a:solidFill>
            </a:endParaRPr>
          </a:p>
        </p:txBody>
      </p:sp>
      <p:sp>
        <p:nvSpPr>
          <p:cNvPr id="66" name="cdtTextBox 13 Id19"/>
          <p:cNvSpPr txBox="1"/>
          <p:nvPr userDrawn="1">
            <p:custDataLst>
              <p:tags r:id="rId53"/>
            </p:custDataLst>
          </p:nvPr>
        </p:nvSpPr>
        <p:spPr>
          <a:xfrm>
            <a:off x="3787765" y="6597650"/>
            <a:ext cx="8410584" cy="26035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000" noProof="0" dirty="0" smtClean="0">
                <a:solidFill>
                  <a:srgbClr val="000000"/>
                </a:solidFill>
              </a:rPr>
              <a:t>Jan </a:t>
            </a:r>
            <a:r>
              <a:rPr lang="en-US" sz="1000" noProof="0" dirty="0" err="1" smtClean="0">
                <a:solidFill>
                  <a:srgbClr val="000000"/>
                </a:solidFill>
              </a:rPr>
              <a:t>Namyslo</a:t>
            </a:r>
            <a:r>
              <a:rPr lang="en-US" sz="1000" noProof="0" dirty="0" smtClean="0">
                <a:solidFill>
                  <a:srgbClr val="000000"/>
                </a:solidFill>
              </a:rPr>
              <a:t> / RC-DE EM WEST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03" r:id="rId3"/>
    <p:sldLayoutId id="2147483679" r:id="rId4"/>
    <p:sldLayoutId id="2147483695" r:id="rId5"/>
    <p:sldLayoutId id="2147483705" r:id="rId6"/>
    <p:sldLayoutId id="2147483706" r:id="rId7"/>
    <p:sldLayoutId id="2147483670" r:id="rId8"/>
    <p:sldLayoutId id="2147483692" r:id="rId9"/>
    <p:sldLayoutId id="2147483696" r:id="rId10"/>
    <p:sldLayoutId id="2147483707" r:id="rId11"/>
    <p:sldLayoutId id="2147483683" r:id="rId12"/>
    <p:sldLayoutId id="2147483681" r:id="rId13"/>
    <p:sldLayoutId id="2147483697" r:id="rId14"/>
    <p:sldLayoutId id="2147483691" r:id="rId15"/>
    <p:sldLayoutId id="2147483693" r:id="rId16"/>
    <p:sldLayoutId id="2147483684" r:id="rId17"/>
    <p:sldLayoutId id="2147483685" r:id="rId18"/>
    <p:sldLayoutId id="2147483694" r:id="rId19"/>
    <p:sldLayoutId id="2147483686" r:id="rId20"/>
    <p:sldLayoutId id="2147483688" r:id="rId21"/>
    <p:sldLayoutId id="2147483704" r:id="rId2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dk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Intelligenter Netzausbau –</a:t>
            </a:r>
            <a:br>
              <a:rPr lang="de-DE" smtClean="0"/>
            </a:br>
            <a:r>
              <a:rPr lang="de-DE" smtClean="0"/>
              <a:t>RheinEnergie AG, Deutschland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26567" y="1412874"/>
            <a:ext cx="5328000" cy="38856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563" indent="-182563">
              <a:spcBef>
                <a:spcPts val="1200"/>
              </a:spcBef>
              <a:spcAft>
                <a:spcPts val="300"/>
              </a:spcAft>
            </a:pPr>
            <a:r>
              <a:rPr lang="de-DE" b="1" dirty="0" smtClean="0">
                <a:solidFill>
                  <a:srgbClr val="006487"/>
                </a:solidFill>
                <a:cs typeface="Arial" pitchFamily="34" charset="0"/>
              </a:rPr>
              <a:t>Aufgabenstellungen</a:t>
            </a:r>
          </a:p>
          <a:p>
            <a:pPr marL="182563" indent="-182563" fontAlgn="auto">
              <a:spcBef>
                <a:spcPts val="0"/>
              </a:spcBef>
              <a:spcAft>
                <a:spcPts val="300"/>
              </a:spcAft>
              <a:buClr>
                <a:srgbClr val="879BAA"/>
              </a:buClr>
              <a:buFont typeface="Arial" pitchFamily="34" charset="0"/>
              <a:buChar char="•"/>
              <a:tabLst>
                <a:tab pos="5203825" algn="l"/>
              </a:tabLst>
              <a:defRPr/>
            </a:pPr>
            <a:r>
              <a:rPr lang="de-DE" sz="1200" kern="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Gealtertes, stark </a:t>
            </a:r>
            <a:r>
              <a:rPr lang="de-DE" sz="1200" kern="0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vermaschtes</a:t>
            </a:r>
            <a:r>
              <a:rPr lang="de-DE" sz="1200" kern="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Verteilnetz mit hohem Investitionsbedarf</a:t>
            </a:r>
          </a:p>
          <a:p>
            <a:pPr marL="182563" indent="-182563" fontAlgn="auto">
              <a:spcBef>
                <a:spcPts val="0"/>
              </a:spcBef>
              <a:spcAft>
                <a:spcPts val="300"/>
              </a:spcAft>
              <a:buClr>
                <a:srgbClr val="879BAA"/>
              </a:buClr>
              <a:buFont typeface="Arial" pitchFamily="34" charset="0"/>
              <a:buChar char="•"/>
              <a:tabLst>
                <a:tab pos="5203825" algn="l"/>
              </a:tabLst>
              <a:defRPr/>
            </a:pPr>
            <a:r>
              <a:rPr lang="de-DE" sz="1200" kern="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Alternatives Modernisierungskonzept zum konventionellen Netzausbau</a:t>
            </a:r>
          </a:p>
          <a:p>
            <a:pPr marL="182563" indent="-182563" fontAlgn="auto">
              <a:spcBef>
                <a:spcPts val="0"/>
              </a:spcBef>
              <a:spcAft>
                <a:spcPts val="300"/>
              </a:spcAft>
              <a:buClr>
                <a:srgbClr val="879BAA"/>
              </a:buClr>
              <a:buFont typeface="Arial" pitchFamily="34" charset="0"/>
              <a:buChar char="•"/>
              <a:tabLst>
                <a:tab pos="5203825" algn="l"/>
              </a:tabLst>
              <a:defRPr/>
            </a:pPr>
            <a:r>
              <a:rPr lang="de-DE" sz="1200" kern="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Beibehaltung von hoher Versorgungssicherheit</a:t>
            </a:r>
            <a:endParaRPr lang="de-DE" b="1" dirty="0" smtClean="0">
              <a:solidFill>
                <a:srgbClr val="006487"/>
              </a:solidFill>
              <a:cs typeface="Arial" pitchFamily="34" charset="0"/>
            </a:endParaRPr>
          </a:p>
          <a:p>
            <a:pPr marL="182563" indent="-182563">
              <a:spcBef>
                <a:spcPts val="600"/>
              </a:spcBef>
              <a:spcAft>
                <a:spcPts val="300"/>
              </a:spcAft>
            </a:pPr>
            <a:r>
              <a:rPr lang="de-DE" b="1" dirty="0" smtClean="0">
                <a:solidFill>
                  <a:srgbClr val="006487"/>
                </a:solidFill>
                <a:cs typeface="Arial" pitchFamily="34" charset="0"/>
              </a:rPr>
              <a:t>Lösungen</a:t>
            </a:r>
          </a:p>
          <a:p>
            <a:pPr marL="182563" indent="-182563">
              <a:spcBef>
                <a:spcPts val="0"/>
              </a:spcBef>
              <a:spcAft>
                <a:spcPts val="300"/>
              </a:spcAft>
              <a:buClr>
                <a:srgbClr val="879BAA"/>
              </a:buClr>
              <a:buFont typeface="Arial" pitchFamily="34" charset="0"/>
              <a:buChar char="•"/>
            </a:pPr>
            <a:r>
              <a:rPr lang="de-DE" sz="1200" kern="0" dirty="0" smtClean="0">
                <a:solidFill>
                  <a:srgbClr val="000000"/>
                </a:solidFill>
                <a:cs typeface="Arial" charset="0"/>
              </a:rPr>
              <a:t>Netzüberwachung und Störungsmanagement</a:t>
            </a:r>
          </a:p>
          <a:p>
            <a:pPr marL="182563" indent="-182563">
              <a:spcBef>
                <a:spcPts val="0"/>
              </a:spcBef>
              <a:spcAft>
                <a:spcPts val="300"/>
              </a:spcAft>
              <a:buClr>
                <a:srgbClr val="879BAA"/>
              </a:buClr>
              <a:buFont typeface="Arial" pitchFamily="34" charset="0"/>
              <a:buChar char="•"/>
            </a:pPr>
            <a:r>
              <a:rPr lang="de-DE" sz="1200" kern="0" dirty="0" smtClean="0">
                <a:solidFill>
                  <a:srgbClr val="000000"/>
                </a:solidFill>
                <a:cs typeface="Arial" charset="0"/>
              </a:rPr>
              <a:t>Konzeption und Aufbau von intelligenter Primärtechnik </a:t>
            </a:r>
          </a:p>
          <a:p>
            <a:pPr marL="182563" indent="-182563">
              <a:spcBef>
                <a:spcPts val="0"/>
              </a:spcBef>
              <a:spcAft>
                <a:spcPts val="300"/>
              </a:spcAft>
              <a:buClr>
                <a:srgbClr val="879BAA"/>
              </a:buClr>
              <a:buFont typeface="Arial" pitchFamily="34" charset="0"/>
              <a:buChar char="•"/>
            </a:pPr>
            <a:r>
              <a:rPr lang="de-DE" sz="1200" kern="0" dirty="0" smtClean="0">
                <a:solidFill>
                  <a:srgbClr val="000000"/>
                </a:solidFill>
                <a:cs typeface="Arial" charset="0"/>
              </a:rPr>
              <a:t>Dezentrale Automatisierungs- und Steuerungseinheiten mit Selbstheilfunktionen – </a:t>
            </a:r>
            <a:r>
              <a:rPr lang="de-DE" sz="1200" kern="0" dirty="0" err="1">
                <a:solidFill>
                  <a:srgbClr val="000000"/>
                </a:solidFill>
                <a:cs typeface="Arial" charset="0"/>
              </a:rPr>
              <a:t>s</a:t>
            </a:r>
            <a:r>
              <a:rPr lang="de-DE" sz="1200" kern="0" dirty="0" err="1" smtClean="0">
                <a:solidFill>
                  <a:srgbClr val="000000"/>
                </a:solidFill>
                <a:cs typeface="Arial" charset="0"/>
              </a:rPr>
              <a:t>elf-healing</a:t>
            </a:r>
            <a:r>
              <a:rPr lang="de-DE" sz="1200" kern="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1200" kern="0" dirty="0" err="1" smtClean="0">
                <a:solidFill>
                  <a:srgbClr val="000000"/>
                </a:solidFill>
                <a:cs typeface="Arial" charset="0"/>
              </a:rPr>
              <a:t>grid</a:t>
            </a:r>
            <a:endParaRPr lang="de-DE" sz="1200" kern="0" dirty="0" smtClean="0">
              <a:solidFill>
                <a:srgbClr val="000000"/>
              </a:solidFill>
              <a:cs typeface="Arial" charset="0"/>
            </a:endParaRPr>
          </a:p>
          <a:p>
            <a:pPr marL="182563" indent="-182563">
              <a:spcBef>
                <a:spcPts val="0"/>
              </a:spcBef>
              <a:spcAft>
                <a:spcPts val="300"/>
              </a:spcAft>
              <a:buClr>
                <a:srgbClr val="879BAA"/>
              </a:buClr>
              <a:buFont typeface="Arial" pitchFamily="34" charset="0"/>
              <a:buChar char="•"/>
            </a:pPr>
            <a:r>
              <a:rPr lang="de-DE" sz="1200" kern="0" dirty="0" smtClean="0">
                <a:solidFill>
                  <a:srgbClr val="000000"/>
                </a:solidFill>
                <a:cs typeface="Arial" charset="0"/>
              </a:rPr>
              <a:t>Inbetriebnahme unter Verwendung vorhandener Kupfer-Kommunikationsleitungen</a:t>
            </a:r>
            <a:endParaRPr lang="de-DE" b="1" dirty="0" smtClean="0">
              <a:solidFill>
                <a:srgbClr val="006487"/>
              </a:solidFill>
              <a:cs typeface="Arial" pitchFamily="34" charset="0"/>
            </a:endParaRPr>
          </a:p>
          <a:p>
            <a:pPr marL="182563" indent="-182563" fontAlgn="auto">
              <a:spcBef>
                <a:spcPts val="600"/>
              </a:spcBef>
              <a:spcAft>
                <a:spcPts val="300"/>
              </a:spcAft>
              <a:buClr>
                <a:srgbClr val="879BAA"/>
              </a:buClr>
              <a:tabLst>
                <a:tab pos="5203825" algn="l"/>
              </a:tabLst>
              <a:defRPr/>
            </a:pPr>
            <a:r>
              <a:rPr lang="de-DE" b="1" dirty="0" smtClean="0">
                <a:solidFill>
                  <a:srgbClr val="006487"/>
                </a:solidFill>
                <a:cs typeface="Arial" pitchFamily="34" charset="0"/>
              </a:rPr>
              <a:t>Vorteile</a:t>
            </a:r>
          </a:p>
          <a:p>
            <a:pPr marL="182563" indent="-182563" fontAlgn="auto">
              <a:spcBef>
                <a:spcPts val="0"/>
              </a:spcBef>
              <a:spcAft>
                <a:spcPts val="300"/>
              </a:spcAft>
              <a:buClr>
                <a:srgbClr val="879BAA"/>
              </a:buClr>
              <a:buFont typeface="Arial" pitchFamily="34" charset="0"/>
              <a:buChar char="•"/>
              <a:tabLst>
                <a:tab pos="5203825" algn="l"/>
              </a:tabLst>
              <a:defRPr/>
            </a:pPr>
            <a:r>
              <a:rPr lang="de-DE" sz="1200" kern="0" dirty="0" smtClean="0">
                <a:solidFill>
                  <a:srgbClr val="000000"/>
                </a:solidFill>
                <a:cs typeface="Arial" charset="0"/>
              </a:rPr>
              <a:t>Beibehaltung und weitere Verbesserung der </a:t>
            </a:r>
            <a:r>
              <a:rPr lang="de-DE" sz="1200" kern="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Versorgungssicherheit</a:t>
            </a:r>
            <a:endParaRPr lang="de-DE" sz="1200" kern="0" dirty="0" smtClean="0">
              <a:solidFill>
                <a:srgbClr val="000000"/>
              </a:solidFill>
              <a:cs typeface="Arial" charset="0"/>
            </a:endParaRPr>
          </a:p>
          <a:p>
            <a:pPr marL="182563" indent="-182563" fontAlgn="auto">
              <a:spcBef>
                <a:spcPts val="0"/>
              </a:spcBef>
              <a:spcAft>
                <a:spcPts val="300"/>
              </a:spcAft>
              <a:buClr>
                <a:srgbClr val="879BAA"/>
              </a:buClr>
              <a:buFont typeface="Arial" pitchFamily="34" charset="0"/>
              <a:buChar char="•"/>
              <a:tabLst>
                <a:tab pos="5203825" algn="l"/>
              </a:tabLst>
              <a:defRPr/>
            </a:pPr>
            <a:r>
              <a:rPr lang="de-DE" sz="1200" kern="0" dirty="0" smtClean="0">
                <a:solidFill>
                  <a:srgbClr val="000000"/>
                </a:solidFill>
                <a:cs typeface="Arial" charset="0"/>
              </a:rPr>
              <a:t>Flexible Anpassungs- und Erweiterungsmöglichkeiten über dezentrale Automatisierungs- und Steuerungseinheiten</a:t>
            </a:r>
          </a:p>
          <a:p>
            <a:pPr marL="182563" indent="-182563" fontAlgn="auto">
              <a:spcBef>
                <a:spcPts val="0"/>
              </a:spcBef>
              <a:spcAft>
                <a:spcPts val="300"/>
              </a:spcAft>
              <a:buClr>
                <a:srgbClr val="879BAA"/>
              </a:buClr>
              <a:buFont typeface="Arial" pitchFamily="34" charset="0"/>
              <a:buChar char="•"/>
              <a:tabLst>
                <a:tab pos="5203825" algn="l"/>
              </a:tabLst>
              <a:defRPr/>
            </a:pPr>
            <a:r>
              <a:rPr lang="de-DE" sz="1200" kern="0" dirty="0" smtClean="0">
                <a:solidFill>
                  <a:srgbClr val="000000"/>
                </a:solidFill>
                <a:cs typeface="Arial" charset="0"/>
              </a:rPr>
              <a:t>Erprobtes Alternativkonzept zum konventionellen Netzausbau</a:t>
            </a:r>
            <a:endParaRPr lang="de-DE" sz="1200" kern="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6243191" y="1412875"/>
            <a:ext cx="5472137" cy="4752317"/>
            <a:chOff x="6243191" y="1412875"/>
            <a:chExt cx="5472137" cy="4752317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8" t="688" r="155" b="-30829"/>
            <a:stretch/>
          </p:blipFill>
          <p:spPr>
            <a:xfrm>
              <a:off x="6243191" y="1412875"/>
              <a:ext cx="5472137" cy="4752317"/>
            </a:xfrm>
            <a:prstGeom prst="rect">
              <a:avLst/>
            </a:prstGeom>
          </p:spPr>
        </p:pic>
        <p:pic>
          <p:nvPicPr>
            <p:cNvPr id="9" name="Bild 8" descr="RNG_Logo_RGB_Wor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43391" y="5171429"/>
              <a:ext cx="3621610" cy="8357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3388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Intelligenter Netzausbau –</a:t>
            </a:r>
            <a:br>
              <a:rPr lang="de-DE" smtClean="0"/>
            </a:br>
            <a:r>
              <a:rPr lang="de-DE" smtClean="0"/>
              <a:t>RheinEnergie AG, Deutschland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27061" y="1412776"/>
            <a:ext cx="5328000" cy="4716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563" indent="-182563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b="1" dirty="0" smtClean="0">
                <a:solidFill>
                  <a:srgbClr val="006487"/>
                </a:solidFill>
                <a:cs typeface="Arial" pitchFamily="34" charset="0"/>
              </a:rPr>
              <a:t>Kundenumfeld:</a:t>
            </a:r>
          </a:p>
          <a:p>
            <a:pPr marL="182563" indent="-182563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1200" dirty="0" smtClean="0">
                <a:solidFill>
                  <a:srgbClr val="000000"/>
                </a:solidFill>
              </a:rPr>
              <a:t>Versorgung von 16 Verteilnetzstationen über zwei Leistungsschalterfelder aus dem Umspannwerk Chorweiler, und durch offene Trennstellen getrennt</a:t>
            </a:r>
          </a:p>
          <a:p>
            <a:pPr marL="182563" indent="-182563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1200" dirty="0" smtClean="0">
                <a:solidFill>
                  <a:srgbClr val="000000"/>
                </a:solidFill>
              </a:rPr>
              <a:t>Stillgelegte Kommunikationswege über verdrillte Telefonkabel von der Verteilnetzstation zum Umspannwerk</a:t>
            </a: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tabLst>
                <a:tab pos="1130300" algn="l"/>
                <a:tab pos="5203825" algn="l"/>
              </a:tabLst>
            </a:pPr>
            <a:r>
              <a:rPr lang="de-DE" b="1" dirty="0" smtClean="0">
                <a:solidFill>
                  <a:srgbClr val="006487"/>
                </a:solidFill>
                <a:cs typeface="Arial" pitchFamily="34" charset="0"/>
              </a:rPr>
              <a:t>Anwendungsfall:</a:t>
            </a:r>
          </a:p>
          <a:p>
            <a:pPr marL="182563" indent="-182563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„Automatisiertes Schalten für Fehlerisolation und Wiederzuschaltung der Stromversorgung“</a:t>
            </a:r>
            <a:endParaRPr lang="de-DE" sz="1200" dirty="0" smtClean="0">
              <a:solidFill>
                <a:srgbClr val="000000"/>
              </a:solidFill>
            </a:endParaRPr>
          </a:p>
          <a:p>
            <a:pPr marL="182563" lvl="0" indent="-182563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tabLst>
                <a:tab pos="1130300" algn="l"/>
                <a:tab pos="5203825" algn="l"/>
              </a:tabLst>
            </a:pPr>
            <a:r>
              <a:rPr lang="de-DE" b="1" dirty="0" smtClean="0">
                <a:solidFill>
                  <a:srgbClr val="006487"/>
                </a:solidFill>
                <a:cs typeface="Arial" pitchFamily="34" charset="0"/>
              </a:rPr>
              <a:t>Ausführung:</a:t>
            </a:r>
          </a:p>
          <a:p>
            <a:pPr marL="182563" indent="-182563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Vorbereitung der Primärtechnik für den Einsatz von Steuerungs- und Automatisierungskomponenten</a:t>
            </a:r>
          </a:p>
          <a:p>
            <a:pPr marL="182563" indent="-182563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1200" b="1" dirty="0" smtClean="0">
                <a:solidFill>
                  <a:schemeClr val="tx1"/>
                </a:solidFill>
              </a:rPr>
              <a:t>Steuerung &amp; Automatisierung: </a:t>
            </a:r>
            <a:r>
              <a:rPr lang="de-DE" sz="1200" dirty="0" smtClean="0">
                <a:solidFill>
                  <a:schemeClr val="tx1"/>
                </a:solidFill>
              </a:rPr>
              <a:t>Dezentrale Kommunikation zwischen sechs Verteilnetzautomatisierungseinheiten (7SC80) über IEC61850</a:t>
            </a:r>
          </a:p>
          <a:p>
            <a:pPr marL="182563" indent="-182563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Zentrale Informationsschnittstelle in Richtung Netzleitstelle über SICAM TM</a:t>
            </a: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b="1" dirty="0" smtClean="0">
                <a:solidFill>
                  <a:srgbClr val="006487"/>
                </a:solidFill>
                <a:cs typeface="Arial" pitchFamily="34" charset="0"/>
              </a:rPr>
              <a:t>Funktionen:</a:t>
            </a:r>
          </a:p>
          <a:p>
            <a:pPr marL="182563" lvl="1" indent="-182563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•"/>
            </a:pPr>
            <a:r>
              <a:rPr lang="de-DE" sz="1200" b="1" kern="0" dirty="0" smtClean="0">
                <a:solidFill>
                  <a:srgbClr val="000000"/>
                </a:solidFill>
                <a:ea typeface="ＭＳ Ｐゴシック"/>
                <a:cs typeface="Arial" pitchFamily="34" charset="0"/>
              </a:rPr>
              <a:t>Dezentrale Automatisierungseinheiten</a:t>
            </a:r>
          </a:p>
          <a:p>
            <a:pPr marL="180975" lvl="2" indent="-180975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1200" kern="0" dirty="0" smtClean="0">
                <a:solidFill>
                  <a:srgbClr val="000000"/>
                </a:solidFill>
                <a:ea typeface="ＭＳ Ｐゴシック"/>
                <a:cs typeface="Arial" pitchFamily="34" charset="0"/>
              </a:rPr>
              <a:t>7SC80 mit dezentraler Logik für </a:t>
            </a:r>
            <a:r>
              <a:rPr lang="de-DE" sz="1200" kern="0" dirty="0" err="1" smtClean="0">
                <a:solidFill>
                  <a:srgbClr val="000000"/>
                </a:solidFill>
                <a:ea typeface="ＭＳ Ｐゴシック"/>
                <a:cs typeface="Arial" pitchFamily="34" charset="0"/>
              </a:rPr>
              <a:t>self-healing</a:t>
            </a:r>
            <a:endParaRPr lang="de-DE" sz="1200" kern="0" dirty="0" smtClean="0">
              <a:solidFill>
                <a:srgbClr val="000000"/>
              </a:solidFill>
              <a:ea typeface="ＭＳ Ｐゴシック"/>
              <a:cs typeface="Arial" pitchFamily="34" charset="0"/>
            </a:endParaRPr>
          </a:p>
          <a:p>
            <a:pPr marL="360363" lvl="3" indent="-179388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1200" kern="0" dirty="0" smtClean="0">
                <a:solidFill>
                  <a:srgbClr val="000000"/>
                </a:solidFill>
                <a:ea typeface="ＭＳ Ｐゴシック"/>
                <a:cs typeface="Arial" pitchFamily="34" charset="0"/>
              </a:rPr>
              <a:t>Fehlerlokalisierung</a:t>
            </a:r>
          </a:p>
          <a:p>
            <a:pPr marL="360363" lvl="3" indent="-179388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1200" kern="0" dirty="0" smtClean="0">
                <a:solidFill>
                  <a:srgbClr val="000000"/>
                </a:solidFill>
                <a:ea typeface="ＭＳ Ｐゴシック"/>
                <a:cs typeface="Arial" pitchFamily="34" charset="0"/>
              </a:rPr>
              <a:t>Fehlerfreischaltung</a:t>
            </a:r>
          </a:p>
          <a:p>
            <a:pPr marL="360363" lvl="3" indent="-179388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1200" kern="0" dirty="0" smtClean="0">
                <a:solidFill>
                  <a:srgbClr val="000000"/>
                </a:solidFill>
                <a:ea typeface="ＭＳ Ｐゴシック"/>
                <a:cs typeface="Arial" pitchFamily="34" charset="0"/>
              </a:rPr>
              <a:t>Wiederversorgung</a:t>
            </a:r>
          </a:p>
        </p:txBody>
      </p:sp>
      <p:pic>
        <p:nvPicPr>
          <p:cNvPr id="190" name="Picture 189" descr="7129_Rhein_Energie_DE_160404-1.png"/>
          <p:cNvPicPr>
            <a:picLocks noChangeAspect="1"/>
          </p:cNvPicPr>
          <p:nvPr/>
        </p:nvPicPr>
        <p:blipFill>
          <a:blip r:embed="rId2"/>
          <a:srcRect l="5900" r="11405"/>
          <a:stretch>
            <a:fillRect/>
          </a:stretch>
        </p:blipFill>
        <p:spPr>
          <a:xfrm>
            <a:off x="5955061" y="1628800"/>
            <a:ext cx="582240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11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_16x9"/>
  <p:tag name="CDT_CUSTOMER_NAME" val="Siemens AG (Corporate Design Update 2016)"/>
  <p:tag name="CDT_LANGUAGE" val="10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PROT" val="3"/>
  <p:tag name="CDT_PROT_TOP" val="0"/>
  <p:tag name="CDT_PROT_LEFT" val="0"/>
  <p:tag name="CDT_PROT_WIDTH" val="960,5"/>
  <p:tag name="CDT_PROT_HEIGHT" val="99,87504"/>
  <p:tag name="CDT_DELETE_ONEVENT_NEWPRES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66,85"/>
  <p:tag name="CDT_PROT_WIDTH" val="593,65"/>
  <p:tag name="CDT_PROT_HEIGHT" val="374,25"/>
  <p:tag name="CDT_DELETE_ONEVENT_NEWPRES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06,1349"/>
  <p:tag name="CDT_PROT_HEIGHT" val="374,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DELETE_ONEVENT_NEWPRES" val="False"/>
  <p:tag name="CDT_PROT" val="2"/>
  <p:tag name="CDT_PROT_TOP" val="111,25"/>
  <p:tag name="CDT_PROT_LEFT" val="366,85"/>
  <p:tag name="CDT_PROT_WIDTH" val="593,65"/>
  <p:tag name="CDT_PROT_HEIGHT" val="374,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374,2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83,5"/>
  <p:tag name="CDT_PROT_HEIGHT" val="374,2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44,125"/>
  <p:tag name="CDT_PROT_WIDTH" val="283,4646"/>
  <p:tag name="CDT_PROT_HEIGHT" val="374,2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639,0355"/>
  <p:tag name="CDT_PROT_WIDTH" val="283,4646"/>
  <p:tag name="CDT_PROT_HEIGHT" val="374,2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430,875"/>
  <p:tag name="CDT_PROT_HEIGHT" val="181,37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181,3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430,875"/>
  <p:tag name="CDT_PROT_HEIGHT" val="181,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1,625"/>
  <p:tag name="CDT_PROT_WIDTH" val="430,875"/>
  <p:tag name="CDT_PROT_HEIGHT" val="181,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17,4803"/>
  <p:tag name="CDT_PROT_HEIGHT" val="374,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7"/>
  <p:tag name="CDT_PROT_WIDTH" val="317,4803"/>
  <p:tag name="CDT_PROT_HEIGHT" val="374,2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04,0945"/>
  <p:tag name="CDT_PROT_HEIGHT" val="374,2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264,7559"/>
  <p:tag name="CDT_PROT_WIDTH" val="215,4941"/>
  <p:tag name="CDT_PROT_HEIGHT" val="374,2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204,125"/>
  <p:tag name="CDT_PROT_HEIGHT" val="374,2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317,4803"/>
  <p:tag name="CDT_PROT_HEIGHT" val="181,37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6"/>
  <p:tag name="CDT_PROT_WIDTH" val="317,4803"/>
  <p:tag name="CDT_PROT_HEIGHT" val="181,37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317,4803"/>
  <p:tag name="CDT_PROT_HEIGHT" val="181,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78,2697"/>
  <p:tag name="CDT_PROT_WIDTH" val="317,4803"/>
  <p:tag name="CDT_PROT_HEIGHT" val="181,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66,85"/>
  <p:tag name="CDT_PROT_WIDTH" val="593,65"/>
  <p:tag name="CDT_PROT_HEIGHT" val="374,25"/>
  <p:tag name="CDT_DELETE_ONEVENT_NEWPRE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heme/theme1.xml><?xml version="1.0" encoding="utf-8"?>
<a:theme xmlns:a="http://schemas.openxmlformats.org/drawingml/2006/main" name="Siemens 2016 – 16:9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b="1" dirty="0" err="1" smtClean="0">
            <a:solidFill>
              <a:schemeClr val="tx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</a:defRPr>
        </a:defPPr>
      </a:lstStyle>
    </a:tx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/>
</file>

<file path=customXml/item10.xml><?xml version="1.0" encoding="utf-8"?>
<p4ppTags>
  <Name>Text + Index</Name>
  <PpLayout>32</PpLayout>
  <Index>8</Index>
</p4ppTags>
</file>

<file path=customXml/item11.xml><?xml version="1.0" encoding="utf-8"?>
<p4ppTags>
  <Name>Four objects</Name>
  <PpLayout>24</PpLayout>
  <Index>15</Index>
</p4ppTags>
</file>

<file path=customXml/item12.xml><?xml version="1.0" encoding="utf-8"?>
<p4ppTags>
  <Name>Two columns</Name>
  <PpLayout>29</PpLayout>
  <Index>12</Index>
</p4ppTags>
</file>

<file path=customXml/item13.xml><?xml version="1.0" encoding="utf-8"?>
<p4ppTags>
  <Name>Three columns</Name>
  <PpLayout>32</PpLayout>
  <Index>14</Index>
</p4ppTags>
</file>

<file path=customXml/item14.xml><?xml version="1.0" encoding="utf-8"?>
<p4ppTags>
  <Name>Three columns + Navigation</Name>
  <PpLayout>32</PpLayout>
  <Index>20</Index>
</p4ppTags>
</file>

<file path=customXml/item15.xml><?xml version="1.0" encoding="utf-8"?>
<p4ppTags>
  <Name>Free Content</Name>
  <PpLayout>11</PpLayout>
  <Index>9</Index>
</p4ppTags>
</file>

<file path=customXml/item16.xml><?xml version="1.0" encoding="utf-8"?>
<p4ppTags>
  <Name>Two rows + Navigation</Name>
  <PpLayout>32</PpLayout>
  <Index>21</Index>
</p4ppTags>
</file>

<file path=customXml/item2.xml><?xml version="1.0" encoding="utf-8"?>
<p4ppTags>
  <Name>One object (small)</Name>
  <PpLayout>16</PpLayout>
  <Index>11</Index>
</p4ppTags>
</file>

<file path=customXml/item3.xml><?xml version="1.0" encoding="utf-8"?>
<p4ppTags>
  <Name>One object (small) + Navigation</Name>
  <PpLayout>32</PpLayout>
  <Index>18</Index>
</p4ppTags>
</file>

<file path=customXml/item4.xml><?xml version="1.0" encoding="utf-8"?>
<p4ppTags>
  <Name>One object (large) + Navigation</Name>
  <PpLayout>32</PpLayout>
  <Index>17</Index>
</p4ppTags>
</file>

<file path=customXml/item5.xml><?xml version="1.0" encoding="utf-8"?>
<p4ppTags>
  <Name>Two rows</Name>
  <PpLayout>32</PpLayout>
  <Index>13</Index>
</p4ppTags>
</file>

<file path=customXml/item6.xml><?xml version="1.0" encoding="utf-8"?>
<p4ppTags>
  <Name>Four objects + Navigation</Name>
  <PpLayout>32</PpLayout>
  <Index>22</Index>
</p4ppTags>
</file>

<file path=customXml/item7.xml><?xml version="1.0" encoding="utf-8"?>
<p4ppTags>
  <Name>Two columns + Navigation</Name>
  <PpLayout>32</PpLayout>
  <Index>19</Index>
</p4ppTags>
</file>

<file path=customXml/item8.xml><?xml version="1.0" encoding="utf-8"?>
<p4ppTags>
  <Name>One object (large)</Name>
  <PpLayout>16</PpLayout>
  <Index>10</Index>
</p4ppTags>
</file>

<file path=customXml/item9.xml><?xml version="1.0" encoding="utf-8"?>
<p4ppTags>
  <Name>Free Content + Navigation</Name>
  <PpLayout>32</PpLayout>
  <Index>16</Index>
</p4ppTags>
</file>

<file path=customXml/itemProps1.xml><?xml version="1.0" encoding="utf-8"?>
<ds:datastoreItem xmlns:ds="http://schemas.openxmlformats.org/officeDocument/2006/customXml" ds:itemID="{572FBA73-6DBF-45DA-8282-9342320CFAB0}">
  <ds:schemaRefs/>
</ds:datastoreItem>
</file>

<file path=customXml/itemProps10.xml><?xml version="1.0" encoding="utf-8"?>
<ds:datastoreItem xmlns:ds="http://schemas.openxmlformats.org/officeDocument/2006/customXml" ds:itemID="{7E35FEDB-1F0E-4D67-A313-4AC59C26FF29}">
  <ds:schemaRefs/>
</ds:datastoreItem>
</file>

<file path=customXml/itemProps11.xml><?xml version="1.0" encoding="utf-8"?>
<ds:datastoreItem xmlns:ds="http://schemas.openxmlformats.org/officeDocument/2006/customXml" ds:itemID="{1581BFFB-B4CE-47A8-BE77-DC1339B1E5A7}">
  <ds:schemaRefs/>
</ds:datastoreItem>
</file>

<file path=customXml/itemProps12.xml><?xml version="1.0" encoding="utf-8"?>
<ds:datastoreItem xmlns:ds="http://schemas.openxmlformats.org/officeDocument/2006/customXml" ds:itemID="{1666F4C2-68F5-4840-A44A-1A646C0925A1}">
  <ds:schemaRefs/>
</ds:datastoreItem>
</file>

<file path=customXml/itemProps13.xml><?xml version="1.0" encoding="utf-8"?>
<ds:datastoreItem xmlns:ds="http://schemas.openxmlformats.org/officeDocument/2006/customXml" ds:itemID="{15CF3461-70D1-4B54-AFAB-DAFDA0A238CD}">
  <ds:schemaRefs/>
</ds:datastoreItem>
</file>

<file path=customXml/itemProps14.xml><?xml version="1.0" encoding="utf-8"?>
<ds:datastoreItem xmlns:ds="http://schemas.openxmlformats.org/officeDocument/2006/customXml" ds:itemID="{85D77EE6-52B7-48BE-9EDB-748F1EBB53DE}">
  <ds:schemaRefs/>
</ds:datastoreItem>
</file>

<file path=customXml/itemProps15.xml><?xml version="1.0" encoding="utf-8"?>
<ds:datastoreItem xmlns:ds="http://schemas.openxmlformats.org/officeDocument/2006/customXml" ds:itemID="{D8097D0C-BE3E-4AEC-9593-65CFCCB19297}">
  <ds:schemaRefs/>
</ds:datastoreItem>
</file>

<file path=customXml/itemProps16.xml><?xml version="1.0" encoding="utf-8"?>
<ds:datastoreItem xmlns:ds="http://schemas.openxmlformats.org/officeDocument/2006/customXml" ds:itemID="{6C79E4F8-DCFB-483C-880A-AEEC6AAFC838}">
  <ds:schemaRefs/>
</ds:datastoreItem>
</file>

<file path=customXml/itemProps2.xml><?xml version="1.0" encoding="utf-8"?>
<ds:datastoreItem xmlns:ds="http://schemas.openxmlformats.org/officeDocument/2006/customXml" ds:itemID="{1618AA06-B22E-4D19-9680-0D7830426729}">
  <ds:schemaRefs/>
</ds:datastoreItem>
</file>

<file path=customXml/itemProps3.xml><?xml version="1.0" encoding="utf-8"?>
<ds:datastoreItem xmlns:ds="http://schemas.openxmlformats.org/officeDocument/2006/customXml" ds:itemID="{D9FE249F-833E-4CF0-BECB-552D01D7DC9E}">
  <ds:schemaRefs/>
</ds:datastoreItem>
</file>

<file path=customXml/itemProps4.xml><?xml version="1.0" encoding="utf-8"?>
<ds:datastoreItem xmlns:ds="http://schemas.openxmlformats.org/officeDocument/2006/customXml" ds:itemID="{B27F640E-84DF-4F97-BC70-D045F1E6594F}">
  <ds:schemaRefs/>
</ds:datastoreItem>
</file>

<file path=customXml/itemProps5.xml><?xml version="1.0" encoding="utf-8"?>
<ds:datastoreItem xmlns:ds="http://schemas.openxmlformats.org/officeDocument/2006/customXml" ds:itemID="{38AB8DE4-FD9B-4166-BEC3-3F1753596133}">
  <ds:schemaRefs/>
</ds:datastoreItem>
</file>

<file path=customXml/itemProps6.xml><?xml version="1.0" encoding="utf-8"?>
<ds:datastoreItem xmlns:ds="http://schemas.openxmlformats.org/officeDocument/2006/customXml" ds:itemID="{EAB520BC-C6EC-457E-8AB5-55DB67C86858}">
  <ds:schemaRefs/>
</ds:datastoreItem>
</file>

<file path=customXml/itemProps7.xml><?xml version="1.0" encoding="utf-8"?>
<ds:datastoreItem xmlns:ds="http://schemas.openxmlformats.org/officeDocument/2006/customXml" ds:itemID="{D7BABA95-BFFE-422B-8591-3271669EEA88}">
  <ds:schemaRefs/>
</ds:datastoreItem>
</file>

<file path=customXml/itemProps8.xml><?xml version="1.0" encoding="utf-8"?>
<ds:datastoreItem xmlns:ds="http://schemas.openxmlformats.org/officeDocument/2006/customXml" ds:itemID="{80661B8B-A327-44F9-823B-4D9EE0B3EC78}">
  <ds:schemaRefs/>
</ds:datastoreItem>
</file>

<file path=customXml/itemProps9.xml><?xml version="1.0" encoding="utf-8"?>
<ds:datastoreItem xmlns:ds="http://schemas.openxmlformats.org/officeDocument/2006/customXml" ds:itemID="{7CC5F709-E74B-4E5F-A728-923D5062EBE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SIM_PPT_2007_16x9_DEU_V2_0_0_BASIC.pptx</Template>
  <TotalTime>0</TotalTime>
  <Words>157</Words>
  <Application>Microsoft Office PowerPoint</Application>
  <PresentationFormat>Custom</PresentationFormat>
  <Paragraphs>30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Siemens 2016 – 16:9</vt:lpstr>
      <vt:lpstr>Intelligenter Netzausbau – RheinEnergie AG, Deutschland</vt:lpstr>
      <vt:lpstr>Intelligenter Netzausbau – RheinEnergie AG, Deutschland</vt:lpstr>
    </vt:vector>
  </TitlesOfParts>
  <Company>SIEMENS AG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Siemens Corporate Design PowerPoint-Templates</dc:title>
  <dc:creator>feedbackuser</dc:creator>
  <cp:lastModifiedBy>Heike Onken</cp:lastModifiedBy>
  <cp:revision>32</cp:revision>
  <cp:lastPrinted>2012-10-29T09:59:01Z</cp:lastPrinted>
  <dcterms:created xsi:type="dcterms:W3CDTF">2006-04-07T10:01:45Z</dcterms:created>
  <dcterms:modified xsi:type="dcterms:W3CDTF">2016-04-06T07:17:25Z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Deutsch</vt:lpwstr>
  </property>
  <property fmtid="{D5CDD505-2E9C-101B-9397-08002B2CF9AE}" pid="3" name="Release date">
    <vt:lpwstr>February 2016</vt:lpwstr>
  </property>
  <property fmtid="{D5CDD505-2E9C-101B-9397-08002B2CF9AE}" pid="4" name="Office version">
    <vt:lpwstr>2007/2010</vt:lpwstr>
  </property>
  <property fmtid="{D5CDD505-2E9C-101B-9397-08002B2CF9AE}" pid="5" name="Release version">
    <vt:lpwstr>1.1</vt:lpwstr>
  </property>
  <property fmtid="{D5CDD505-2E9C-101B-9397-08002B2CF9AE}" pid="6" name="_AdHocReviewCycleID">
    <vt:i4>-1997697067</vt:i4>
  </property>
  <property fmtid="{D5CDD505-2E9C-101B-9397-08002B2CF9AE}" pid="7" name="_NewReviewCycle">
    <vt:lpwstr/>
  </property>
  <property fmtid="{D5CDD505-2E9C-101B-9397-08002B2CF9AE}" pid="8" name="_EmailSubject">
    <vt:lpwstr>Referenzen Videos + Fehlende  Bilder </vt:lpwstr>
  </property>
  <property fmtid="{D5CDD505-2E9C-101B-9397-08002B2CF9AE}" pid="9" name="_AuthorEmail">
    <vt:lpwstr>heike.onken@siemens.com</vt:lpwstr>
  </property>
  <property fmtid="{D5CDD505-2E9C-101B-9397-08002B2CF9AE}" pid="10" name="_AuthorEmailDisplayName">
    <vt:lpwstr>Onken, Heike (EM DG SDA)</vt:lpwstr>
  </property>
</Properties>
</file>